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sldIdLst>
    <p:sldId id="258" r:id="rId2"/>
    <p:sldId id="257" r:id="rId3"/>
  </p:sldIdLst>
  <p:sldSz cx="9144000" cy="6858000" type="screen4x3"/>
  <p:notesSz cx="6858000" cy="9144000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eucht, Annette (I/EG-341)" initials="AF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5ED9F3-29E2-4DFA-9290-7525B9103AD4}" type="datetimeFigureOut">
              <a:rPr lang="de-DE" smtClean="0"/>
              <a:pPr/>
              <a:t>09.01.2015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2EB4B-E254-40B4-B889-BB04E5A8097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Cov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6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 bwMode="white">
          <a:xfrm>
            <a:off x="0" y="3933825"/>
            <a:ext cx="9144000" cy="1792288"/>
          </a:xfrm>
        </p:spPr>
        <p:txBody>
          <a:bodyPr tIns="1486800" anchor="b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0" y="5715000"/>
            <a:ext cx="9144000" cy="1143000"/>
          </a:xfrm>
        </p:spPr>
        <p:txBody>
          <a:bodyPr lIns="360000" rIns="360000"/>
          <a:lstStyle>
            <a:lvl1pPr marL="0" indent="0">
              <a:buFont typeface="Arial" pitchFamily="-110" charset="0"/>
              <a:buNone/>
              <a:defRPr sz="1800">
                <a:solidFill>
                  <a:schemeClr val="tx1"/>
                </a:solidFill>
                <a:latin typeface="Audi Type Extended" pitchFamily="34" charset="0"/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Bergmann, AUDI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8775" y="1341438"/>
            <a:ext cx="4137025" cy="489585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137025" cy="489585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Bergmann, AUDI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chart Multi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1"/>
          </p:nvPr>
        </p:nvSpPr>
        <p:spPr>
          <a:xfrm>
            <a:off x="360363" y="1092200"/>
            <a:ext cx="4103687" cy="2589213"/>
          </a:xfrm>
        </p:spPr>
        <p:txBody>
          <a:bodyPr/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2"/>
          </p:nvPr>
        </p:nvSpPr>
        <p:spPr>
          <a:xfrm>
            <a:off x="4679950" y="1092200"/>
            <a:ext cx="4105275" cy="2589213"/>
          </a:xfrm>
        </p:spPr>
        <p:txBody>
          <a:bodyPr/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360363" y="3897313"/>
            <a:ext cx="4103687" cy="2339975"/>
          </a:xfrm>
        </p:spPr>
        <p:txBody>
          <a:bodyPr/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4"/>
          </p:nvPr>
        </p:nvSpPr>
        <p:spPr>
          <a:xfrm>
            <a:off x="4679949" y="3897313"/>
            <a:ext cx="4105275" cy="2339975"/>
          </a:xfrm>
        </p:spPr>
        <p:txBody>
          <a:bodyPr/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8" name="Fußzeilenplatzhalt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Bergmann, AUDI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chart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6237288"/>
          </a:xfrm>
        </p:spPr>
        <p:txBody>
          <a:bodyPr/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3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Bergmann, AUDI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Bergmann, AUDI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Diagrammplatzhalter 6"/>
          <p:cNvSpPr>
            <a:spLocks noGrp="1"/>
          </p:cNvSpPr>
          <p:nvPr>
            <p:ph type="chart" sz="quarter" idx="11"/>
          </p:nvPr>
        </p:nvSpPr>
        <p:spPr>
          <a:xfrm>
            <a:off x="360363" y="1071563"/>
            <a:ext cx="8424862" cy="5165725"/>
          </a:xfrm>
        </p:spPr>
        <p:txBody>
          <a:bodyPr/>
          <a:lstStyle/>
          <a:p>
            <a:pPr lvl="0"/>
            <a:r>
              <a:rPr lang="de-DE" noProof="0" smtClean="0"/>
              <a:t>Diagramm durch Klicken auf Symbol hinzufügen</a:t>
            </a:r>
            <a:endParaRPr lang="de-DE" noProof="0"/>
          </a:p>
        </p:txBody>
      </p:sp>
      <p:sp>
        <p:nvSpPr>
          <p:cNvPr id="4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Bergmann, AUDI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Bergmann, AUDI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6" descr="Cover_Spiegel-Standard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6"/>
          <p:cNvSpPr txBox="1"/>
          <p:nvPr userDrawn="1"/>
        </p:nvSpPr>
        <p:spPr>
          <a:xfrm>
            <a:off x="360363" y="3897313"/>
            <a:ext cx="8424862" cy="2339975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 marL="266700" indent="-266700" algn="l" fontAlgn="ctr">
              <a:lnSpc>
                <a:spcPct val="110000"/>
              </a:lnSpc>
              <a:spcBef>
                <a:spcPct val="30000"/>
              </a:spcBef>
              <a:buClr>
                <a:srgbClr val="CC0033"/>
              </a:buClr>
              <a:buSzPct val="80000"/>
              <a:buFont typeface="Arial" charset="0"/>
              <a:buNone/>
              <a:defRPr/>
            </a:pPr>
            <a:r>
              <a:rPr lang="de-DE" sz="1800" b="1" kern="0" dirty="0">
                <a:solidFill>
                  <a:srgbClr val="000000"/>
                </a:solidFill>
                <a:latin typeface="Audi Type Extended" pitchFamily="34" charset="0"/>
                <a:cs typeface="Arial"/>
              </a:rPr>
              <a:t>Vielen Dank.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0" tIns="442800" rIns="360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1341438"/>
            <a:ext cx="84264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-3175" y="6237288"/>
            <a:ext cx="703263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216000" rIns="0" bIns="144000" anchor="b"/>
          <a:lstStyle/>
          <a:p>
            <a:pPr algn="l">
              <a:defRPr/>
            </a:pPr>
            <a:fld id="{4FF6E821-E3FC-4DED-B265-84F47A75BB76}" type="slidenum">
              <a:rPr lang="de-DE" sz="700">
                <a:latin typeface="Audi Type" pitchFamily="34" charset="0"/>
              </a:rPr>
              <a:pPr algn="l">
                <a:defRPr/>
              </a:pPr>
              <a:t>‹Nr.›</a:t>
            </a:fld>
            <a:endParaRPr lang="de-DE" sz="700" dirty="0">
              <a:latin typeface="Audi Type" pitchFamily="34" charset="0"/>
            </a:endParaRP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554038" y="6238875"/>
            <a:ext cx="3975100" cy="579438"/>
          </a:xfrm>
          <a:prstGeom prst="rect">
            <a:avLst/>
          </a:prstGeom>
        </p:spPr>
        <p:txBody>
          <a:bodyPr vert="horz" lIns="0" tIns="216000" rIns="360000" bIns="144000" rtlCol="0" anchor="b" anchorCtr="0"/>
          <a:lstStyle>
            <a:lvl1pPr algn="l">
              <a:spcBef>
                <a:spcPct val="30000"/>
              </a:spcBef>
              <a:buClr>
                <a:schemeClr val="accent2"/>
              </a:buClr>
              <a:buFont typeface="Audi Type" pitchFamily="34" charset="0"/>
              <a:buNone/>
              <a:defRPr sz="700" dirty="0" smtClean="0">
                <a:solidFill>
                  <a:schemeClr val="tx1"/>
                </a:solidFill>
                <a:latin typeface="Audi Type" pitchFamily="34" charset="0"/>
              </a:defRPr>
            </a:lvl1pPr>
          </a:lstStyle>
          <a:p>
            <a:pPr>
              <a:defRPr/>
            </a:pPr>
            <a:r>
              <a:rPr lang="de-DE" smtClean="0"/>
              <a:t>M. Bergmann, AUDI</a:t>
            </a:r>
            <a:endParaRPr lang="de-DE"/>
          </a:p>
        </p:txBody>
      </p:sp>
      <p:pic>
        <p:nvPicPr>
          <p:cNvPr id="1030" name="Picture 4" descr="Rings_RGB_100_Claim-left_EXPORT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804025" y="6400800"/>
            <a:ext cx="201612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9" r:id="rId9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2"/>
          </a:solidFill>
          <a:latin typeface="Audi Type Extended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9pPr>
    </p:titleStyle>
    <p:bodyStyle>
      <a:lvl1pPr marL="266700" indent="-266700" algn="l" rtl="0" eaLnBrk="1" fontAlgn="ctr" hangingPunct="1">
        <a:lnSpc>
          <a:spcPct val="110000"/>
        </a:lnSpc>
        <a:spcBef>
          <a:spcPct val="30000"/>
        </a:spcBef>
        <a:spcAft>
          <a:spcPct val="0"/>
        </a:spcAft>
        <a:buClr>
          <a:srgbClr val="CC0033"/>
        </a:buClr>
        <a:buSzPct val="80000"/>
        <a:buFont typeface="Arial" charset="0"/>
        <a:buChar char="►"/>
        <a:defRPr sz="1600">
          <a:solidFill>
            <a:schemeClr val="tx1"/>
          </a:solidFill>
          <a:latin typeface="Audi Type" pitchFamily="34" charset="0"/>
          <a:ea typeface="+mn-ea"/>
          <a:cs typeface="+mn-cs"/>
        </a:defRPr>
      </a:lvl1pPr>
      <a:lvl2pPr marL="531813" indent="-255588" algn="l" rtl="0" eaLnBrk="1" fontAlgn="ctr" hangingPunct="1">
        <a:lnSpc>
          <a:spcPct val="110000"/>
        </a:lnSpc>
        <a:spcBef>
          <a:spcPct val="30000"/>
        </a:spcBef>
        <a:spcAft>
          <a:spcPct val="0"/>
        </a:spcAft>
        <a:buClr>
          <a:srgbClr val="6D7579"/>
        </a:buClr>
        <a:buSzPct val="80000"/>
        <a:buFont typeface="Arial" charset="0"/>
        <a:buChar char="►"/>
        <a:defRPr sz="1600">
          <a:solidFill>
            <a:schemeClr val="tx1"/>
          </a:solidFill>
          <a:latin typeface="Audi Type" pitchFamily="34" charset="0"/>
          <a:ea typeface="+mn-ea"/>
          <a:cs typeface="+mn-cs"/>
        </a:defRPr>
      </a:lvl2pPr>
      <a:lvl3pPr marL="714375" indent="0" algn="l" rtl="0" eaLnBrk="1" fontAlgn="base" hangingPunct="1">
        <a:lnSpc>
          <a:spcPct val="110000"/>
        </a:lnSpc>
        <a:spcBef>
          <a:spcPct val="30000"/>
        </a:spcBef>
        <a:spcAft>
          <a:spcPct val="0"/>
        </a:spcAft>
        <a:buFontTx/>
        <a:buNone/>
        <a:defRPr sz="1600">
          <a:solidFill>
            <a:schemeClr val="tx1"/>
          </a:solidFill>
          <a:latin typeface="Audi Type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udi Type" pitchFamily="34" charset="0"/>
        <a:buChar char="►"/>
        <a:defRPr sz="1600">
          <a:solidFill>
            <a:schemeClr val="hlink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udi Type" pitchFamily="34" charset="0"/>
        <a:buChar char="►"/>
        <a:defRPr sz="1600">
          <a:solidFill>
            <a:schemeClr val="hlink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udi Type" pitchFamily="34" charset="0"/>
        <a:buChar char="►"/>
        <a:defRPr sz="1600">
          <a:solidFill>
            <a:schemeClr val="hlink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udi Type" pitchFamily="34" charset="0"/>
        <a:buChar char="►"/>
        <a:defRPr sz="1600">
          <a:solidFill>
            <a:schemeClr val="hlink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udi Type" pitchFamily="34" charset="0"/>
        <a:buChar char="►"/>
        <a:defRPr sz="1600">
          <a:solidFill>
            <a:schemeClr val="hlink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udi Type" pitchFamily="34" charset="0"/>
        <a:buChar char="►"/>
        <a:defRPr sz="1600">
          <a:solidFill>
            <a:schemeClr val="hlink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D</a:t>
            </a:r>
            <a:r>
              <a:rPr lang="de-DE" dirty="0" smtClean="0"/>
              <a:t>enomination </a:t>
            </a:r>
            <a:r>
              <a:rPr lang="de-DE" dirty="0" err="1" smtClean="0"/>
              <a:t>of</a:t>
            </a:r>
            <a:r>
              <a:rPr lang="de-DE" dirty="0" smtClean="0"/>
              <a:t> temperature </a:t>
            </a:r>
            <a:r>
              <a:rPr lang="de-DE" dirty="0" err="1" smtClean="0"/>
              <a:t>units</a:t>
            </a:r>
            <a:r>
              <a:rPr lang="de-DE" dirty="0" smtClean="0"/>
              <a:t> in </a:t>
            </a:r>
            <a:r>
              <a:rPr lang="de-DE" dirty="0" err="1" smtClean="0"/>
              <a:t>gtr</a:t>
            </a:r>
            <a:r>
              <a:rPr lang="de-DE" dirty="0" smtClean="0"/>
              <a:t> 15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1200" dirty="0" smtClean="0"/>
              <a:t>M. Bergmann, AUDI</a:t>
            </a:r>
            <a:endParaRPr lang="de-DE" sz="1200" dirty="0"/>
          </a:p>
        </p:txBody>
      </p:sp>
      <p:sp>
        <p:nvSpPr>
          <p:cNvPr id="4" name="Rechteck 3"/>
          <p:cNvSpPr/>
          <p:nvPr/>
        </p:nvSpPr>
        <p:spPr>
          <a:xfrm>
            <a:off x="7020272" y="1124744"/>
            <a:ext cx="16038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de-DE" sz="1800" dirty="0" smtClean="0"/>
              <a:t>WLTP-09-19e</a:t>
            </a:r>
            <a:endParaRPr lang="de-DE" sz="1800" b="1" u="sng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Denomination </a:t>
            </a:r>
            <a:r>
              <a:rPr lang="de-DE" dirty="0" err="1" smtClean="0"/>
              <a:t>of</a:t>
            </a:r>
            <a:r>
              <a:rPr lang="de-DE" dirty="0" smtClean="0"/>
              <a:t> temperature </a:t>
            </a:r>
            <a:r>
              <a:rPr lang="de-DE" dirty="0" err="1" smtClean="0"/>
              <a:t>units</a:t>
            </a:r>
            <a:r>
              <a:rPr lang="de-DE" dirty="0" smtClean="0"/>
              <a:t> in </a:t>
            </a:r>
            <a:r>
              <a:rPr lang="de-DE" dirty="0" err="1" smtClean="0"/>
              <a:t>gtr</a:t>
            </a:r>
            <a:r>
              <a:rPr lang="de-DE" dirty="0" smtClean="0"/>
              <a:t> 15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66700" lvl="1" indent="-266700">
              <a:buClr>
                <a:srgbClr val="CC0033"/>
              </a:buClr>
            </a:pPr>
            <a:r>
              <a:rPr lang="en-US" b="1" dirty="0" smtClean="0"/>
              <a:t>Proposal </a:t>
            </a:r>
            <a:r>
              <a:rPr lang="en-US" b="1" dirty="0" smtClean="0"/>
              <a:t>based </a:t>
            </a:r>
            <a:r>
              <a:rPr lang="en-US" b="1" dirty="0" smtClean="0"/>
              <a:t>on </a:t>
            </a:r>
            <a:r>
              <a:rPr lang="en-GB" b="1" dirty="0" smtClean="0"/>
              <a:t>DIN EN ISO 80000-5 </a:t>
            </a:r>
            <a:r>
              <a:rPr lang="en-US" b="1" dirty="0" smtClean="0"/>
              <a:t>for </a:t>
            </a:r>
            <a:r>
              <a:rPr lang="en-US" b="1" dirty="0" smtClean="0"/>
              <a:t>the use of Kelvin and Celsius</a:t>
            </a:r>
          </a:p>
          <a:p>
            <a:pPr lvl="1"/>
            <a:r>
              <a:rPr lang="en-US" dirty="0" smtClean="0"/>
              <a:t>Define 0°C as 273.15 K (already done)</a:t>
            </a:r>
          </a:p>
          <a:p>
            <a:pPr lvl="1"/>
            <a:r>
              <a:rPr lang="en-US" dirty="0" smtClean="0"/>
              <a:t>Where possible, use “°C” for the definition of temperatures in the </a:t>
            </a:r>
            <a:r>
              <a:rPr lang="en-US" dirty="0" err="1" smtClean="0"/>
              <a:t>gtr</a:t>
            </a:r>
            <a:endParaRPr lang="en-US" dirty="0" smtClean="0"/>
          </a:p>
          <a:p>
            <a:pPr lvl="1"/>
            <a:r>
              <a:rPr lang="en-US" dirty="0" smtClean="0"/>
              <a:t>Attention: Use Kelvin (with .15) in calculations, where possible/necessary </a:t>
            </a:r>
          </a:p>
          <a:p>
            <a:pPr lvl="1"/>
            <a:r>
              <a:rPr lang="en-US" dirty="0" smtClean="0"/>
              <a:t>Delete redundant information: 	</a:t>
            </a:r>
            <a:r>
              <a:rPr lang="en-GB" dirty="0" smtClean="0"/>
              <a:t> ± 5 K </a:t>
            </a:r>
            <a:r>
              <a:rPr lang="en-GB" dirty="0" smtClean="0">
                <a:solidFill>
                  <a:srgbClr val="FF0000"/>
                </a:solidFill>
              </a:rPr>
              <a:t>(± 5 °C )</a:t>
            </a:r>
            <a:r>
              <a:rPr lang="en-GB" dirty="0" smtClean="0"/>
              <a:t>	(</a:t>
            </a:r>
            <a:r>
              <a:rPr lang="en-US" dirty="0" smtClean="0"/>
              <a:t>Example)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Example:</a:t>
            </a:r>
          </a:p>
          <a:p>
            <a:pPr lvl="2"/>
            <a:r>
              <a:rPr lang="en-GB" dirty="0" smtClean="0"/>
              <a:t>Temperatures with tolerances written as (e.g.): </a:t>
            </a:r>
          </a:p>
          <a:p>
            <a:pPr lvl="2"/>
            <a:r>
              <a:rPr lang="en-GB" dirty="0" smtClean="0"/>
              <a:t>Old:		303 K ± 10 K (30 °C ± 10 °C)</a:t>
            </a:r>
          </a:p>
          <a:p>
            <a:pPr lvl="2"/>
            <a:r>
              <a:rPr lang="en-GB" b="1" dirty="0" smtClean="0"/>
              <a:t>New:		30 °C ± </a:t>
            </a:r>
            <a:r>
              <a:rPr lang="en-GB" b="1" dirty="0" smtClean="0">
                <a:solidFill>
                  <a:srgbClr val="FF0000"/>
                </a:solidFill>
              </a:rPr>
              <a:t>10 °C</a:t>
            </a:r>
            <a:r>
              <a:rPr lang="en-GB" b="1" dirty="0" smtClean="0"/>
              <a:t>  </a:t>
            </a:r>
            <a:endParaRPr lang="en-GB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M. Bergmann, AUDI</a:t>
            </a:r>
            <a:endParaRPr lang="de-DE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Default Theme">
  <a:themeElements>
    <a:clrScheme name="Audi Standard">
      <a:dk1>
        <a:srgbClr val="000000"/>
      </a:dk1>
      <a:lt1>
        <a:srgbClr val="FFFFFF"/>
      </a:lt1>
      <a:dk2>
        <a:srgbClr val="000000"/>
      </a:dk2>
      <a:lt2>
        <a:srgbClr val="B0B6B8"/>
      </a:lt2>
      <a:accent1>
        <a:srgbClr val="434C53"/>
      </a:accent1>
      <a:accent2>
        <a:srgbClr val="D5D9D8"/>
      </a:accent2>
      <a:accent3>
        <a:srgbClr val="6D7579"/>
      </a:accent3>
      <a:accent4>
        <a:srgbClr val="CACE98"/>
      </a:accent4>
      <a:accent5>
        <a:srgbClr val="B0B6AD"/>
      </a:accent5>
      <a:accent6>
        <a:srgbClr val="CC0033"/>
      </a:accent6>
      <a:hlink>
        <a:srgbClr val="6682A4"/>
      </a:hlink>
      <a:folHlink>
        <a:srgbClr val="6C4859"/>
      </a:folHlink>
    </a:clrScheme>
    <a:fontScheme name="Audi Master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>
            <a:schemeClr val="accent2"/>
          </a:buClr>
          <a:buSzTx/>
          <a:buFont typeface="Audi Type" pitchFamily="34" charset="0"/>
          <a:buNone/>
          <a:tabLst/>
          <a:defRPr kumimoji="0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udi Type" pitchFamily="34" charset="0"/>
            <a:ea typeface="Arial" pitchFamily="-110" charset="0"/>
            <a:cs typeface="Arial" pitchFamily="-110" charset="0"/>
          </a:defRPr>
        </a:defPPr>
      </a:lstStyle>
    </a:spDef>
    <a:lnDef>
      <a:spPr bwMode="auto">
        <a:noFill/>
        <a:ln w="9525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l">
          <a:defRPr dirty="0">
            <a:latin typeface="Audi Type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81</Words>
  <Application>Microsoft Office PowerPoint</Application>
  <PresentationFormat>Bildschirmpräsentation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Default Theme</vt:lpstr>
      <vt:lpstr>Denomination of temperature units in gtr 15</vt:lpstr>
      <vt:lpstr>Denomination of temperature units in gtr 15</vt:lpstr>
    </vt:vector>
  </TitlesOfParts>
  <Company>AUDI AG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AUDI AG</dc:creator>
  <cp:lastModifiedBy>AUDI AG</cp:lastModifiedBy>
  <cp:revision>19</cp:revision>
  <dcterms:created xsi:type="dcterms:W3CDTF">2014-11-20T04:51:51Z</dcterms:created>
  <dcterms:modified xsi:type="dcterms:W3CDTF">2015-01-09T09:22:08Z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-2100443666</vt:i4>
  </property>
  <property fmtid="{D5CDD505-2E9C-101B-9397-08002B2CF9AE}" pid="3" name="_NewReviewCycle">
    <vt:lpwstr/>
  </property>
  <property fmtid="{D5CDD505-2E9C-101B-9397-08002B2CF9AE}" pid="4" name="_EmailSubject">
    <vt:lpwstr>Temperature units</vt:lpwstr>
  </property>
  <property fmtid="{D5CDD505-2E9C-101B-9397-08002B2CF9AE}" pid="5" name="_AuthorEmail">
    <vt:lpwstr>Markus.Bergmann@AUDI.DE</vt:lpwstr>
  </property>
  <property fmtid="{D5CDD505-2E9C-101B-9397-08002B2CF9AE}" pid="6" name="_AuthorEmailDisplayName">
    <vt:lpwstr>Bergmann, Markus, Dr. (I/EA-524)</vt:lpwstr>
  </property>
  <property fmtid="{D5CDD505-2E9C-101B-9397-08002B2CF9AE}" pid="7" name="_PreviousAdHocReviewCycleID">
    <vt:i4>1996965205</vt:i4>
  </property>
</Properties>
</file>