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308" r:id="rId2"/>
    <p:sldId id="311" r:id="rId3"/>
    <p:sldId id="312" r:id="rId4"/>
    <p:sldId id="314" r:id="rId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00"/>
    <a:srgbClr val="FF9900"/>
    <a:srgbClr val="FFFF99"/>
    <a:srgbClr val="CCFFCC"/>
    <a:srgbClr val="EAEAEA"/>
    <a:srgbClr val="DDDDD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1" autoAdjust="0"/>
    <p:restoredTop sz="86431" autoAdjust="0"/>
  </p:normalViewPr>
  <p:slideViewPr>
    <p:cSldViewPr>
      <p:cViewPr varScale="1">
        <p:scale>
          <a:sx n="73" d="100"/>
          <a:sy n="73" d="100"/>
        </p:scale>
        <p:origin x="-6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AAC84-F9A1-4501-847B-20C1945B1962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53EF7-31E0-43DC-AC76-E0F2417F695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074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13023"/>
            <a:ext cx="2133600" cy="476250"/>
          </a:xfrm>
        </p:spPr>
        <p:txBody>
          <a:bodyPr/>
          <a:lstStyle>
            <a:lvl1pPr>
              <a:defRPr sz="1800" b="1">
                <a:ea typeface="ＭＳ Ｐゴシック" charset="-128"/>
              </a:defRPr>
            </a:lvl1pPr>
          </a:lstStyle>
          <a:p>
            <a:pPr>
              <a:defRPr/>
            </a:pPr>
            <a:fld id="{5A9FCD6A-07E7-460C-8FD5-CB41EE805C84}" type="slidenum">
              <a:rPr lang="en-US" altLang="ja-JP" smtClean="0"/>
              <a:pPr>
                <a:defRPr/>
              </a:pPr>
              <a:t>‹Nr.›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416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BD02100-DE64-489F-BE12-BF7EA2865AB0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121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8108AB8-FEED-496C-808E-3EAAC350B901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3648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3988FEB4-8C2C-414C-A3E8-8AFC9967936D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7394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accent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D6454393-FA31-41ED-B1ED-E32944FEFC47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884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F43194A-9F5E-454D-A244-B2F2C9EB74BF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64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1"/>
          </a:solidFill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324DF4BD-C65B-4E46-859A-AE1A8F420D19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4212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AA358B25-0915-43FE-BD5B-2FBAFD6B2BF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674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1ECAB072-299F-4A10-8F90-977FB33C71C0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8429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8429F0B-7D3B-4507-A79D-49973B979ACB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7472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AEB94144-EA15-4DF1-996C-8F786CC31253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1387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Comment from Japan for Normalization item “Deviation from target speed” 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7020272" y="356512"/>
            <a:ext cx="16038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WLTP-09-24e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753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</a:t>
            </a:r>
            <a:r>
              <a:rPr lang="en-US" dirty="0" smtClean="0"/>
              <a:t>for “Deviation </a:t>
            </a:r>
            <a:r>
              <a:rPr lang="en-US" dirty="0"/>
              <a:t>from target speed” 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29188"/>
          </a:xfrm>
        </p:spPr>
        <p:txBody>
          <a:bodyPr/>
          <a:lstStyle/>
          <a:p>
            <a:pPr marL="0" lvl="0" indent="0">
              <a:buNone/>
            </a:pPr>
            <a:r>
              <a:rPr lang="en-US" altLang="ja-JP" dirty="0" smtClean="0"/>
              <a:t>“Deviation from target speed” needs </a:t>
            </a:r>
            <a:r>
              <a:rPr lang="en-US" altLang="ja-JP" dirty="0"/>
              <a:t>more studies* and questionable to be completed during </a:t>
            </a:r>
            <a:r>
              <a:rPr lang="en-US" altLang="ja-JP" dirty="0" smtClean="0"/>
              <a:t>Phase1b. </a:t>
            </a:r>
          </a:p>
          <a:p>
            <a:pPr marL="0" lvl="0" indent="0">
              <a:buNone/>
            </a:pPr>
            <a:r>
              <a:rPr lang="en-US" altLang="ja-JP" sz="2400" dirty="0" smtClean="0"/>
              <a:t>*HEV study not finished, </a:t>
            </a:r>
            <a:r>
              <a:rPr lang="en-US" altLang="ja-JP" sz="2400" dirty="0"/>
              <a:t>excessive driving </a:t>
            </a:r>
            <a:r>
              <a:rPr lang="en-US" altLang="ja-JP" sz="2400" dirty="0" smtClean="0"/>
              <a:t>behavior (see next slide), </a:t>
            </a:r>
            <a:r>
              <a:rPr lang="en-US" altLang="ja-JP" sz="2400" dirty="0"/>
              <a:t>treatment for W.O.T. and gear shifting </a:t>
            </a:r>
            <a:r>
              <a:rPr lang="en-US" altLang="ja-JP" sz="2400" dirty="0" smtClean="0"/>
              <a:t>event.</a:t>
            </a:r>
          </a:p>
          <a:p>
            <a:pPr marL="0" lvl="0" indent="0">
              <a:buNone/>
            </a:pPr>
            <a:endParaRPr lang="en-US" altLang="ja-JP" dirty="0"/>
          </a:p>
          <a:p>
            <a:pPr marL="0" lvl="0" indent="0">
              <a:buNone/>
            </a:pPr>
            <a:r>
              <a:rPr lang="en-US" altLang="ja-JP" dirty="0"/>
              <a:t>&lt;</a:t>
            </a:r>
            <a:r>
              <a:rPr lang="en-US" altLang="ja-JP" dirty="0" smtClean="0"/>
              <a:t>counter-proposal&gt;</a:t>
            </a:r>
            <a:endParaRPr lang="en-US" altLang="ja-JP" dirty="0"/>
          </a:p>
          <a:p>
            <a:pPr lvl="0"/>
            <a:r>
              <a:rPr lang="en-US" altLang="ja-JP" dirty="0" smtClean="0"/>
              <a:t>Phase1b </a:t>
            </a:r>
            <a:r>
              <a:rPr lang="en-US" altLang="ja-JP" dirty="0"/>
              <a:t>: apply "Driving Indexes"  </a:t>
            </a:r>
          </a:p>
          <a:p>
            <a:pPr lvl="0"/>
            <a:r>
              <a:rPr lang="en-US" altLang="ja-JP" dirty="0"/>
              <a:t>Phase2 : keep study on undeveloped </a:t>
            </a:r>
            <a:r>
              <a:rPr lang="en-US" altLang="ja-JP" dirty="0" smtClean="0"/>
              <a:t>items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8FEB4-8C2C-414C-A3E8-8AFC9967936D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655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 and next step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8FEB4-8C2C-414C-A3E8-8AFC9967936D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5496" y="588044"/>
            <a:ext cx="8928992" cy="4929188"/>
          </a:xfrm>
        </p:spPr>
        <p:txBody>
          <a:bodyPr/>
          <a:lstStyle/>
          <a:p>
            <a:r>
              <a:rPr lang="en-US" sz="2800" dirty="0" smtClean="0"/>
              <a:t>Unless setting a limit of driving behavior, Normalization could result in inappropriate correction in case of too smooth or too aggressive driving. </a:t>
            </a:r>
          </a:p>
          <a:p>
            <a:pPr lvl="1"/>
            <a:r>
              <a:rPr lang="en-US" sz="2400" dirty="0" smtClean="0"/>
              <a:t>A small </a:t>
            </a:r>
            <a:r>
              <a:rPr lang="en-US" sz="2400" dirty="0" err="1" smtClean="0"/>
              <a:t>veline</a:t>
            </a:r>
            <a:r>
              <a:rPr lang="en-US" sz="2400" dirty="0" smtClean="0"/>
              <a:t> error could cause a big CO2 correction error with excess driving case. 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 err="1" smtClean="0"/>
              <a:t>veline</a:t>
            </a:r>
            <a:r>
              <a:rPr lang="en-US" sz="2400" dirty="0" smtClean="0"/>
              <a:t> can be different if driving energy/behavior is different significantly.</a:t>
            </a:r>
          </a:p>
        </p:txBody>
      </p:sp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798" y="3356992"/>
            <a:ext cx="3135042" cy="209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07504" y="3573016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Need to set the limit </a:t>
            </a:r>
            <a:r>
              <a:rPr lang="en-US" sz="2400" dirty="0">
                <a:solidFill>
                  <a:srgbClr val="0070C0"/>
                </a:solidFill>
              </a:rPr>
              <a:t>of allowable driving </a:t>
            </a:r>
            <a:r>
              <a:rPr lang="en-US" sz="2400" dirty="0" smtClean="0">
                <a:solidFill>
                  <a:srgbClr val="0070C0"/>
                </a:solidFill>
              </a:rPr>
              <a:t>behavior </a:t>
            </a:r>
            <a:r>
              <a:rPr lang="en-US" sz="2400" dirty="0" smtClean="0"/>
              <a:t>based on SAE J2951 driving index first.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36512" y="5203646"/>
            <a:ext cx="894835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Proposed next steps,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ea typeface="ＭＳ Ｐゴシック" pitchFamily="50" charset="-128"/>
              </a:rPr>
              <a:t>Japan </a:t>
            </a:r>
            <a:r>
              <a:rPr lang="en-US" altLang="ja-JP" sz="2000" dirty="0" smtClean="0">
                <a:ea typeface="ＭＳ Ｐゴシック" pitchFamily="50" charset="-128"/>
              </a:rPr>
              <a:t>proposes </a:t>
            </a:r>
            <a:r>
              <a:rPr lang="en-US" altLang="ja-JP" sz="2000" dirty="0">
                <a:ea typeface="ＭＳ Ｐゴシック" pitchFamily="50" charset="-128"/>
              </a:rPr>
              <a:t>driving index criteria for test validity based on CP’s data, </a:t>
            </a:r>
            <a:r>
              <a:rPr lang="en-US" altLang="ja-JP" sz="2000" dirty="0" smtClean="0">
                <a:ea typeface="ＭＳ Ｐゴシック" pitchFamily="50" charset="-128"/>
              </a:rPr>
              <a:t>can </a:t>
            </a:r>
            <a:r>
              <a:rPr lang="en-US" altLang="ja-JP" sz="2000" dirty="0">
                <a:ea typeface="ＭＳ Ｐゴシック" pitchFamily="50" charset="-128"/>
              </a:rPr>
              <a:t>be updated by </a:t>
            </a:r>
            <a:r>
              <a:rPr lang="en-US" altLang="ja-JP" sz="2000" dirty="0" smtClean="0">
                <a:ea typeface="ＭＳ Ｐゴシック" pitchFamily="50" charset="-128"/>
              </a:rPr>
              <a:t>available round </a:t>
            </a:r>
            <a:r>
              <a:rPr lang="en-US" altLang="ja-JP" sz="2000" dirty="0">
                <a:ea typeface="ＭＳ Ｐゴシック" pitchFamily="50" charset="-128"/>
              </a:rPr>
              <a:t>robin </a:t>
            </a:r>
            <a:r>
              <a:rPr lang="en-US" altLang="ja-JP" sz="2000" dirty="0" smtClean="0">
                <a:ea typeface="ＭＳ Ｐゴシック" pitchFamily="50" charset="-128"/>
              </a:rPr>
              <a:t>results before Phase1b finalized.</a:t>
            </a:r>
            <a:endParaRPr lang="en-US" altLang="ja-JP" sz="2000" dirty="0">
              <a:ea typeface="ＭＳ Ｐゴシック" pitchFamily="50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ea typeface="ＭＳ Ｐゴシック" pitchFamily="50" charset="-128"/>
                <a:sym typeface="Wingdings" panose="05000000000000000000" pitchFamily="2" charset="2"/>
              </a:rPr>
              <a:t>Collaborate “normalization procedure”.</a:t>
            </a:r>
            <a:r>
              <a:rPr lang="en-US" altLang="ja-JP" sz="2000" dirty="0">
                <a:ea typeface="ＭＳ Ｐゴシック" pitchFamily="50" charset="-128"/>
              </a:rPr>
              <a:t>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41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[reference] SAE J2951 driving index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381642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SAE J2951 driving indexes can capture various driving style difference (</a:t>
            </a:r>
            <a:r>
              <a:rPr lang="en-US" sz="2000" dirty="0" smtClean="0">
                <a:solidFill>
                  <a:srgbClr val="0070C0"/>
                </a:solidFill>
              </a:rPr>
              <a:t>not only energy</a:t>
            </a:r>
            <a:r>
              <a:rPr lang="en-US" sz="2000" dirty="0"/>
              <a:t>). The followings are possible indexes to be applied in WLTP</a:t>
            </a:r>
            <a:endParaRPr lang="en-US" sz="2000" dirty="0" smtClean="0"/>
          </a:p>
          <a:p>
            <a:r>
              <a:rPr lang="en-US" sz="1800" dirty="0" smtClean="0"/>
              <a:t>Energy </a:t>
            </a:r>
            <a:r>
              <a:rPr lang="en-US" sz="1800" dirty="0"/>
              <a:t>Economy Rating (EER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/>
              <a:t>The EER is defined as the percentage difference between the distance per unit cycle energy for the driven and target traces</a:t>
            </a:r>
            <a:r>
              <a:rPr lang="en-US" sz="1600" dirty="0" smtClean="0"/>
              <a:t>.</a:t>
            </a:r>
          </a:p>
          <a:p>
            <a:r>
              <a:rPr lang="en-US" sz="1800" dirty="0"/>
              <a:t>Absolute Speed Change Rating (ASCR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/>
              <a:t>The ASCR is defined as the percentage difference between the </a:t>
            </a:r>
            <a:r>
              <a:rPr lang="en-US" sz="1600" dirty="0" smtClean="0"/>
              <a:t>ASC (</a:t>
            </a:r>
            <a:r>
              <a:rPr lang="en-US" sz="1600" dirty="0"/>
              <a:t>the integral of the absolute magnitude of </a:t>
            </a:r>
            <a:r>
              <a:rPr lang="en-US" sz="1600" dirty="0" smtClean="0"/>
              <a:t>acceleration) </a:t>
            </a:r>
            <a:r>
              <a:rPr lang="en-US" sz="1600" dirty="0"/>
              <a:t>for the driven and target traces. It provides an indicator of the "smoothness" of the driven trace relative to the scheduled trace</a:t>
            </a:r>
            <a:r>
              <a:rPr lang="en-US" sz="1600" dirty="0" smtClean="0"/>
              <a:t>.</a:t>
            </a:r>
          </a:p>
          <a:p>
            <a:r>
              <a:rPr lang="en-US" sz="1800" dirty="0"/>
              <a:t>Root Mean Squared Speed Error (RMSSE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/>
              <a:t>The RMSSE metric provides the driver’s performance in meeting the schedule speed trace throughout the test cycle in terms of the Root Mean Squared (RMS) Speed Error.</a:t>
            </a:r>
            <a:endParaRPr lang="en-US" sz="1600" dirty="0" smtClean="0"/>
          </a:p>
          <a:p>
            <a:endParaRPr lang="en-US" sz="2000" i="1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8FEB4-8C2C-414C-A3E8-8AFC9967936D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672" y="4934909"/>
            <a:ext cx="4145360" cy="189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67896" y="5622339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SAE defined “driver capability range” which is </a:t>
            </a:r>
            <a:r>
              <a:rPr lang="en-US" sz="1600" dirty="0" smtClean="0">
                <a:solidFill>
                  <a:srgbClr val="0070C0"/>
                </a:solidFill>
              </a:rPr>
              <a:t>expected range </a:t>
            </a:r>
            <a:r>
              <a:rPr lang="en-US" sz="1600" dirty="0" smtClean="0"/>
              <a:t>of each index </a:t>
            </a:r>
            <a:r>
              <a:rPr lang="en-US" sz="1600" dirty="0" smtClean="0">
                <a:solidFill>
                  <a:srgbClr val="0070C0"/>
                </a:solidFill>
              </a:rPr>
              <a:t>with normal driver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7" name="右矢印 6"/>
          <p:cNvSpPr/>
          <p:nvPr/>
        </p:nvSpPr>
        <p:spPr>
          <a:xfrm>
            <a:off x="3923928" y="5713801"/>
            <a:ext cx="14401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5316"/>
      </p:ext>
    </p:extLst>
  </p:cSld>
  <p:clrMapOvr>
    <a:masterClrMapping/>
  </p:clrMapOvr>
</p:sld>
</file>

<file path=ppt/theme/theme1.xml><?xml version="1.0" encoding="utf-8"?>
<a:theme xmlns:a="http://schemas.openxmlformats.org/drawingml/2006/main" name="認証日本語フォーマッ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認証日本語フォーマット</Template>
  <TotalTime>0</TotalTime>
  <Words>359</Words>
  <Application>Microsoft Office PowerPoint</Application>
  <PresentationFormat>Bildschirmpräsentation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認証日本語フォーマット</vt:lpstr>
      <vt:lpstr>Comment from Japan for Normalization item “Deviation from target speed” </vt:lpstr>
      <vt:lpstr>Comment for “Deviation from target speed” </vt:lpstr>
      <vt:lpstr>Justification and next step</vt:lpstr>
      <vt:lpstr>[reference] SAE J2951 driving index</vt:lpstr>
    </vt:vector>
  </TitlesOfParts>
  <Company>本田技研工業株式会社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from Japan for Normalization item “Deviation from target speed” </dc:title>
  <dc:creator>藤原 隆史 Takashi Fujiwara</dc:creator>
  <cp:lastModifiedBy>Redmann, Stephan</cp:lastModifiedBy>
  <cp:revision>17</cp:revision>
  <dcterms:created xsi:type="dcterms:W3CDTF">2015-01-06T20:26:41Z</dcterms:created>
  <dcterms:modified xsi:type="dcterms:W3CDTF">2015-01-07T12:19:04Z</dcterms:modified>
</cp:coreProperties>
</file>