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16" r:id="rId2"/>
    <p:sldId id="317" r:id="rId3"/>
    <p:sldId id="338" r:id="rId4"/>
    <p:sldId id="329" r:id="rId5"/>
    <p:sldId id="337" r:id="rId6"/>
    <p:sldId id="333" r:id="rId7"/>
    <p:sldId id="328" r:id="rId8"/>
    <p:sldId id="327" r:id="rId9"/>
  </p:sldIdLst>
  <p:sldSz cx="9144000" cy="6858000" type="screen4x3"/>
  <p:notesSz cx="7099300" cy="10234613"/>
  <p:embeddedFontLst>
    <p:embeddedFont>
      <p:font typeface="Tahoma" panose="020B0604030504040204" pitchFamily="34" charset="0"/>
      <p:regular r:id="rId12"/>
      <p:bold r:id="rId13"/>
    </p:embeddedFont>
    <p:embeddedFont>
      <p:font typeface="BMW Group Condensed" panose="020B0604020202020204" charset="0"/>
      <p:regular r:id="rId14"/>
      <p:bold r:id="rId15"/>
      <p:italic r:id="rId16"/>
      <p:boldItalic r:id="rId17"/>
    </p:embeddedFont>
    <p:embeddedFont>
      <p:font typeface="Verdana" panose="020B060403050404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0099"/>
    <a:srgbClr val="407BDC"/>
    <a:srgbClr val="003399"/>
    <a:srgbClr val="333399"/>
    <a:srgbClr val="FF0000"/>
    <a:srgbClr val="FF9900"/>
    <a:srgbClr val="808080"/>
    <a:srgbClr val="DDDDDD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87" autoAdjust="0"/>
    <p:restoredTop sz="94660"/>
  </p:normalViewPr>
  <p:slideViewPr>
    <p:cSldViewPr>
      <p:cViewPr varScale="1">
        <p:scale>
          <a:sx n="113" d="100"/>
          <a:sy n="113" d="100"/>
        </p:scale>
        <p:origin x="-8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25D691DA-DE32-4F32-A5F9-C4A7E33F850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293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3722B300-CF5A-483E-8E2F-E6BD62AFCE1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414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40577E-E84A-4EEE-BE83-657F98A9EB80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7900" y="785813"/>
            <a:ext cx="5129213" cy="3846512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5675" y="4868863"/>
            <a:ext cx="5175250" cy="4632325"/>
          </a:xfrm>
          <a:noFill/>
          <a:ln/>
        </p:spPr>
        <p:txBody>
          <a:bodyPr lIns="94750" tIns="47374" rIns="94750" bIns="4737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CED8D0-3B0B-4226-93F5-4B6E747724DD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59338"/>
            <a:ext cx="5210175" cy="4606925"/>
          </a:xfrm>
          <a:noFill/>
          <a:ln/>
        </p:spPr>
        <p:txBody>
          <a:bodyPr/>
          <a:lstStyle/>
          <a:p>
            <a:pPr eaLnBrk="1" hangingPunct="1"/>
            <a:r>
              <a:rPr lang="en-GB" sz="1000" b="1" smtClean="0">
                <a:latin typeface="Tahoma" pitchFamily="34" charset="0"/>
              </a:rPr>
              <a:t>Thank you very much,</a:t>
            </a:r>
          </a:p>
          <a:p>
            <a:pPr eaLnBrk="1" hangingPunct="1"/>
            <a:endParaRPr lang="en-GB" sz="1000" b="1" smtClean="0">
              <a:latin typeface="Tahoma" pitchFamily="34" charset="0"/>
            </a:endParaRPr>
          </a:p>
          <a:p>
            <a:pPr eaLnBrk="1" hangingPunct="1"/>
            <a:r>
              <a:rPr lang="en-GB" sz="1000" b="1" smtClean="0">
                <a:latin typeface="Tahoma" pitchFamily="34" charset="0"/>
              </a:rPr>
              <a:t>We are now be happy to take your questions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304800"/>
            <a:ext cx="2019300" cy="6172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905500" cy="61722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9624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524000"/>
            <a:ext cx="39624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304800"/>
            <a:ext cx="7772400" cy="7620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8077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Add text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  <a:endParaRPr lang="en-US" smtClean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1066800" y="152400"/>
            <a:ext cx="7848600" cy="0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228600" y="914400"/>
            <a:ext cx="0" cy="5791200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pic>
        <p:nvPicPr>
          <p:cNvPr id="1030" name="Picture 10" descr="New 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2400" y="152400"/>
            <a:ext cx="792163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366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36699"/>
          </a:solidFill>
          <a:latin typeface="Verdan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36699"/>
          </a:solidFill>
          <a:latin typeface="Verdan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36699"/>
          </a:solidFill>
          <a:latin typeface="Verdan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36699"/>
          </a:solidFill>
          <a:latin typeface="Verdan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36699"/>
          </a:solidFill>
          <a:latin typeface="Verdan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36699"/>
          </a:solidFill>
          <a:latin typeface="Verdan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36699"/>
          </a:solidFill>
          <a:latin typeface="Verdan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36699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 b="1">
          <a:solidFill>
            <a:srgbClr val="3366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ð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0725" y="228600"/>
            <a:ext cx="2073275" cy="661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685800" y="2590800"/>
            <a:ext cx="6858000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762000" eaLnBrk="0" hangingPunct="0">
              <a:spcBef>
                <a:spcPts val="0"/>
              </a:spcBef>
            </a:pPr>
            <a:r>
              <a:rPr lang="en-GB" sz="3200" b="1" dirty="0" smtClean="0">
                <a:solidFill>
                  <a:srgbClr val="000066"/>
                </a:solidFill>
                <a:latin typeface="Droid Sans"/>
                <a:ea typeface="Droid Sans"/>
                <a:cs typeface="Droid Sans"/>
              </a:rPr>
              <a:t>Analysis of Normalization Report</a:t>
            </a:r>
          </a:p>
          <a:p>
            <a:pPr algn="ctr" defTabSz="762000" eaLnBrk="0" hangingPunct="0">
              <a:spcBef>
                <a:spcPts val="0"/>
              </a:spcBef>
            </a:pPr>
            <a:r>
              <a:rPr lang="en-GB" b="1" dirty="0" smtClean="0">
                <a:solidFill>
                  <a:srgbClr val="407BDC"/>
                </a:solidFill>
                <a:latin typeface="Droid Sans"/>
                <a:ea typeface="Droid Sans"/>
                <a:cs typeface="Droid Sans"/>
              </a:rPr>
              <a:t>With Focus On Rotational Masses</a:t>
            </a:r>
            <a:endParaRPr lang="en-GB" sz="600" b="1" dirty="0">
              <a:solidFill>
                <a:srgbClr val="407BDC"/>
              </a:solidFill>
              <a:latin typeface="Droid Sans"/>
              <a:ea typeface="Droid Sans"/>
              <a:cs typeface="Droid Sans"/>
            </a:endParaRPr>
          </a:p>
        </p:txBody>
      </p:sp>
      <p:pic>
        <p:nvPicPr>
          <p:cNvPr id="15363" name="Picture 7" descr="FULLpictos_GR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172200"/>
            <a:ext cx="41910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8" descr="ACEA full 2010"/>
          <p:cNvPicPr>
            <a:picLocks noChangeAspect="1" noChangeArrowheads="1"/>
          </p:cNvPicPr>
          <p:nvPr/>
        </p:nvPicPr>
        <p:blipFill>
          <a:blip r:embed="rId4" cstate="print"/>
          <a:srcRect l="-7559" t="-18113" b="-2641"/>
          <a:stretch>
            <a:fillRect/>
          </a:stretch>
        </p:blipFill>
        <p:spPr bwMode="auto">
          <a:xfrm>
            <a:off x="0" y="0"/>
            <a:ext cx="3252788" cy="152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5365" name="Rectangle 9"/>
          <p:cNvSpPr>
            <a:spLocks noChangeArrowheads="1"/>
          </p:cNvSpPr>
          <p:nvPr/>
        </p:nvSpPr>
        <p:spPr bwMode="auto">
          <a:xfrm>
            <a:off x="4038600" y="3962400"/>
            <a:ext cx="2895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5366" name="Text Box 11"/>
          <p:cNvSpPr txBox="1">
            <a:spLocks noChangeArrowheads="1"/>
          </p:cNvSpPr>
          <p:nvPr/>
        </p:nvSpPr>
        <p:spPr bwMode="auto">
          <a:xfrm>
            <a:off x="2133600" y="4419600"/>
            <a:ext cx="537845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dirty="0">
              <a:solidFill>
                <a:srgbClr val="336699"/>
              </a:solidFill>
              <a:latin typeface="Verdana" pitchFamily="34" charset="0"/>
            </a:endParaRPr>
          </a:p>
          <a:p>
            <a:pPr algn="r"/>
            <a:r>
              <a:rPr lang="en-GB" b="1" dirty="0" smtClean="0">
                <a:latin typeface="Droid Sans"/>
                <a:ea typeface="Droid Sans"/>
                <a:cs typeface="Droid Sans"/>
              </a:rPr>
              <a:t>Geneva, 14</a:t>
            </a:r>
            <a:r>
              <a:rPr lang="en-GB" b="1" baseline="30000" dirty="0" smtClean="0">
                <a:latin typeface="Droid Sans"/>
                <a:ea typeface="Droid Sans"/>
                <a:cs typeface="Droid Sans"/>
              </a:rPr>
              <a:t>th</a:t>
            </a:r>
            <a:r>
              <a:rPr lang="en-GB" b="1" dirty="0" smtClean="0">
                <a:latin typeface="Droid Sans"/>
                <a:ea typeface="Droid Sans"/>
                <a:cs typeface="Droid Sans"/>
              </a:rPr>
              <a:t> of January 2015</a:t>
            </a:r>
            <a:endParaRPr lang="en-GB" b="1" dirty="0">
              <a:latin typeface="Droid Sans"/>
              <a:ea typeface="Droid Sans"/>
              <a:cs typeface="Droid Sans"/>
            </a:endParaRPr>
          </a:p>
          <a:p>
            <a:pPr algn="r"/>
            <a:r>
              <a:rPr lang="en-GB" b="1" dirty="0" smtClean="0">
                <a:latin typeface="Droid Sans"/>
                <a:ea typeface="Droid Sans"/>
                <a:cs typeface="Droid Sans"/>
              </a:rPr>
              <a:t>Christoph Lueginger</a:t>
            </a:r>
            <a:endParaRPr lang="en-GB" b="1" dirty="0">
              <a:latin typeface="Droid Sans"/>
              <a:ea typeface="Droid Sans"/>
              <a:cs typeface="Droid Sans"/>
            </a:endParaRPr>
          </a:p>
          <a:p>
            <a:pPr algn="r"/>
            <a:r>
              <a:rPr lang="en-GB" b="1" dirty="0" smtClean="0">
                <a:latin typeface="Droid Sans"/>
                <a:ea typeface="Droid Sans"/>
                <a:cs typeface="Droid Sans"/>
              </a:rPr>
              <a:t>BMW</a:t>
            </a:r>
            <a:endParaRPr lang="en-GB" b="1" dirty="0">
              <a:latin typeface="Droid Sans"/>
              <a:ea typeface="Droid Sans"/>
              <a:cs typeface="Droid Sans"/>
            </a:endParaRPr>
          </a:p>
          <a:p>
            <a:pPr algn="r"/>
            <a:endParaRPr lang="en-GB" b="1" dirty="0">
              <a:latin typeface="Droid Sans"/>
              <a:ea typeface="Droid Sans"/>
              <a:cs typeface="Droid Sans"/>
            </a:endParaRPr>
          </a:p>
          <a:p>
            <a:endParaRPr lang="en-GB" b="1" dirty="0">
              <a:solidFill>
                <a:srgbClr val="336699"/>
              </a:solidFill>
              <a:latin typeface="Droid Sans"/>
              <a:ea typeface="Droid Sans"/>
              <a:cs typeface="Droid Sans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220072" y="303262"/>
            <a:ext cx="20790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WLTP-09-25e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ChangeArrowheads="1"/>
          </p:cNvSpPr>
          <p:nvPr/>
        </p:nvSpPr>
        <p:spPr bwMode="auto">
          <a:xfrm>
            <a:off x="1143000" y="228600"/>
            <a:ext cx="7772400" cy="6096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336699"/>
                </a:solidFill>
                <a:latin typeface="Verdana" pitchFamily="34" charset="0"/>
              </a:rPr>
              <a:t>Analysis of Normalization Report</a:t>
            </a:r>
            <a:endParaRPr lang="en-US" sz="2800" b="1" dirty="0">
              <a:solidFill>
                <a:srgbClr val="336699"/>
              </a:solidFill>
              <a:latin typeface="Verdana" pitchFamily="34" charset="0"/>
            </a:endParaRPr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152400" y="4724400"/>
            <a:ext cx="899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2800"/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-762000" y="3294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-762000" y="2471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381000" y="1219200"/>
            <a:ext cx="8458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6213" indent="-176213">
              <a:spcBef>
                <a:spcPct val="20000"/>
              </a:spcBef>
            </a:pPr>
            <a:r>
              <a:rPr lang="en-US" sz="2000" b="1" dirty="0" smtClean="0">
                <a:solidFill>
                  <a:srgbClr val="336699"/>
                </a:solidFill>
                <a:latin typeface="+mn-lt"/>
                <a:cs typeface="+mn-cs"/>
              </a:rPr>
              <a:t>Introduction to correction functions</a:t>
            </a:r>
          </a:p>
          <a:p>
            <a:pPr marL="176213" indent="-176213">
              <a:spcBef>
                <a:spcPct val="20000"/>
              </a:spcBef>
            </a:pPr>
            <a:endParaRPr lang="en-US" sz="2000" b="1" dirty="0">
              <a:solidFill>
                <a:srgbClr val="336699"/>
              </a:solidFill>
              <a:latin typeface="+mn-lt"/>
              <a:cs typeface="+mn-cs"/>
            </a:endParaRPr>
          </a:p>
          <a:p>
            <a:pPr marL="176213" lvl="1" indent="-176213">
              <a:spcBef>
                <a:spcPct val="20000"/>
              </a:spcBef>
              <a:buClr>
                <a:srgbClr val="336699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336699"/>
                </a:solidFill>
                <a:latin typeface="+mn-lt"/>
                <a:cs typeface="+mn-cs"/>
              </a:rPr>
              <a:t>Improving measurement quality is welcomed in general.</a:t>
            </a:r>
          </a:p>
          <a:p>
            <a:pPr marL="176213" lvl="1" indent="-176213">
              <a:spcBef>
                <a:spcPct val="20000"/>
              </a:spcBef>
              <a:buClr>
                <a:srgbClr val="336699"/>
              </a:buClr>
              <a:buFont typeface="Wingdings" pitchFamily="2" charset="2"/>
              <a:buChar char="§"/>
            </a:pPr>
            <a:endParaRPr lang="en-US" sz="2000" dirty="0" smtClean="0">
              <a:solidFill>
                <a:srgbClr val="336699"/>
              </a:solidFill>
              <a:latin typeface="+mn-lt"/>
              <a:cs typeface="+mn-cs"/>
            </a:endParaRPr>
          </a:p>
          <a:p>
            <a:pPr marL="176213" lvl="1" indent="-176213">
              <a:spcBef>
                <a:spcPct val="20000"/>
              </a:spcBef>
              <a:buClr>
                <a:srgbClr val="336699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336699"/>
                </a:solidFill>
                <a:latin typeface="+mn-lt"/>
                <a:cs typeface="+mn-cs"/>
              </a:rPr>
              <a:t>WLTP should focus on being representative and repeatable by avoiding unnecessary burden at the same time.</a:t>
            </a:r>
          </a:p>
          <a:p>
            <a:pPr marL="176213" lvl="1" indent="-176213">
              <a:spcBef>
                <a:spcPct val="20000"/>
              </a:spcBef>
              <a:buClr>
                <a:srgbClr val="336699"/>
              </a:buClr>
              <a:buFont typeface="Wingdings" pitchFamily="2" charset="2"/>
              <a:buChar char="§"/>
            </a:pPr>
            <a:endParaRPr lang="en-US" sz="2000" dirty="0" smtClean="0">
              <a:solidFill>
                <a:srgbClr val="336699"/>
              </a:solidFill>
              <a:latin typeface="+mn-lt"/>
              <a:cs typeface="+mn-cs"/>
            </a:endParaRPr>
          </a:p>
          <a:p>
            <a:pPr marL="176213" lvl="1" indent="-176213">
              <a:spcBef>
                <a:spcPct val="20000"/>
              </a:spcBef>
              <a:buClr>
                <a:srgbClr val="336699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336699"/>
                </a:solidFill>
                <a:latin typeface="+mn-lt"/>
                <a:cs typeface="+mn-cs"/>
              </a:rPr>
              <a:t>Correction functions are welcomed, as long as they fulfill at least the following criteria:</a:t>
            </a:r>
          </a:p>
          <a:p>
            <a:pPr marL="633413" lvl="3" indent="-176213">
              <a:spcBef>
                <a:spcPct val="20000"/>
              </a:spcBef>
              <a:buClr>
                <a:srgbClr val="336699"/>
              </a:buClr>
              <a:buFont typeface="Wingdings" pitchFamily="2" charset="2"/>
              <a:buChar char="§"/>
            </a:pPr>
            <a:r>
              <a:rPr lang="en-US" sz="1800" dirty="0" smtClean="0">
                <a:solidFill>
                  <a:srgbClr val="336699"/>
                </a:solidFill>
                <a:latin typeface="+mn-lt"/>
                <a:cs typeface="+mn-cs"/>
              </a:rPr>
              <a:t>tolerance bigger than measurement tolerance</a:t>
            </a:r>
          </a:p>
          <a:p>
            <a:pPr marL="633413" lvl="3" indent="-176213">
              <a:spcBef>
                <a:spcPct val="20000"/>
              </a:spcBef>
              <a:buClr>
                <a:srgbClr val="336699"/>
              </a:buClr>
              <a:buFont typeface="Wingdings" pitchFamily="2" charset="2"/>
              <a:buChar char="§"/>
            </a:pPr>
            <a:r>
              <a:rPr lang="en-US" sz="1800" dirty="0" smtClean="0">
                <a:solidFill>
                  <a:srgbClr val="336699"/>
                </a:solidFill>
                <a:latin typeface="+mn-lt"/>
                <a:cs typeface="+mn-cs"/>
              </a:rPr>
              <a:t>significant influence</a:t>
            </a:r>
          </a:p>
          <a:p>
            <a:pPr marL="633413" lvl="3" indent="-176213">
              <a:spcBef>
                <a:spcPct val="20000"/>
              </a:spcBef>
              <a:buClr>
                <a:srgbClr val="336699"/>
              </a:buClr>
              <a:buFont typeface="Wingdings" pitchFamily="2" charset="2"/>
              <a:buChar char="§"/>
            </a:pPr>
            <a:r>
              <a:rPr lang="en-US" sz="1800" dirty="0" smtClean="0">
                <a:solidFill>
                  <a:srgbClr val="336699"/>
                </a:solidFill>
                <a:latin typeface="+mn-lt"/>
                <a:cs typeface="+mn-cs"/>
              </a:rPr>
              <a:t>measureable</a:t>
            </a:r>
          </a:p>
          <a:p>
            <a:pPr marL="633413" lvl="3" indent="-176213">
              <a:spcBef>
                <a:spcPct val="20000"/>
              </a:spcBef>
              <a:buClr>
                <a:srgbClr val="336699"/>
              </a:buClr>
              <a:buFont typeface="Wingdings" pitchFamily="2" charset="2"/>
              <a:buChar char="§"/>
            </a:pPr>
            <a:r>
              <a:rPr lang="en-US" sz="1800" dirty="0" smtClean="0">
                <a:solidFill>
                  <a:srgbClr val="336699"/>
                </a:solidFill>
                <a:latin typeface="+mn-lt"/>
                <a:cs typeface="+mn-cs"/>
              </a:rPr>
              <a:t>physical meaning of correction function</a:t>
            </a:r>
          </a:p>
          <a:p>
            <a:pPr marL="633413" lvl="3" indent="-176213">
              <a:spcBef>
                <a:spcPct val="20000"/>
              </a:spcBef>
              <a:buClr>
                <a:srgbClr val="336699"/>
              </a:buClr>
              <a:buFont typeface="Wingdings" pitchFamily="2" charset="2"/>
              <a:buChar char="§"/>
            </a:pPr>
            <a:r>
              <a:rPr lang="en-US" sz="1800" dirty="0" smtClean="0">
                <a:solidFill>
                  <a:srgbClr val="336699"/>
                </a:solidFill>
                <a:latin typeface="+mn-lt"/>
                <a:cs typeface="+mn-cs"/>
              </a:rPr>
              <a:t>save operation of the vehicle</a:t>
            </a:r>
          </a:p>
          <a:p>
            <a:pPr marL="633413" lvl="3" indent="-176213">
              <a:spcBef>
                <a:spcPct val="20000"/>
              </a:spcBef>
              <a:buClr>
                <a:srgbClr val="336699"/>
              </a:buClr>
              <a:buFont typeface="Wingdings" pitchFamily="2" charset="2"/>
              <a:buChar char="§"/>
            </a:pPr>
            <a:r>
              <a:rPr lang="en-US" sz="1800" dirty="0" smtClean="0">
                <a:solidFill>
                  <a:srgbClr val="336699"/>
                </a:solidFill>
                <a:latin typeface="+mn-lt"/>
                <a:cs typeface="+mn-cs"/>
              </a:rPr>
              <a:t>improves result</a:t>
            </a:r>
          </a:p>
          <a:p>
            <a:pPr marL="633413" lvl="3" indent="-176213">
              <a:spcBef>
                <a:spcPct val="20000"/>
              </a:spcBef>
              <a:buClr>
                <a:srgbClr val="336699"/>
              </a:buClr>
              <a:buFont typeface="Wingdings" pitchFamily="2" charset="2"/>
              <a:buChar char="§"/>
            </a:pPr>
            <a:r>
              <a:rPr lang="en-US" sz="1800" dirty="0" smtClean="0">
                <a:solidFill>
                  <a:srgbClr val="336699"/>
                </a:solidFill>
                <a:latin typeface="+mn-lt"/>
                <a:cs typeface="+mn-cs"/>
              </a:rPr>
              <a:t>validated</a:t>
            </a:r>
            <a:endParaRPr lang="en-US" sz="2000" dirty="0">
              <a:latin typeface="Verdana" pitchFamily="34" charset="0"/>
            </a:endParaRPr>
          </a:p>
        </p:txBody>
      </p:sp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1066800" y="152400"/>
            <a:ext cx="7848600" cy="0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1" name="Line 8"/>
          <p:cNvSpPr>
            <a:spLocks noChangeShapeType="1"/>
          </p:cNvSpPr>
          <p:nvPr/>
        </p:nvSpPr>
        <p:spPr bwMode="auto">
          <a:xfrm>
            <a:off x="228600" y="914400"/>
            <a:ext cx="0" cy="5791200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" name="Foliennummernplatzhalter 2"/>
          <p:cNvSpPr txBox="1">
            <a:spLocks/>
          </p:cNvSpPr>
          <p:nvPr/>
        </p:nvSpPr>
        <p:spPr>
          <a:xfrm>
            <a:off x="8172400" y="6528870"/>
            <a:ext cx="864915" cy="32913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page </a:t>
            </a:r>
            <a:fld id="{AA807A42-CF27-4B84-8583-18EBE418342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685800"/>
          </a:xfrm>
        </p:spPr>
        <p:txBody>
          <a:bodyPr/>
          <a:lstStyle/>
          <a:p>
            <a:pPr eaLnBrk="1" hangingPunct="1"/>
            <a:r>
              <a:rPr lang="en-GB" dirty="0" smtClean="0"/>
              <a:t>Rotational masses, analysis</a:t>
            </a:r>
            <a:endParaRPr lang="nl-NL" dirty="0" smtClean="0"/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5390" y="3054466"/>
            <a:ext cx="8173219" cy="3653308"/>
          </a:xfrm>
        </p:spPr>
        <p:txBody>
          <a:bodyPr wrap="square">
            <a:spAutoFit/>
          </a:bodyPr>
          <a:lstStyle/>
          <a:p>
            <a:pPr marL="269875" lvl="0" indent="-269875" defTabSz="917575" eaLnBrk="0" hangingPunct="0">
              <a:lnSpc>
                <a:spcPct val="95000"/>
              </a:lnSpc>
              <a:spcBef>
                <a:spcPts val="600"/>
              </a:spcBef>
              <a:defRPr/>
            </a:pPr>
            <a:r>
              <a:rPr lang="en-US" sz="1600" b="0" dirty="0" smtClean="0">
                <a:sym typeface="Wingdings" pitchFamily="2" charset="2"/>
              </a:rPr>
              <a:t>Fact box check for correction function.</a:t>
            </a:r>
          </a:p>
          <a:p>
            <a:pPr marL="269875" lvl="0" indent="-269875" defTabSz="917575" eaLnBrk="0" hangingPunct="0">
              <a:lnSpc>
                <a:spcPct val="95000"/>
              </a:lnSpc>
              <a:spcBef>
                <a:spcPts val="600"/>
              </a:spcBef>
              <a:defRPr/>
            </a:pPr>
            <a:r>
              <a:rPr lang="en-US" sz="1600" b="0" dirty="0" smtClean="0">
                <a:sym typeface="Wingdings" pitchFamily="2" charset="2"/>
              </a:rPr>
              <a:t>Measurement tolerance of weight in Annex 4 is +/- 10 kg, in general the error is smaller than that. Additionally the error is divided in half on a 1-axle </a:t>
            </a:r>
            <a:r>
              <a:rPr lang="en-US" sz="1600" b="0" dirty="0" err="1" smtClean="0">
                <a:sym typeface="Wingdings" pitchFamily="2" charset="2"/>
              </a:rPr>
              <a:t>dyno</a:t>
            </a:r>
            <a:r>
              <a:rPr lang="en-US" sz="1600" b="0" dirty="0" smtClean="0">
                <a:sym typeface="Wingdings" pitchFamily="2" charset="2"/>
              </a:rPr>
              <a:t>.</a:t>
            </a:r>
          </a:p>
          <a:p>
            <a:pPr marL="269875" lvl="0" indent="-269875" defTabSz="917575" eaLnBrk="0" hangingPunct="0">
              <a:lnSpc>
                <a:spcPct val="95000"/>
              </a:lnSpc>
              <a:spcBef>
                <a:spcPts val="600"/>
              </a:spcBef>
              <a:defRPr/>
            </a:pPr>
            <a:r>
              <a:rPr lang="en-US" sz="1600" b="0" dirty="0" smtClean="0">
                <a:sym typeface="Wingdings" pitchFamily="2" charset="2"/>
              </a:rPr>
              <a:t>3%-rule is more on the worst case side.</a:t>
            </a:r>
          </a:p>
          <a:p>
            <a:pPr marL="269875" lvl="0" indent="-269875" defTabSz="917575" eaLnBrk="0" hangingPunct="0">
              <a:lnSpc>
                <a:spcPct val="95000"/>
              </a:lnSpc>
              <a:spcBef>
                <a:spcPts val="600"/>
              </a:spcBef>
              <a:defRPr/>
            </a:pPr>
            <a:r>
              <a:rPr lang="en-US" sz="1600" b="0" dirty="0" smtClean="0">
                <a:sym typeface="Wingdings" pitchFamily="2" charset="2"/>
              </a:rPr>
              <a:t>Average error:</a:t>
            </a:r>
            <a:br>
              <a:rPr lang="en-US" sz="1600" b="0" dirty="0" smtClean="0">
                <a:sym typeface="Wingdings" pitchFamily="2" charset="2"/>
              </a:rPr>
            </a:br>
            <a:r>
              <a:rPr lang="en-US" sz="1600" b="0" dirty="0" smtClean="0">
                <a:sym typeface="Wingdings" pitchFamily="2" charset="2"/>
              </a:rPr>
              <a:t>3%-rule: -0.8..+3.4 kg (depending on vehicle weight)</a:t>
            </a:r>
            <a:br>
              <a:rPr lang="en-US" sz="1600" b="0" dirty="0" smtClean="0">
                <a:sym typeface="Wingdings" pitchFamily="2" charset="2"/>
              </a:rPr>
            </a:br>
            <a:r>
              <a:rPr lang="en-US" sz="1600" b="0" dirty="0" smtClean="0">
                <a:sym typeface="Wingdings" pitchFamily="2" charset="2"/>
              </a:rPr>
              <a:t>60%-rule: -2.3 kg</a:t>
            </a:r>
          </a:p>
          <a:p>
            <a:pPr marL="269875" lvl="0" indent="-269875" defTabSz="917575" eaLnBrk="0" hangingPunct="0">
              <a:lnSpc>
                <a:spcPct val="95000"/>
              </a:lnSpc>
              <a:spcBef>
                <a:spcPts val="600"/>
              </a:spcBef>
              <a:defRPr/>
            </a:pPr>
            <a:r>
              <a:rPr lang="en-US" sz="1600" b="0" dirty="0" smtClean="0">
                <a:sym typeface="Wingdings" pitchFamily="2" charset="2"/>
              </a:rPr>
              <a:t>Maximum error is bigger for the 60%-rule (-11.1 kg) than for the 3%-rule (+9 kg).</a:t>
            </a:r>
          </a:p>
          <a:p>
            <a:pPr marL="269875" lvl="0" indent="-269875" defTabSz="917575" eaLnBrk="0" hangingPunct="0">
              <a:lnSpc>
                <a:spcPct val="95000"/>
              </a:lnSpc>
              <a:spcBef>
                <a:spcPts val="600"/>
              </a:spcBef>
              <a:defRPr/>
            </a:pPr>
            <a:r>
              <a:rPr lang="en-US" sz="1600" b="0" dirty="0" smtClean="0">
                <a:sym typeface="Wingdings" pitchFamily="2" charset="2"/>
              </a:rPr>
              <a:t>See examples on the following slides.</a:t>
            </a:r>
            <a:endParaRPr lang="en-US" sz="1800" b="0" dirty="0" smtClean="0">
              <a:sym typeface="Wingdings" pitchFamily="2" charset="2"/>
            </a:endParaRPr>
          </a:p>
          <a:p>
            <a:pPr marL="269875" lvl="0" indent="-269875" defTabSz="917575" eaLnBrk="0" hangingPunct="0">
              <a:lnSpc>
                <a:spcPct val="95000"/>
              </a:lnSpc>
              <a:spcBef>
                <a:spcPts val="600"/>
              </a:spcBef>
              <a:defRPr/>
            </a:pPr>
            <a:r>
              <a:rPr lang="en-US" sz="1800" dirty="0" smtClean="0">
                <a:sym typeface="Wingdings" pitchFamily="2" charset="2"/>
              </a:rPr>
              <a:t>60%-rule increases effort on </a:t>
            </a:r>
            <a:r>
              <a:rPr lang="en-US" sz="1800" dirty="0" err="1" smtClean="0">
                <a:sym typeface="Wingdings" pitchFamily="2" charset="2"/>
              </a:rPr>
              <a:t>dyno</a:t>
            </a:r>
            <a:r>
              <a:rPr lang="en-US" sz="1800" dirty="0" smtClean="0">
                <a:sym typeface="Wingdings" pitchFamily="2" charset="2"/>
              </a:rPr>
              <a:t> in an unnecessary way without improving the result.</a:t>
            </a:r>
          </a:p>
        </p:txBody>
      </p:sp>
      <p:sp>
        <p:nvSpPr>
          <p:cNvPr id="7" name="Foliennummernplatzhalter 2"/>
          <p:cNvSpPr txBox="1">
            <a:spLocks/>
          </p:cNvSpPr>
          <p:nvPr/>
        </p:nvSpPr>
        <p:spPr>
          <a:xfrm>
            <a:off x="8172400" y="6528870"/>
            <a:ext cx="864915" cy="32913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page </a:t>
            </a:r>
            <a:fld id="{AA807A42-CF27-4B84-8583-18EBE418342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468312" y="1336675"/>
            <a:ext cx="4751388" cy="1116965"/>
          </a:xfrm>
          <a:prstGeom prst="rect">
            <a:avLst/>
          </a:prstGeom>
          <a:solidFill>
            <a:srgbClr val="595443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TNO </a:t>
            </a: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proposal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for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rotational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masses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: 60% </a:t>
            </a: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of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wheel-weight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893" y="1671956"/>
            <a:ext cx="4610649" cy="705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Tabelle 14"/>
          <p:cNvGraphicFramePr>
            <a:graphicFrameLocks noGrp="1"/>
          </p:cNvGraphicFramePr>
          <p:nvPr/>
        </p:nvGraphicFramePr>
        <p:xfrm>
          <a:off x="5508104" y="1336675"/>
          <a:ext cx="3169171" cy="1529280"/>
        </p:xfrm>
        <a:graphic>
          <a:graphicData uri="http://schemas.openxmlformats.org/drawingml/2006/table">
            <a:tbl>
              <a:tblPr firstRow="1" bandRow="1"/>
              <a:tblGrid>
                <a:gridCol w="2376264"/>
                <a:gridCol w="792907"/>
              </a:tblGrid>
              <a:tr h="189999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MW Group Condensed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MW Group Condensed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MW Group Condensed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MW Group Condensed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MW Group Condensed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MW Group Condensed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MW Group Condensed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MW Group Condensed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MW Group Condensed"/>
                        </a:defRPr>
                      </a:lvl9pPr>
                    </a:lstStyle>
                    <a:p>
                      <a:r>
                        <a:rPr lang="en-US" sz="1200" noProof="0" dirty="0" smtClean="0">
                          <a:latin typeface="Arial" pitchFamily="34" charset="0"/>
                          <a:cs typeface="Arial" pitchFamily="34" charset="0"/>
                        </a:rPr>
                        <a:t>property</a:t>
                      </a:r>
                      <a:r>
                        <a:rPr lang="en-US" sz="1200" baseline="0" noProof="0" dirty="0" smtClean="0">
                          <a:latin typeface="Arial" pitchFamily="34" charset="0"/>
                          <a:cs typeface="Arial" pitchFamily="34" charset="0"/>
                        </a:rPr>
                        <a:t> of correction</a:t>
                      </a:r>
                      <a:endParaRPr lang="en-US" sz="12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MW Group Condensed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MW Group Condensed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MW Group Condensed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MW Group Condensed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MW Group Condensed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MW Group Condensed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MW Group Condensed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MW Group Condensed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MW Group Condensed"/>
                        </a:defRPr>
                      </a:lvl9pPr>
                    </a:lstStyle>
                    <a:p>
                      <a:pPr algn="ctr"/>
                      <a:r>
                        <a:rPr lang="en-US" sz="1200" noProof="0" dirty="0" smtClean="0">
                          <a:latin typeface="Arial" pitchFamily="34" charset="0"/>
                          <a:cs typeface="Arial" pitchFamily="34" charset="0"/>
                        </a:rPr>
                        <a:t>fulfilled?</a:t>
                      </a:r>
                      <a:endParaRPr lang="en-US" sz="12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189999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9pPr>
                    </a:lstStyle>
                    <a:p>
                      <a:r>
                        <a:rPr lang="en-US" sz="1100" noProof="0" smtClean="0">
                          <a:latin typeface="Arial" pitchFamily="34" charset="0"/>
                          <a:cs typeface="Arial" pitchFamily="34" charset="0"/>
                        </a:rPr>
                        <a:t>tolerance &gt;</a:t>
                      </a:r>
                      <a:r>
                        <a:rPr lang="en-US" sz="1100" baseline="0" noProof="0" smtClean="0">
                          <a:latin typeface="Arial" pitchFamily="34" charset="0"/>
                          <a:cs typeface="Arial" pitchFamily="34" charset="0"/>
                        </a:rPr>
                        <a:t> measurement tolerance</a:t>
                      </a:r>
                      <a:endParaRPr lang="en-US" sz="11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9pPr>
                    </a:lstStyle>
                    <a:p>
                      <a:pPr algn="ctr"/>
                      <a:r>
                        <a:rPr lang="en-US" sz="1200" b="1" noProof="0" dirty="0" smtClean="0">
                          <a:solidFill>
                            <a:srgbClr val="FF0000"/>
                          </a:solidFill>
                          <a:sym typeface="Wingdings"/>
                        </a:rPr>
                        <a:t></a:t>
                      </a:r>
                      <a:endParaRPr lang="en-US" sz="1200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>
                        <a:tint val="40000"/>
                      </a:srgbClr>
                    </a:solidFill>
                  </a:tcPr>
                </a:tc>
              </a:tr>
              <a:tr h="189775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9pPr>
                    </a:lstStyle>
                    <a:p>
                      <a:r>
                        <a:rPr lang="en-US" sz="1100" noProof="0" dirty="0" smtClean="0">
                          <a:latin typeface="Arial" pitchFamily="34" charset="0"/>
                          <a:cs typeface="Arial" pitchFamily="34" charset="0"/>
                        </a:rPr>
                        <a:t>significant influence</a:t>
                      </a:r>
                      <a:endParaRPr lang="en-US" sz="11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9pPr>
                    </a:lstStyle>
                    <a:p>
                      <a:pPr algn="ctr"/>
                      <a:r>
                        <a:rPr lang="en-US" sz="1200" b="1" noProof="0" dirty="0" smtClean="0">
                          <a:solidFill>
                            <a:srgbClr val="FF0000"/>
                          </a:solidFill>
                          <a:sym typeface="Wingdings"/>
                        </a:rPr>
                        <a:t></a:t>
                      </a:r>
                      <a:endParaRPr lang="en-US" sz="1200" b="1" noProof="0" dirty="0">
                        <a:solidFill>
                          <a:srgbClr val="FFC000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>
                        <a:tint val="20000"/>
                      </a:srgbClr>
                    </a:solidFill>
                  </a:tcPr>
                </a:tc>
              </a:tr>
              <a:tr h="189775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9pPr>
                    </a:lstStyle>
                    <a:p>
                      <a:r>
                        <a:rPr lang="en-US" sz="1100" noProof="0" smtClean="0">
                          <a:latin typeface="Arial" pitchFamily="34" charset="0"/>
                          <a:cs typeface="Arial" pitchFamily="34" charset="0"/>
                        </a:rPr>
                        <a:t>measureable</a:t>
                      </a:r>
                      <a:endParaRPr lang="en-US" sz="11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noProof="0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en-US" sz="1200" b="1" noProof="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>
                        <a:tint val="40000"/>
                      </a:srgbClr>
                    </a:solidFill>
                  </a:tcPr>
                </a:tc>
              </a:tr>
              <a:tr h="189775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9pPr>
                    </a:lstStyle>
                    <a:p>
                      <a:r>
                        <a:rPr lang="en-US" sz="1100" noProof="0" dirty="0" smtClean="0">
                          <a:latin typeface="Arial" pitchFamily="34" charset="0"/>
                          <a:cs typeface="Arial" pitchFamily="34" charset="0"/>
                        </a:rPr>
                        <a:t>physical meaning of correction </a:t>
                      </a:r>
                      <a:r>
                        <a:rPr lang="en-US" sz="1100" noProof="0" dirty="0" err="1" smtClean="0">
                          <a:latin typeface="Arial" pitchFamily="34" charset="0"/>
                          <a:cs typeface="Arial" pitchFamily="34" charset="0"/>
                        </a:rPr>
                        <a:t>func</a:t>
                      </a:r>
                      <a:r>
                        <a:rPr lang="en-US" sz="1100" noProof="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en-US" sz="11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noProof="0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en-US" sz="1200" b="1" noProof="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>
                        <a:tint val="20000"/>
                      </a:srgbClr>
                    </a:solidFill>
                  </a:tcPr>
                </a:tc>
              </a:tr>
              <a:tr h="189775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9pPr>
                    </a:lstStyle>
                    <a:p>
                      <a:r>
                        <a:rPr lang="en-US" sz="1100" noProof="0" dirty="0" smtClean="0">
                          <a:latin typeface="Arial" pitchFamily="34" charset="0"/>
                          <a:cs typeface="Arial" pitchFamily="34" charset="0"/>
                        </a:rPr>
                        <a:t>improves result</a:t>
                      </a:r>
                      <a:endParaRPr lang="en-US" sz="11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MW Group Condensed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noProof="0" dirty="0" smtClean="0">
                          <a:solidFill>
                            <a:srgbClr val="FF0000"/>
                          </a:solidFill>
                          <a:sym typeface="Wingdings"/>
                        </a:rPr>
                        <a:t></a:t>
                      </a:r>
                      <a:endParaRPr lang="en-US" sz="1200" noProof="0" dirty="0" smtClean="0"/>
                    </a:p>
                  </a:txBody>
                  <a:tcPr marL="36000" marR="36000" marT="36000" marB="36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6" name="Pfeil nach rechts 15"/>
          <p:cNvSpPr/>
          <p:nvPr/>
        </p:nvSpPr>
        <p:spPr>
          <a:xfrm>
            <a:off x="5012804" y="1363980"/>
            <a:ext cx="495300" cy="198120"/>
          </a:xfrm>
          <a:prstGeom prst="rightArrow">
            <a:avLst/>
          </a:prstGeom>
          <a:solidFill>
            <a:srgbClr val="00B050"/>
          </a:solidFill>
          <a:ln w="25400" cap="flat" cmpd="sng" algn="ctr">
            <a:solidFill>
              <a:srgbClr val="00B050">
                <a:shade val="50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 Condensed"/>
              <a:ea typeface="+mn-ea"/>
              <a:cs typeface="+mn-cs"/>
            </a:endParaRPr>
          </a:p>
        </p:txBody>
      </p:sp>
      <p:sp>
        <p:nvSpPr>
          <p:cNvPr id="17" name="Nach oben gebogener Pfeil 16"/>
          <p:cNvSpPr/>
          <p:nvPr/>
        </p:nvSpPr>
        <p:spPr>
          <a:xfrm rot="5400000" flipV="1">
            <a:off x="5622032" y="2018928"/>
            <a:ext cx="594360" cy="2118360"/>
          </a:xfrm>
          <a:prstGeom prst="bentUpArrow">
            <a:avLst>
              <a:gd name="adj1" fmla="val 22436"/>
              <a:gd name="adj2" fmla="val 25000"/>
              <a:gd name="adj3" fmla="val 25000"/>
            </a:avLst>
          </a:prstGeom>
          <a:solidFill>
            <a:srgbClr val="00B050"/>
          </a:solidFill>
          <a:ln w="25400" cap="flat" cmpd="sng" algn="ctr">
            <a:solidFill>
              <a:srgbClr val="00B050">
                <a:shade val="50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 Condensed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685800"/>
          </a:xfrm>
        </p:spPr>
        <p:txBody>
          <a:bodyPr/>
          <a:lstStyle/>
          <a:p>
            <a:pPr eaLnBrk="1" hangingPunct="1"/>
            <a:r>
              <a:rPr lang="en-GB" dirty="0" smtClean="0"/>
              <a:t>Rotational masses, examples (1)</a:t>
            </a:r>
            <a:endParaRPr lang="nl-NL" dirty="0" smtClean="0"/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6016" y="3933056"/>
            <a:ext cx="3924747" cy="2088264"/>
          </a:xfrm>
        </p:spPr>
        <p:txBody>
          <a:bodyPr wrap="square">
            <a:spAutoFit/>
          </a:bodyPr>
          <a:lstStyle/>
          <a:p>
            <a:pPr marL="269875" indent="-269875" defTabSz="917575" eaLnBrk="0" hangingPunct="0">
              <a:lnSpc>
                <a:spcPct val="95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800" b="0" dirty="0" smtClean="0">
                <a:sym typeface="Wingdings" pitchFamily="2" charset="2"/>
              </a:rPr>
              <a:t>Examples are taken from current BMW vehicles.</a:t>
            </a:r>
          </a:p>
          <a:p>
            <a:pPr marL="269875" indent="-269875" defTabSz="917575" eaLnBrk="0" hangingPunct="0">
              <a:lnSpc>
                <a:spcPct val="95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800" b="0" dirty="0" smtClean="0">
                <a:sym typeface="Wingdings" pitchFamily="2" charset="2"/>
              </a:rPr>
              <a:t>Tires are typical ones (high customer take rate), apart from "basic-tire".</a:t>
            </a:r>
          </a:p>
          <a:p>
            <a:pPr marL="269875" indent="-269875" defTabSz="917575" eaLnBrk="0" hangingPunct="0">
              <a:lnSpc>
                <a:spcPct val="95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800" b="0" dirty="0" smtClean="0">
                <a:sym typeface="Wingdings" pitchFamily="2" charset="2"/>
              </a:rPr>
              <a:t>10 kg is the weighting tolerance in the GTR.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978492"/>
            <a:ext cx="4105275" cy="227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901" y="1336675"/>
            <a:ext cx="4103687" cy="227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3588" y="1336675"/>
            <a:ext cx="4103687" cy="227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oliennummernplatzhalter 2"/>
          <p:cNvSpPr txBox="1">
            <a:spLocks/>
          </p:cNvSpPr>
          <p:nvPr/>
        </p:nvSpPr>
        <p:spPr>
          <a:xfrm>
            <a:off x="8172400" y="6528870"/>
            <a:ext cx="864915" cy="32913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page </a:t>
            </a:r>
            <a:fld id="{AA807A42-CF27-4B84-8583-18EBE418342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685800"/>
          </a:xfrm>
        </p:spPr>
        <p:txBody>
          <a:bodyPr/>
          <a:lstStyle/>
          <a:p>
            <a:pPr eaLnBrk="1" hangingPunct="1"/>
            <a:r>
              <a:rPr lang="en-GB" dirty="0" smtClean="0"/>
              <a:t>Rotational masses, examples (2)</a:t>
            </a:r>
            <a:endParaRPr lang="nl-NL" dirty="0" smtClean="0"/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6016" y="3933056"/>
            <a:ext cx="3924747" cy="2088264"/>
          </a:xfrm>
        </p:spPr>
        <p:txBody>
          <a:bodyPr wrap="square">
            <a:spAutoFit/>
          </a:bodyPr>
          <a:lstStyle/>
          <a:p>
            <a:pPr marL="269875" lvl="0" indent="-269875" defTabSz="917575" eaLnBrk="0" hangingPunct="0">
              <a:lnSpc>
                <a:spcPct val="95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800" b="0" dirty="0" smtClean="0">
                <a:sym typeface="Wingdings" pitchFamily="2" charset="2"/>
              </a:rPr>
              <a:t>Examples are taken from current BMW vehicles.</a:t>
            </a:r>
          </a:p>
          <a:p>
            <a:pPr marL="269875" lvl="0" indent="-269875" defTabSz="917575" eaLnBrk="0" hangingPunct="0">
              <a:lnSpc>
                <a:spcPct val="95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800" b="0" dirty="0" smtClean="0">
                <a:sym typeface="Wingdings" pitchFamily="2" charset="2"/>
              </a:rPr>
              <a:t>Tires are typical ones (high customer take rate), apart from "basic-tire".</a:t>
            </a:r>
          </a:p>
          <a:p>
            <a:pPr marL="269875" lvl="0" indent="-269875" defTabSz="917575" eaLnBrk="0" hangingPunct="0">
              <a:lnSpc>
                <a:spcPct val="95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800" b="0" dirty="0" smtClean="0">
                <a:sym typeface="Wingdings" pitchFamily="2" charset="2"/>
              </a:rPr>
              <a:t>10 kg is the weighting tolerance in the GTR.</a:t>
            </a:r>
          </a:p>
        </p:txBody>
      </p:sp>
      <p:sp>
        <p:nvSpPr>
          <p:cNvPr id="7" name="Foliennummernplatzhalter 2"/>
          <p:cNvSpPr txBox="1">
            <a:spLocks/>
          </p:cNvSpPr>
          <p:nvPr/>
        </p:nvSpPr>
        <p:spPr>
          <a:xfrm>
            <a:off x="8172400" y="6528870"/>
            <a:ext cx="864915" cy="32913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page </a:t>
            </a:r>
            <a:fld id="{AA807A42-CF27-4B84-8583-18EBE418342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3588" y="1336676"/>
            <a:ext cx="4103687" cy="227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336676"/>
            <a:ext cx="4105275" cy="227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3978493"/>
            <a:ext cx="4105275" cy="227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685800"/>
          </a:xfrm>
        </p:spPr>
        <p:txBody>
          <a:bodyPr/>
          <a:lstStyle/>
          <a:p>
            <a:pPr eaLnBrk="1" hangingPunct="1"/>
            <a:r>
              <a:rPr lang="en-GB" dirty="0" smtClean="0"/>
              <a:t>Overview of proposed corrections</a:t>
            </a:r>
            <a:endParaRPr lang="nl-NL" dirty="0" smtClean="0"/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5589240"/>
            <a:ext cx="8640763" cy="1181862"/>
          </a:xfrm>
        </p:spPr>
        <p:txBody>
          <a:bodyPr wrap="square">
            <a:spAutoFit/>
          </a:bodyPr>
          <a:lstStyle/>
          <a:p>
            <a:pPr marL="176213" indent="-176213"/>
            <a:r>
              <a:rPr lang="en-GB" sz="1800" b="0" dirty="0" smtClean="0"/>
              <a:t>None of the corrections is at a level to be implemented, many of them are only increasing effort without improving the result, sometimes they are even wrong.</a:t>
            </a:r>
          </a:p>
          <a:p>
            <a:pPr marL="176213" indent="-176213"/>
            <a:r>
              <a:rPr lang="en-GB" sz="1400" b="0" dirty="0" smtClean="0"/>
              <a:t>Note: On request a more detailed analysis by ACEA available for most of the issues.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395536" y="1143000"/>
          <a:ext cx="8424936" cy="4331929"/>
        </p:xfrm>
        <a:graphic>
          <a:graphicData uri="http://schemas.openxmlformats.org/drawingml/2006/table">
            <a:tbl>
              <a:tblPr/>
              <a:tblGrid>
                <a:gridCol w="4104456"/>
                <a:gridCol w="730774"/>
                <a:gridCol w="3589706"/>
              </a:tblGrid>
              <a:tr h="141291">
                <a:tc gridSpan="2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sz="1000" b="1" kern="0" baseline="0" noProof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Proposal EU Commission / TNO report</a:t>
                      </a:r>
                      <a:endParaRPr lang="en-US" sz="1000" b="1" kern="0" baseline="0" noProof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de-DE" sz="5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0" baseline="0" noProof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ACEA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31696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sz="900" b="1" kern="0" baseline="0" noProof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Correction type (reference in the report)</a:t>
                      </a:r>
                      <a:endParaRPr lang="en-US" sz="900" b="1" kern="0" baseline="0" noProof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sz="900" b="1" kern="0" baseline="0" noProof="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Prio</a:t>
                      </a:r>
                      <a:endParaRPr lang="en-US" sz="900" b="1" kern="0" baseline="0" noProof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sz="900" b="1" kern="0" baseline="0" noProof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comment</a:t>
                      </a:r>
                      <a:endParaRPr lang="en-US" sz="900" b="1" kern="0" baseline="0" noProof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7714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2.2 Deviation from target speed (including battery SOC correction)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SOC biggest influence and already included, target speed small part.</a:t>
                      </a:r>
                    </a:p>
                    <a:p>
                      <a:pPr marL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No solution for electrified vehicles.</a:t>
                      </a:r>
                    </a:p>
                    <a:p>
                      <a:pPr marL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No solution for gearshift event deviation.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No detailed proposal available.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2.3 Quality of reference fuel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Impact not clear.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2.4 Inlet air temperature and humidity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No clear proposal.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2.6 Temperature from preconditioning and soak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Already dropped due to small influence.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41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2.7 Inaccuracy of road load setting on the chassis </a:t>
                      </a:r>
                      <a:r>
                        <a:rPr lang="en-US" sz="900" kern="0" baseline="0" noProof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dyno</a:t>
                      </a:r>
                      <a:endParaRPr lang="en-US" sz="900" kern="0" baseline="0" noProof="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No data basis, that shows the need.</a:t>
                      </a:r>
                    </a:p>
                    <a:p>
                      <a:pPr marL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Correction in the order of measurement tolerance, no improvement.</a:t>
                      </a:r>
                    </a:p>
                    <a:p>
                      <a:pPr marL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Can be solved by improving the GTR text.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2.9 Deviation from designated gear shift points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No proposal available. Small effect anyway.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4.1 Vehicle preparation for coast down, toe-in prescription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Not a normalization issue, text proposal in discussion.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41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4.1 Vehicle conditioning for coast down: tyre pressure monitoring/control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 or C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Technical wrong analysis, poor data, proposal may lead to dangerous requirements (</a:t>
                      </a:r>
                      <a:r>
                        <a:rPr lang="en-US" sz="900" kern="0" baseline="0" noProof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underfilling</a:t>
                      </a: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of </a:t>
                      </a:r>
                      <a:r>
                        <a:rPr lang="en-US" sz="900" kern="0" baseline="0" noProof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tyre</a:t>
                      </a: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!), double corrects with already implemented temperature correction, etc.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5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5.1 Ambient weather conditions at coast down: temperature, air pressure, water content of the air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 or C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No proposal available.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5.2 Wind corrections at coast down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 or C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No proposal available.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16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5.3 Road condition of coast down test track (surface roughness, gradient, undulation)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Even science has no conclusion or solution. Proposed correction obviously wrong, several studies and measurements show no 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6.2 Rotational inertia correction (when evaluating the coast down test)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Result does not improve compared to current regulation, but workload and complexity increases in an unnecessary way.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Foliennummernplatzhalter 2"/>
          <p:cNvSpPr txBox="1">
            <a:spLocks/>
          </p:cNvSpPr>
          <p:nvPr/>
        </p:nvSpPr>
        <p:spPr>
          <a:xfrm>
            <a:off x="8172400" y="6528870"/>
            <a:ext cx="864915" cy="32913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page </a:t>
            </a:r>
            <a:fld id="{AA807A42-CF27-4B84-8583-18EBE418342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685800"/>
          </a:xfrm>
        </p:spPr>
        <p:txBody>
          <a:bodyPr/>
          <a:lstStyle/>
          <a:p>
            <a:pPr eaLnBrk="1" hangingPunct="1"/>
            <a:r>
              <a:rPr lang="en-GB" dirty="0" smtClean="0"/>
              <a:t>Conclusion</a:t>
            </a:r>
            <a:endParaRPr lang="nl-NL" dirty="0" smtClean="0"/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725" y="1125538"/>
            <a:ext cx="8640763" cy="3194721"/>
          </a:xfr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6213" indent="-176213">
              <a:buNone/>
            </a:pPr>
            <a:r>
              <a:rPr lang="en-US" sz="1800" dirty="0" smtClean="0"/>
              <a:t>Proposal:</a:t>
            </a:r>
          </a:p>
          <a:p>
            <a:pPr marL="176213" indent="-176213"/>
            <a:r>
              <a:rPr lang="en-US" sz="1800" b="0" dirty="0" smtClean="0"/>
              <a:t>Do not include the 60%-rule.</a:t>
            </a:r>
          </a:p>
          <a:p>
            <a:pPr marL="176213" indent="-176213"/>
            <a:r>
              <a:rPr lang="en-US" sz="1800" b="0" dirty="0" smtClean="0"/>
              <a:t>Add as an option of the manufacturer the possibility to use 3% of test mass instead of 3% of (Miro+25kg), which adds another ~ 6 kg but simplifies </a:t>
            </a:r>
            <a:r>
              <a:rPr lang="en-US" sz="1800" b="0" dirty="0" err="1" smtClean="0"/>
              <a:t>dyno</a:t>
            </a:r>
            <a:r>
              <a:rPr lang="en-US" sz="1800" b="0" dirty="0" smtClean="0"/>
              <a:t> operation.</a:t>
            </a:r>
            <a:endParaRPr lang="en-US" sz="1800" dirty="0" smtClean="0"/>
          </a:p>
          <a:p>
            <a:pPr marL="176213" indent="-176213"/>
            <a:endParaRPr lang="en-US" sz="1800" dirty="0" smtClean="0"/>
          </a:p>
          <a:p>
            <a:pPr marL="176213" indent="-176213">
              <a:buNone/>
            </a:pPr>
            <a:r>
              <a:rPr lang="en-US" sz="1800" dirty="0" smtClean="0"/>
              <a:t>Justification:</a:t>
            </a:r>
          </a:p>
          <a:p>
            <a:pPr marL="176213" indent="-176213"/>
            <a:r>
              <a:rPr lang="en-US" sz="1800" b="0" dirty="0" smtClean="0"/>
              <a:t>60%-rule increases effort without improving the result.</a:t>
            </a:r>
          </a:p>
          <a:p>
            <a:pPr marL="176213" indent="-176213"/>
            <a:r>
              <a:rPr lang="en-US" sz="1800" b="0" dirty="0" smtClean="0"/>
              <a:t>Using 3% of TM is even more on the worst case side and reduces potential errors in </a:t>
            </a:r>
            <a:r>
              <a:rPr lang="en-US" sz="1800" b="0" dirty="0" err="1" smtClean="0"/>
              <a:t>dyno</a:t>
            </a:r>
            <a:r>
              <a:rPr lang="en-US" sz="1800" b="0" dirty="0" smtClean="0"/>
              <a:t> handling.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23725" y="4509120"/>
            <a:ext cx="8640763" cy="21421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176213" lvl="0" indent="-176213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800" b="1" kern="0" dirty="0" smtClean="0">
                <a:solidFill>
                  <a:srgbClr val="336699"/>
                </a:solidFill>
                <a:latin typeface="+mn-lt"/>
                <a:cs typeface="+mn-cs"/>
              </a:rPr>
              <a:t>None of the corrections is at a level to be implemented (neither on GTR level nor on European level), many of them are only increasing effort without improving the result, sometimes they are even wrong from a technical perspective.</a:t>
            </a:r>
          </a:p>
          <a:p>
            <a:pPr marL="176213" lvl="0" indent="-176213">
              <a:spcBef>
                <a:spcPct val="20000"/>
              </a:spcBef>
              <a:buFont typeface="Wingdings" pitchFamily="2" charset="2"/>
              <a:buChar char="§"/>
            </a:pPr>
            <a:endParaRPr lang="en-US" sz="1800" b="1" kern="0" dirty="0" smtClean="0">
              <a:solidFill>
                <a:srgbClr val="336699"/>
              </a:solidFill>
              <a:latin typeface="+mn-lt"/>
              <a:cs typeface="+mn-cs"/>
            </a:endParaRPr>
          </a:p>
          <a:p>
            <a:pPr marL="176213" marR="0" lvl="0" indent="-1762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validation and no concrete proposals available</a:t>
            </a:r>
            <a:r>
              <a:rPr lang="en-GB" sz="1800" b="1" kern="0" dirty="0" smtClean="0">
                <a:solidFill>
                  <a:srgbClr val="336699"/>
                </a:solidFill>
                <a:latin typeface="+mn-lt"/>
                <a:cs typeface="+mn-cs"/>
              </a:rPr>
              <a:t>. Therefore no final assessment possible.</a:t>
            </a:r>
            <a:endParaRPr kumimoji="0" lang="en-GB" sz="1800" b="1" i="0" u="none" strike="noStrike" kern="0" cap="none" spc="0" normalizeH="0" baseline="0" noProof="0" dirty="0" smtClean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2"/>
          <p:cNvSpPr txBox="1">
            <a:spLocks/>
          </p:cNvSpPr>
          <p:nvPr/>
        </p:nvSpPr>
        <p:spPr>
          <a:xfrm>
            <a:off x="8172400" y="6528870"/>
            <a:ext cx="864915" cy="32913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page </a:t>
            </a:r>
            <a:fld id="{AA807A42-CF27-4B84-8583-18EBE418342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2"/>
          <p:cNvSpPr txBox="1">
            <a:spLocks noChangeArrowheads="1"/>
          </p:cNvSpPr>
          <p:nvPr/>
        </p:nvSpPr>
        <p:spPr bwMode="auto">
          <a:xfrm>
            <a:off x="1600200" y="5943600"/>
            <a:ext cx="6443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800" b="1" dirty="0">
                <a:solidFill>
                  <a:srgbClr val="336699"/>
                </a:solidFill>
                <a:latin typeface="Verdana" pitchFamily="34" charset="0"/>
              </a:rPr>
              <a:t>European Automobile Manufacturers Association</a:t>
            </a:r>
          </a:p>
          <a:p>
            <a:pPr algn="ctr"/>
            <a:r>
              <a:rPr lang="en-GB" sz="1800" b="1" dirty="0">
                <a:solidFill>
                  <a:srgbClr val="336699"/>
                </a:solidFill>
                <a:latin typeface="Verdana" pitchFamily="34" charset="0"/>
              </a:rPr>
              <a:t> www.acea.be</a:t>
            </a:r>
          </a:p>
        </p:txBody>
      </p:sp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1143000" y="3048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/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1066800" y="228600"/>
            <a:ext cx="7772400" cy="6096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>
                <a:solidFill>
                  <a:srgbClr val="336699"/>
                </a:solidFill>
                <a:latin typeface="Verdana" pitchFamily="34" charset="0"/>
              </a:rPr>
              <a:t>Thank you!</a:t>
            </a:r>
            <a:endParaRPr lang="en-US" sz="2800" b="1">
              <a:solidFill>
                <a:srgbClr val="336699"/>
              </a:solidFill>
              <a:latin typeface="Verdana" pitchFamily="34" charset="0"/>
            </a:endParaRPr>
          </a:p>
        </p:txBody>
      </p:sp>
      <p:sp>
        <p:nvSpPr>
          <p:cNvPr id="27652" name="Line 5"/>
          <p:cNvSpPr>
            <a:spLocks noChangeShapeType="1"/>
          </p:cNvSpPr>
          <p:nvPr/>
        </p:nvSpPr>
        <p:spPr bwMode="auto">
          <a:xfrm>
            <a:off x="1066800" y="152400"/>
            <a:ext cx="7848600" cy="0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3" name="Line 6"/>
          <p:cNvSpPr>
            <a:spLocks noChangeShapeType="1"/>
          </p:cNvSpPr>
          <p:nvPr/>
        </p:nvSpPr>
        <p:spPr bwMode="auto">
          <a:xfrm>
            <a:off x="228600" y="914400"/>
            <a:ext cx="0" cy="5791200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7654" name="Picture 7" descr="VIS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295400"/>
            <a:ext cx="5715000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EA Presentation Template External 2013 - UPDATED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Times New Roman"/>
      </a:majorFont>
      <a:minorFont>
        <a:latin typeface="Verdan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ACEA Presentation Template External 2013 - UPDATED</Template>
  <TotalTime>0</TotalTime>
  <Words>804</Words>
  <Application>Microsoft Office PowerPoint</Application>
  <PresentationFormat>Bildschirmpräsentation (4:3)</PresentationFormat>
  <Paragraphs>125</Paragraphs>
  <Slides>8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6" baseType="lpstr">
      <vt:lpstr>Arial</vt:lpstr>
      <vt:lpstr>Tahoma</vt:lpstr>
      <vt:lpstr>Wingdings</vt:lpstr>
      <vt:lpstr>BMW Group Condensed</vt:lpstr>
      <vt:lpstr>Droid Sans</vt:lpstr>
      <vt:lpstr>Verdana</vt:lpstr>
      <vt:lpstr>Times New Roman</vt:lpstr>
      <vt:lpstr>ACEA Presentation Template External 2013 - UPDATED</vt:lpstr>
      <vt:lpstr>PowerPoint-Präsentation</vt:lpstr>
      <vt:lpstr>PowerPoint-Präsentation</vt:lpstr>
      <vt:lpstr>Rotational masses, analysis</vt:lpstr>
      <vt:lpstr>Rotational masses, examples (1)</vt:lpstr>
      <vt:lpstr>Rotational masses, examples (2)</vt:lpstr>
      <vt:lpstr>Overview of proposed corrections</vt:lpstr>
      <vt:lpstr>Conclusion</vt:lpstr>
      <vt:lpstr>PowerPoint-Präsentation</vt:lpstr>
    </vt:vector>
  </TitlesOfParts>
  <Company>BMW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Lueginger Christoph</dc:creator>
  <cp:lastModifiedBy>Redmann, Stephan</cp:lastModifiedBy>
  <cp:revision>14</cp:revision>
  <dcterms:created xsi:type="dcterms:W3CDTF">2015-01-09T13:07:03Z</dcterms:created>
  <dcterms:modified xsi:type="dcterms:W3CDTF">2015-01-20T15:32:59Z</dcterms:modified>
</cp:coreProperties>
</file>