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27"/>
  </p:notesMasterIdLst>
  <p:handoutMasterIdLst>
    <p:handoutMasterId r:id="rId28"/>
  </p:handoutMasterIdLst>
  <p:sldIdLst>
    <p:sldId id="256" r:id="rId2"/>
    <p:sldId id="365" r:id="rId3"/>
    <p:sldId id="414" r:id="rId4"/>
    <p:sldId id="441" r:id="rId5"/>
    <p:sldId id="283" r:id="rId6"/>
    <p:sldId id="284" r:id="rId7"/>
    <p:sldId id="357" r:id="rId8"/>
    <p:sldId id="289" r:id="rId9"/>
    <p:sldId id="463" r:id="rId10"/>
    <p:sldId id="423" r:id="rId11"/>
    <p:sldId id="412" r:id="rId12"/>
    <p:sldId id="473" r:id="rId13"/>
    <p:sldId id="335" r:id="rId14"/>
    <p:sldId id="271" r:id="rId15"/>
    <p:sldId id="427" r:id="rId16"/>
    <p:sldId id="424" r:id="rId17"/>
    <p:sldId id="306" r:id="rId18"/>
    <p:sldId id="378" r:id="rId19"/>
    <p:sldId id="435" r:id="rId20"/>
    <p:sldId id="384" r:id="rId21"/>
    <p:sldId id="386" r:id="rId22"/>
    <p:sldId id="279" r:id="rId23"/>
    <p:sldId id="472" r:id="rId24"/>
    <p:sldId id="470" r:id="rId25"/>
    <p:sldId id="467" r:id="rId26"/>
  </p:sldIdLst>
  <p:sldSz cx="12192000" cy="6858000"/>
  <p:notesSz cx="6888163" cy="100218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einz Steven" initials="HS" lastIdx="1" clrIdx="0">
    <p:extLst/>
  </p:cmAuthor>
  <p:cmAuthor id="2" name="Serge M. Dubuc" initials="SMD"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074" autoAdjust="0"/>
    <p:restoredTop sz="94434" autoAdjust="0"/>
  </p:normalViewPr>
  <p:slideViewPr>
    <p:cSldViewPr snapToGrid="0">
      <p:cViewPr varScale="1">
        <p:scale>
          <a:sx n="98" d="100"/>
          <a:sy n="98" d="100"/>
        </p:scale>
        <p:origin x="-108" y="-282"/>
      </p:cViewPr>
      <p:guideLst>
        <p:guide orient="horz" pos="2160"/>
        <p:guide pos="3840"/>
      </p:guideLst>
    </p:cSldViewPr>
  </p:slideViewPr>
  <p:notesTextViewPr>
    <p:cViewPr>
      <p:scale>
        <a:sx n="1" d="1"/>
        <a:sy n="1" d="1"/>
      </p:scale>
      <p:origin x="0" y="0"/>
    </p:cViewPr>
  </p:notesTextViewPr>
  <p:sorterViewPr>
    <p:cViewPr>
      <p:scale>
        <a:sx n="86" d="100"/>
        <a:sy n="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1"/>
            <a:ext cx="2984870" cy="502835"/>
          </a:xfrm>
          <a:prstGeom prst="rect">
            <a:avLst/>
          </a:prstGeom>
        </p:spPr>
        <p:txBody>
          <a:bodyPr vert="horz" lIns="92551" tIns="46275" rIns="92551" bIns="46275" rtlCol="0"/>
          <a:lstStyle>
            <a:lvl1pPr algn="l">
              <a:defRPr sz="1200"/>
            </a:lvl1pPr>
          </a:lstStyle>
          <a:p>
            <a:endParaRPr lang="en-US"/>
          </a:p>
        </p:txBody>
      </p:sp>
      <p:sp>
        <p:nvSpPr>
          <p:cNvPr id="3" name="Datumsplatzhalter 2"/>
          <p:cNvSpPr>
            <a:spLocks noGrp="1"/>
          </p:cNvSpPr>
          <p:nvPr>
            <p:ph type="dt" sz="quarter" idx="1"/>
          </p:nvPr>
        </p:nvSpPr>
        <p:spPr>
          <a:xfrm>
            <a:off x="3901700" y="1"/>
            <a:ext cx="2984870" cy="502835"/>
          </a:xfrm>
          <a:prstGeom prst="rect">
            <a:avLst/>
          </a:prstGeom>
        </p:spPr>
        <p:txBody>
          <a:bodyPr vert="horz" lIns="92551" tIns="46275" rIns="92551" bIns="46275" rtlCol="0"/>
          <a:lstStyle>
            <a:lvl1pPr algn="r">
              <a:defRPr sz="1200"/>
            </a:lvl1pPr>
          </a:lstStyle>
          <a:p>
            <a:fld id="{05F324BD-9771-41BB-A838-5B53E3A53198}" type="datetimeFigureOut">
              <a:rPr lang="en-US" smtClean="0"/>
              <a:t>1/20/2015</a:t>
            </a:fld>
            <a:endParaRPr lang="en-US"/>
          </a:p>
        </p:txBody>
      </p:sp>
      <p:sp>
        <p:nvSpPr>
          <p:cNvPr id="4" name="Fußzeilenplatzhalter 3"/>
          <p:cNvSpPr>
            <a:spLocks noGrp="1"/>
          </p:cNvSpPr>
          <p:nvPr>
            <p:ph type="ftr" sz="quarter" idx="2"/>
          </p:nvPr>
        </p:nvSpPr>
        <p:spPr>
          <a:xfrm>
            <a:off x="2" y="9519056"/>
            <a:ext cx="2984870" cy="502834"/>
          </a:xfrm>
          <a:prstGeom prst="rect">
            <a:avLst/>
          </a:prstGeom>
        </p:spPr>
        <p:txBody>
          <a:bodyPr vert="horz" lIns="92551" tIns="46275" rIns="92551" bIns="46275" rtlCol="0" anchor="b"/>
          <a:lstStyle>
            <a:lvl1pPr algn="l">
              <a:defRPr sz="1200"/>
            </a:lvl1pPr>
          </a:lstStyle>
          <a:p>
            <a:endParaRPr lang="en-US"/>
          </a:p>
        </p:txBody>
      </p:sp>
      <p:sp>
        <p:nvSpPr>
          <p:cNvPr id="5" name="Foliennummernplatzhalter 4"/>
          <p:cNvSpPr>
            <a:spLocks noGrp="1"/>
          </p:cNvSpPr>
          <p:nvPr>
            <p:ph type="sldNum" sz="quarter" idx="3"/>
          </p:nvPr>
        </p:nvSpPr>
        <p:spPr>
          <a:xfrm>
            <a:off x="3901700" y="9519056"/>
            <a:ext cx="2984870" cy="502834"/>
          </a:xfrm>
          <a:prstGeom prst="rect">
            <a:avLst/>
          </a:prstGeom>
        </p:spPr>
        <p:txBody>
          <a:bodyPr vert="horz" lIns="92551" tIns="46275" rIns="92551" bIns="46275" rtlCol="0" anchor="b"/>
          <a:lstStyle>
            <a:lvl1pPr algn="r">
              <a:defRPr sz="1200"/>
            </a:lvl1pPr>
          </a:lstStyle>
          <a:p>
            <a:fld id="{B5294207-54A4-463A-8617-1DA7354CE2B7}" type="slidenum">
              <a:rPr lang="en-US" smtClean="0"/>
              <a:t>‹Nr.›</a:t>
            </a:fld>
            <a:endParaRPr lang="en-US"/>
          </a:p>
        </p:txBody>
      </p:sp>
    </p:spTree>
    <p:extLst>
      <p:ext uri="{BB962C8B-B14F-4D97-AF65-F5344CB8AC3E}">
        <p14:creationId xmlns:p14="http://schemas.microsoft.com/office/powerpoint/2010/main" val="36429444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85571" cy="502455"/>
          </a:xfrm>
          <a:prstGeom prst="rect">
            <a:avLst/>
          </a:prstGeom>
        </p:spPr>
        <p:txBody>
          <a:bodyPr vert="horz" lIns="92565" tIns="46282" rIns="92565" bIns="46282" rtlCol="0"/>
          <a:lstStyle>
            <a:lvl1pPr algn="l">
              <a:defRPr sz="1200"/>
            </a:lvl1pPr>
          </a:lstStyle>
          <a:p>
            <a:endParaRPr lang="en-US"/>
          </a:p>
        </p:txBody>
      </p:sp>
      <p:sp>
        <p:nvSpPr>
          <p:cNvPr id="3" name="Datumsplatzhalter 2"/>
          <p:cNvSpPr>
            <a:spLocks noGrp="1"/>
          </p:cNvSpPr>
          <p:nvPr>
            <p:ph type="dt" idx="1"/>
          </p:nvPr>
        </p:nvSpPr>
        <p:spPr>
          <a:xfrm>
            <a:off x="3900975" y="0"/>
            <a:ext cx="2985571" cy="502455"/>
          </a:xfrm>
          <a:prstGeom prst="rect">
            <a:avLst/>
          </a:prstGeom>
        </p:spPr>
        <p:txBody>
          <a:bodyPr vert="horz" lIns="92565" tIns="46282" rIns="92565" bIns="46282" rtlCol="0"/>
          <a:lstStyle>
            <a:lvl1pPr algn="r">
              <a:defRPr sz="1200"/>
            </a:lvl1pPr>
          </a:lstStyle>
          <a:p>
            <a:fld id="{DB6344D6-6373-4A97-BD6E-647CE8497A95}" type="datetimeFigureOut">
              <a:rPr lang="en-US" smtClean="0"/>
              <a:t>1/20/2015</a:t>
            </a:fld>
            <a:endParaRPr lang="en-US"/>
          </a:p>
        </p:txBody>
      </p:sp>
      <p:sp>
        <p:nvSpPr>
          <p:cNvPr id="4" name="Folienbildplatzhalter 3"/>
          <p:cNvSpPr>
            <a:spLocks noGrp="1" noRot="1" noChangeAspect="1"/>
          </p:cNvSpPr>
          <p:nvPr>
            <p:ph type="sldImg" idx="2"/>
          </p:nvPr>
        </p:nvSpPr>
        <p:spPr>
          <a:xfrm>
            <a:off x="436563" y="1252538"/>
            <a:ext cx="6015037" cy="3382962"/>
          </a:xfrm>
          <a:prstGeom prst="rect">
            <a:avLst/>
          </a:prstGeom>
          <a:noFill/>
          <a:ln w="12700">
            <a:solidFill>
              <a:prstClr val="black"/>
            </a:solidFill>
          </a:ln>
        </p:spPr>
        <p:txBody>
          <a:bodyPr vert="horz" lIns="92565" tIns="46282" rIns="92565" bIns="46282" rtlCol="0" anchor="ctr"/>
          <a:lstStyle/>
          <a:p>
            <a:endParaRPr lang="en-US"/>
          </a:p>
        </p:txBody>
      </p:sp>
      <p:sp>
        <p:nvSpPr>
          <p:cNvPr id="5" name="Notizenplatzhalter 4"/>
          <p:cNvSpPr>
            <a:spLocks noGrp="1"/>
          </p:cNvSpPr>
          <p:nvPr>
            <p:ph type="body" sz="quarter" idx="3"/>
          </p:nvPr>
        </p:nvSpPr>
        <p:spPr>
          <a:xfrm>
            <a:off x="688979" y="4822924"/>
            <a:ext cx="5510207" cy="3946028"/>
          </a:xfrm>
          <a:prstGeom prst="rect">
            <a:avLst/>
          </a:prstGeom>
        </p:spPr>
        <p:txBody>
          <a:bodyPr vert="horz" lIns="92565" tIns="46282" rIns="92565" bIns="46282"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6" name="Fußzeilenplatzhalter 5"/>
          <p:cNvSpPr>
            <a:spLocks noGrp="1"/>
          </p:cNvSpPr>
          <p:nvPr>
            <p:ph type="ftr" sz="quarter" idx="4"/>
          </p:nvPr>
        </p:nvSpPr>
        <p:spPr>
          <a:xfrm>
            <a:off x="1" y="9519434"/>
            <a:ext cx="2985571" cy="502455"/>
          </a:xfrm>
          <a:prstGeom prst="rect">
            <a:avLst/>
          </a:prstGeom>
        </p:spPr>
        <p:txBody>
          <a:bodyPr vert="horz" lIns="92565" tIns="46282" rIns="92565" bIns="46282" rtlCol="0" anchor="b"/>
          <a:lstStyle>
            <a:lvl1pPr algn="l">
              <a:defRPr sz="1200"/>
            </a:lvl1pPr>
          </a:lstStyle>
          <a:p>
            <a:endParaRPr lang="en-US"/>
          </a:p>
        </p:txBody>
      </p:sp>
      <p:sp>
        <p:nvSpPr>
          <p:cNvPr id="7" name="Foliennummernplatzhalter 6"/>
          <p:cNvSpPr>
            <a:spLocks noGrp="1"/>
          </p:cNvSpPr>
          <p:nvPr>
            <p:ph type="sldNum" sz="quarter" idx="5"/>
          </p:nvPr>
        </p:nvSpPr>
        <p:spPr>
          <a:xfrm>
            <a:off x="3900975" y="9519434"/>
            <a:ext cx="2985571" cy="502455"/>
          </a:xfrm>
          <a:prstGeom prst="rect">
            <a:avLst/>
          </a:prstGeom>
        </p:spPr>
        <p:txBody>
          <a:bodyPr vert="horz" lIns="92565" tIns="46282" rIns="92565" bIns="46282" rtlCol="0" anchor="b"/>
          <a:lstStyle>
            <a:lvl1pPr algn="r">
              <a:defRPr sz="1200"/>
            </a:lvl1pPr>
          </a:lstStyle>
          <a:p>
            <a:fld id="{C4DF7F1F-552D-4A58-B191-7601B0356BAD}" type="slidenum">
              <a:rPr lang="en-US" smtClean="0"/>
              <a:t>‹Nr.›</a:t>
            </a:fld>
            <a:endParaRPr lang="en-US"/>
          </a:p>
        </p:txBody>
      </p:sp>
    </p:spTree>
    <p:extLst>
      <p:ext uri="{BB962C8B-B14F-4D97-AF65-F5344CB8AC3E}">
        <p14:creationId xmlns:p14="http://schemas.microsoft.com/office/powerpoint/2010/main" val="2299391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a:p>
        </p:txBody>
      </p:sp>
      <p:sp>
        <p:nvSpPr>
          <p:cNvPr id="4" name="Foliennummernplatzhalter 3"/>
          <p:cNvSpPr>
            <a:spLocks noGrp="1"/>
          </p:cNvSpPr>
          <p:nvPr>
            <p:ph type="sldNum" sz="quarter" idx="10"/>
          </p:nvPr>
        </p:nvSpPr>
        <p:spPr/>
        <p:txBody>
          <a:bodyPr/>
          <a:lstStyle/>
          <a:p>
            <a:fld id="{C4DF7F1F-552D-4A58-B191-7601B0356BAD}" type="slidenum">
              <a:rPr lang="en-US" smtClean="0"/>
              <a:t>1</a:t>
            </a:fld>
            <a:endParaRPr lang="en-US"/>
          </a:p>
        </p:txBody>
      </p:sp>
    </p:spTree>
    <p:extLst>
      <p:ext uri="{BB962C8B-B14F-4D97-AF65-F5344CB8AC3E}">
        <p14:creationId xmlns:p14="http://schemas.microsoft.com/office/powerpoint/2010/main" val="423033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a:p>
        </p:txBody>
      </p:sp>
      <p:sp>
        <p:nvSpPr>
          <p:cNvPr id="4" name="Foliennummernplatzhalter 3"/>
          <p:cNvSpPr>
            <a:spLocks noGrp="1"/>
          </p:cNvSpPr>
          <p:nvPr>
            <p:ph type="sldNum" sz="quarter" idx="10"/>
          </p:nvPr>
        </p:nvSpPr>
        <p:spPr/>
        <p:txBody>
          <a:bodyPr/>
          <a:lstStyle/>
          <a:p>
            <a:fld id="{C4DF7F1F-552D-4A58-B191-7601B0356BAD}" type="slidenum">
              <a:rPr lang="en-US" smtClean="0"/>
              <a:t>11</a:t>
            </a:fld>
            <a:endParaRPr lang="en-US"/>
          </a:p>
        </p:txBody>
      </p:sp>
    </p:spTree>
    <p:extLst>
      <p:ext uri="{BB962C8B-B14F-4D97-AF65-F5344CB8AC3E}">
        <p14:creationId xmlns:p14="http://schemas.microsoft.com/office/powerpoint/2010/main" val="42544936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smtClean="0"/>
              <a:t>Titelmasterformat durch Klicken bearbeiten</a:t>
            </a:r>
            <a:endParaRPr lang="en-US"/>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a:p>
        </p:txBody>
      </p:sp>
      <p:sp>
        <p:nvSpPr>
          <p:cNvPr id="4" name="Datumsplatzhalter 3"/>
          <p:cNvSpPr>
            <a:spLocks noGrp="1"/>
          </p:cNvSpPr>
          <p:nvPr>
            <p:ph type="dt" sz="half" idx="10"/>
          </p:nvPr>
        </p:nvSpPr>
        <p:spPr/>
        <p:txBody>
          <a:bodyPr/>
          <a:lstStyle/>
          <a:p>
            <a:r>
              <a:rPr lang="en-US" smtClean="0"/>
              <a:t>18.01.2015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0085935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18.01.2015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2197926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18.01.2015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473175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r>
              <a:rPr lang="en-US" smtClean="0"/>
              <a:t>18.01.2015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88914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smtClean="0"/>
              <a:t>Titelmasterformat durch Klicken bearbeiten</a:t>
            </a:r>
            <a:endParaRPr lang="en-US"/>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r>
              <a:rPr lang="en-US" smtClean="0"/>
              <a:t>18.01.2015</a:t>
            </a:r>
            <a:endParaRPr lang="en-US"/>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Foliennummernplatzhalter 5"/>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344872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838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6172200" y="1825625"/>
            <a:ext cx="51816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r>
              <a:rPr lang="en-US" smtClean="0"/>
              <a:t>18.01.2015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403592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smtClean="0"/>
              <a:t>Titelmasterformat durch Klicken bearbeiten</a:t>
            </a:r>
            <a:endParaRPr lang="en-US"/>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r>
              <a:rPr lang="en-US" smtClean="0"/>
              <a:t>18.01.2015</a:t>
            </a:r>
            <a:endParaRPr lang="en-US"/>
          </a:p>
        </p:txBody>
      </p:sp>
      <p:sp>
        <p:nvSpPr>
          <p:cNvPr id="8" name="Fußzeilenplatzhalter 7"/>
          <p:cNvSpPr>
            <a:spLocks noGrp="1"/>
          </p:cNvSpPr>
          <p:nvPr>
            <p:ph type="ftr" sz="quarter" idx="11"/>
          </p:nvPr>
        </p:nvSpPr>
        <p:spPr/>
        <p:txBody>
          <a:bodyPr/>
          <a:lstStyle/>
          <a:p>
            <a:r>
              <a:rPr lang="en-GB" dirty="0" smtClean="0"/>
              <a:t>Serge Dubuc, WLTP GTR 15 Drafting Coordinator</a:t>
            </a:r>
            <a:endParaRPr lang="en-US" dirty="0"/>
          </a:p>
        </p:txBody>
      </p:sp>
      <p:sp>
        <p:nvSpPr>
          <p:cNvPr id="9" name="Foliennummernplatzhalter 8"/>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151804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r>
              <a:rPr lang="en-US" smtClean="0"/>
              <a:t>18.01.2015</a:t>
            </a:r>
            <a:endParaRPr lang="en-US"/>
          </a:p>
        </p:txBody>
      </p:sp>
      <p:sp>
        <p:nvSpPr>
          <p:cNvPr id="4" name="Fußzeilenplatzhalter 3"/>
          <p:cNvSpPr>
            <a:spLocks noGrp="1"/>
          </p:cNvSpPr>
          <p:nvPr>
            <p:ph type="ftr" sz="quarter" idx="11"/>
          </p:nvPr>
        </p:nvSpPr>
        <p:spPr/>
        <p:txBody>
          <a:bodyPr/>
          <a:lstStyle/>
          <a:p>
            <a:r>
              <a:rPr lang="en-GB" dirty="0" smtClean="0"/>
              <a:t>Serge Dubuc, WLTP GTR 15 Drafting Coordinator</a:t>
            </a:r>
            <a:endParaRPr lang="en-US" dirty="0"/>
          </a:p>
        </p:txBody>
      </p:sp>
      <p:sp>
        <p:nvSpPr>
          <p:cNvPr id="5" name="Foliennummernplatzhalter 4"/>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28280739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r>
              <a:rPr lang="en-US" smtClean="0"/>
              <a:t>18.01.2015</a:t>
            </a:r>
            <a:endParaRPr lang="en-US"/>
          </a:p>
        </p:txBody>
      </p:sp>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4" name="Foliennummernplatzhalter 3"/>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4130349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en-US"/>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en-US" smtClean="0"/>
              <a:t>18.01.2015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789912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smtClean="0"/>
              <a:t>Titelmasterformat durch Klicken bearbeiten</a:t>
            </a:r>
            <a:endParaRPr lang="en-US"/>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umsplatzhalter 4"/>
          <p:cNvSpPr>
            <a:spLocks noGrp="1"/>
          </p:cNvSpPr>
          <p:nvPr>
            <p:ph type="dt" sz="half" idx="10"/>
          </p:nvPr>
        </p:nvSpPr>
        <p:spPr/>
        <p:txBody>
          <a:bodyPr/>
          <a:lstStyle/>
          <a:p>
            <a:r>
              <a:rPr lang="en-US" smtClean="0"/>
              <a:t>18.01.2015</a:t>
            </a:r>
            <a:endParaRPr lang="en-US"/>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7" name="Foliennummernplatzhalter 6"/>
          <p:cNvSpPr>
            <a:spLocks noGrp="1"/>
          </p:cNvSpPr>
          <p:nvPr>
            <p:ph type="sldNum" sz="quarter" idx="12"/>
          </p:nvPr>
        </p:nvSpPr>
        <p:spPr/>
        <p:txBody>
          <a:bodyPr/>
          <a:lstStyle/>
          <a:p>
            <a:fld id="{E4A8D189-EBB7-4D87-B545-B4C0CFE105F6}" type="slidenum">
              <a:rPr lang="en-US" smtClean="0"/>
              <a:t>‹Nr.›</a:t>
            </a:fld>
            <a:endParaRPr lang="en-US"/>
          </a:p>
        </p:txBody>
      </p:sp>
    </p:spTree>
    <p:extLst>
      <p:ext uri="{BB962C8B-B14F-4D97-AF65-F5344CB8AC3E}">
        <p14:creationId xmlns:p14="http://schemas.microsoft.com/office/powerpoint/2010/main" val="3483392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18.01.2015</a:t>
            </a:r>
            <a:endParaRPr lang="en-US"/>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smtClean="0"/>
              <a:t>Serge Dubuc, WLTP GTR 15 Drafting Coordinator</a:t>
            </a:r>
            <a:endParaRPr lang="en-US" dirty="0"/>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A8D189-EBB7-4D87-B545-B4C0CFE105F6}" type="slidenum">
              <a:rPr lang="en-US" smtClean="0"/>
              <a:t>‹Nr.›</a:t>
            </a:fld>
            <a:endParaRPr lang="en-US"/>
          </a:p>
        </p:txBody>
      </p:sp>
    </p:spTree>
    <p:extLst>
      <p:ext uri="{BB962C8B-B14F-4D97-AF65-F5344CB8AC3E}">
        <p14:creationId xmlns:p14="http://schemas.microsoft.com/office/powerpoint/2010/main" val="23769676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6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1185794"/>
            <a:ext cx="9144000" cy="2471806"/>
          </a:xfrm>
        </p:spPr>
        <p:style>
          <a:lnRef idx="2">
            <a:schemeClr val="accent5">
              <a:shade val="50000"/>
            </a:schemeClr>
          </a:lnRef>
          <a:fillRef idx="1">
            <a:schemeClr val="accent5"/>
          </a:fillRef>
          <a:effectRef idx="0">
            <a:schemeClr val="accent5"/>
          </a:effectRef>
          <a:fontRef idx="minor">
            <a:schemeClr val="lt1"/>
          </a:fontRef>
        </p:style>
        <p:txBody>
          <a:bodyPr anchor="t">
            <a:normAutofit fontScale="90000"/>
          </a:bodyPr>
          <a:lstStyle/>
          <a:p>
            <a:r>
              <a:rPr lang="en-US" dirty="0" smtClean="0"/>
              <a:t>GTR Corrections, Open Points, Expert Proposals and Confirmations in GTR 15</a:t>
            </a:r>
            <a:endParaRPr lang="en-US" dirty="0"/>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Datumsplatzhalter 5"/>
          <p:cNvSpPr>
            <a:spLocks noGrp="1"/>
          </p:cNvSpPr>
          <p:nvPr>
            <p:ph type="dt" sz="half" idx="10"/>
          </p:nvPr>
        </p:nvSpPr>
        <p:spPr/>
        <p:txBody>
          <a:bodyPr/>
          <a:lstStyle/>
          <a:p>
            <a:r>
              <a:rPr lang="en-US" smtClean="0"/>
              <a:t>18.01.2015</a:t>
            </a:r>
            <a:endParaRPr lang="en-US"/>
          </a:p>
        </p:txBody>
      </p:sp>
      <p:sp>
        <p:nvSpPr>
          <p:cNvPr id="3" name="Textfeld 2"/>
          <p:cNvSpPr txBox="1"/>
          <p:nvPr/>
        </p:nvSpPr>
        <p:spPr>
          <a:xfrm>
            <a:off x="9581745" y="312322"/>
            <a:ext cx="2118850" cy="523220"/>
          </a:xfrm>
          <a:prstGeom prst="rect">
            <a:avLst/>
          </a:prstGeom>
          <a:noFill/>
        </p:spPr>
        <p:txBody>
          <a:bodyPr wrap="none" rtlCol="0">
            <a:spAutoFit/>
          </a:bodyPr>
          <a:lstStyle/>
          <a:p>
            <a:r>
              <a:rPr lang="de-DE" sz="2800" b="1" dirty="0" smtClean="0"/>
              <a:t>WLTP-09-26e</a:t>
            </a:r>
            <a:endParaRPr lang="de-DE" sz="2800" b="1" dirty="0"/>
          </a:p>
        </p:txBody>
      </p:sp>
    </p:spTree>
    <p:extLst>
      <p:ext uri="{BB962C8B-B14F-4D97-AF65-F5344CB8AC3E}">
        <p14:creationId xmlns:p14="http://schemas.microsoft.com/office/powerpoint/2010/main" val="603119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716019"/>
            <a:ext cx="10515600" cy="701788"/>
          </a:xfrm>
        </p:spPr>
        <p:txBody>
          <a:bodyPr anchor="t">
            <a:normAutofit/>
          </a:bodyPr>
          <a:lstStyle/>
          <a:p>
            <a:r>
              <a:rPr lang="en-GB" dirty="0" smtClean="0"/>
              <a:t>Annex 4, Road load and dynamometer setting</a:t>
            </a:r>
          </a:p>
        </p:txBody>
      </p:sp>
      <p:sp>
        <p:nvSpPr>
          <p:cNvPr id="4" name="Inhaltsplatzhalter 2"/>
          <p:cNvSpPr txBox="1">
            <a:spLocks/>
          </p:cNvSpPr>
          <p:nvPr/>
        </p:nvSpPr>
        <p:spPr>
          <a:xfrm>
            <a:off x="838200" y="3924154"/>
            <a:ext cx="10515600" cy="797969"/>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EXPERT PROPOSAL: 01.11.2014: From C. </a:t>
            </a:r>
            <a:r>
              <a:rPr lang="en-GB" dirty="0" smtClean="0"/>
              <a:t>Lueginger, A</a:t>
            </a:r>
            <a:r>
              <a:rPr lang="en-GB" dirty="0"/>
              <a:t>. Feucht and Daimler. Value in square brackets.</a:t>
            </a:r>
            <a:endParaRPr lang="en-US" dirty="0"/>
          </a:p>
        </p:txBody>
      </p:sp>
      <p:sp>
        <p:nvSpPr>
          <p:cNvPr id="23" name="Inhaltsplatzhalter 22"/>
          <p:cNvSpPr>
            <a:spLocks noGrp="1"/>
          </p:cNvSpPr>
          <p:nvPr>
            <p:ph idx="1"/>
          </p:nvPr>
        </p:nvSpPr>
        <p:spPr>
          <a:xfrm>
            <a:off x="838200" y="1493950"/>
            <a:ext cx="2382672" cy="650611"/>
          </a:xfrm>
        </p:spPr>
        <p:txBody>
          <a:bodyPr>
            <a:normAutofit fontScale="92500"/>
          </a:bodyPr>
          <a:lstStyle/>
          <a:p>
            <a:pPr marL="0" indent="0">
              <a:buNone/>
            </a:pPr>
            <a:r>
              <a:rPr lang="en-GB" dirty="0" smtClean="0"/>
              <a:t>GTR Text: 3.1.(j)</a:t>
            </a:r>
          </a:p>
        </p:txBody>
      </p:sp>
      <p:pic>
        <p:nvPicPr>
          <p:cNvPr id="7" name="Grafik 6"/>
          <p:cNvPicPr>
            <a:picLocks noChangeAspect="1"/>
          </p:cNvPicPr>
          <p:nvPr/>
        </p:nvPicPr>
        <p:blipFill>
          <a:blip r:embed="rId2"/>
          <a:stretch>
            <a:fillRect/>
          </a:stretch>
        </p:blipFill>
        <p:spPr>
          <a:xfrm>
            <a:off x="1640822" y="2387222"/>
            <a:ext cx="8910355" cy="889015"/>
          </a:xfrm>
          <a:prstGeom prst="rect">
            <a:avLst/>
          </a:prstGeom>
        </p:spPr>
      </p:pic>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9" name="Datumsplatzhalter 8"/>
          <p:cNvSpPr>
            <a:spLocks noGrp="1"/>
          </p:cNvSpPr>
          <p:nvPr>
            <p:ph type="dt" sz="half" idx="10"/>
          </p:nvPr>
        </p:nvSpPr>
        <p:spPr/>
        <p:txBody>
          <a:bodyPr/>
          <a:lstStyle/>
          <a:p>
            <a:r>
              <a:rPr lang="en-US" smtClean="0"/>
              <a:t>18.01.2015</a:t>
            </a:r>
            <a:endParaRPr lang="en-US"/>
          </a:p>
        </p:txBody>
      </p:sp>
      <p:sp>
        <p:nvSpPr>
          <p:cNvPr id="10" name="Textfeld 9"/>
          <p:cNvSpPr txBox="1"/>
          <p:nvPr/>
        </p:nvSpPr>
        <p:spPr>
          <a:xfrm>
            <a:off x="2398457" y="191552"/>
            <a:ext cx="6321667" cy="461665"/>
          </a:xfrm>
          <a:prstGeom prst="rect">
            <a:avLst/>
          </a:prstGeom>
          <a:solidFill>
            <a:schemeClr val="accent1">
              <a:lumMod val="40000"/>
              <a:lumOff val="60000"/>
            </a:schemeClr>
          </a:solidFill>
        </p:spPr>
        <p:txBody>
          <a:bodyPr wrap="none" rtlCol="0">
            <a:spAutoFit/>
          </a:bodyPr>
          <a:lstStyle/>
          <a:p>
            <a:r>
              <a:rPr lang="en-GB" sz="2400" b="1" dirty="0" smtClean="0"/>
              <a:t>Open technical point to be processed by experts</a:t>
            </a:r>
            <a:endParaRPr lang="en-GB" sz="2400" b="1" dirty="0"/>
          </a:p>
        </p:txBody>
      </p:sp>
    </p:spTree>
    <p:extLst>
      <p:ext uri="{BB962C8B-B14F-4D97-AF65-F5344CB8AC3E}">
        <p14:creationId xmlns:p14="http://schemas.microsoft.com/office/powerpoint/2010/main" val="2674332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996467"/>
            <a:ext cx="10515600" cy="1736630"/>
          </a:xfrm>
        </p:spPr>
        <p:txBody>
          <a:bodyPr anchor="t">
            <a:normAutofit fontScale="90000"/>
          </a:bodyPr>
          <a:lstStyle/>
          <a:p>
            <a:r>
              <a:rPr lang="en-GB" dirty="0" smtClean="0"/>
              <a:t>Reference to Annex</a:t>
            </a:r>
            <a:r>
              <a:rPr lang="en-GB" dirty="0"/>
              <a:t> </a:t>
            </a:r>
            <a:r>
              <a:rPr lang="en-GB" dirty="0" smtClean="0"/>
              <a:t>6, Test procedure, §1.2.6.5. Use of the Transmission: proposal from drafting coordinator</a:t>
            </a:r>
            <a:endParaRPr lang="en-GB" dirty="0"/>
          </a:p>
        </p:txBody>
      </p:sp>
      <p:sp>
        <p:nvSpPr>
          <p:cNvPr id="4" name="Inhaltsplatzhalter 2"/>
          <p:cNvSpPr txBox="1">
            <a:spLocks/>
          </p:cNvSpPr>
          <p:nvPr/>
        </p:nvSpPr>
        <p:spPr>
          <a:xfrm>
            <a:off x="838200" y="3721362"/>
            <a:ext cx="10515600" cy="1287366"/>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Drafting coordinator proposal: </a:t>
            </a:r>
            <a:r>
              <a:rPr lang="en-GB" dirty="0"/>
              <a:t>20.11.2014. </a:t>
            </a:r>
            <a:r>
              <a:rPr lang="en-GB" dirty="0" smtClean="0"/>
              <a:t>Move paragraphs §1.2.6.5. up </a:t>
            </a:r>
            <a:r>
              <a:rPr lang="en-GB" dirty="0"/>
              <a:t>to and including §1.2.6.5.3.2</a:t>
            </a:r>
            <a:r>
              <a:rPr lang="en-GB" dirty="0" smtClean="0"/>
              <a:t>. on </a:t>
            </a:r>
            <a:r>
              <a:rPr lang="en-GB" dirty="0"/>
              <a:t>the use of a manual and automatic transmission from Annex 6 to Annex 2.  </a:t>
            </a:r>
            <a:endParaRPr lang="en-US" dirty="0"/>
          </a:p>
        </p:txBody>
      </p:sp>
      <p:sp>
        <p:nvSpPr>
          <p:cNvPr id="23" name="Inhaltsplatzhalter 22"/>
          <p:cNvSpPr>
            <a:spLocks noGrp="1"/>
          </p:cNvSpPr>
          <p:nvPr>
            <p:ph idx="1"/>
          </p:nvPr>
        </p:nvSpPr>
        <p:spPr>
          <a:xfrm>
            <a:off x="838200" y="3037691"/>
            <a:ext cx="1945943" cy="548519"/>
          </a:xfrm>
        </p:spPr>
        <p:txBody>
          <a:bodyPr>
            <a:normAutofit/>
          </a:bodyPr>
          <a:lstStyle/>
          <a:p>
            <a:pPr marL="0" indent="0">
              <a:buNone/>
            </a:pPr>
            <a:r>
              <a:rPr lang="en-GB" dirty="0" smtClean="0"/>
              <a:t>GTR Text:</a:t>
            </a:r>
          </a:p>
        </p:txBody>
      </p:sp>
      <p:sp>
        <p:nvSpPr>
          <p:cNvPr id="7" name="Textfeld 6"/>
          <p:cNvSpPr txBox="1"/>
          <p:nvPr/>
        </p:nvSpPr>
        <p:spPr>
          <a:xfrm>
            <a:off x="2784143" y="2980388"/>
            <a:ext cx="4872252" cy="800219"/>
          </a:xfrm>
          <a:prstGeom prst="rect">
            <a:avLst/>
          </a:prstGeom>
          <a:noFill/>
        </p:spPr>
        <p:txBody>
          <a:bodyPr wrap="square" rtlCol="0">
            <a:spAutoFit/>
          </a:bodyPr>
          <a:lstStyle/>
          <a:p>
            <a:r>
              <a:rPr lang="en-GB" sz="2800" dirty="0"/>
              <a:t>Move §1.2.6.5. to Annex 2??</a:t>
            </a:r>
          </a:p>
          <a:p>
            <a:endParaRPr lang="en-GB" dirty="0"/>
          </a:p>
        </p:txBody>
      </p:sp>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8" name="Datumsplatzhalter 7"/>
          <p:cNvSpPr>
            <a:spLocks noGrp="1"/>
          </p:cNvSpPr>
          <p:nvPr>
            <p:ph type="dt" sz="half" idx="10"/>
          </p:nvPr>
        </p:nvSpPr>
        <p:spPr/>
        <p:txBody>
          <a:bodyPr/>
          <a:lstStyle/>
          <a:p>
            <a:r>
              <a:rPr lang="en-US" smtClean="0"/>
              <a:t>18.01.2015</a:t>
            </a:r>
            <a:endParaRPr lang="en-US"/>
          </a:p>
        </p:txBody>
      </p:sp>
      <p:sp>
        <p:nvSpPr>
          <p:cNvPr id="9" name="Textfeld 8"/>
          <p:cNvSpPr txBox="1"/>
          <p:nvPr/>
        </p:nvSpPr>
        <p:spPr>
          <a:xfrm>
            <a:off x="1926199" y="167634"/>
            <a:ext cx="8339602" cy="461665"/>
          </a:xfrm>
          <a:prstGeom prst="rect">
            <a:avLst/>
          </a:prstGeom>
          <a:solidFill>
            <a:schemeClr val="accent1">
              <a:lumMod val="40000"/>
              <a:lumOff val="60000"/>
            </a:schemeClr>
          </a:solidFill>
        </p:spPr>
        <p:txBody>
          <a:bodyPr wrap="square" rtlCol="0">
            <a:spAutoFit/>
          </a:bodyPr>
          <a:lstStyle/>
          <a:p>
            <a:pPr algn="ctr"/>
            <a:r>
              <a:rPr lang="en-GB" sz="2400" b="1" dirty="0" smtClean="0"/>
              <a:t>Moving text to simplify and/or clarify the GTR</a:t>
            </a:r>
            <a:endParaRPr lang="en-GB" sz="2400" b="1" dirty="0"/>
          </a:p>
        </p:txBody>
      </p:sp>
    </p:spTree>
    <p:extLst>
      <p:ext uri="{BB962C8B-B14F-4D97-AF65-F5344CB8AC3E}">
        <p14:creationId xmlns:p14="http://schemas.microsoft.com/office/powerpoint/2010/main" val="2794354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8074" y="365126"/>
            <a:ext cx="10503090" cy="793796"/>
          </a:xfrm>
        </p:spPr>
        <p:txBody>
          <a:bodyPr anchor="t">
            <a:normAutofit fontScale="90000"/>
          </a:bodyPr>
          <a:lstStyle/>
          <a:p>
            <a:r>
              <a:rPr lang="en-US" dirty="0" smtClean="0"/>
              <a:t>Annex 7, Calculations, §3.2.3.2.2.5. &amp; 3.2.3.2.2.6.</a:t>
            </a:r>
            <a:endParaRPr lang="en-US" dirty="0"/>
          </a:p>
        </p:txBody>
      </p:sp>
      <p:sp>
        <p:nvSpPr>
          <p:cNvPr id="8" name="Inhaltsplatzhalter 2"/>
          <p:cNvSpPr txBox="1">
            <a:spLocks/>
          </p:cNvSpPr>
          <p:nvPr/>
        </p:nvSpPr>
        <p:spPr>
          <a:xfrm>
            <a:off x="7424382" y="1158921"/>
            <a:ext cx="4055020" cy="2826225"/>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OPEN POINT: 13.01.2015: Could these calculations not be entered here? It would make for a connection between this paragraph and the next more logical.</a:t>
            </a:r>
            <a:endParaRPr lang="en-US" dirty="0"/>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Datumsplatzhalter 5"/>
          <p:cNvSpPr>
            <a:spLocks noGrp="1"/>
          </p:cNvSpPr>
          <p:nvPr>
            <p:ph type="dt" sz="half" idx="10"/>
          </p:nvPr>
        </p:nvSpPr>
        <p:spPr/>
        <p:txBody>
          <a:bodyPr/>
          <a:lstStyle/>
          <a:p>
            <a:r>
              <a:rPr lang="en-US" smtClean="0"/>
              <a:t>18.01.2015</a:t>
            </a:r>
            <a:endParaRPr lang="en-US"/>
          </a:p>
        </p:txBody>
      </p:sp>
      <p:pic>
        <p:nvPicPr>
          <p:cNvPr id="3" name="Grafik 2"/>
          <p:cNvPicPr>
            <a:picLocks noChangeAspect="1"/>
          </p:cNvPicPr>
          <p:nvPr/>
        </p:nvPicPr>
        <p:blipFill>
          <a:blip r:embed="rId2"/>
          <a:stretch>
            <a:fillRect/>
          </a:stretch>
        </p:blipFill>
        <p:spPr>
          <a:xfrm>
            <a:off x="976312" y="1158922"/>
            <a:ext cx="5947684" cy="5197428"/>
          </a:xfrm>
          <a:prstGeom prst="rect">
            <a:avLst/>
          </a:prstGeom>
        </p:spPr>
      </p:pic>
      <p:sp>
        <p:nvSpPr>
          <p:cNvPr id="9" name="Textfeld 8"/>
          <p:cNvSpPr txBox="1"/>
          <p:nvPr/>
        </p:nvSpPr>
        <p:spPr>
          <a:xfrm>
            <a:off x="3094603" y="149124"/>
            <a:ext cx="3978653" cy="461665"/>
          </a:xfrm>
          <a:prstGeom prst="rect">
            <a:avLst/>
          </a:prstGeom>
          <a:solidFill>
            <a:schemeClr val="accent1">
              <a:lumMod val="40000"/>
              <a:lumOff val="60000"/>
            </a:schemeClr>
          </a:solidFill>
        </p:spPr>
        <p:txBody>
          <a:bodyPr wrap="none" rtlCol="0">
            <a:spAutoFit/>
          </a:bodyPr>
          <a:lstStyle/>
          <a:p>
            <a:r>
              <a:rPr lang="en-GB" sz="2400" b="1" dirty="0" smtClean="0"/>
              <a:t>Making the GTR more logical</a:t>
            </a:r>
            <a:endParaRPr lang="en-GB" sz="2400" b="1" dirty="0"/>
          </a:p>
        </p:txBody>
      </p:sp>
    </p:spTree>
    <p:extLst>
      <p:ext uri="{BB962C8B-B14F-4D97-AF65-F5344CB8AC3E}">
        <p14:creationId xmlns:p14="http://schemas.microsoft.com/office/powerpoint/2010/main" val="10358824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dirty="0" smtClean="0"/>
              <a:t>Annex 3, Fuels</a:t>
            </a:r>
            <a:endParaRPr lang="en-US" dirty="0"/>
          </a:p>
        </p:txBody>
      </p:sp>
      <p:sp>
        <p:nvSpPr>
          <p:cNvPr id="5" name="Inhaltsplatzhalter 2"/>
          <p:cNvSpPr txBox="1">
            <a:spLocks/>
          </p:cNvSpPr>
          <p:nvPr/>
        </p:nvSpPr>
        <p:spPr>
          <a:xfrm>
            <a:off x="838200" y="1854452"/>
            <a:ext cx="10515600" cy="970635"/>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TASK: </a:t>
            </a:r>
            <a:r>
              <a:rPr lang="en-GB" dirty="0" smtClean="0"/>
              <a:t>Are ICE vehicles powered by hydrogen fuel to be taken into consideration in the GTR?</a:t>
            </a:r>
            <a:endParaRPr lang="en-US" dirty="0"/>
          </a:p>
        </p:txBody>
      </p:sp>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7" name="Datumsplatzhalter 6"/>
          <p:cNvSpPr>
            <a:spLocks noGrp="1"/>
          </p:cNvSpPr>
          <p:nvPr>
            <p:ph type="dt" sz="half" idx="10"/>
          </p:nvPr>
        </p:nvSpPr>
        <p:spPr/>
        <p:txBody>
          <a:bodyPr/>
          <a:lstStyle/>
          <a:p>
            <a:r>
              <a:rPr lang="en-US" smtClean="0"/>
              <a:t>18.01.2015</a:t>
            </a:r>
            <a:endParaRPr lang="en-US"/>
          </a:p>
        </p:txBody>
      </p:sp>
      <p:sp>
        <p:nvSpPr>
          <p:cNvPr id="8" name="Textfeld 7"/>
          <p:cNvSpPr txBox="1"/>
          <p:nvPr/>
        </p:nvSpPr>
        <p:spPr>
          <a:xfrm>
            <a:off x="2032697" y="167412"/>
            <a:ext cx="7949503" cy="461665"/>
          </a:xfrm>
          <a:prstGeom prst="rect">
            <a:avLst/>
          </a:prstGeom>
          <a:solidFill>
            <a:schemeClr val="accent1">
              <a:lumMod val="40000"/>
              <a:lumOff val="60000"/>
            </a:schemeClr>
          </a:solidFill>
        </p:spPr>
        <p:txBody>
          <a:bodyPr wrap="square" rtlCol="0">
            <a:spAutoFit/>
          </a:bodyPr>
          <a:lstStyle/>
          <a:p>
            <a:pPr algn="ctr"/>
            <a:r>
              <a:rPr lang="en-GB" sz="2400" b="1" dirty="0" smtClean="0"/>
              <a:t>Open technical question</a:t>
            </a:r>
            <a:endParaRPr lang="en-GB" sz="2400" b="1" dirty="0"/>
          </a:p>
        </p:txBody>
      </p:sp>
    </p:spTree>
    <p:extLst>
      <p:ext uri="{BB962C8B-B14F-4D97-AF65-F5344CB8AC3E}">
        <p14:creationId xmlns:p14="http://schemas.microsoft.com/office/powerpoint/2010/main" val="39094043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842800"/>
            <a:ext cx="10515600" cy="871247"/>
          </a:xfrm>
        </p:spPr>
        <p:txBody>
          <a:bodyPr anchor="t">
            <a:normAutofit/>
          </a:bodyPr>
          <a:lstStyle/>
          <a:p>
            <a:r>
              <a:rPr lang="en-GB" dirty="0"/>
              <a:t>Annex </a:t>
            </a:r>
            <a:r>
              <a:rPr lang="en-GB" dirty="0" smtClean="0"/>
              <a:t>8, Pure </a:t>
            </a:r>
            <a:r>
              <a:rPr lang="en-GB" dirty="0"/>
              <a:t>and </a:t>
            </a:r>
            <a:r>
              <a:rPr lang="en-GB" dirty="0" smtClean="0"/>
              <a:t>HEVs, §1.6.</a:t>
            </a:r>
            <a:endParaRPr lang="en-GB" dirty="0"/>
          </a:p>
        </p:txBody>
      </p:sp>
      <p:sp>
        <p:nvSpPr>
          <p:cNvPr id="4" name="Inhaltsplatzhalter 2"/>
          <p:cNvSpPr txBox="1">
            <a:spLocks/>
          </p:cNvSpPr>
          <p:nvPr/>
        </p:nvSpPr>
        <p:spPr>
          <a:xfrm>
            <a:off x="865493" y="3598708"/>
            <a:ext cx="10515600" cy="1692326"/>
          </a:xfrm>
          <a:prstGeom prst="rect">
            <a:avLst/>
          </a:prstGeom>
          <a:solidFill>
            <a:srgbClr val="FFFF0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OPEN POINT. 02.09.2014: Question from I. Riemersma: GSIs (= technical gear shift instrument) are not included in the </a:t>
            </a:r>
            <a:r>
              <a:rPr lang="en-GB" dirty="0" smtClean="0"/>
              <a:t>GTR </a:t>
            </a:r>
            <a:r>
              <a:rPr lang="en-GB" dirty="0"/>
              <a:t>but rather the shift points described in Annex 2 are to be used. This point to be discussed in the appropriate meeting. </a:t>
            </a:r>
            <a:endParaRPr lang="en-US" dirty="0"/>
          </a:p>
        </p:txBody>
      </p:sp>
      <p:sp>
        <p:nvSpPr>
          <p:cNvPr id="23" name="Inhaltsplatzhalter 22"/>
          <p:cNvSpPr>
            <a:spLocks noGrp="1"/>
          </p:cNvSpPr>
          <p:nvPr>
            <p:ph idx="1"/>
          </p:nvPr>
        </p:nvSpPr>
        <p:spPr>
          <a:xfrm>
            <a:off x="838200" y="1891273"/>
            <a:ext cx="10515600" cy="1996225"/>
          </a:xfrm>
        </p:spPr>
        <p:txBody>
          <a:bodyPr>
            <a:normAutofit/>
          </a:bodyPr>
          <a:lstStyle/>
          <a:p>
            <a:pPr marL="0" indent="0">
              <a:buNone/>
            </a:pPr>
            <a:r>
              <a:rPr lang="en-GB" dirty="0" smtClean="0"/>
              <a:t>GTR Text: </a:t>
            </a:r>
          </a:p>
          <a:p>
            <a:pPr marL="0" indent="0">
              <a:buNone/>
            </a:pPr>
            <a:endParaRPr lang="en-GB" dirty="0" smtClean="0"/>
          </a:p>
        </p:txBody>
      </p:sp>
      <p:sp>
        <p:nvSpPr>
          <p:cNvPr id="8" name="Rechteck 7"/>
          <p:cNvSpPr/>
          <p:nvPr/>
        </p:nvSpPr>
        <p:spPr>
          <a:xfrm>
            <a:off x="865493" y="2448646"/>
            <a:ext cx="9343031" cy="923330"/>
          </a:xfrm>
          <a:prstGeom prst="rect">
            <a:avLst/>
          </a:prstGeom>
        </p:spPr>
        <p:txBody>
          <a:bodyPr wrap="square">
            <a:spAutoFit/>
          </a:bodyPr>
          <a:lstStyle/>
          <a:p>
            <a:r>
              <a:rPr lang="en-GB" dirty="0"/>
              <a:t>1.6.	OVC-HEVs. NOVC-HEVs and PEVs with manual transmissions shall be driven according to the manufacturer’s instructions, as incorporated in the manufacturer's handbook of production vehicles and indicated by a technical gear shift instrument. </a:t>
            </a:r>
          </a:p>
        </p:txBody>
      </p:sp>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7" name="Datumsplatzhalter 6"/>
          <p:cNvSpPr>
            <a:spLocks noGrp="1"/>
          </p:cNvSpPr>
          <p:nvPr>
            <p:ph type="dt" sz="half" idx="10"/>
          </p:nvPr>
        </p:nvSpPr>
        <p:spPr/>
        <p:txBody>
          <a:bodyPr/>
          <a:lstStyle/>
          <a:p>
            <a:r>
              <a:rPr lang="en-US" smtClean="0"/>
              <a:t>18.01.2015</a:t>
            </a:r>
            <a:endParaRPr lang="en-US"/>
          </a:p>
        </p:txBody>
      </p:sp>
      <p:sp>
        <p:nvSpPr>
          <p:cNvPr id="11" name="Textfeld 10"/>
          <p:cNvSpPr txBox="1"/>
          <p:nvPr/>
        </p:nvSpPr>
        <p:spPr>
          <a:xfrm>
            <a:off x="4117613" y="154403"/>
            <a:ext cx="2838790" cy="461665"/>
          </a:xfrm>
          <a:prstGeom prst="rect">
            <a:avLst/>
          </a:prstGeom>
          <a:solidFill>
            <a:schemeClr val="accent1">
              <a:lumMod val="40000"/>
              <a:lumOff val="60000"/>
            </a:schemeClr>
          </a:solidFill>
        </p:spPr>
        <p:txBody>
          <a:bodyPr wrap="none" rtlCol="0">
            <a:spAutoFit/>
          </a:bodyPr>
          <a:lstStyle/>
          <a:p>
            <a:r>
              <a:rPr lang="en-GB" sz="2400" b="1" dirty="0" smtClean="0"/>
              <a:t>Open technical point</a:t>
            </a:r>
            <a:endParaRPr lang="en-GB" sz="2400" b="1" dirty="0"/>
          </a:p>
        </p:txBody>
      </p:sp>
    </p:spTree>
    <p:extLst>
      <p:ext uri="{BB962C8B-B14F-4D97-AF65-F5344CB8AC3E}">
        <p14:creationId xmlns:p14="http://schemas.microsoft.com/office/powerpoint/2010/main" val="26477520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654197"/>
            <a:ext cx="10515600" cy="1067890"/>
          </a:xfrm>
        </p:spPr>
        <p:txBody>
          <a:bodyPr anchor="t">
            <a:normAutofit fontScale="90000"/>
          </a:bodyPr>
          <a:lstStyle/>
          <a:p>
            <a:r>
              <a:rPr lang="en-GB" dirty="0"/>
              <a:t>Annex </a:t>
            </a:r>
            <a:r>
              <a:rPr lang="en-GB" dirty="0" smtClean="0"/>
              <a:t>4, Road load and dynamometer setting, paragraph 3.2.8. </a:t>
            </a:r>
            <a:endParaRPr lang="en-GB" dirty="0"/>
          </a:p>
        </p:txBody>
      </p:sp>
      <p:sp>
        <p:nvSpPr>
          <p:cNvPr id="4" name="Inhaltsplatzhalter 2"/>
          <p:cNvSpPr txBox="1">
            <a:spLocks/>
          </p:cNvSpPr>
          <p:nvPr/>
        </p:nvSpPr>
        <p:spPr>
          <a:xfrm>
            <a:off x="865493" y="4138547"/>
            <a:ext cx="10515600" cy="1330697"/>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EXPERT PROPOSAL: 30.10.2014. </a:t>
            </a:r>
            <a:r>
              <a:rPr lang="en-GB" dirty="0" smtClean="0"/>
              <a:t>Equation </a:t>
            </a:r>
            <a:r>
              <a:rPr lang="en-GB" dirty="0"/>
              <a:t>changed to read that the absolute value of the quotient minus one shall be less than or equal to 1 per cent. Input from C. Lueginger and A. Feucht.</a:t>
            </a:r>
            <a:endParaRPr lang="en-US" dirty="0"/>
          </a:p>
        </p:txBody>
      </p:sp>
      <p:sp>
        <p:nvSpPr>
          <p:cNvPr id="23" name="Inhaltsplatzhalter 22"/>
          <p:cNvSpPr>
            <a:spLocks noGrp="1"/>
          </p:cNvSpPr>
          <p:nvPr>
            <p:ph idx="1"/>
          </p:nvPr>
        </p:nvSpPr>
        <p:spPr>
          <a:xfrm>
            <a:off x="838200" y="1823034"/>
            <a:ext cx="1741227" cy="497087"/>
          </a:xfrm>
        </p:spPr>
        <p:txBody>
          <a:bodyPr>
            <a:normAutofit/>
          </a:bodyPr>
          <a:lstStyle/>
          <a:p>
            <a:pPr marL="0" indent="0">
              <a:buNone/>
            </a:pPr>
            <a:r>
              <a:rPr lang="en-GB" dirty="0" smtClean="0"/>
              <a:t>GTR Text: </a:t>
            </a:r>
          </a:p>
          <a:p>
            <a:pPr marL="0" indent="0">
              <a:buNone/>
            </a:pPr>
            <a:endParaRPr lang="en-GB" dirty="0" smtClean="0"/>
          </a:p>
        </p:txBody>
      </p:sp>
      <p:pic>
        <p:nvPicPr>
          <p:cNvPr id="3" name="Grafik 2"/>
          <p:cNvPicPr>
            <a:picLocks noChangeAspect="1"/>
          </p:cNvPicPr>
          <p:nvPr/>
        </p:nvPicPr>
        <p:blipFill>
          <a:blip r:embed="rId2"/>
          <a:stretch>
            <a:fillRect/>
          </a:stretch>
        </p:blipFill>
        <p:spPr>
          <a:xfrm>
            <a:off x="2579427" y="2011876"/>
            <a:ext cx="7316045" cy="2025724"/>
          </a:xfrm>
          <a:prstGeom prst="rect">
            <a:avLst/>
          </a:prstGeom>
        </p:spPr>
      </p:pic>
      <p:sp>
        <p:nvSpPr>
          <p:cNvPr id="7" name="Fußzeilenplatzhalter 6"/>
          <p:cNvSpPr>
            <a:spLocks noGrp="1"/>
          </p:cNvSpPr>
          <p:nvPr>
            <p:ph type="ftr" sz="quarter" idx="11"/>
          </p:nvPr>
        </p:nvSpPr>
        <p:spPr/>
        <p:txBody>
          <a:bodyPr/>
          <a:lstStyle/>
          <a:p>
            <a:r>
              <a:rPr lang="en-GB" dirty="0" smtClean="0"/>
              <a:t>Serge Dubuc, WLTP GTR 15 Drafting Coordinator</a:t>
            </a:r>
            <a:endParaRPr lang="en-US" dirty="0"/>
          </a:p>
        </p:txBody>
      </p:sp>
      <p:sp>
        <p:nvSpPr>
          <p:cNvPr id="8" name="Datumsplatzhalter 7"/>
          <p:cNvSpPr>
            <a:spLocks noGrp="1"/>
          </p:cNvSpPr>
          <p:nvPr>
            <p:ph type="dt" sz="half" idx="10"/>
          </p:nvPr>
        </p:nvSpPr>
        <p:spPr/>
        <p:txBody>
          <a:bodyPr/>
          <a:lstStyle/>
          <a:p>
            <a:r>
              <a:rPr lang="en-US" smtClean="0"/>
              <a:t>18.01.2015</a:t>
            </a:r>
            <a:endParaRPr lang="en-US"/>
          </a:p>
        </p:txBody>
      </p:sp>
      <p:sp>
        <p:nvSpPr>
          <p:cNvPr id="11" name="Textfeld 10"/>
          <p:cNvSpPr txBox="1"/>
          <p:nvPr/>
        </p:nvSpPr>
        <p:spPr>
          <a:xfrm>
            <a:off x="2562340" y="219249"/>
            <a:ext cx="6749668" cy="461665"/>
          </a:xfrm>
          <a:prstGeom prst="rect">
            <a:avLst/>
          </a:prstGeom>
          <a:solidFill>
            <a:schemeClr val="accent1">
              <a:lumMod val="40000"/>
              <a:lumOff val="60000"/>
            </a:schemeClr>
          </a:solidFill>
        </p:spPr>
        <p:txBody>
          <a:bodyPr wrap="none" rtlCol="0">
            <a:spAutoFit/>
          </a:bodyPr>
          <a:lstStyle/>
          <a:p>
            <a:r>
              <a:rPr lang="en-GB" sz="2400" b="1" dirty="0" smtClean="0"/>
              <a:t>Reworking equations to make more logical/simpler</a:t>
            </a:r>
            <a:endParaRPr lang="en-GB" sz="2400" b="1" dirty="0"/>
          </a:p>
        </p:txBody>
      </p:sp>
    </p:spTree>
    <p:extLst>
      <p:ext uri="{BB962C8B-B14F-4D97-AF65-F5344CB8AC3E}">
        <p14:creationId xmlns:p14="http://schemas.microsoft.com/office/powerpoint/2010/main" val="5381129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610789"/>
            <a:ext cx="10515600" cy="812945"/>
          </a:xfrm>
        </p:spPr>
        <p:txBody>
          <a:bodyPr anchor="t">
            <a:normAutofit/>
          </a:bodyPr>
          <a:lstStyle/>
          <a:p>
            <a:r>
              <a:rPr lang="en-GB" dirty="0" smtClean="0"/>
              <a:t>Annex 4, Road load and dynamometer setting</a:t>
            </a:r>
          </a:p>
        </p:txBody>
      </p:sp>
      <p:sp>
        <p:nvSpPr>
          <p:cNvPr id="4" name="Inhaltsplatzhalter 2"/>
          <p:cNvSpPr txBox="1">
            <a:spLocks/>
          </p:cNvSpPr>
          <p:nvPr/>
        </p:nvSpPr>
        <p:spPr>
          <a:xfrm>
            <a:off x="838200" y="4743022"/>
            <a:ext cx="10515600" cy="1190248"/>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EXPERT PROPOSAL: 03.11.2014: proposed by Road Load task force (C. </a:t>
            </a:r>
            <a:r>
              <a:rPr lang="en-GB" dirty="0" smtClean="0"/>
              <a:t>Lueginger, A</a:t>
            </a:r>
            <a:r>
              <a:rPr lang="en-GB" dirty="0"/>
              <a:t>. Feucht). The task force is not convinced that the paragraph is necessary. </a:t>
            </a:r>
            <a:endParaRPr lang="en-US" dirty="0"/>
          </a:p>
        </p:txBody>
      </p:sp>
      <p:sp>
        <p:nvSpPr>
          <p:cNvPr id="23" name="Inhaltsplatzhalter 22"/>
          <p:cNvSpPr>
            <a:spLocks noGrp="1"/>
          </p:cNvSpPr>
          <p:nvPr>
            <p:ph idx="1"/>
          </p:nvPr>
        </p:nvSpPr>
        <p:spPr>
          <a:xfrm>
            <a:off x="516199" y="1328196"/>
            <a:ext cx="1693601" cy="425002"/>
          </a:xfrm>
        </p:spPr>
        <p:txBody>
          <a:bodyPr>
            <a:normAutofit fontScale="92500" lnSpcReduction="10000"/>
          </a:bodyPr>
          <a:lstStyle/>
          <a:p>
            <a:pPr marL="0" indent="0">
              <a:buNone/>
            </a:pPr>
            <a:r>
              <a:rPr lang="en-GB" dirty="0" smtClean="0"/>
              <a:t>GTR Text: </a:t>
            </a:r>
          </a:p>
        </p:txBody>
      </p:sp>
      <p:pic>
        <p:nvPicPr>
          <p:cNvPr id="3" name="Grafik 2"/>
          <p:cNvPicPr>
            <a:picLocks noChangeAspect="1"/>
          </p:cNvPicPr>
          <p:nvPr/>
        </p:nvPicPr>
        <p:blipFill>
          <a:blip r:embed="rId2"/>
          <a:stretch>
            <a:fillRect/>
          </a:stretch>
        </p:blipFill>
        <p:spPr>
          <a:xfrm>
            <a:off x="1955284" y="1460532"/>
            <a:ext cx="9511905" cy="3152413"/>
          </a:xfrm>
          <a:prstGeom prst="rect">
            <a:avLst/>
          </a:prstGeom>
        </p:spPr>
      </p:pic>
      <p:sp>
        <p:nvSpPr>
          <p:cNvPr id="7" name="Fußzeilenplatzhalter 6"/>
          <p:cNvSpPr>
            <a:spLocks noGrp="1"/>
          </p:cNvSpPr>
          <p:nvPr>
            <p:ph type="ftr" sz="quarter" idx="11"/>
          </p:nvPr>
        </p:nvSpPr>
        <p:spPr/>
        <p:txBody>
          <a:bodyPr/>
          <a:lstStyle/>
          <a:p>
            <a:r>
              <a:rPr lang="en-GB" dirty="0" smtClean="0"/>
              <a:t>Serge Dubuc, WLTP GTR 15 Drafting Coordinator</a:t>
            </a:r>
            <a:endParaRPr lang="en-US" dirty="0"/>
          </a:p>
        </p:txBody>
      </p:sp>
      <p:sp>
        <p:nvSpPr>
          <p:cNvPr id="9" name="Datumsplatzhalter 8"/>
          <p:cNvSpPr>
            <a:spLocks noGrp="1"/>
          </p:cNvSpPr>
          <p:nvPr>
            <p:ph type="dt" sz="half" idx="10"/>
          </p:nvPr>
        </p:nvSpPr>
        <p:spPr/>
        <p:txBody>
          <a:bodyPr/>
          <a:lstStyle/>
          <a:p>
            <a:r>
              <a:rPr lang="en-US" smtClean="0"/>
              <a:t>18.01.2015</a:t>
            </a:r>
            <a:endParaRPr lang="en-US"/>
          </a:p>
        </p:txBody>
      </p:sp>
      <p:sp>
        <p:nvSpPr>
          <p:cNvPr id="10" name="Textfeld 9"/>
          <p:cNvSpPr txBox="1"/>
          <p:nvPr/>
        </p:nvSpPr>
        <p:spPr>
          <a:xfrm>
            <a:off x="3094603" y="149124"/>
            <a:ext cx="5546070" cy="461665"/>
          </a:xfrm>
          <a:prstGeom prst="rect">
            <a:avLst/>
          </a:prstGeom>
          <a:solidFill>
            <a:schemeClr val="accent1">
              <a:lumMod val="40000"/>
              <a:lumOff val="60000"/>
            </a:schemeClr>
          </a:solidFill>
        </p:spPr>
        <p:txBody>
          <a:bodyPr wrap="none" rtlCol="0">
            <a:spAutoFit/>
          </a:bodyPr>
          <a:lstStyle/>
          <a:p>
            <a:r>
              <a:rPr lang="en-GB" sz="2400" b="1" dirty="0" smtClean="0"/>
              <a:t>Possible deletion of a complete paragraph</a:t>
            </a:r>
            <a:endParaRPr lang="en-GB" sz="2400" b="1" dirty="0"/>
          </a:p>
        </p:txBody>
      </p:sp>
    </p:spTree>
    <p:extLst>
      <p:ext uri="{BB962C8B-B14F-4D97-AF65-F5344CB8AC3E}">
        <p14:creationId xmlns:p14="http://schemas.microsoft.com/office/powerpoint/2010/main" val="3521280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8074" y="365126"/>
            <a:ext cx="10503090" cy="793796"/>
          </a:xfrm>
        </p:spPr>
        <p:txBody>
          <a:bodyPr anchor="t">
            <a:normAutofit fontScale="90000"/>
          </a:bodyPr>
          <a:lstStyle/>
          <a:p>
            <a:r>
              <a:rPr lang="en-US" dirty="0" smtClean="0"/>
              <a:t>Annex 4, Road load and dynamometer setting (mass)</a:t>
            </a:r>
            <a:endParaRPr lang="en-US" dirty="0"/>
          </a:p>
        </p:txBody>
      </p:sp>
      <mc:AlternateContent xmlns:mc="http://schemas.openxmlformats.org/markup-compatibility/2006" xmlns:a14="http://schemas.microsoft.com/office/drawing/2010/main">
        <mc:Choice Requires="a14">
          <p:sp>
            <p:nvSpPr>
              <p:cNvPr id="7" name="Rechteck 6"/>
              <p:cNvSpPr/>
              <p:nvPr/>
            </p:nvSpPr>
            <p:spPr>
              <a:xfrm>
                <a:off x="688074" y="1386395"/>
                <a:ext cx="10503090" cy="2637645"/>
              </a:xfrm>
              <a:prstGeom prst="rect">
                <a:avLst/>
              </a:prstGeom>
            </p:spPr>
            <p:txBody>
              <a:bodyPr wrap="square">
                <a:spAutoFit/>
              </a:bodyPr>
              <a:lstStyle/>
              <a:p>
                <a:r>
                  <a:rPr lang="en-GB" sz="2400" dirty="0" smtClean="0"/>
                  <a:t>CURRENT GTR:</a:t>
                </a:r>
              </a:p>
              <a:p>
                <a:r>
                  <a:rPr lang="en-GB" sz="1600" dirty="0"/>
                  <a:t>4.5.4.2</a:t>
                </a:r>
                <a:r>
                  <a:rPr lang="en-GB" sz="1600" dirty="0" smtClean="0"/>
                  <a:t>. Test </a:t>
                </a:r>
                <a:r>
                  <a:rPr lang="en-GB" sz="1600" dirty="0"/>
                  <a:t>vehicle L</a:t>
                </a:r>
              </a:p>
              <a:p>
                <a:r>
                  <a:rPr lang="en-GB" sz="1600" dirty="0"/>
                  <a:t>The correction factor </a:t>
                </a:r>
                <a14:m>
                  <m:oMath xmlns:m="http://schemas.openxmlformats.org/officeDocument/2006/math">
                    <m:sSub>
                      <m:sSubPr>
                        <m:ctrlPr>
                          <a:rPr lang="en-GB" sz="1600" i="1">
                            <a:latin typeface="Cambria Math"/>
                          </a:rPr>
                        </m:ctrlPr>
                      </m:sSubPr>
                      <m:e>
                        <m:r>
                          <m:rPr>
                            <m:sty m:val="p"/>
                          </m:rPr>
                          <a:rPr lang="en-GB" sz="1600">
                            <a:latin typeface="Cambria Math" panose="02040503050406030204" pitchFamily="18" charset="0"/>
                          </a:rPr>
                          <m:t>K</m:t>
                        </m:r>
                      </m:e>
                      <m:sub>
                        <m:r>
                          <a:rPr lang="en-GB" sz="1600">
                            <a:latin typeface="Cambria Math" panose="02040503050406030204" pitchFamily="18" charset="0"/>
                          </a:rPr>
                          <m:t>1</m:t>
                        </m:r>
                      </m:sub>
                    </m:sSub>
                  </m:oMath>
                </a14:m>
                <a:r>
                  <a:rPr lang="en-GB" sz="1600" dirty="0"/>
                  <a:t> for the test mass of test vehicle L shall be determined as follows:</a:t>
                </a:r>
              </a:p>
              <a:p>
                <a14:m>
                  <m:oMath xmlns:m="http://schemas.openxmlformats.org/officeDocument/2006/math">
                    <m:sSub>
                      <m:sSubPr>
                        <m:ctrlPr>
                          <a:rPr lang="en-GB" sz="1600" i="1">
                            <a:latin typeface="Cambria Math"/>
                          </a:rPr>
                        </m:ctrlPr>
                      </m:sSubPr>
                      <m:e>
                        <m:r>
                          <m:rPr>
                            <m:sty m:val="p"/>
                          </m:rPr>
                          <a:rPr lang="en-GB" sz="1600">
                            <a:latin typeface="Cambria Math" panose="02040503050406030204" pitchFamily="18" charset="0"/>
                          </a:rPr>
                          <m:t>K</m:t>
                        </m:r>
                      </m:e>
                      <m:sub>
                        <m:r>
                          <a:rPr lang="en-GB" sz="1600">
                            <a:latin typeface="Cambria Math" panose="02040503050406030204" pitchFamily="18" charset="0"/>
                          </a:rPr>
                          <m:t>1</m:t>
                        </m:r>
                      </m:sub>
                    </m:sSub>
                    <m:r>
                      <a:rPr lang="en-GB" sz="1600">
                        <a:latin typeface="Cambria Math" panose="02040503050406030204" pitchFamily="18" charset="0"/>
                      </a:rPr>
                      <m:t>= </m:t>
                    </m:r>
                    <m:sSub>
                      <m:sSubPr>
                        <m:ctrlPr>
                          <a:rPr lang="en-GB" sz="1600" i="1">
                            <a:latin typeface="Cambria Math"/>
                          </a:rPr>
                        </m:ctrlPr>
                      </m:sSubPr>
                      <m:e>
                        <m:r>
                          <m:rPr>
                            <m:sty m:val="p"/>
                          </m:rPr>
                          <a:rPr lang="en-GB" sz="1600">
                            <a:latin typeface="Cambria Math" panose="02040503050406030204" pitchFamily="18" charset="0"/>
                          </a:rPr>
                          <m:t>f</m:t>
                        </m:r>
                      </m:e>
                      <m:sub>
                        <m:r>
                          <a:rPr lang="en-GB" sz="1600">
                            <a:latin typeface="Cambria Math" panose="02040503050406030204" pitchFamily="18" charset="0"/>
                          </a:rPr>
                          <m:t>0</m:t>
                        </m:r>
                      </m:sub>
                    </m:sSub>
                    <m:r>
                      <a:rPr lang="en-GB" sz="1600">
                        <a:latin typeface="Cambria Math" panose="02040503050406030204" pitchFamily="18" charset="0"/>
                      </a:rPr>
                      <m:t>×</m:t>
                    </m:r>
                    <m:d>
                      <m:dPr>
                        <m:ctrlPr>
                          <a:rPr lang="en-GB" sz="1600" i="1">
                            <a:latin typeface="Cambria Math"/>
                          </a:rPr>
                        </m:ctrlPr>
                      </m:dPr>
                      <m:e>
                        <m:r>
                          <a:rPr lang="en-GB" sz="1600">
                            <a:latin typeface="Cambria Math" panose="02040503050406030204" pitchFamily="18" charset="0"/>
                          </a:rPr>
                          <m:t>1</m:t>
                        </m:r>
                        <m:r>
                          <a:rPr lang="en-GB" sz="1600" i="1">
                            <a:latin typeface="Cambria Math" panose="02040503050406030204" pitchFamily="18" charset="0"/>
                          </a:rPr>
                          <m:t>−</m:t>
                        </m:r>
                        <m:f>
                          <m:fPr>
                            <m:ctrlPr>
                              <a:rPr lang="en-GB" sz="1600" i="1">
                                <a:latin typeface="Cambria Math"/>
                              </a:rPr>
                            </m:ctrlPr>
                          </m:fPr>
                          <m:num>
                            <m:sSub>
                              <m:sSubPr>
                                <m:ctrlPr>
                                  <a:rPr lang="en-GB" sz="1600" i="1">
                                    <a:latin typeface="Cambria Math"/>
                                  </a:rPr>
                                </m:ctrlPr>
                              </m:sSubPr>
                              <m:e>
                                <m:r>
                                  <m:rPr>
                                    <m:sty m:val="p"/>
                                  </m:rPr>
                                  <a:rPr lang="en-GB" sz="1600">
                                    <a:latin typeface="Cambria Math" panose="02040503050406030204" pitchFamily="18" charset="0"/>
                                  </a:rPr>
                                  <m:t>TM</m:t>
                                </m:r>
                              </m:e>
                              <m:sub>
                                <m:r>
                                  <m:rPr>
                                    <m:sty m:val="p"/>
                                  </m:rPr>
                                  <a:rPr lang="en-GB" sz="1600">
                                    <a:latin typeface="Cambria Math" panose="02040503050406030204" pitchFamily="18" charset="0"/>
                                  </a:rPr>
                                  <m:t>L</m:t>
                                </m:r>
                              </m:sub>
                            </m:sSub>
                          </m:num>
                          <m:den>
                            <m:sSub>
                              <m:sSubPr>
                                <m:ctrlPr>
                                  <a:rPr lang="en-GB" sz="1600" i="1">
                                    <a:latin typeface="Cambria Math"/>
                                  </a:rPr>
                                </m:ctrlPr>
                              </m:sSubPr>
                              <m:e>
                                <m:r>
                                  <m:rPr>
                                    <m:sty m:val="p"/>
                                  </m:rPr>
                                  <a:rPr lang="en-GB" sz="1600">
                                    <a:latin typeface="Cambria Math" panose="02040503050406030204" pitchFamily="18" charset="0"/>
                                  </a:rPr>
                                  <m:t>TM</m:t>
                                </m:r>
                              </m:e>
                              <m:sub>
                                <m:r>
                                  <m:rPr>
                                    <m:sty m:val="p"/>
                                  </m:rPr>
                                  <a:rPr lang="en-GB" sz="1600">
                                    <a:latin typeface="Cambria Math" panose="02040503050406030204" pitchFamily="18" charset="0"/>
                                  </a:rPr>
                                  <m:t>L</m:t>
                                </m:r>
                                <m:r>
                                  <a:rPr lang="en-GB" sz="1600">
                                    <a:latin typeface="Cambria Math" panose="02040503050406030204" pitchFamily="18" charset="0"/>
                                  </a:rPr>
                                  <m:t>, </m:t>
                                </m:r>
                                <m:r>
                                  <m:rPr>
                                    <m:sty m:val="p"/>
                                  </m:rPr>
                                  <a:rPr lang="en-GB" sz="1600">
                                    <a:latin typeface="Cambria Math" panose="02040503050406030204" pitchFamily="18" charset="0"/>
                                  </a:rPr>
                                  <m:t>actual</m:t>
                                </m:r>
                              </m:sub>
                            </m:sSub>
                          </m:den>
                        </m:f>
                      </m:e>
                    </m:d>
                  </m:oMath>
                </a14:m>
                <a:r>
                  <a:rPr lang="en-GB" sz="1600" dirty="0"/>
                  <a:t>							(44)</a:t>
                </a:r>
              </a:p>
              <a:p>
                <a:r>
                  <a:rPr lang="en-GB" sz="1600" dirty="0"/>
                  <a:t>where:</a:t>
                </a:r>
              </a:p>
              <a:p>
                <a14:m>
                  <m:oMath xmlns:m="http://schemas.openxmlformats.org/officeDocument/2006/math">
                    <m:sSub>
                      <m:sSubPr>
                        <m:ctrlPr>
                          <a:rPr lang="en-GB" sz="1600" i="1">
                            <a:latin typeface="Cambria Math"/>
                          </a:rPr>
                        </m:ctrlPr>
                      </m:sSubPr>
                      <m:e>
                        <m:r>
                          <m:rPr>
                            <m:sty m:val="p"/>
                          </m:rPr>
                          <a:rPr lang="en-GB" sz="1600">
                            <a:latin typeface="Cambria Math" panose="02040503050406030204" pitchFamily="18" charset="0"/>
                          </a:rPr>
                          <m:t>f</m:t>
                        </m:r>
                      </m:e>
                      <m:sub>
                        <m:r>
                          <a:rPr lang="en-GB" sz="1600">
                            <a:latin typeface="Cambria Math" panose="02040503050406030204" pitchFamily="18" charset="0"/>
                          </a:rPr>
                          <m:t>0</m:t>
                        </m:r>
                      </m:sub>
                    </m:sSub>
                  </m:oMath>
                </a14:m>
                <a:r>
                  <a:rPr lang="en-GB" sz="1600" dirty="0"/>
                  <a:t>	</a:t>
                </a:r>
                <a:r>
                  <a:rPr lang="en-GB" sz="1600" dirty="0" smtClean="0"/>
                  <a:t>is </a:t>
                </a:r>
                <a:r>
                  <a:rPr lang="en-GB" sz="1600" dirty="0"/>
                  <a:t>a constant term, N;</a:t>
                </a:r>
              </a:p>
              <a:p>
                <a14:m>
                  <m:oMath xmlns:m="http://schemas.openxmlformats.org/officeDocument/2006/math">
                    <m:sSub>
                      <m:sSubPr>
                        <m:ctrlPr>
                          <a:rPr lang="en-GB" sz="1600" i="1">
                            <a:latin typeface="Cambria Math"/>
                          </a:rPr>
                        </m:ctrlPr>
                      </m:sSubPr>
                      <m:e>
                        <m:r>
                          <m:rPr>
                            <m:sty m:val="p"/>
                          </m:rPr>
                          <a:rPr lang="en-GB" sz="1600">
                            <a:latin typeface="Cambria Math" panose="02040503050406030204" pitchFamily="18" charset="0"/>
                          </a:rPr>
                          <m:t>TM</m:t>
                        </m:r>
                      </m:e>
                      <m:sub>
                        <m:r>
                          <m:rPr>
                            <m:sty m:val="p"/>
                          </m:rPr>
                          <a:rPr lang="en-GB" sz="1600">
                            <a:latin typeface="Cambria Math" panose="02040503050406030204" pitchFamily="18" charset="0"/>
                          </a:rPr>
                          <m:t>L</m:t>
                        </m:r>
                      </m:sub>
                    </m:sSub>
                  </m:oMath>
                </a14:m>
                <a:r>
                  <a:rPr lang="en-GB" sz="1600" dirty="0"/>
                  <a:t>	</a:t>
                </a:r>
                <a:r>
                  <a:rPr lang="en-GB" sz="1600" dirty="0" smtClean="0"/>
                  <a:t>is </a:t>
                </a:r>
                <a:r>
                  <a:rPr lang="en-GB" sz="1600" dirty="0"/>
                  <a:t>test mass of test vehicle L, kg;</a:t>
                </a:r>
              </a:p>
              <a:p>
                <a14:m>
                  <m:oMath xmlns:m="http://schemas.openxmlformats.org/officeDocument/2006/math">
                    <m:sSub>
                      <m:sSubPr>
                        <m:ctrlPr>
                          <a:rPr lang="en-GB" sz="1600" i="1">
                            <a:latin typeface="Cambria Math"/>
                          </a:rPr>
                        </m:ctrlPr>
                      </m:sSubPr>
                      <m:e>
                        <m:r>
                          <m:rPr>
                            <m:sty m:val="p"/>
                          </m:rPr>
                          <a:rPr lang="en-GB" sz="1600">
                            <a:latin typeface="Cambria Math" panose="02040503050406030204" pitchFamily="18" charset="0"/>
                          </a:rPr>
                          <m:t>TM</m:t>
                        </m:r>
                      </m:e>
                      <m:sub>
                        <m:r>
                          <m:rPr>
                            <m:sty m:val="p"/>
                          </m:rPr>
                          <a:rPr lang="en-GB" sz="1600">
                            <a:latin typeface="Cambria Math" panose="02040503050406030204" pitchFamily="18" charset="0"/>
                          </a:rPr>
                          <m:t>L</m:t>
                        </m:r>
                        <m:r>
                          <a:rPr lang="en-GB" sz="1600">
                            <a:latin typeface="Cambria Math" panose="02040503050406030204" pitchFamily="18" charset="0"/>
                          </a:rPr>
                          <m:t>, </m:t>
                        </m:r>
                        <m:r>
                          <m:rPr>
                            <m:sty m:val="p"/>
                          </m:rPr>
                          <a:rPr lang="en-GB" sz="1600">
                            <a:latin typeface="Cambria Math" panose="02040503050406030204" pitchFamily="18" charset="0"/>
                          </a:rPr>
                          <m:t>actual</m:t>
                        </m:r>
                      </m:sub>
                    </m:sSub>
                  </m:oMath>
                </a14:m>
                <a:r>
                  <a:rPr lang="en-GB" sz="1600" dirty="0"/>
                  <a:t>	is the actual test mass of the test vehicle L (the average mass </a:t>
                </a:r>
                <a14:m>
                  <m:oMath xmlns:m="http://schemas.openxmlformats.org/officeDocument/2006/math">
                    <m:sSub>
                      <m:sSubPr>
                        <m:ctrlPr>
                          <a:rPr lang="en-GB" sz="1600" i="1">
                            <a:latin typeface="Cambria Math"/>
                          </a:rPr>
                        </m:ctrlPr>
                      </m:sSubPr>
                      <m:e>
                        <m:r>
                          <m:rPr>
                            <m:sty m:val="p"/>
                          </m:rPr>
                          <a:rPr lang="en-GB" sz="1600">
                            <a:latin typeface="Cambria Math" panose="02040503050406030204" pitchFamily="18" charset="0"/>
                          </a:rPr>
                          <m:t>m</m:t>
                        </m:r>
                      </m:e>
                      <m:sub>
                        <m:r>
                          <m:rPr>
                            <m:sty m:val="p"/>
                          </m:rPr>
                          <a:rPr lang="en-GB" sz="1600">
                            <a:latin typeface="Cambria Math" panose="02040503050406030204" pitchFamily="18" charset="0"/>
                          </a:rPr>
                          <m:t>av</m:t>
                        </m:r>
                      </m:sub>
                    </m:sSub>
                  </m:oMath>
                </a14:m>
                <a:r>
                  <a:rPr lang="en-GB" sz="1600" dirty="0"/>
                  <a:t>, see paragraph 4.3.1.4.4. of </a:t>
                </a:r>
                <a:r>
                  <a:rPr lang="en-GB" sz="1600" dirty="0" smtClean="0"/>
                  <a:t>this		Annex</a:t>
                </a:r>
                <a:r>
                  <a:rPr lang="en-GB" sz="1600" dirty="0"/>
                  <a:t>), kg</a:t>
                </a:r>
                <a:r>
                  <a:rPr lang="en-GB" sz="1600" dirty="0" smtClean="0"/>
                  <a:t>.</a:t>
                </a:r>
              </a:p>
            </p:txBody>
          </p:sp>
        </mc:Choice>
        <mc:Fallback xmlns="">
          <p:sp>
            <p:nvSpPr>
              <p:cNvPr id="7" name="Rechteck 6"/>
              <p:cNvSpPr>
                <a:spLocks noRot="1" noChangeAspect="1" noMove="1" noResize="1" noEditPoints="1" noAdjustHandles="1" noChangeArrowheads="1" noChangeShapeType="1" noTextEdit="1"/>
              </p:cNvSpPr>
              <p:nvPr/>
            </p:nvSpPr>
            <p:spPr>
              <a:xfrm>
                <a:off x="688074" y="1386395"/>
                <a:ext cx="10503090" cy="2637645"/>
              </a:xfrm>
              <a:prstGeom prst="rect">
                <a:avLst/>
              </a:prstGeom>
              <a:blipFill rotWithShape="0">
                <a:blip r:embed="rId2"/>
                <a:stretch>
                  <a:fillRect l="-929" t="-1848" b="-207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 name="Rechteck 2"/>
              <p:cNvSpPr/>
              <p:nvPr/>
            </p:nvSpPr>
            <p:spPr>
              <a:xfrm>
                <a:off x="688074" y="3927326"/>
                <a:ext cx="10503090" cy="2738442"/>
              </a:xfrm>
              <a:prstGeom prst="rect">
                <a:avLst/>
              </a:prstGeom>
            </p:spPr>
            <p:txBody>
              <a:bodyPr wrap="square">
                <a:spAutoFit/>
              </a:bodyPr>
              <a:lstStyle/>
              <a:p>
                <a:pPr>
                  <a:spcAft>
                    <a:spcPts val="0"/>
                  </a:spcAft>
                </a:pPr>
                <a:r>
                  <a:rPr lang="en-GB" sz="2400" dirty="0" smtClean="0">
                    <a:solidFill>
                      <a:srgbClr val="000000"/>
                    </a:solidFill>
                    <a:ea typeface="Times New Roman" panose="02020603050405020304" pitchFamily="18" charset="0"/>
                    <a:cs typeface="Times New Roman PS"/>
                  </a:rPr>
                  <a:t>PROPOSAL:</a:t>
                </a:r>
              </a:p>
              <a:p>
                <a:pPr>
                  <a:spcAft>
                    <a:spcPts val="0"/>
                  </a:spcAft>
                </a:pPr>
                <a:r>
                  <a:rPr lang="en-GB" sz="1600" dirty="0" smtClean="0">
                    <a:solidFill>
                      <a:srgbClr val="000000"/>
                    </a:solidFill>
                    <a:ea typeface="Times New Roman" panose="02020603050405020304" pitchFamily="18" charset="0"/>
                    <a:cs typeface="Times New Roman PS"/>
                  </a:rPr>
                  <a:t>4.5.4.2</a:t>
                </a:r>
                <a:r>
                  <a:rPr lang="en-GB" sz="1600" dirty="0">
                    <a:solidFill>
                      <a:srgbClr val="000000"/>
                    </a:solidFill>
                    <a:ea typeface="Times New Roman" panose="02020603050405020304" pitchFamily="18" charset="0"/>
                    <a:cs typeface="Times New Roman PS"/>
                  </a:rPr>
                  <a:t>. 	Test vehicle L </a:t>
                </a:r>
                <a:endParaRPr lang="en-GB" sz="1600" dirty="0">
                  <a:solidFill>
                    <a:srgbClr val="000000"/>
                  </a:solidFill>
                  <a:effectLst/>
                  <a:ea typeface="Times New Roman" panose="02020603050405020304" pitchFamily="18" charset="0"/>
                  <a:cs typeface="Times New Roman PS"/>
                </a:endParaRPr>
              </a:p>
              <a:p>
                <a:pPr>
                  <a:spcAft>
                    <a:spcPts val="0"/>
                  </a:spcAft>
                </a:pPr>
                <a:r>
                  <a:rPr lang="en-GB" sz="1600" dirty="0" smtClean="0">
                    <a:solidFill>
                      <a:srgbClr val="000000"/>
                    </a:solidFill>
                    <a:effectLst/>
                    <a:ea typeface="Times New Roman" panose="02020603050405020304" pitchFamily="18" charset="0"/>
                    <a:cs typeface="Times New Roman PS"/>
                  </a:rPr>
                  <a:t>The </a:t>
                </a:r>
                <a:r>
                  <a:rPr lang="en-GB" sz="1600" dirty="0">
                    <a:solidFill>
                      <a:srgbClr val="000000"/>
                    </a:solidFill>
                    <a:effectLst/>
                    <a:ea typeface="Times New Roman" panose="02020603050405020304" pitchFamily="18" charset="0"/>
                    <a:cs typeface="Times New Roman PS"/>
                  </a:rPr>
                  <a:t>correction factor K</a:t>
                </a:r>
                <a:r>
                  <a:rPr lang="en-GB" sz="1600" baseline="-25000" dirty="0">
                    <a:solidFill>
                      <a:srgbClr val="000000"/>
                    </a:solidFill>
                    <a:effectLst/>
                    <a:ea typeface="Times New Roman" panose="02020603050405020304" pitchFamily="18" charset="0"/>
                    <a:cs typeface="Times New Roman PS"/>
                  </a:rPr>
                  <a:t>1</a:t>
                </a:r>
                <a:r>
                  <a:rPr lang="en-GB" sz="1600" dirty="0">
                    <a:solidFill>
                      <a:srgbClr val="000000"/>
                    </a:solidFill>
                    <a:effectLst/>
                    <a:ea typeface="Times New Roman" panose="02020603050405020304" pitchFamily="18" charset="0"/>
                    <a:cs typeface="Times New Roman PS"/>
                  </a:rPr>
                  <a:t> for the test mass of test vehicle L shall be determined as follows: </a:t>
                </a:r>
              </a:p>
              <a:p>
                <a:pPr>
                  <a:spcAft>
                    <a:spcPts val="0"/>
                  </a:spcAft>
                </a:pPr>
                <a14:m>
                  <m:oMathPara xmlns:m="http://schemas.openxmlformats.org/officeDocument/2006/math">
                    <m:oMathParaPr>
                      <m:jc m:val="left"/>
                    </m:oMathParaPr>
                    <m:oMath xmlns:m="http://schemas.openxmlformats.org/officeDocument/2006/math">
                      <m:sSub>
                        <m:sSubPr>
                          <m:ctrlPr>
                            <a:rPr lang="en-GB" sz="1600" i="1">
                              <a:solidFill>
                                <a:srgbClr val="000000"/>
                              </a:solidFill>
                              <a:effectLst/>
                              <a:latin typeface="Cambria Math"/>
                              <a:ea typeface="Times New Roman" panose="02020603050405020304" pitchFamily="18" charset="0"/>
                              <a:cs typeface="Times New Roman PS"/>
                            </a:rPr>
                          </m:ctrlPr>
                        </m:sSubPr>
                        <m:e>
                          <m:r>
                            <a:rPr lang="en-GB" sz="1600" i="1">
                              <a:solidFill>
                                <a:srgbClr val="000000"/>
                              </a:solidFill>
                              <a:effectLst/>
                              <a:latin typeface="Cambria Math" panose="02040503050406030204" pitchFamily="18" charset="0"/>
                              <a:ea typeface="Times New Roman" panose="02020603050405020304" pitchFamily="18" charset="0"/>
                              <a:cs typeface="Times New Roman PS"/>
                            </a:rPr>
                            <m:t>𝐾</m:t>
                          </m:r>
                        </m:e>
                        <m:sub>
                          <m:r>
                            <a:rPr lang="en-GB" sz="1600" i="1">
                              <a:solidFill>
                                <a:srgbClr val="000000"/>
                              </a:solidFill>
                              <a:effectLst/>
                              <a:latin typeface="Cambria Math" panose="02040503050406030204" pitchFamily="18" charset="0"/>
                              <a:ea typeface="Times New Roman" panose="02020603050405020304" pitchFamily="18" charset="0"/>
                              <a:cs typeface="Times New Roman PS"/>
                            </a:rPr>
                            <m:t>1</m:t>
                          </m:r>
                        </m:sub>
                      </m:sSub>
                      <m:r>
                        <a:rPr lang="en-GB" sz="1600" i="1">
                          <a:solidFill>
                            <a:srgbClr val="000000"/>
                          </a:solidFill>
                          <a:effectLst/>
                          <a:latin typeface="Cambria Math" panose="02040503050406030204" pitchFamily="18" charset="0"/>
                          <a:ea typeface="Times New Roman" panose="02020603050405020304" pitchFamily="18" charset="0"/>
                          <a:cs typeface="Times New Roman PS"/>
                        </a:rPr>
                        <m:t>=</m:t>
                      </m:r>
                      <m:sSub>
                        <m:sSubPr>
                          <m:ctrlPr>
                            <a:rPr lang="en-GB" sz="1600" i="1">
                              <a:solidFill>
                                <a:srgbClr val="000000"/>
                              </a:solidFill>
                              <a:effectLst/>
                              <a:latin typeface="Cambria Math"/>
                              <a:ea typeface="Times New Roman" panose="02020603050405020304" pitchFamily="18" charset="0"/>
                              <a:cs typeface="Times New Roman PS"/>
                            </a:rPr>
                          </m:ctrlPr>
                        </m:sSubPr>
                        <m:e>
                          <m:r>
                            <a:rPr lang="en-GB" sz="1600" i="1">
                              <a:solidFill>
                                <a:srgbClr val="000000"/>
                              </a:solidFill>
                              <a:effectLst/>
                              <a:latin typeface="Cambria Math" panose="02040503050406030204" pitchFamily="18" charset="0"/>
                              <a:ea typeface="Times New Roman" panose="02020603050405020304" pitchFamily="18" charset="0"/>
                              <a:cs typeface="Times New Roman PS"/>
                            </a:rPr>
                            <m:t>𝑓</m:t>
                          </m:r>
                        </m:e>
                        <m:sub>
                          <m:r>
                            <a:rPr lang="en-GB" sz="1600" i="1">
                              <a:solidFill>
                                <a:srgbClr val="000000"/>
                              </a:solidFill>
                              <a:effectLst/>
                              <a:latin typeface="Cambria Math" panose="02040503050406030204" pitchFamily="18" charset="0"/>
                              <a:ea typeface="Times New Roman" panose="02020603050405020304" pitchFamily="18" charset="0"/>
                              <a:cs typeface="Times New Roman PS"/>
                            </a:rPr>
                            <m:t>0</m:t>
                          </m:r>
                        </m:sub>
                      </m:sSub>
                      <m:r>
                        <a:rPr lang="en-GB" sz="1600" i="1">
                          <a:solidFill>
                            <a:srgbClr val="000000"/>
                          </a:solidFill>
                          <a:effectLst/>
                          <a:latin typeface="Cambria Math" panose="02040503050406030204" pitchFamily="18" charset="0"/>
                          <a:ea typeface="Times New Roman" panose="02020603050405020304" pitchFamily="18" charset="0"/>
                          <a:cs typeface="Times New Roman PS"/>
                        </a:rPr>
                        <m:t>×</m:t>
                      </m:r>
                      <m:d>
                        <m:dPr>
                          <m:ctrlPr>
                            <a:rPr lang="en-GB" sz="1600" i="1">
                              <a:solidFill>
                                <a:srgbClr val="000000"/>
                              </a:solidFill>
                              <a:effectLst/>
                              <a:latin typeface="Cambria Math"/>
                              <a:ea typeface="Times New Roman" panose="02020603050405020304" pitchFamily="18" charset="0"/>
                              <a:cs typeface="Times New Roman PS"/>
                            </a:rPr>
                          </m:ctrlPr>
                        </m:dPr>
                        <m:e>
                          <m:r>
                            <a:rPr lang="en-GB" sz="1600" i="1">
                              <a:solidFill>
                                <a:srgbClr val="000000"/>
                              </a:solidFill>
                              <a:effectLst/>
                              <a:latin typeface="Cambria Math" panose="02040503050406030204" pitchFamily="18" charset="0"/>
                              <a:ea typeface="Times New Roman" panose="02020603050405020304" pitchFamily="18" charset="0"/>
                              <a:cs typeface="Times New Roman PS"/>
                            </a:rPr>
                            <m:t>1−</m:t>
                          </m:r>
                          <m:f>
                            <m:fPr>
                              <m:ctrlPr>
                                <a:rPr lang="en-GB" sz="1600" i="1">
                                  <a:solidFill>
                                    <a:srgbClr val="000000"/>
                                  </a:solidFill>
                                  <a:effectLst/>
                                  <a:latin typeface="Cambria Math"/>
                                  <a:ea typeface="Times New Roman" panose="02020603050405020304" pitchFamily="18" charset="0"/>
                                  <a:cs typeface="Times New Roman PS"/>
                                </a:rPr>
                              </m:ctrlPr>
                            </m:fPr>
                            <m:num>
                              <m:sSub>
                                <m:sSubPr>
                                  <m:ctrlPr>
                                    <a:rPr lang="en-GB" sz="1600" i="1">
                                      <a:solidFill>
                                        <a:srgbClr val="000000"/>
                                      </a:solidFill>
                                      <a:effectLst/>
                                      <a:latin typeface="Cambria Math"/>
                                      <a:ea typeface="Times New Roman" panose="02020603050405020304" pitchFamily="18" charset="0"/>
                                      <a:cs typeface="Times New Roman PS"/>
                                    </a:rPr>
                                  </m:ctrlPr>
                                </m:sSubPr>
                                <m:e>
                                  <m:r>
                                    <a:rPr lang="en-GB" sz="1600" i="1">
                                      <a:solidFill>
                                        <a:srgbClr val="000000"/>
                                      </a:solidFill>
                                      <a:effectLst/>
                                      <a:latin typeface="Cambria Math" panose="02040503050406030204" pitchFamily="18" charset="0"/>
                                      <a:ea typeface="Times New Roman" panose="02020603050405020304" pitchFamily="18" charset="0"/>
                                      <a:cs typeface="Times New Roman PS"/>
                                    </a:rPr>
                                    <m:t>𝑇𝑀</m:t>
                                  </m:r>
                                </m:e>
                                <m:sub>
                                  <m:r>
                                    <a:rPr lang="en-GB" sz="1600" i="1">
                                      <a:solidFill>
                                        <a:srgbClr val="000000"/>
                                      </a:solidFill>
                                      <a:effectLst/>
                                      <a:latin typeface="Cambria Math" panose="02040503050406030204" pitchFamily="18" charset="0"/>
                                      <a:ea typeface="Times New Roman" panose="02020603050405020304" pitchFamily="18" charset="0"/>
                                      <a:cs typeface="Times New Roman PS"/>
                                    </a:rPr>
                                    <m:t>𝐿</m:t>
                                  </m:r>
                                </m:sub>
                              </m:sSub>
                            </m:num>
                            <m:den>
                              <m:sSub>
                                <m:sSubPr>
                                  <m:ctrlPr>
                                    <a:rPr lang="en-GB" sz="1600" i="1">
                                      <a:solidFill>
                                        <a:srgbClr val="000000"/>
                                      </a:solidFill>
                                      <a:effectLst/>
                                      <a:latin typeface="Cambria Math"/>
                                      <a:ea typeface="Times New Roman" panose="02020603050405020304" pitchFamily="18" charset="0"/>
                                      <a:cs typeface="Times New Roman PS"/>
                                    </a:rPr>
                                  </m:ctrlPr>
                                </m:sSubPr>
                                <m:e>
                                  <m:r>
                                    <a:rPr lang="en-GB" sz="1600" i="1">
                                      <a:solidFill>
                                        <a:srgbClr val="000000"/>
                                      </a:solidFill>
                                      <a:effectLst/>
                                      <a:latin typeface="Cambria Math" panose="02040503050406030204" pitchFamily="18" charset="0"/>
                                      <a:ea typeface="Times New Roman" panose="02020603050405020304" pitchFamily="18" charset="0"/>
                                      <a:cs typeface="Times New Roman PS"/>
                                    </a:rPr>
                                    <m:t>𝑇𝑀</m:t>
                                  </m:r>
                                </m:e>
                                <m:sub>
                                  <m:r>
                                    <a:rPr lang="en-GB" sz="1600" i="1">
                                      <a:solidFill>
                                        <a:srgbClr val="000000"/>
                                      </a:solidFill>
                                      <a:effectLst/>
                                      <a:latin typeface="Cambria Math" panose="02040503050406030204" pitchFamily="18" charset="0"/>
                                      <a:ea typeface="Times New Roman" panose="02020603050405020304" pitchFamily="18" charset="0"/>
                                      <a:cs typeface="Times New Roman PS"/>
                                    </a:rPr>
                                    <m:t>𝐿</m:t>
                                  </m:r>
                                  <m:r>
                                    <a:rPr lang="en-GB" sz="1600" i="1">
                                      <a:solidFill>
                                        <a:srgbClr val="000000"/>
                                      </a:solidFill>
                                      <a:effectLst/>
                                      <a:latin typeface="Cambria Math" panose="02040503050406030204" pitchFamily="18" charset="0"/>
                                      <a:ea typeface="Times New Roman" panose="02020603050405020304" pitchFamily="18" charset="0"/>
                                      <a:cs typeface="Times New Roman PS"/>
                                    </a:rPr>
                                    <m:t>,</m:t>
                                  </m:r>
                                  <m:r>
                                    <a:rPr lang="en-GB" sz="1600" i="1">
                                      <a:solidFill>
                                        <a:srgbClr val="000000"/>
                                      </a:solidFill>
                                      <a:effectLst/>
                                      <a:latin typeface="Cambria Math" panose="02040503050406030204" pitchFamily="18" charset="0"/>
                                      <a:ea typeface="Times New Roman" panose="02020603050405020304" pitchFamily="18" charset="0"/>
                                      <a:cs typeface="Times New Roman PS"/>
                                    </a:rPr>
                                    <m:t>𝑎𝑐𝑡𝑢𝑎𝑙</m:t>
                                  </m:r>
                                </m:sub>
                              </m:sSub>
                            </m:den>
                          </m:f>
                        </m:e>
                      </m:d>
                    </m:oMath>
                  </m:oMathPara>
                </a14:m>
                <a:r>
                  <a:rPr lang="en-GB" sz="1600" dirty="0">
                    <a:solidFill>
                      <a:srgbClr val="000000"/>
                    </a:solidFill>
                    <a:effectLst/>
                    <a:ea typeface="Times New Roman" panose="02020603050405020304" pitchFamily="18" charset="0"/>
                    <a:cs typeface="Times New Roman PS"/>
                  </a:rPr>
                  <a:t/>
                </a:r>
                <a:br>
                  <a:rPr lang="en-GB" sz="1600" dirty="0">
                    <a:solidFill>
                      <a:srgbClr val="000000"/>
                    </a:solidFill>
                    <a:effectLst/>
                    <a:ea typeface="Times New Roman" panose="02020603050405020304" pitchFamily="18" charset="0"/>
                    <a:cs typeface="Times New Roman PS"/>
                  </a:rPr>
                </a:br>
                <a:r>
                  <a:rPr lang="en-GB" sz="1600" dirty="0">
                    <a:solidFill>
                      <a:srgbClr val="000000"/>
                    </a:solidFill>
                    <a:effectLst/>
                    <a:ea typeface="Times New Roman" panose="02020603050405020304" pitchFamily="18" charset="0"/>
                    <a:cs typeface="Times New Roman PS"/>
                  </a:rPr>
                  <a:t>where: </a:t>
                </a:r>
              </a:p>
              <a:p>
                <a:pPr>
                  <a:spcAft>
                    <a:spcPts val="0"/>
                  </a:spcAft>
                </a:pPr>
                <a:r>
                  <a:rPr lang="en-GB" sz="1600" dirty="0" err="1" smtClean="0">
                    <a:solidFill>
                      <a:srgbClr val="000000"/>
                    </a:solidFill>
                    <a:effectLst/>
                    <a:ea typeface="Times New Roman" panose="02020603050405020304" pitchFamily="18" charset="0"/>
                    <a:cs typeface="Times New Roman PS"/>
                  </a:rPr>
                  <a:t>f</a:t>
                </a:r>
                <a:r>
                  <a:rPr lang="en-GB" sz="1600" baseline="-25000" dirty="0" err="1" smtClean="0">
                    <a:solidFill>
                      <a:srgbClr val="000000"/>
                    </a:solidFill>
                    <a:effectLst/>
                    <a:ea typeface="Times New Roman" panose="02020603050405020304" pitchFamily="18" charset="0"/>
                    <a:cs typeface="Times New Roman PS"/>
                  </a:rPr>
                  <a:t>o</a:t>
                </a:r>
                <a:r>
                  <a:rPr lang="en-GB" sz="1600" dirty="0">
                    <a:solidFill>
                      <a:srgbClr val="000000"/>
                    </a:solidFill>
                    <a:effectLst/>
                    <a:ea typeface="Times New Roman" panose="02020603050405020304" pitchFamily="18" charset="0"/>
                    <a:cs typeface="Times New Roman PS"/>
                  </a:rPr>
                  <a:t>	</a:t>
                </a:r>
                <a:r>
                  <a:rPr lang="en-GB" sz="1600" dirty="0" smtClean="0">
                    <a:solidFill>
                      <a:srgbClr val="000000"/>
                    </a:solidFill>
                    <a:effectLst/>
                    <a:ea typeface="Times New Roman" panose="02020603050405020304" pitchFamily="18" charset="0"/>
                    <a:cs typeface="Times New Roman PS"/>
                  </a:rPr>
                  <a:t>is </a:t>
                </a:r>
                <a:r>
                  <a:rPr lang="en-GB" sz="1600" dirty="0">
                    <a:solidFill>
                      <a:srgbClr val="000000"/>
                    </a:solidFill>
                    <a:effectLst/>
                    <a:ea typeface="Times New Roman" panose="02020603050405020304" pitchFamily="18" charset="0"/>
                    <a:cs typeface="Times New Roman PS"/>
                  </a:rPr>
                  <a:t>a constant term, N; </a:t>
                </a:r>
              </a:p>
              <a:p>
                <a:pPr>
                  <a:spcAft>
                    <a:spcPts val="0"/>
                  </a:spcAft>
                </a:pPr>
                <a:r>
                  <a:rPr lang="en-GB" sz="1600" dirty="0" smtClean="0">
                    <a:solidFill>
                      <a:srgbClr val="000000"/>
                    </a:solidFill>
                    <a:effectLst/>
                    <a:ea typeface="Times New Roman" panose="02020603050405020304" pitchFamily="18" charset="0"/>
                    <a:cs typeface="Times New Roman PS"/>
                  </a:rPr>
                  <a:t>TM</a:t>
                </a:r>
                <a:r>
                  <a:rPr lang="en-GB" sz="1600" baseline="-25000" dirty="0" smtClean="0">
                    <a:solidFill>
                      <a:srgbClr val="000000"/>
                    </a:solidFill>
                    <a:effectLst/>
                    <a:ea typeface="Times New Roman" panose="02020603050405020304" pitchFamily="18" charset="0"/>
                    <a:cs typeface="Times New Roman PS"/>
                  </a:rPr>
                  <a:t>L</a:t>
                </a:r>
                <a:r>
                  <a:rPr lang="en-GB" sz="1600" dirty="0">
                    <a:solidFill>
                      <a:srgbClr val="000000"/>
                    </a:solidFill>
                    <a:effectLst/>
                    <a:ea typeface="Times New Roman" panose="02020603050405020304" pitchFamily="18" charset="0"/>
                    <a:cs typeface="Times New Roman PS"/>
                  </a:rPr>
                  <a:t>	is </a:t>
                </a:r>
                <a:r>
                  <a:rPr lang="en-GB" sz="1600" b="1" dirty="0">
                    <a:solidFill>
                      <a:srgbClr val="FF0000"/>
                    </a:solidFill>
                    <a:effectLst/>
                    <a:ea typeface="Times New Roman" panose="02020603050405020304" pitchFamily="18" charset="0"/>
                    <a:cs typeface="Times New Roman PS"/>
                  </a:rPr>
                  <a:t>the target</a:t>
                </a:r>
                <a:r>
                  <a:rPr lang="en-GB" sz="1600" dirty="0">
                    <a:solidFill>
                      <a:srgbClr val="000000"/>
                    </a:solidFill>
                    <a:effectLst/>
                    <a:ea typeface="Times New Roman" panose="02020603050405020304" pitchFamily="18" charset="0"/>
                    <a:cs typeface="Times New Roman PS"/>
                  </a:rPr>
                  <a:t> test mass of the test vehicle L, kg; </a:t>
                </a:r>
              </a:p>
              <a:p>
                <a:r>
                  <a:rPr lang="en-GB" sz="1600" dirty="0" smtClean="0">
                    <a:effectLst/>
                    <a:ea typeface="Times New Roman" panose="02020603050405020304" pitchFamily="18" charset="0"/>
                  </a:rPr>
                  <a:t>	</a:t>
                </a:r>
                <a:r>
                  <a:rPr lang="en-GB" sz="1600" dirty="0" err="1" smtClean="0">
                    <a:effectLst/>
                    <a:ea typeface="Times New Roman" panose="02020603050405020304" pitchFamily="18" charset="0"/>
                  </a:rPr>
                  <a:t>TM</a:t>
                </a:r>
                <a:r>
                  <a:rPr lang="en-GB" sz="1600" baseline="-25000" dirty="0" err="1" smtClean="0">
                    <a:effectLst/>
                    <a:ea typeface="Times New Roman" panose="02020603050405020304" pitchFamily="18" charset="0"/>
                  </a:rPr>
                  <a:t>L,actual</a:t>
                </a:r>
                <a:r>
                  <a:rPr lang="en-GB" sz="1600" dirty="0" smtClean="0">
                    <a:effectLst/>
                    <a:ea typeface="Times New Roman" panose="02020603050405020304" pitchFamily="18" charset="0"/>
                  </a:rPr>
                  <a:t>	is the actual test mass of test vehicle L (the </a:t>
                </a:r>
                <a:r>
                  <a:rPr lang="en-GB" sz="1600" dirty="0">
                    <a:effectLst/>
                    <a:ea typeface="Times New Roman" panose="02020603050405020304" pitchFamily="18" charset="0"/>
                  </a:rPr>
                  <a:t>average mass ; (see paragraph 4.3.1.4.4. of 		</a:t>
                </a:r>
                <a:r>
                  <a:rPr lang="en-GB" sz="1600" dirty="0" smtClean="0">
                    <a:effectLst/>
                    <a:ea typeface="Times New Roman" panose="02020603050405020304" pitchFamily="18" charset="0"/>
                  </a:rPr>
                  <a:t>this </a:t>
                </a:r>
                <a:r>
                  <a:rPr lang="en-GB" sz="1600" dirty="0">
                    <a:effectLst/>
                    <a:ea typeface="Times New Roman" panose="02020603050405020304" pitchFamily="18" charset="0"/>
                  </a:rPr>
                  <a:t>Annex), kg.</a:t>
                </a:r>
                <a:endParaRPr lang="en-US" sz="1600" dirty="0"/>
              </a:p>
            </p:txBody>
          </p:sp>
        </mc:Choice>
        <mc:Fallback xmlns="">
          <p:sp>
            <p:nvSpPr>
              <p:cNvPr id="3" name="Rechteck 2"/>
              <p:cNvSpPr>
                <a:spLocks noRot="1" noChangeAspect="1" noMove="1" noResize="1" noEditPoints="1" noAdjustHandles="1" noChangeArrowheads="1" noChangeShapeType="1" noTextEdit="1"/>
              </p:cNvSpPr>
              <p:nvPr/>
            </p:nvSpPr>
            <p:spPr>
              <a:xfrm>
                <a:off x="688074" y="3927326"/>
                <a:ext cx="10503090" cy="2738442"/>
              </a:xfrm>
              <a:prstGeom prst="rect">
                <a:avLst/>
              </a:prstGeom>
              <a:blipFill rotWithShape="0">
                <a:blip r:embed="rId3"/>
                <a:stretch>
                  <a:fillRect l="-929" t="-1782" b="-2004"/>
                </a:stretch>
              </a:blipFill>
            </p:spPr>
            <p:txBody>
              <a:bodyPr/>
              <a:lstStyle/>
              <a:p>
                <a:r>
                  <a:rPr lang="en-US">
                    <a:noFill/>
                  </a:rPr>
                  <a:t> </a:t>
                </a:r>
              </a:p>
            </p:txBody>
          </p:sp>
        </mc:Fallback>
      </mc:AlternateContent>
      <p:sp>
        <p:nvSpPr>
          <p:cNvPr id="5" name="Inhaltsplatzhalter 2"/>
          <p:cNvSpPr txBox="1">
            <a:spLocks/>
          </p:cNvSpPr>
          <p:nvPr/>
        </p:nvSpPr>
        <p:spPr>
          <a:xfrm>
            <a:off x="3581400" y="4910526"/>
            <a:ext cx="4716439" cy="463303"/>
          </a:xfrm>
          <a:prstGeom prst="rect">
            <a:avLst/>
          </a:prstGeom>
          <a:solidFill>
            <a:srgbClr val="FFFF0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t>TASK: Approval of proposed text in red.</a:t>
            </a:r>
            <a:endParaRPr lang="en-US" sz="2200" dirty="0"/>
          </a:p>
        </p:txBody>
      </p:sp>
      <p:cxnSp>
        <p:nvCxnSpPr>
          <p:cNvPr id="6" name="Gerade Verbindung mit Pfeil 5"/>
          <p:cNvCxnSpPr/>
          <p:nvPr/>
        </p:nvCxnSpPr>
        <p:spPr>
          <a:xfrm flipH="1">
            <a:off x="2838735" y="5065234"/>
            <a:ext cx="742665" cy="816951"/>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Inhaltsplatzhalter 2"/>
          <p:cNvSpPr txBox="1">
            <a:spLocks/>
          </p:cNvSpPr>
          <p:nvPr/>
        </p:nvSpPr>
        <p:spPr>
          <a:xfrm>
            <a:off x="5682586" y="5429536"/>
            <a:ext cx="5589896" cy="630070"/>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smtClean="0"/>
              <a:t>STATUS AS OF 22.09.2014: Entered in the GTR requesting comments &lt; 31.10.2014.</a:t>
            </a:r>
            <a:endParaRPr lang="en-US" sz="2200" dirty="0"/>
          </a:p>
        </p:txBody>
      </p:sp>
      <p:sp>
        <p:nvSpPr>
          <p:cNvPr id="4" name="Fußzeilenplatzhalter 3"/>
          <p:cNvSpPr>
            <a:spLocks noGrp="1"/>
          </p:cNvSpPr>
          <p:nvPr>
            <p:ph type="ftr" sz="quarter" idx="11"/>
          </p:nvPr>
        </p:nvSpPr>
        <p:spPr/>
        <p:txBody>
          <a:bodyPr/>
          <a:lstStyle/>
          <a:p>
            <a:r>
              <a:rPr lang="en-GB" dirty="0" smtClean="0"/>
              <a:t>Serge Dubuc, WLTP GTR 15 Drafting Coordinator</a:t>
            </a:r>
            <a:endParaRPr lang="en-US" dirty="0"/>
          </a:p>
        </p:txBody>
      </p:sp>
      <p:sp>
        <p:nvSpPr>
          <p:cNvPr id="8" name="Datumsplatzhalter 7"/>
          <p:cNvSpPr>
            <a:spLocks noGrp="1"/>
          </p:cNvSpPr>
          <p:nvPr>
            <p:ph type="dt" sz="half" idx="10"/>
          </p:nvPr>
        </p:nvSpPr>
        <p:spPr/>
        <p:txBody>
          <a:bodyPr/>
          <a:lstStyle/>
          <a:p>
            <a:r>
              <a:rPr lang="en-US" smtClean="0"/>
              <a:t>18.01.2015</a:t>
            </a:r>
            <a:endParaRPr lang="en-US"/>
          </a:p>
        </p:txBody>
      </p:sp>
      <p:sp>
        <p:nvSpPr>
          <p:cNvPr id="12" name="Textfeld 11"/>
          <p:cNvSpPr txBox="1"/>
          <p:nvPr/>
        </p:nvSpPr>
        <p:spPr>
          <a:xfrm>
            <a:off x="3094603" y="149124"/>
            <a:ext cx="4913781" cy="461665"/>
          </a:xfrm>
          <a:prstGeom prst="rect">
            <a:avLst/>
          </a:prstGeom>
          <a:solidFill>
            <a:schemeClr val="accent1">
              <a:lumMod val="40000"/>
              <a:lumOff val="60000"/>
            </a:schemeClr>
          </a:solidFill>
        </p:spPr>
        <p:txBody>
          <a:bodyPr wrap="none" rtlCol="0">
            <a:spAutoFit/>
          </a:bodyPr>
          <a:lstStyle/>
          <a:p>
            <a:r>
              <a:rPr lang="en-GB" sz="2400" b="1" dirty="0" smtClean="0"/>
              <a:t>Consistency in usage of certain terms</a:t>
            </a:r>
            <a:endParaRPr lang="en-GB" sz="2400" b="1" dirty="0"/>
          </a:p>
        </p:txBody>
      </p:sp>
    </p:spTree>
    <p:extLst>
      <p:ext uri="{BB962C8B-B14F-4D97-AF65-F5344CB8AC3E}">
        <p14:creationId xmlns:p14="http://schemas.microsoft.com/office/powerpoint/2010/main" val="25579767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829151"/>
            <a:ext cx="10515600" cy="1174005"/>
          </a:xfrm>
        </p:spPr>
        <p:txBody>
          <a:bodyPr anchor="t">
            <a:normAutofit fontScale="90000"/>
          </a:bodyPr>
          <a:lstStyle/>
          <a:p>
            <a:r>
              <a:rPr lang="en-GB" dirty="0" smtClean="0"/>
              <a:t>Annex 6, Appendix 2, </a:t>
            </a:r>
            <a:r>
              <a:rPr lang="en-GB" dirty="0"/>
              <a:t>Test procedure for electric power supply system </a:t>
            </a:r>
            <a:r>
              <a:rPr lang="en-GB" dirty="0" smtClean="0"/>
              <a:t>monitoring (</a:t>
            </a:r>
            <a:r>
              <a:rPr lang="en-GB" dirty="0" smtClean="0">
                <a:solidFill>
                  <a:srgbClr val="FF0000"/>
                </a:solidFill>
              </a:rPr>
              <a:t>page 1 of 2</a:t>
            </a:r>
            <a:r>
              <a:rPr lang="en-GB" dirty="0" smtClean="0"/>
              <a:t>)</a:t>
            </a:r>
          </a:p>
        </p:txBody>
      </p:sp>
      <p:sp>
        <p:nvSpPr>
          <p:cNvPr id="10" name="Inhaltsplatzhalter 2"/>
          <p:cNvSpPr txBox="1">
            <a:spLocks/>
          </p:cNvSpPr>
          <p:nvPr/>
        </p:nvSpPr>
        <p:spPr>
          <a:xfrm>
            <a:off x="838200" y="5299029"/>
            <a:ext cx="9479507" cy="822847"/>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600" dirty="0"/>
              <a:t>STATUS AS OF 22.09.2014: Entered in the GTR requesting comments  </a:t>
            </a:r>
            <a:r>
              <a:rPr lang="en-GB" sz="2600" dirty="0" smtClean="0"/>
              <a:t> &lt; </a:t>
            </a:r>
            <a:r>
              <a:rPr lang="en-GB" sz="2600" dirty="0"/>
              <a:t>31.10.2014.</a:t>
            </a:r>
            <a:endParaRPr lang="en-US" sz="2600" dirty="0"/>
          </a:p>
        </p:txBody>
      </p:sp>
      <p:sp>
        <p:nvSpPr>
          <p:cNvPr id="12" name="Rechteck 11"/>
          <p:cNvSpPr/>
          <p:nvPr/>
        </p:nvSpPr>
        <p:spPr>
          <a:xfrm>
            <a:off x="838199" y="2182479"/>
            <a:ext cx="10284725" cy="2893100"/>
          </a:xfrm>
          <a:prstGeom prst="rect">
            <a:avLst/>
          </a:prstGeom>
        </p:spPr>
        <p:txBody>
          <a:bodyPr wrap="square">
            <a:spAutoFit/>
          </a:bodyPr>
          <a:lstStyle/>
          <a:p>
            <a:r>
              <a:rPr lang="en-GB" sz="2600" dirty="0"/>
              <a:t>EXPERT PROPOSAL: 29.07.2014: </a:t>
            </a:r>
            <a:r>
              <a:rPr lang="en-GB" sz="2600" dirty="0" err="1" smtClean="0"/>
              <a:t>Dr</a:t>
            </a:r>
            <a:r>
              <a:rPr lang="en-GB" sz="2600" dirty="0" err="1"/>
              <a:t>.</a:t>
            </a:r>
            <a:r>
              <a:rPr lang="en-GB" sz="2600" dirty="0"/>
              <a:t> </a:t>
            </a:r>
            <a:r>
              <a:rPr lang="en-GB" sz="2600" dirty="0" err="1"/>
              <a:t>Ligterink</a:t>
            </a:r>
            <a:r>
              <a:rPr lang="en-GB" sz="2600" dirty="0"/>
              <a:t> (</a:t>
            </a:r>
            <a:r>
              <a:rPr lang="en-GB" sz="2600" dirty="0" smtClean="0"/>
              <a:t>TNO)</a:t>
            </a:r>
            <a:r>
              <a:rPr lang="nl-NL" sz="2600" dirty="0" smtClean="0"/>
              <a:t> and his </a:t>
            </a:r>
            <a:r>
              <a:rPr lang="nl-NL" sz="2600" dirty="0"/>
              <a:t>colleague, Gerrit Kadijk, highlights inconsistencies within the </a:t>
            </a:r>
            <a:r>
              <a:rPr lang="nl-NL" sz="2600" dirty="0" smtClean="0"/>
              <a:t>GTR </a:t>
            </a:r>
            <a:r>
              <a:rPr lang="nl-NL" sz="2600" dirty="0"/>
              <a:t>concerning units used in Annex 6, Appendix 2 (</a:t>
            </a:r>
            <a:r>
              <a:rPr lang="en-GB" sz="2600" dirty="0"/>
              <a:t>Test procedure for electric power supply system monitoring</a:t>
            </a:r>
            <a:r>
              <a:rPr lang="nl-NL" sz="2600" dirty="0"/>
              <a:t>). The problem is whether (a) kW.h, joules or megajoules should be used in equations, and, (b), whether kW.h, joules or megajoiules should be used in the Willans factors, and (c) whether the equations are all correct</a:t>
            </a:r>
            <a:r>
              <a:rPr lang="nl-NL" sz="2600" dirty="0" smtClean="0"/>
              <a:t>. This </a:t>
            </a:r>
            <a:r>
              <a:rPr lang="nl-NL" sz="2600" dirty="0"/>
              <a:t>applies also to Annex 7 (Calculations) and to Annex 8 (Evs).</a:t>
            </a:r>
            <a:endParaRPr lang="en-GB" sz="2600" dirty="0"/>
          </a:p>
        </p:txBody>
      </p:sp>
      <p:sp>
        <p:nvSpPr>
          <p:cNvPr id="4" name="Fußzeilenplatzhalter 3"/>
          <p:cNvSpPr>
            <a:spLocks noGrp="1"/>
          </p:cNvSpPr>
          <p:nvPr>
            <p:ph type="ftr" sz="quarter" idx="11"/>
          </p:nvPr>
        </p:nvSpPr>
        <p:spPr/>
        <p:txBody>
          <a:bodyPr/>
          <a:lstStyle/>
          <a:p>
            <a:r>
              <a:rPr lang="en-GB" dirty="0" smtClean="0"/>
              <a:t>Serge Dubuc, WLTP GTR 15 Drafting Coordinator</a:t>
            </a:r>
            <a:endParaRPr lang="en-US" dirty="0"/>
          </a:p>
        </p:txBody>
      </p:sp>
      <p:sp>
        <p:nvSpPr>
          <p:cNvPr id="5" name="Datumsplatzhalter 4"/>
          <p:cNvSpPr>
            <a:spLocks noGrp="1"/>
          </p:cNvSpPr>
          <p:nvPr>
            <p:ph type="dt" sz="half" idx="10"/>
          </p:nvPr>
        </p:nvSpPr>
        <p:spPr/>
        <p:txBody>
          <a:bodyPr/>
          <a:lstStyle/>
          <a:p>
            <a:r>
              <a:rPr lang="en-US" smtClean="0"/>
              <a:t>18.01.2015</a:t>
            </a:r>
            <a:endParaRPr lang="en-US"/>
          </a:p>
        </p:txBody>
      </p:sp>
      <p:sp>
        <p:nvSpPr>
          <p:cNvPr id="8" name="Textfeld 7"/>
          <p:cNvSpPr txBox="1"/>
          <p:nvPr/>
        </p:nvSpPr>
        <p:spPr>
          <a:xfrm>
            <a:off x="3954622" y="250249"/>
            <a:ext cx="4051878" cy="461665"/>
          </a:xfrm>
          <a:prstGeom prst="rect">
            <a:avLst/>
          </a:prstGeom>
          <a:solidFill>
            <a:schemeClr val="accent1">
              <a:lumMod val="40000"/>
              <a:lumOff val="60000"/>
            </a:schemeClr>
          </a:solidFill>
        </p:spPr>
        <p:txBody>
          <a:bodyPr wrap="none" rtlCol="0">
            <a:spAutoFit/>
          </a:bodyPr>
          <a:lstStyle/>
          <a:p>
            <a:r>
              <a:rPr lang="en-GB" sz="2400" b="1" dirty="0" smtClean="0"/>
              <a:t>Consistency in the use of units</a:t>
            </a:r>
            <a:endParaRPr lang="en-GB" sz="2400" b="1" dirty="0"/>
          </a:p>
        </p:txBody>
      </p:sp>
    </p:spTree>
    <p:extLst>
      <p:ext uri="{BB962C8B-B14F-4D97-AF65-F5344CB8AC3E}">
        <p14:creationId xmlns:p14="http://schemas.microsoft.com/office/powerpoint/2010/main" val="19769878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1149776"/>
          </a:xfrm>
        </p:spPr>
        <p:txBody>
          <a:bodyPr anchor="t">
            <a:normAutofit/>
          </a:bodyPr>
          <a:lstStyle/>
          <a:p>
            <a:r>
              <a:rPr lang="en-GB" dirty="0" smtClean="0"/>
              <a:t>Various annexes (</a:t>
            </a:r>
            <a:r>
              <a:rPr lang="en-GB" dirty="0" smtClean="0">
                <a:solidFill>
                  <a:srgbClr val="FF0000"/>
                </a:solidFill>
              </a:rPr>
              <a:t>page 2 of 2</a:t>
            </a:r>
            <a:r>
              <a:rPr lang="en-GB" dirty="0" smtClean="0"/>
              <a:t>)</a:t>
            </a:r>
            <a:endParaRPr lang="en-GB" dirty="0"/>
          </a:p>
        </p:txBody>
      </p:sp>
      <p:sp>
        <p:nvSpPr>
          <p:cNvPr id="23" name="Inhaltsplatzhalter 22"/>
          <p:cNvSpPr>
            <a:spLocks noGrp="1"/>
          </p:cNvSpPr>
          <p:nvPr>
            <p:ph idx="1"/>
          </p:nvPr>
        </p:nvSpPr>
        <p:spPr>
          <a:xfrm>
            <a:off x="838200" y="1854570"/>
            <a:ext cx="10515600" cy="2585194"/>
          </a:xfrm>
        </p:spPr>
        <p:txBody>
          <a:bodyPr>
            <a:normAutofit fontScale="92500" lnSpcReduction="20000"/>
          </a:bodyPr>
          <a:lstStyle/>
          <a:p>
            <a:pPr marL="0" indent="0">
              <a:buNone/>
            </a:pPr>
            <a:r>
              <a:rPr lang="en-GB" dirty="0" smtClean="0"/>
              <a:t>GTR Text: </a:t>
            </a:r>
          </a:p>
          <a:p>
            <a:r>
              <a:rPr lang="en-GB" dirty="0" smtClean="0"/>
              <a:t>Should energy content of fuel be in joules, </a:t>
            </a:r>
            <a:r>
              <a:rPr lang="en-GB" dirty="0" err="1" smtClean="0"/>
              <a:t>megajoules</a:t>
            </a:r>
            <a:r>
              <a:rPr lang="en-GB" dirty="0" smtClean="0"/>
              <a:t>, </a:t>
            </a:r>
            <a:r>
              <a:rPr lang="en-GB" dirty="0" err="1" smtClean="0"/>
              <a:t>Wh</a:t>
            </a:r>
            <a:r>
              <a:rPr lang="en-GB" dirty="0" smtClean="0"/>
              <a:t> or kWh?</a:t>
            </a:r>
          </a:p>
          <a:p>
            <a:r>
              <a:rPr lang="en-GB" dirty="0" smtClean="0"/>
              <a:t>May the CO</a:t>
            </a:r>
            <a:r>
              <a:rPr lang="en-GB" baseline="-25000" dirty="0" smtClean="0"/>
              <a:t>2</a:t>
            </a:r>
            <a:r>
              <a:rPr lang="en-GB" dirty="0" smtClean="0"/>
              <a:t> correction factor (g/km)/(</a:t>
            </a:r>
            <a:r>
              <a:rPr lang="en-GB" dirty="0" err="1" smtClean="0"/>
              <a:t>Wh</a:t>
            </a:r>
            <a:r>
              <a:rPr lang="en-GB" dirty="0" smtClean="0"/>
              <a:t>/km) be written as (g/</a:t>
            </a:r>
            <a:r>
              <a:rPr lang="en-GB" dirty="0" err="1" smtClean="0"/>
              <a:t>Wh</a:t>
            </a:r>
            <a:r>
              <a:rPr lang="en-GB" dirty="0" smtClean="0"/>
              <a:t>) (see Table A8/2 in Annex 8)? See also §3.1.1. in Annex 8, Appendix 2.</a:t>
            </a:r>
          </a:p>
          <a:p>
            <a:r>
              <a:rPr lang="en-GB" dirty="0" smtClean="0"/>
              <a:t>May the fuel consumption correction factor (l/100 km/(</a:t>
            </a:r>
            <a:r>
              <a:rPr lang="en-GB" dirty="0" err="1" smtClean="0"/>
              <a:t>Wh</a:t>
            </a:r>
            <a:r>
              <a:rPr lang="en-GB" dirty="0" smtClean="0"/>
              <a:t>/km) be written as l/100/</a:t>
            </a:r>
            <a:r>
              <a:rPr lang="en-GB" dirty="0" err="1" smtClean="0"/>
              <a:t>Wh</a:t>
            </a:r>
            <a:r>
              <a:rPr lang="en-GB" dirty="0"/>
              <a:t> </a:t>
            </a:r>
            <a:r>
              <a:rPr lang="en-GB" dirty="0" smtClean="0"/>
              <a:t>(see Table A8/2 in Annex 8)? See also §2.1.1. in Annex 8, Appendix 2. </a:t>
            </a:r>
          </a:p>
          <a:p>
            <a:endParaRPr lang="en-GB" dirty="0" smtClean="0"/>
          </a:p>
        </p:txBody>
      </p:sp>
      <p:sp>
        <p:nvSpPr>
          <p:cNvPr id="10" name="Titel 1"/>
          <p:cNvSpPr txBox="1">
            <a:spLocks/>
          </p:cNvSpPr>
          <p:nvPr/>
        </p:nvSpPr>
        <p:spPr>
          <a:xfrm>
            <a:off x="2387221" y="1759036"/>
            <a:ext cx="6051645" cy="408111"/>
          </a:xfrm>
          <a:prstGeom prst="rect">
            <a:avLst/>
          </a:prstGeom>
          <a:solidFill>
            <a:srgbClr val="FFFF00"/>
          </a:solidFill>
        </p:spPr>
        <p:txBody>
          <a:bodyPr vert="horz" lIns="91440" tIns="45720" rIns="91440" bIns="45720" rtlCol="0" anchor="t">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600" dirty="0" smtClean="0">
                <a:latin typeface="+mn-lt"/>
              </a:rPr>
              <a:t>Consistency in the use of MJ or other units</a:t>
            </a:r>
            <a:endParaRPr lang="en-GB" sz="2600" dirty="0">
              <a:latin typeface="+mn-lt"/>
            </a:endParaRPr>
          </a:p>
        </p:txBody>
      </p:sp>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4" name="Datumsplatzhalter 3"/>
          <p:cNvSpPr>
            <a:spLocks noGrp="1"/>
          </p:cNvSpPr>
          <p:nvPr>
            <p:ph type="dt" sz="half" idx="10"/>
          </p:nvPr>
        </p:nvSpPr>
        <p:spPr/>
        <p:txBody>
          <a:bodyPr/>
          <a:lstStyle/>
          <a:p>
            <a:r>
              <a:rPr lang="en-US" smtClean="0"/>
              <a:t>18.01.2015</a:t>
            </a:r>
            <a:endParaRPr lang="en-US"/>
          </a:p>
        </p:txBody>
      </p:sp>
    </p:spTree>
    <p:extLst>
      <p:ext uri="{BB962C8B-B14F-4D97-AF65-F5344CB8AC3E}">
        <p14:creationId xmlns:p14="http://schemas.microsoft.com/office/powerpoint/2010/main" val="27855624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838200" y="793762"/>
            <a:ext cx="10728960" cy="5562587"/>
          </a:xfrm>
        </p:spPr>
        <p:txBody>
          <a:bodyPr anchor="t">
            <a:normAutofit/>
          </a:bodyPr>
          <a:lstStyle/>
          <a:p>
            <a:pPr algn="l"/>
            <a:r>
              <a:rPr lang="en-US" sz="3600" dirty="0" smtClean="0">
                <a:latin typeface="Arial" panose="020B0604020202020204" pitchFamily="34" charset="0"/>
                <a:cs typeface="Arial" panose="020B0604020202020204" pitchFamily="34" charset="0"/>
              </a:rPr>
              <a:t>Comments:</a:t>
            </a:r>
            <a:br>
              <a:rPr lang="en-US" sz="3600" dirty="0" smtClean="0">
                <a:latin typeface="Arial" panose="020B0604020202020204" pitchFamily="34" charset="0"/>
                <a:cs typeface="Arial" panose="020B0604020202020204" pitchFamily="34" charset="0"/>
              </a:rPr>
            </a:br>
            <a:r>
              <a:rPr lang="en-US" sz="3600" dirty="0" smtClean="0">
                <a:latin typeface="Arial" panose="020B0604020202020204" pitchFamily="34" charset="0"/>
                <a:cs typeface="Arial" panose="020B0604020202020204" pitchFamily="34" charset="0"/>
              </a:rPr>
              <a:t/>
            </a:r>
            <a:br>
              <a:rPr lang="en-US" sz="36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1. These PowerPoint slides </a:t>
            </a:r>
            <a:r>
              <a:rPr lang="en-GB" sz="2400" dirty="0" smtClean="0">
                <a:latin typeface="Arial" panose="020B0604020202020204" pitchFamily="34" charset="0"/>
                <a:cs typeface="Arial" panose="020B0604020202020204" pitchFamily="34" charset="0"/>
              </a:rPr>
              <a:t>summarise</a:t>
            </a:r>
            <a:r>
              <a:rPr lang="en-US" sz="2400" dirty="0" smtClean="0">
                <a:latin typeface="Arial" panose="020B0604020202020204" pitchFamily="34" charset="0"/>
                <a:cs typeface="Arial" panose="020B0604020202020204" pitchFamily="34" charset="0"/>
              </a:rPr>
              <a:t> all GTR corrections, open points, expert proposals and confirmations in the GTR.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
            </a:r>
            <a:br>
              <a:rPr lang="en-US" sz="2400" dirty="0" smtClean="0">
                <a:latin typeface="Arial" panose="020B0604020202020204" pitchFamily="34" charset="0"/>
                <a:cs typeface="Arial" panose="020B0604020202020204" pitchFamily="34" charset="0"/>
              </a:rPr>
            </a:br>
            <a:r>
              <a:rPr lang="en-US" sz="2400" dirty="0" smtClean="0">
                <a:latin typeface="Arial" panose="020B0604020202020204" pitchFamily="34" charset="0"/>
                <a:cs typeface="Arial" panose="020B0604020202020204" pitchFamily="34" charset="0"/>
              </a:rPr>
              <a:t>2. The slides incorporate comments from experts received since 10.07.2014 including those related to the 31.08.2014 and 31.10.2014 deadlines, and new items since publication of the GTR on September 14, 2014.</a:t>
            </a:r>
            <a:endParaRPr lang="en-US" sz="2400" dirty="0">
              <a:latin typeface="Times New Roman" panose="02020603050405020304" pitchFamily="18" charset="0"/>
              <a:cs typeface="Times New Roman" panose="02020603050405020304" pitchFamily="18" charset="0"/>
            </a:endParaRPr>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Datumsplatzhalter 5"/>
          <p:cNvSpPr>
            <a:spLocks noGrp="1"/>
          </p:cNvSpPr>
          <p:nvPr>
            <p:ph type="dt" sz="half" idx="10"/>
          </p:nvPr>
        </p:nvSpPr>
        <p:spPr/>
        <p:txBody>
          <a:bodyPr/>
          <a:lstStyle/>
          <a:p>
            <a:r>
              <a:rPr lang="en-US" smtClean="0"/>
              <a:t>18.01.2015</a:t>
            </a:r>
            <a:endParaRPr lang="en-US"/>
          </a:p>
        </p:txBody>
      </p:sp>
    </p:spTree>
    <p:extLst>
      <p:ext uri="{BB962C8B-B14F-4D97-AF65-F5344CB8AC3E}">
        <p14:creationId xmlns:p14="http://schemas.microsoft.com/office/powerpoint/2010/main" val="23221793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829153"/>
            <a:ext cx="10515600" cy="871247"/>
          </a:xfrm>
        </p:spPr>
        <p:txBody>
          <a:bodyPr anchor="t">
            <a:normAutofit/>
          </a:bodyPr>
          <a:lstStyle/>
          <a:p>
            <a:r>
              <a:rPr lang="en-GB" dirty="0"/>
              <a:t>Annex </a:t>
            </a:r>
            <a:r>
              <a:rPr lang="en-GB" dirty="0" smtClean="0"/>
              <a:t>8, Pure </a:t>
            </a:r>
            <a:r>
              <a:rPr lang="en-GB" dirty="0"/>
              <a:t>and </a:t>
            </a:r>
            <a:r>
              <a:rPr lang="en-GB" dirty="0" smtClean="0"/>
              <a:t>HEVs, §2.3.3.</a:t>
            </a:r>
            <a:endParaRPr lang="en-GB" dirty="0"/>
          </a:p>
        </p:txBody>
      </p:sp>
      <p:sp>
        <p:nvSpPr>
          <p:cNvPr id="4" name="Inhaltsplatzhalter 2"/>
          <p:cNvSpPr txBox="1">
            <a:spLocks/>
          </p:cNvSpPr>
          <p:nvPr/>
        </p:nvSpPr>
        <p:spPr>
          <a:xfrm>
            <a:off x="865493" y="3557765"/>
            <a:ext cx="10515600" cy="782227"/>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EXPERT PROPOSAL: 30.10.2014. Japan proposes replacing "shall" with "may".</a:t>
            </a:r>
            <a:r>
              <a:rPr lang="en-GB" dirty="0" smtClean="0"/>
              <a:t>.</a:t>
            </a:r>
            <a:endParaRPr lang="en-US" dirty="0"/>
          </a:p>
        </p:txBody>
      </p:sp>
      <p:sp>
        <p:nvSpPr>
          <p:cNvPr id="23" name="Inhaltsplatzhalter 22"/>
          <p:cNvSpPr>
            <a:spLocks noGrp="1"/>
          </p:cNvSpPr>
          <p:nvPr>
            <p:ph idx="1"/>
          </p:nvPr>
        </p:nvSpPr>
        <p:spPr>
          <a:xfrm>
            <a:off x="838200" y="1877626"/>
            <a:ext cx="10515600" cy="1996225"/>
          </a:xfrm>
        </p:spPr>
        <p:txBody>
          <a:bodyPr>
            <a:normAutofit/>
          </a:bodyPr>
          <a:lstStyle/>
          <a:p>
            <a:pPr marL="0" indent="0">
              <a:buNone/>
            </a:pPr>
            <a:r>
              <a:rPr lang="en-GB" dirty="0" smtClean="0"/>
              <a:t>GTR Text: </a:t>
            </a:r>
          </a:p>
          <a:p>
            <a:pPr marL="0" indent="0">
              <a:buNone/>
            </a:pPr>
            <a:endParaRPr lang="en-GB" dirty="0" smtClean="0"/>
          </a:p>
        </p:txBody>
      </p:sp>
      <p:pic>
        <p:nvPicPr>
          <p:cNvPr id="8" name="Grafik 7"/>
          <p:cNvPicPr>
            <a:picLocks noChangeAspect="1"/>
          </p:cNvPicPr>
          <p:nvPr/>
        </p:nvPicPr>
        <p:blipFill>
          <a:blip r:embed="rId2"/>
          <a:stretch>
            <a:fillRect/>
          </a:stretch>
        </p:blipFill>
        <p:spPr>
          <a:xfrm>
            <a:off x="865493" y="2528737"/>
            <a:ext cx="8525802" cy="653254"/>
          </a:xfrm>
          <a:prstGeom prst="rect">
            <a:avLst/>
          </a:prstGeom>
        </p:spPr>
      </p:pic>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7" name="Datumsplatzhalter 6"/>
          <p:cNvSpPr>
            <a:spLocks noGrp="1"/>
          </p:cNvSpPr>
          <p:nvPr>
            <p:ph type="dt" sz="half" idx="10"/>
          </p:nvPr>
        </p:nvSpPr>
        <p:spPr/>
        <p:txBody>
          <a:bodyPr/>
          <a:lstStyle/>
          <a:p>
            <a:r>
              <a:rPr lang="en-US" smtClean="0"/>
              <a:t>18.01.2015</a:t>
            </a:r>
            <a:endParaRPr lang="en-US"/>
          </a:p>
        </p:txBody>
      </p:sp>
      <p:sp>
        <p:nvSpPr>
          <p:cNvPr id="10" name="Textfeld 9"/>
          <p:cNvSpPr txBox="1"/>
          <p:nvPr/>
        </p:nvSpPr>
        <p:spPr>
          <a:xfrm>
            <a:off x="3094603" y="149124"/>
            <a:ext cx="5799473" cy="461665"/>
          </a:xfrm>
          <a:prstGeom prst="rect">
            <a:avLst/>
          </a:prstGeom>
          <a:solidFill>
            <a:schemeClr val="accent1">
              <a:lumMod val="40000"/>
              <a:lumOff val="60000"/>
            </a:schemeClr>
          </a:solidFill>
        </p:spPr>
        <p:txBody>
          <a:bodyPr wrap="none" rtlCol="0">
            <a:spAutoFit/>
          </a:bodyPr>
          <a:lstStyle/>
          <a:p>
            <a:r>
              <a:rPr lang="en-GB" sz="2400" b="1" dirty="0" smtClean="0"/>
              <a:t>Language item with possible repercussions</a:t>
            </a:r>
            <a:endParaRPr lang="en-GB" sz="2400" b="1" dirty="0"/>
          </a:p>
        </p:txBody>
      </p:sp>
    </p:spTree>
    <p:extLst>
      <p:ext uri="{BB962C8B-B14F-4D97-AF65-F5344CB8AC3E}">
        <p14:creationId xmlns:p14="http://schemas.microsoft.com/office/powerpoint/2010/main" val="37310892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42549"/>
            <a:ext cx="10515600" cy="1149776"/>
          </a:xfrm>
        </p:spPr>
        <p:txBody>
          <a:bodyPr anchor="t">
            <a:normAutofit fontScale="90000"/>
          </a:bodyPr>
          <a:lstStyle/>
          <a:p>
            <a:r>
              <a:rPr lang="en-GB" dirty="0"/>
              <a:t>Annex </a:t>
            </a:r>
            <a:r>
              <a:rPr lang="en-GB" dirty="0" smtClean="0"/>
              <a:t>8, Appendix 2, Pure </a:t>
            </a:r>
            <a:r>
              <a:rPr lang="en-GB" dirty="0"/>
              <a:t>and </a:t>
            </a:r>
            <a:r>
              <a:rPr lang="en-GB" dirty="0" smtClean="0"/>
              <a:t>HEVs, §3.1.1., REESS charge balance correction</a:t>
            </a:r>
            <a:endParaRPr lang="en-GB" dirty="0"/>
          </a:p>
        </p:txBody>
      </p:sp>
      <p:sp>
        <p:nvSpPr>
          <p:cNvPr id="4" name="Inhaltsplatzhalter 2"/>
          <p:cNvSpPr txBox="1">
            <a:spLocks/>
          </p:cNvSpPr>
          <p:nvPr/>
        </p:nvSpPr>
        <p:spPr>
          <a:xfrm>
            <a:off x="865493" y="4294743"/>
            <a:ext cx="10515600" cy="1164363"/>
          </a:xfrm>
          <a:prstGeom prst="rect">
            <a:avLst/>
          </a:prstGeom>
          <a:solidFill>
            <a:srgbClr val="FFFF00"/>
          </a:solidFill>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OPEN POINT: 30.10.2014: ACEA believes that this should be "is". Japan believes it should remain as "are" as separate emissions and fuel consumption correction factors shall be calculated for each phase of the WLTC and corrected to zero over each </a:t>
            </a:r>
            <a:r>
              <a:rPr lang="en-GB" dirty="0" smtClean="0"/>
              <a:t>WLTC</a:t>
            </a:r>
            <a:endParaRPr lang="en-US" dirty="0"/>
          </a:p>
        </p:txBody>
      </p:sp>
      <p:sp>
        <p:nvSpPr>
          <p:cNvPr id="23" name="Inhaltsplatzhalter 22"/>
          <p:cNvSpPr>
            <a:spLocks noGrp="1"/>
          </p:cNvSpPr>
          <p:nvPr>
            <p:ph idx="1"/>
          </p:nvPr>
        </p:nvSpPr>
        <p:spPr>
          <a:xfrm>
            <a:off x="838200" y="1809385"/>
            <a:ext cx="10515600" cy="1996225"/>
          </a:xfrm>
        </p:spPr>
        <p:txBody>
          <a:bodyPr>
            <a:normAutofit/>
          </a:bodyPr>
          <a:lstStyle/>
          <a:p>
            <a:pPr marL="0" indent="0">
              <a:buNone/>
            </a:pPr>
            <a:r>
              <a:rPr lang="en-GB" dirty="0" smtClean="0"/>
              <a:t>GTR Text: </a:t>
            </a:r>
          </a:p>
          <a:p>
            <a:pPr marL="0" indent="0">
              <a:buNone/>
            </a:pPr>
            <a:endParaRPr lang="en-GB" dirty="0" smtClean="0"/>
          </a:p>
        </p:txBody>
      </p:sp>
      <p:pic>
        <p:nvPicPr>
          <p:cNvPr id="3" name="Grafik 2"/>
          <p:cNvPicPr>
            <a:picLocks noChangeAspect="1"/>
          </p:cNvPicPr>
          <p:nvPr/>
        </p:nvPicPr>
        <p:blipFill>
          <a:blip r:embed="rId2"/>
          <a:stretch>
            <a:fillRect/>
          </a:stretch>
        </p:blipFill>
        <p:spPr>
          <a:xfrm>
            <a:off x="2623497" y="1809385"/>
            <a:ext cx="6287129" cy="2188852"/>
          </a:xfrm>
          <a:prstGeom prst="rect">
            <a:avLst/>
          </a:prstGeom>
        </p:spPr>
      </p:pic>
      <p:sp>
        <p:nvSpPr>
          <p:cNvPr id="7" name="Fußzeilenplatzhalter 6"/>
          <p:cNvSpPr>
            <a:spLocks noGrp="1"/>
          </p:cNvSpPr>
          <p:nvPr>
            <p:ph type="ftr" sz="quarter" idx="11"/>
          </p:nvPr>
        </p:nvSpPr>
        <p:spPr/>
        <p:txBody>
          <a:bodyPr/>
          <a:lstStyle/>
          <a:p>
            <a:r>
              <a:rPr lang="en-GB" dirty="0" smtClean="0"/>
              <a:t>Serge Dubuc, WLTP GTR 15 Drafting Coordinator</a:t>
            </a:r>
            <a:endParaRPr lang="en-US" dirty="0"/>
          </a:p>
        </p:txBody>
      </p:sp>
      <p:sp>
        <p:nvSpPr>
          <p:cNvPr id="8" name="Datumsplatzhalter 7"/>
          <p:cNvSpPr>
            <a:spLocks noGrp="1"/>
          </p:cNvSpPr>
          <p:nvPr>
            <p:ph type="dt" sz="half" idx="10"/>
          </p:nvPr>
        </p:nvSpPr>
        <p:spPr/>
        <p:txBody>
          <a:bodyPr/>
          <a:lstStyle/>
          <a:p>
            <a:r>
              <a:rPr lang="en-US" smtClean="0"/>
              <a:t>18.01.2015</a:t>
            </a:r>
            <a:endParaRPr lang="en-US"/>
          </a:p>
        </p:txBody>
      </p:sp>
      <p:sp>
        <p:nvSpPr>
          <p:cNvPr id="10" name="Textfeld 9"/>
          <p:cNvSpPr txBox="1"/>
          <p:nvPr/>
        </p:nvSpPr>
        <p:spPr>
          <a:xfrm>
            <a:off x="3094603" y="149124"/>
            <a:ext cx="5799473" cy="461665"/>
          </a:xfrm>
          <a:prstGeom prst="rect">
            <a:avLst/>
          </a:prstGeom>
          <a:solidFill>
            <a:schemeClr val="accent1">
              <a:lumMod val="40000"/>
              <a:lumOff val="60000"/>
            </a:schemeClr>
          </a:solidFill>
        </p:spPr>
        <p:txBody>
          <a:bodyPr wrap="none" rtlCol="0">
            <a:spAutoFit/>
          </a:bodyPr>
          <a:lstStyle/>
          <a:p>
            <a:r>
              <a:rPr lang="en-GB" sz="2400" b="1" dirty="0" smtClean="0"/>
              <a:t>Language item with possible repercussions</a:t>
            </a:r>
            <a:endParaRPr lang="en-GB" sz="2400" b="1" dirty="0"/>
          </a:p>
        </p:txBody>
      </p:sp>
    </p:spTree>
    <p:extLst>
      <p:ext uri="{BB962C8B-B14F-4D97-AF65-F5344CB8AC3E}">
        <p14:creationId xmlns:p14="http://schemas.microsoft.com/office/powerpoint/2010/main" val="25188027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fontScale="90000"/>
          </a:bodyPr>
          <a:lstStyle/>
          <a:p>
            <a:r>
              <a:rPr lang="en-US" dirty="0" smtClean="0"/>
              <a:t>Additional slides as of 14.12.2014</a:t>
            </a:r>
            <a:endParaRPr lang="en-US" dirty="0"/>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Datumsplatzhalter 5"/>
          <p:cNvSpPr>
            <a:spLocks noGrp="1"/>
          </p:cNvSpPr>
          <p:nvPr>
            <p:ph type="dt" sz="half" idx="10"/>
          </p:nvPr>
        </p:nvSpPr>
        <p:spPr/>
        <p:txBody>
          <a:bodyPr/>
          <a:lstStyle/>
          <a:p>
            <a:r>
              <a:rPr lang="en-US" smtClean="0"/>
              <a:t>18.01.2015</a:t>
            </a:r>
            <a:endParaRPr lang="en-US"/>
          </a:p>
        </p:txBody>
      </p:sp>
    </p:spTree>
    <p:extLst>
      <p:ext uri="{BB962C8B-B14F-4D97-AF65-F5344CB8AC3E}">
        <p14:creationId xmlns:p14="http://schemas.microsoft.com/office/powerpoint/2010/main" val="2582346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8074" y="1156699"/>
            <a:ext cx="10503090" cy="793796"/>
          </a:xfrm>
        </p:spPr>
        <p:txBody>
          <a:bodyPr anchor="t">
            <a:normAutofit/>
          </a:bodyPr>
          <a:lstStyle/>
          <a:p>
            <a:r>
              <a:rPr lang="en-US" dirty="0" smtClean="0"/>
              <a:t>Annex 7, Calculations, §3.2.3.2.2.4.</a:t>
            </a:r>
            <a:endParaRPr lang="en-US" dirty="0"/>
          </a:p>
        </p:txBody>
      </p:sp>
      <p:sp>
        <p:nvSpPr>
          <p:cNvPr id="8" name="Inhaltsplatzhalter 2"/>
          <p:cNvSpPr txBox="1">
            <a:spLocks/>
          </p:cNvSpPr>
          <p:nvPr/>
        </p:nvSpPr>
        <p:spPr>
          <a:xfrm>
            <a:off x="838200" y="2852386"/>
            <a:ext cx="10515600" cy="914400"/>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GTR CORRECTION: 13.01.2015: This is essentially the same title as 3.2.3.2.2</a:t>
            </a:r>
            <a:r>
              <a:rPr lang="en-GB" dirty="0" smtClean="0"/>
              <a:t>. (see below). </a:t>
            </a:r>
            <a:r>
              <a:rPr lang="en-GB" dirty="0"/>
              <a:t>Can both nevertheless remain</a:t>
            </a:r>
            <a:r>
              <a:rPr lang="en-GB" dirty="0" smtClean="0"/>
              <a:t>? </a:t>
            </a:r>
            <a:endParaRPr lang="en-US" dirty="0"/>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Datumsplatzhalter 5"/>
          <p:cNvSpPr>
            <a:spLocks noGrp="1"/>
          </p:cNvSpPr>
          <p:nvPr>
            <p:ph type="dt" sz="half" idx="10"/>
          </p:nvPr>
        </p:nvSpPr>
        <p:spPr/>
        <p:txBody>
          <a:bodyPr/>
          <a:lstStyle/>
          <a:p>
            <a:r>
              <a:rPr lang="en-US" smtClean="0"/>
              <a:t>18.01.2015</a:t>
            </a:r>
            <a:endParaRPr lang="en-US"/>
          </a:p>
        </p:txBody>
      </p:sp>
      <p:pic>
        <p:nvPicPr>
          <p:cNvPr id="10" name="Grafik 9"/>
          <p:cNvPicPr>
            <a:picLocks noChangeAspect="1"/>
          </p:cNvPicPr>
          <p:nvPr/>
        </p:nvPicPr>
        <p:blipFill>
          <a:blip r:embed="rId2"/>
          <a:stretch>
            <a:fillRect/>
          </a:stretch>
        </p:blipFill>
        <p:spPr>
          <a:xfrm>
            <a:off x="838200" y="2204119"/>
            <a:ext cx="10674780" cy="648266"/>
          </a:xfrm>
          <a:prstGeom prst="rect">
            <a:avLst/>
          </a:prstGeom>
        </p:spPr>
      </p:pic>
      <p:pic>
        <p:nvPicPr>
          <p:cNvPr id="11" name="Grafik 10"/>
          <p:cNvPicPr>
            <a:picLocks noChangeAspect="1"/>
          </p:cNvPicPr>
          <p:nvPr/>
        </p:nvPicPr>
        <p:blipFill>
          <a:blip r:embed="rId3"/>
          <a:stretch>
            <a:fillRect/>
          </a:stretch>
        </p:blipFill>
        <p:spPr>
          <a:xfrm>
            <a:off x="838200" y="4216759"/>
            <a:ext cx="10515600" cy="876300"/>
          </a:xfrm>
          <a:prstGeom prst="rect">
            <a:avLst/>
          </a:prstGeom>
        </p:spPr>
      </p:pic>
      <p:sp>
        <p:nvSpPr>
          <p:cNvPr id="9" name="Textfeld 8"/>
          <p:cNvSpPr txBox="1"/>
          <p:nvPr/>
        </p:nvSpPr>
        <p:spPr>
          <a:xfrm>
            <a:off x="2959885" y="294221"/>
            <a:ext cx="6272230" cy="461665"/>
          </a:xfrm>
          <a:prstGeom prst="rect">
            <a:avLst/>
          </a:prstGeom>
          <a:solidFill>
            <a:schemeClr val="accent1">
              <a:lumMod val="40000"/>
              <a:lumOff val="60000"/>
            </a:schemeClr>
          </a:solidFill>
        </p:spPr>
        <p:txBody>
          <a:bodyPr wrap="none" rtlCol="0">
            <a:spAutoFit/>
          </a:bodyPr>
          <a:lstStyle/>
          <a:p>
            <a:r>
              <a:rPr lang="en-GB" sz="2400" b="1" dirty="0" smtClean="0"/>
              <a:t>Eliminating repetitions, in this case, of headings</a:t>
            </a:r>
            <a:endParaRPr lang="en-GB" sz="2400" b="1" dirty="0"/>
          </a:p>
        </p:txBody>
      </p:sp>
    </p:spTree>
    <p:extLst>
      <p:ext uri="{BB962C8B-B14F-4D97-AF65-F5344CB8AC3E}">
        <p14:creationId xmlns:p14="http://schemas.microsoft.com/office/powerpoint/2010/main" val="34845212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88074" y="815504"/>
            <a:ext cx="10503090" cy="793796"/>
          </a:xfrm>
        </p:spPr>
        <p:txBody>
          <a:bodyPr anchor="t">
            <a:normAutofit/>
          </a:bodyPr>
          <a:lstStyle/>
          <a:p>
            <a:r>
              <a:rPr lang="en-US" smtClean="0"/>
              <a:t>General comment</a:t>
            </a:r>
            <a:endParaRPr lang="en-US" dirty="0"/>
          </a:p>
        </p:txBody>
      </p:sp>
      <p:sp>
        <p:nvSpPr>
          <p:cNvPr id="8" name="Inhaltsplatzhalter 2"/>
          <p:cNvSpPr txBox="1">
            <a:spLocks/>
          </p:cNvSpPr>
          <p:nvPr/>
        </p:nvSpPr>
        <p:spPr>
          <a:xfrm>
            <a:off x="675564" y="1827104"/>
            <a:ext cx="10515600" cy="520031"/>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EXPERT PROPOSAL FROM A. FEUCHT</a:t>
            </a:r>
            <a:endParaRPr lang="en-US" dirty="0"/>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Datumsplatzhalter 5"/>
          <p:cNvSpPr>
            <a:spLocks noGrp="1"/>
          </p:cNvSpPr>
          <p:nvPr>
            <p:ph type="dt" sz="half" idx="10"/>
          </p:nvPr>
        </p:nvSpPr>
        <p:spPr/>
        <p:txBody>
          <a:bodyPr/>
          <a:lstStyle/>
          <a:p>
            <a:r>
              <a:rPr lang="en-US" smtClean="0"/>
              <a:t>18.01.2015</a:t>
            </a:r>
            <a:endParaRPr lang="en-US"/>
          </a:p>
        </p:txBody>
      </p:sp>
      <p:sp>
        <p:nvSpPr>
          <p:cNvPr id="10" name="Rechteck 9"/>
          <p:cNvSpPr/>
          <p:nvPr/>
        </p:nvSpPr>
        <p:spPr>
          <a:xfrm>
            <a:off x="688074" y="2717633"/>
            <a:ext cx="10503090" cy="646331"/>
          </a:xfrm>
          <a:prstGeom prst="rect">
            <a:avLst/>
          </a:prstGeom>
        </p:spPr>
        <p:txBody>
          <a:bodyPr wrap="square">
            <a:spAutoFit/>
          </a:bodyPr>
          <a:lstStyle/>
          <a:p>
            <a:pPr>
              <a:spcAft>
                <a:spcPts val="0"/>
              </a:spcAft>
            </a:pPr>
            <a:r>
              <a:rPr lang="en-GB" dirty="0" smtClean="0">
                <a:latin typeface="Arial" panose="020B0604020202020204" pitchFamily="34" charset="0"/>
                <a:ea typeface="Times New Roman" panose="02020603050405020304" pitchFamily="18" charset="0"/>
              </a:rPr>
              <a:t>Regarding </a:t>
            </a:r>
            <a:r>
              <a:rPr lang="en-GB" dirty="0">
                <a:latin typeface="Arial" panose="020B0604020202020204" pitchFamily="34" charset="0"/>
                <a:ea typeface="Times New Roman" panose="02020603050405020304" pitchFamily="18" charset="0"/>
              </a:rPr>
              <a:t>the renaming of “CO2-family”  </a:t>
            </a:r>
            <a:r>
              <a:rPr lang="en-GB" dirty="0" smtClean="0">
                <a:latin typeface="Arial" panose="020B0604020202020204" pitchFamily="34" charset="0"/>
                <a:ea typeface="Times New Roman" panose="02020603050405020304" pitchFamily="18" charset="0"/>
              </a:rPr>
              <a:t>it is proposed to refer to an “</a:t>
            </a:r>
            <a:r>
              <a:rPr lang="en-GB" dirty="0">
                <a:latin typeface="Arial" panose="020B0604020202020204" pitchFamily="34" charset="0"/>
                <a:ea typeface="Times New Roman" panose="02020603050405020304" pitchFamily="18" charset="0"/>
              </a:rPr>
              <a:t>energy interpolation family” </a:t>
            </a:r>
            <a:r>
              <a:rPr lang="en-GB" dirty="0" smtClean="0">
                <a:latin typeface="Arial" panose="020B0604020202020204" pitchFamily="34" charset="0"/>
                <a:ea typeface="Times New Roman" panose="02020603050405020304" pitchFamily="18" charset="0"/>
              </a:rPr>
              <a:t>or, in </a:t>
            </a:r>
            <a:r>
              <a:rPr lang="en-GB" dirty="0">
                <a:latin typeface="Arial" panose="020B0604020202020204" pitchFamily="34" charset="0"/>
                <a:ea typeface="Times New Roman" panose="02020603050405020304" pitchFamily="18" charset="0"/>
              </a:rPr>
              <a:t>case of </a:t>
            </a:r>
            <a:r>
              <a:rPr lang="en-GB" dirty="0" smtClean="0">
                <a:latin typeface="Arial" panose="020B0604020202020204" pitchFamily="34" charset="0"/>
                <a:ea typeface="Times New Roman" panose="02020603050405020304" pitchFamily="18" charset="0"/>
              </a:rPr>
              <a:t>EVs where</a:t>
            </a:r>
            <a:r>
              <a:rPr lang="en-GB" dirty="0">
                <a:latin typeface="Arial" panose="020B0604020202020204" pitchFamily="34" charset="0"/>
                <a:ea typeface="Times New Roman" panose="02020603050405020304" pitchFamily="18" charset="0"/>
              </a:rPr>
              <a:t>  there is another parameter to </a:t>
            </a:r>
            <a:r>
              <a:rPr lang="en-GB" dirty="0" smtClean="0">
                <a:latin typeface="Arial" panose="020B0604020202020204" pitchFamily="34" charset="0"/>
                <a:ea typeface="Times New Roman" panose="02020603050405020304" pitchFamily="18" charset="0"/>
              </a:rPr>
              <a:t>interpolate, just </a:t>
            </a:r>
            <a:r>
              <a:rPr lang="en-GB" dirty="0">
                <a:latin typeface="Arial" panose="020B0604020202020204" pitchFamily="34" charset="0"/>
                <a:ea typeface="Times New Roman" panose="02020603050405020304" pitchFamily="18" charset="0"/>
              </a:rPr>
              <a:t>“interpolation family”.</a:t>
            </a:r>
            <a:endParaRPr lang="en-GB" dirty="0"/>
          </a:p>
        </p:txBody>
      </p:sp>
      <p:sp>
        <p:nvSpPr>
          <p:cNvPr id="9" name="Textfeld 8"/>
          <p:cNvSpPr txBox="1"/>
          <p:nvPr/>
        </p:nvSpPr>
        <p:spPr>
          <a:xfrm>
            <a:off x="3883572" y="244937"/>
            <a:ext cx="4099584" cy="461665"/>
          </a:xfrm>
          <a:prstGeom prst="rect">
            <a:avLst/>
          </a:prstGeom>
          <a:solidFill>
            <a:schemeClr val="accent1">
              <a:lumMod val="40000"/>
              <a:lumOff val="60000"/>
            </a:schemeClr>
          </a:solidFill>
        </p:spPr>
        <p:txBody>
          <a:bodyPr wrap="none" rtlCol="0">
            <a:spAutoFit/>
          </a:bodyPr>
          <a:lstStyle/>
          <a:p>
            <a:r>
              <a:rPr lang="en-GB" sz="2400" b="1" dirty="0" smtClean="0"/>
              <a:t>Proposal for new terminology</a:t>
            </a:r>
            <a:endParaRPr lang="en-GB" sz="2400" b="1" dirty="0"/>
          </a:p>
        </p:txBody>
      </p:sp>
    </p:spTree>
    <p:extLst>
      <p:ext uri="{BB962C8B-B14F-4D97-AF65-F5344CB8AC3E}">
        <p14:creationId xmlns:p14="http://schemas.microsoft.com/office/powerpoint/2010/main" val="490483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36879" y="2345856"/>
            <a:ext cx="9144000" cy="1698110"/>
          </a:xfrm>
        </p:spPr>
        <p:txBody>
          <a:bodyPr anchor="t">
            <a:normAutofit/>
          </a:bodyPr>
          <a:lstStyle/>
          <a:p>
            <a:r>
              <a:rPr lang="en-US" dirty="0" smtClean="0"/>
              <a:t>End</a:t>
            </a:r>
            <a:endParaRPr lang="en-US" dirty="0"/>
          </a:p>
        </p:txBody>
      </p:sp>
      <p:sp>
        <p:nvSpPr>
          <p:cNvPr id="5" name="Fußzeilenplatzhalter 4"/>
          <p:cNvSpPr>
            <a:spLocks noGrp="1"/>
          </p:cNvSpPr>
          <p:nvPr>
            <p:ph type="ftr" sz="quarter" idx="11"/>
          </p:nvPr>
        </p:nvSpPr>
        <p:spPr/>
        <p:txBody>
          <a:bodyPr/>
          <a:lstStyle/>
          <a:p>
            <a:r>
              <a:rPr lang="en-GB" dirty="0" smtClean="0"/>
              <a:t>Serge Dubuc, WLTP GTR 15 Drafting Coordinator</a:t>
            </a:r>
            <a:endParaRPr lang="en-US" dirty="0"/>
          </a:p>
        </p:txBody>
      </p:sp>
      <p:sp>
        <p:nvSpPr>
          <p:cNvPr id="6" name="Datumsplatzhalter 5"/>
          <p:cNvSpPr>
            <a:spLocks noGrp="1"/>
          </p:cNvSpPr>
          <p:nvPr>
            <p:ph type="dt" sz="half" idx="10"/>
          </p:nvPr>
        </p:nvSpPr>
        <p:spPr/>
        <p:txBody>
          <a:bodyPr/>
          <a:lstStyle/>
          <a:p>
            <a:r>
              <a:rPr lang="en-US" smtClean="0"/>
              <a:t>18.01.2015</a:t>
            </a:r>
            <a:endParaRPr lang="en-US"/>
          </a:p>
        </p:txBody>
      </p:sp>
    </p:spTree>
    <p:extLst>
      <p:ext uri="{BB962C8B-B14F-4D97-AF65-F5344CB8AC3E}">
        <p14:creationId xmlns:p14="http://schemas.microsoft.com/office/powerpoint/2010/main" val="20184993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768806" y="2303111"/>
            <a:ext cx="8654387" cy="1395430"/>
          </a:xfrm>
        </p:spPr>
        <p:txBody>
          <a:bodyPr anchor="t">
            <a:normAutofit/>
          </a:bodyPr>
          <a:lstStyle/>
          <a:p>
            <a:pPr algn="ctr"/>
            <a:r>
              <a:rPr lang="en-GB" dirty="0" smtClean="0"/>
              <a:t>Some examples of items to be processed by the drafting sub-group</a:t>
            </a:r>
            <a:endParaRPr lang="en-GB" dirty="0"/>
          </a:p>
        </p:txBody>
      </p:sp>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4" name="Datumsplatzhalter 3"/>
          <p:cNvSpPr>
            <a:spLocks noGrp="1"/>
          </p:cNvSpPr>
          <p:nvPr>
            <p:ph type="dt" sz="half" idx="10"/>
          </p:nvPr>
        </p:nvSpPr>
        <p:spPr/>
        <p:txBody>
          <a:bodyPr/>
          <a:lstStyle/>
          <a:p>
            <a:r>
              <a:rPr lang="en-US" smtClean="0"/>
              <a:t>18.01.2015</a:t>
            </a:r>
            <a:endParaRPr lang="en-US"/>
          </a:p>
        </p:txBody>
      </p:sp>
    </p:spTree>
    <p:extLst>
      <p:ext uri="{BB962C8B-B14F-4D97-AF65-F5344CB8AC3E}">
        <p14:creationId xmlns:p14="http://schemas.microsoft.com/office/powerpoint/2010/main" val="10691417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669530"/>
            <a:ext cx="10515600" cy="739643"/>
          </a:xfrm>
        </p:spPr>
        <p:txBody>
          <a:bodyPr anchor="t">
            <a:normAutofit fontScale="90000"/>
          </a:bodyPr>
          <a:lstStyle/>
          <a:p>
            <a:r>
              <a:rPr lang="en-GB" dirty="0" smtClean="0"/>
              <a:t>II. Text of the global technical regulation, §5.6.1.</a:t>
            </a:r>
            <a:endParaRPr lang="en-GB" dirty="0"/>
          </a:p>
        </p:txBody>
      </p:sp>
      <p:sp>
        <p:nvSpPr>
          <p:cNvPr id="4" name="Inhaltsplatzhalter 2"/>
          <p:cNvSpPr txBox="1">
            <a:spLocks/>
          </p:cNvSpPr>
          <p:nvPr/>
        </p:nvSpPr>
        <p:spPr>
          <a:xfrm>
            <a:off x="865493" y="3860225"/>
            <a:ext cx="10515600" cy="595594"/>
          </a:xfrm>
          <a:prstGeom prst="rect">
            <a:avLst/>
          </a:prstGeom>
          <a:solidFill>
            <a:srgbClr val="FFFF0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a:t>EXPERT PROPOSAL: 01.11.2014: From C. Lueginger and A. Feucht.</a:t>
            </a:r>
            <a:endParaRPr lang="en-US" dirty="0"/>
          </a:p>
        </p:txBody>
      </p:sp>
      <p:sp>
        <p:nvSpPr>
          <p:cNvPr id="23" name="Inhaltsplatzhalter 22"/>
          <p:cNvSpPr>
            <a:spLocks noGrp="1"/>
          </p:cNvSpPr>
          <p:nvPr>
            <p:ph idx="1"/>
          </p:nvPr>
        </p:nvSpPr>
        <p:spPr>
          <a:xfrm>
            <a:off x="838200" y="2669197"/>
            <a:ext cx="1741227" cy="497087"/>
          </a:xfrm>
        </p:spPr>
        <p:txBody>
          <a:bodyPr>
            <a:normAutofit/>
          </a:bodyPr>
          <a:lstStyle/>
          <a:p>
            <a:pPr marL="0" indent="0">
              <a:buNone/>
            </a:pPr>
            <a:r>
              <a:rPr lang="en-GB" dirty="0" smtClean="0"/>
              <a:t>GTR Text: </a:t>
            </a:r>
          </a:p>
          <a:p>
            <a:pPr marL="0" indent="0">
              <a:buNone/>
            </a:pPr>
            <a:endParaRPr lang="en-GB" dirty="0" smtClean="0"/>
          </a:p>
        </p:txBody>
      </p:sp>
      <p:pic>
        <p:nvPicPr>
          <p:cNvPr id="8" name="Grafik 7"/>
          <p:cNvPicPr>
            <a:picLocks noChangeAspect="1"/>
          </p:cNvPicPr>
          <p:nvPr/>
        </p:nvPicPr>
        <p:blipFill>
          <a:blip r:embed="rId2"/>
          <a:stretch>
            <a:fillRect/>
          </a:stretch>
        </p:blipFill>
        <p:spPr>
          <a:xfrm>
            <a:off x="2579426" y="2948694"/>
            <a:ext cx="8800365" cy="763502"/>
          </a:xfrm>
          <a:prstGeom prst="rect">
            <a:avLst/>
          </a:prstGeom>
        </p:spPr>
      </p:pic>
      <p:sp>
        <p:nvSpPr>
          <p:cNvPr id="3" name="Fußzeilenplatzhalter 2"/>
          <p:cNvSpPr>
            <a:spLocks noGrp="1"/>
          </p:cNvSpPr>
          <p:nvPr>
            <p:ph type="ftr" sz="quarter" idx="11"/>
          </p:nvPr>
        </p:nvSpPr>
        <p:spPr/>
        <p:txBody>
          <a:bodyPr/>
          <a:lstStyle/>
          <a:p>
            <a:r>
              <a:rPr lang="en-GB" dirty="0" smtClean="0"/>
              <a:t>Serge Dubuc, WLTP GTR 15 Drafting Coordinator</a:t>
            </a:r>
            <a:endParaRPr lang="en-US" dirty="0"/>
          </a:p>
        </p:txBody>
      </p:sp>
      <p:sp>
        <p:nvSpPr>
          <p:cNvPr id="7" name="Datumsplatzhalter 6"/>
          <p:cNvSpPr>
            <a:spLocks noGrp="1"/>
          </p:cNvSpPr>
          <p:nvPr>
            <p:ph type="dt" sz="half" idx="10"/>
          </p:nvPr>
        </p:nvSpPr>
        <p:spPr/>
        <p:txBody>
          <a:bodyPr/>
          <a:lstStyle/>
          <a:p>
            <a:r>
              <a:rPr lang="en-US" smtClean="0"/>
              <a:t>18.01.2015</a:t>
            </a:r>
            <a:endParaRPr lang="en-US"/>
          </a:p>
        </p:txBody>
      </p:sp>
      <p:sp>
        <p:nvSpPr>
          <p:cNvPr id="10" name="Textfeld 9"/>
          <p:cNvSpPr txBox="1"/>
          <p:nvPr/>
        </p:nvSpPr>
        <p:spPr>
          <a:xfrm>
            <a:off x="4862718" y="197927"/>
            <a:ext cx="3610155" cy="461665"/>
          </a:xfrm>
          <a:prstGeom prst="rect">
            <a:avLst/>
          </a:prstGeom>
          <a:solidFill>
            <a:schemeClr val="accent1">
              <a:lumMod val="40000"/>
              <a:lumOff val="60000"/>
            </a:schemeClr>
          </a:solidFill>
        </p:spPr>
        <p:txBody>
          <a:bodyPr wrap="none" rtlCol="0">
            <a:spAutoFit/>
          </a:bodyPr>
          <a:lstStyle/>
          <a:p>
            <a:r>
              <a:rPr lang="en-GB" sz="2400" b="1" dirty="0" smtClean="0"/>
              <a:t>Approval of additional text</a:t>
            </a:r>
            <a:endParaRPr lang="en-GB" sz="2400" b="1" dirty="0"/>
          </a:p>
        </p:txBody>
      </p:sp>
    </p:spTree>
    <p:extLst>
      <p:ext uri="{BB962C8B-B14F-4D97-AF65-F5344CB8AC3E}">
        <p14:creationId xmlns:p14="http://schemas.microsoft.com/office/powerpoint/2010/main" val="37009378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Definitions (mass)</a:t>
            </a:r>
          </a:p>
        </p:txBody>
      </p:sp>
      <p:sp>
        <p:nvSpPr>
          <p:cNvPr id="3" name="Rechteck 2"/>
          <p:cNvSpPr/>
          <p:nvPr/>
        </p:nvSpPr>
        <p:spPr>
          <a:xfrm>
            <a:off x="838200" y="1364518"/>
            <a:ext cx="10515600" cy="2308324"/>
          </a:xfrm>
          <a:prstGeom prst="rect">
            <a:avLst/>
          </a:prstGeom>
        </p:spPr>
        <p:txBody>
          <a:bodyPr wrap="square">
            <a:spAutoFit/>
          </a:bodyPr>
          <a:lstStyle/>
          <a:p>
            <a:r>
              <a:rPr lang="en-GB" sz="2400" dirty="0" smtClean="0"/>
              <a:t>3.2.5.</a:t>
            </a:r>
            <a:r>
              <a:rPr lang="en-GB" sz="2400" dirty="0"/>
              <a:t>	"</a:t>
            </a:r>
            <a:r>
              <a:rPr lang="en-GB" sz="2400" i="1" dirty="0"/>
              <a:t>Mass </a:t>
            </a:r>
            <a:r>
              <a:rPr lang="en-GB" sz="2400" i="1" dirty="0" smtClean="0"/>
              <a:t>in running order</a:t>
            </a:r>
            <a:r>
              <a:rPr lang="en-GB" sz="2400" dirty="0" smtClean="0"/>
              <a:t>" </a:t>
            </a:r>
            <a:r>
              <a:rPr lang="en-US" sz="2400" dirty="0"/>
              <a:t>means the mass of the vehicle, with its fuel tank(s) filled to at least 90 per cent of its or their capacity/capacities, including the mass of the driver and liquids, fitted with the standard equipment in accordance with the manufacturer’s specifications and, when they are fitted, the mass of the bodywork, the cabin, the coupling and the spare wheel(s) as well as the tools when they are fitted</a:t>
            </a:r>
          </a:p>
        </p:txBody>
      </p:sp>
      <p:sp>
        <p:nvSpPr>
          <p:cNvPr id="7" name="Fußzeilenplatzhalter 6"/>
          <p:cNvSpPr>
            <a:spLocks noGrp="1"/>
          </p:cNvSpPr>
          <p:nvPr>
            <p:ph type="ftr" sz="quarter" idx="11"/>
          </p:nvPr>
        </p:nvSpPr>
        <p:spPr/>
        <p:txBody>
          <a:bodyPr/>
          <a:lstStyle/>
          <a:p>
            <a:r>
              <a:rPr lang="en-GB" dirty="0" smtClean="0"/>
              <a:t>Serge Dubuc, WLTP GTR 15 Drafting Coordinator</a:t>
            </a:r>
            <a:endParaRPr lang="en-US" dirty="0"/>
          </a:p>
        </p:txBody>
      </p:sp>
      <p:sp>
        <p:nvSpPr>
          <p:cNvPr id="8" name="Rechteck 7"/>
          <p:cNvSpPr/>
          <p:nvPr/>
        </p:nvSpPr>
        <p:spPr>
          <a:xfrm>
            <a:off x="826478" y="3650513"/>
            <a:ext cx="10515600" cy="2308324"/>
          </a:xfrm>
          <a:prstGeom prst="rect">
            <a:avLst/>
          </a:prstGeom>
        </p:spPr>
        <p:txBody>
          <a:bodyPr wrap="square">
            <a:spAutoFit/>
          </a:bodyPr>
          <a:lstStyle/>
          <a:p>
            <a:r>
              <a:rPr lang="en-GB" sz="2400" dirty="0" smtClean="0"/>
              <a:t>Proposal from W. Coleman: "</a:t>
            </a:r>
            <a:r>
              <a:rPr lang="en-GB" sz="2400" i="1" dirty="0" smtClean="0"/>
              <a:t>Mass in running order</a:t>
            </a:r>
            <a:r>
              <a:rPr lang="en-GB" sz="2400" dirty="0" smtClean="0"/>
              <a:t>" </a:t>
            </a:r>
            <a:r>
              <a:rPr lang="en-US" sz="2400" dirty="0" smtClean="0"/>
              <a:t>means the mass of the vehicle, with its fuel tank(s) filled to at least 90 per cent of its or their capacity/capacities, including the mass of the driver and liquids, fitted with the standard equipment in accordance with the manufacturer’s specifications and, when they are fitted, the mass of the bodywork, the cabin, the coupling and the spare wheel(s) as well as the tools</a:t>
            </a:r>
            <a:r>
              <a:rPr lang="en-US" sz="2400" b="1" strike="sngStrike" dirty="0" smtClean="0">
                <a:solidFill>
                  <a:srgbClr val="FF0000"/>
                </a:solidFill>
              </a:rPr>
              <a:t> when they are fitted</a:t>
            </a:r>
            <a:r>
              <a:rPr lang="en-US" sz="2400" dirty="0" smtClean="0"/>
              <a:t>.</a:t>
            </a:r>
            <a:endParaRPr lang="en-US" sz="2400" dirty="0"/>
          </a:p>
        </p:txBody>
      </p:sp>
      <p:sp>
        <p:nvSpPr>
          <p:cNvPr id="9" name="Textfeld 8"/>
          <p:cNvSpPr txBox="1"/>
          <p:nvPr/>
        </p:nvSpPr>
        <p:spPr>
          <a:xfrm>
            <a:off x="838200" y="5958837"/>
            <a:ext cx="4248151" cy="738664"/>
          </a:xfrm>
          <a:prstGeom prst="rect">
            <a:avLst/>
          </a:prstGeom>
          <a:solidFill>
            <a:srgbClr val="FFFF00"/>
          </a:solidFill>
        </p:spPr>
        <p:txBody>
          <a:bodyPr wrap="square" rtlCol="0">
            <a:spAutoFit/>
          </a:bodyPr>
          <a:lstStyle/>
          <a:p>
            <a:r>
              <a:rPr lang="en-US" sz="2400" dirty="0"/>
              <a:t>Reason: align with 692/2008</a:t>
            </a:r>
          </a:p>
          <a:p>
            <a:endParaRPr lang="en-GB" dirty="0"/>
          </a:p>
        </p:txBody>
      </p:sp>
      <p:sp>
        <p:nvSpPr>
          <p:cNvPr id="10" name="Datumsplatzhalter 9"/>
          <p:cNvSpPr>
            <a:spLocks noGrp="1"/>
          </p:cNvSpPr>
          <p:nvPr>
            <p:ph type="dt" sz="half" idx="10"/>
          </p:nvPr>
        </p:nvSpPr>
        <p:spPr/>
        <p:txBody>
          <a:bodyPr/>
          <a:lstStyle/>
          <a:p>
            <a:r>
              <a:rPr lang="en-US" smtClean="0"/>
              <a:t>18.01.2015</a:t>
            </a:r>
            <a:endParaRPr lang="en-US"/>
          </a:p>
        </p:txBody>
      </p:sp>
      <p:sp>
        <p:nvSpPr>
          <p:cNvPr id="11" name="Textfeld 10"/>
          <p:cNvSpPr txBox="1"/>
          <p:nvPr/>
        </p:nvSpPr>
        <p:spPr>
          <a:xfrm>
            <a:off x="2945053" y="110318"/>
            <a:ext cx="6278450" cy="461665"/>
          </a:xfrm>
          <a:prstGeom prst="rect">
            <a:avLst/>
          </a:prstGeom>
          <a:solidFill>
            <a:schemeClr val="accent1">
              <a:lumMod val="40000"/>
              <a:lumOff val="60000"/>
            </a:schemeClr>
          </a:solidFill>
        </p:spPr>
        <p:txBody>
          <a:bodyPr wrap="none" rtlCol="0">
            <a:spAutoFit/>
          </a:bodyPr>
          <a:lstStyle/>
          <a:p>
            <a:r>
              <a:rPr lang="en-GB" sz="2400" b="1" dirty="0" smtClean="0"/>
              <a:t>Deletion of text to align with existing legislation</a:t>
            </a:r>
            <a:endParaRPr lang="en-GB" sz="2400" b="1" dirty="0"/>
          </a:p>
        </p:txBody>
      </p:sp>
    </p:spTree>
    <p:extLst>
      <p:ext uri="{BB962C8B-B14F-4D97-AF65-F5344CB8AC3E}">
        <p14:creationId xmlns:p14="http://schemas.microsoft.com/office/powerpoint/2010/main" val="22613030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Definitions (mass)</a:t>
            </a:r>
          </a:p>
        </p:txBody>
      </p:sp>
      <p:sp>
        <p:nvSpPr>
          <p:cNvPr id="4" name="Inhaltsplatzhalter 2"/>
          <p:cNvSpPr txBox="1">
            <a:spLocks/>
          </p:cNvSpPr>
          <p:nvPr/>
        </p:nvSpPr>
        <p:spPr>
          <a:xfrm>
            <a:off x="838200" y="3249760"/>
            <a:ext cx="10515600" cy="1697378"/>
          </a:xfrm>
          <a:prstGeom prst="rect">
            <a:avLst/>
          </a:prstGeom>
          <a:solidFill>
            <a:srgbClr val="FFFF00"/>
          </a:solidFill>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TASK: Approval of proposed deletion in red. </a:t>
            </a:r>
          </a:p>
          <a:p>
            <a:pPr marL="0" indent="0">
              <a:buNone/>
            </a:pPr>
            <a:r>
              <a:rPr lang="en-GB" dirty="0" smtClean="0"/>
              <a:t>Reason: </a:t>
            </a:r>
            <a:r>
              <a:rPr lang="de-DE" dirty="0" err="1"/>
              <a:t>To</a:t>
            </a:r>
            <a:r>
              <a:rPr lang="de-DE" dirty="0"/>
              <a:t> </a:t>
            </a:r>
            <a:r>
              <a:rPr lang="de-DE" dirty="0" err="1"/>
              <a:t>align</a:t>
            </a:r>
            <a:r>
              <a:rPr lang="de-DE" dirty="0"/>
              <a:t> </a:t>
            </a:r>
            <a:r>
              <a:rPr lang="de-DE" dirty="0" err="1"/>
              <a:t>with</a:t>
            </a:r>
            <a:r>
              <a:rPr lang="de-DE" dirty="0"/>
              <a:t> EU </a:t>
            </a:r>
            <a:r>
              <a:rPr lang="de-DE" dirty="0" err="1"/>
              <a:t>legislation</a:t>
            </a:r>
            <a:r>
              <a:rPr lang="de-DE" dirty="0"/>
              <a:t> </a:t>
            </a:r>
            <a:r>
              <a:rPr lang="de-DE" dirty="0" err="1"/>
              <a:t>the</a:t>
            </a:r>
            <a:r>
              <a:rPr lang="de-DE" dirty="0"/>
              <a:t> </a:t>
            </a:r>
            <a:r>
              <a:rPr lang="de-DE" dirty="0" err="1"/>
              <a:t>mass</a:t>
            </a:r>
            <a:r>
              <a:rPr lang="de-DE" dirty="0"/>
              <a:t> </a:t>
            </a:r>
            <a:r>
              <a:rPr lang="de-DE" dirty="0" err="1"/>
              <a:t>of</a:t>
            </a:r>
            <a:r>
              <a:rPr lang="de-DE" dirty="0"/>
              <a:t> optional </a:t>
            </a:r>
            <a:r>
              <a:rPr lang="de-DE" dirty="0" err="1"/>
              <a:t>equipment</a:t>
            </a:r>
            <a:r>
              <a:rPr lang="de-DE" dirty="0"/>
              <a:t> </a:t>
            </a:r>
            <a:r>
              <a:rPr lang="de-DE" dirty="0" err="1"/>
              <a:t>needs</a:t>
            </a:r>
            <a:r>
              <a:rPr lang="de-DE" dirty="0"/>
              <a:t> </a:t>
            </a:r>
            <a:r>
              <a:rPr lang="de-DE" dirty="0" err="1"/>
              <a:t>to</a:t>
            </a:r>
            <a:r>
              <a:rPr lang="de-DE" dirty="0"/>
              <a:t> </a:t>
            </a:r>
            <a:r>
              <a:rPr lang="de-DE" dirty="0" err="1"/>
              <a:t>be</a:t>
            </a:r>
            <a:r>
              <a:rPr lang="de-DE" dirty="0"/>
              <a:t> </a:t>
            </a:r>
            <a:r>
              <a:rPr lang="de-DE" dirty="0" err="1" smtClean="0"/>
              <a:t>defined</a:t>
            </a:r>
            <a:r>
              <a:rPr lang="de-DE" dirty="0" smtClean="0"/>
              <a:t>.  </a:t>
            </a:r>
            <a:r>
              <a:rPr lang="de-DE" dirty="0" err="1"/>
              <a:t>Once</a:t>
            </a:r>
            <a:r>
              <a:rPr lang="de-DE" dirty="0"/>
              <a:t> </a:t>
            </a:r>
            <a:r>
              <a:rPr lang="de-DE" dirty="0" err="1"/>
              <a:t>this</a:t>
            </a:r>
            <a:r>
              <a:rPr lang="de-DE" dirty="0"/>
              <a:t> </a:t>
            </a:r>
            <a:r>
              <a:rPr lang="de-DE" dirty="0" err="1"/>
              <a:t>is</a:t>
            </a:r>
            <a:r>
              <a:rPr lang="de-DE" dirty="0"/>
              <a:t> </a:t>
            </a:r>
            <a:r>
              <a:rPr lang="de-DE" dirty="0" err="1"/>
              <a:t>done</a:t>
            </a:r>
            <a:r>
              <a:rPr lang="de-DE" dirty="0"/>
              <a:t> </a:t>
            </a:r>
            <a:r>
              <a:rPr lang="de-DE" dirty="0" err="1"/>
              <a:t>the</a:t>
            </a:r>
            <a:r>
              <a:rPr lang="de-DE" dirty="0"/>
              <a:t> </a:t>
            </a:r>
            <a:r>
              <a:rPr lang="de-DE" dirty="0" err="1"/>
              <a:t>reference</a:t>
            </a:r>
            <a:r>
              <a:rPr lang="de-DE" dirty="0"/>
              <a:t> </a:t>
            </a:r>
            <a:r>
              <a:rPr lang="de-DE" dirty="0" err="1"/>
              <a:t>to</a:t>
            </a:r>
            <a:r>
              <a:rPr lang="de-DE" dirty="0"/>
              <a:t> </a:t>
            </a:r>
            <a:r>
              <a:rPr lang="de-DE" dirty="0" err="1"/>
              <a:t>vehicle</a:t>
            </a:r>
            <a:r>
              <a:rPr lang="de-DE" dirty="0"/>
              <a:t> H </a:t>
            </a:r>
            <a:r>
              <a:rPr lang="de-DE" dirty="0" err="1"/>
              <a:t>becomes</a:t>
            </a:r>
            <a:r>
              <a:rPr lang="de-DE" dirty="0"/>
              <a:t> redundant </a:t>
            </a:r>
            <a:r>
              <a:rPr lang="de-DE" dirty="0" err="1"/>
              <a:t>and</a:t>
            </a:r>
            <a:r>
              <a:rPr lang="de-DE" dirty="0"/>
              <a:t> </a:t>
            </a:r>
            <a:r>
              <a:rPr lang="de-DE" dirty="0" err="1"/>
              <a:t>potentially</a:t>
            </a:r>
            <a:r>
              <a:rPr lang="de-DE" dirty="0"/>
              <a:t> </a:t>
            </a:r>
            <a:r>
              <a:rPr lang="de-DE" dirty="0" err="1"/>
              <a:t>confusing</a:t>
            </a:r>
            <a:endParaRPr lang="de-DE" dirty="0"/>
          </a:p>
          <a:p>
            <a:pPr marL="0" indent="0">
              <a:buNone/>
            </a:pPr>
            <a:endParaRPr lang="en-US" dirty="0"/>
          </a:p>
        </p:txBody>
      </p:sp>
      <p:sp>
        <p:nvSpPr>
          <p:cNvPr id="3" name="Rechteck 2"/>
          <p:cNvSpPr/>
          <p:nvPr/>
        </p:nvSpPr>
        <p:spPr>
          <a:xfrm>
            <a:off x="838200" y="1481435"/>
            <a:ext cx="10515600" cy="1200329"/>
          </a:xfrm>
          <a:prstGeom prst="rect">
            <a:avLst/>
          </a:prstGeom>
        </p:spPr>
        <p:txBody>
          <a:bodyPr wrap="square">
            <a:spAutoFit/>
          </a:bodyPr>
          <a:lstStyle/>
          <a:p>
            <a:r>
              <a:rPr lang="en-GB" sz="2400" dirty="0"/>
              <a:t>3.2.7.	"</a:t>
            </a:r>
            <a:r>
              <a:rPr lang="en-GB" sz="2400" i="1" dirty="0"/>
              <a:t>Maximum vehicle load</a:t>
            </a:r>
            <a:r>
              <a:rPr lang="en-GB" sz="2400" dirty="0"/>
              <a:t>" means in this </a:t>
            </a:r>
            <a:r>
              <a:rPr lang="en-GB" sz="2400" dirty="0" smtClean="0"/>
              <a:t>GTR </a:t>
            </a:r>
            <a:r>
              <a:rPr lang="en-GB" sz="2400" dirty="0"/>
              <a:t>the difference between the technically permissible maximum laden mass and the sum of the mass in running order, 25 kg and the mass of the optional equipment </a:t>
            </a:r>
            <a:r>
              <a:rPr lang="en-GB" sz="2400" b="1" strike="sngStrike" dirty="0">
                <a:solidFill>
                  <a:srgbClr val="FF0000"/>
                </a:solidFill>
              </a:rPr>
              <a:t>of vehicle H</a:t>
            </a:r>
            <a:r>
              <a:rPr lang="en-GB" sz="2400" dirty="0"/>
              <a:t>.</a:t>
            </a:r>
            <a:endParaRPr lang="en-US" sz="2400" dirty="0"/>
          </a:p>
        </p:txBody>
      </p:sp>
      <p:sp>
        <p:nvSpPr>
          <p:cNvPr id="7" name="Fußzeilenplatzhalter 6"/>
          <p:cNvSpPr>
            <a:spLocks noGrp="1"/>
          </p:cNvSpPr>
          <p:nvPr>
            <p:ph type="ftr" sz="quarter" idx="11"/>
          </p:nvPr>
        </p:nvSpPr>
        <p:spPr/>
        <p:txBody>
          <a:bodyPr/>
          <a:lstStyle/>
          <a:p>
            <a:r>
              <a:rPr lang="en-GB" dirty="0" smtClean="0"/>
              <a:t>Serge Dubuc, WLTP GTR 15 Drafting Coordinator</a:t>
            </a:r>
            <a:endParaRPr lang="en-US" dirty="0"/>
          </a:p>
        </p:txBody>
      </p:sp>
      <p:sp>
        <p:nvSpPr>
          <p:cNvPr id="8" name="Datumsplatzhalter 7"/>
          <p:cNvSpPr>
            <a:spLocks noGrp="1"/>
          </p:cNvSpPr>
          <p:nvPr>
            <p:ph type="dt" sz="half" idx="10"/>
          </p:nvPr>
        </p:nvSpPr>
        <p:spPr/>
        <p:txBody>
          <a:bodyPr/>
          <a:lstStyle/>
          <a:p>
            <a:r>
              <a:rPr lang="en-US" smtClean="0"/>
              <a:t>18.01.2015</a:t>
            </a:r>
            <a:endParaRPr lang="en-US"/>
          </a:p>
        </p:txBody>
      </p:sp>
      <p:sp>
        <p:nvSpPr>
          <p:cNvPr id="9" name="Textfeld 8"/>
          <p:cNvSpPr txBox="1"/>
          <p:nvPr/>
        </p:nvSpPr>
        <p:spPr>
          <a:xfrm>
            <a:off x="2002636" y="230783"/>
            <a:ext cx="8186728" cy="461665"/>
          </a:xfrm>
          <a:prstGeom prst="rect">
            <a:avLst/>
          </a:prstGeom>
          <a:solidFill>
            <a:schemeClr val="accent1">
              <a:lumMod val="40000"/>
              <a:lumOff val="60000"/>
            </a:schemeClr>
          </a:solidFill>
        </p:spPr>
        <p:txBody>
          <a:bodyPr wrap="none" rtlCol="0">
            <a:spAutoFit/>
          </a:bodyPr>
          <a:lstStyle/>
          <a:p>
            <a:r>
              <a:rPr lang="en-GB" sz="2400" b="1" dirty="0" smtClean="0"/>
              <a:t>Approval of deletion of technically relevant text (first example)</a:t>
            </a:r>
            <a:endParaRPr lang="en-GB" sz="2400" b="1" dirty="0"/>
          </a:p>
        </p:txBody>
      </p:sp>
    </p:spTree>
    <p:extLst>
      <p:ext uri="{BB962C8B-B14F-4D97-AF65-F5344CB8AC3E}">
        <p14:creationId xmlns:p14="http://schemas.microsoft.com/office/powerpoint/2010/main" val="31566204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1225925"/>
            <a:ext cx="10515600" cy="812531"/>
          </a:xfrm>
        </p:spPr>
        <p:txBody>
          <a:bodyPr/>
          <a:lstStyle/>
          <a:p>
            <a:r>
              <a:rPr lang="en-US" dirty="0" smtClean="0"/>
              <a:t>Definitions</a:t>
            </a:r>
            <a:endParaRPr lang="en-US" dirty="0"/>
          </a:p>
        </p:txBody>
      </p:sp>
      <p:sp>
        <p:nvSpPr>
          <p:cNvPr id="23" name="Inhaltsplatzhalter 22"/>
          <p:cNvSpPr>
            <a:spLocks noGrp="1"/>
          </p:cNvSpPr>
          <p:nvPr>
            <p:ph idx="1"/>
          </p:nvPr>
        </p:nvSpPr>
        <p:spPr>
          <a:xfrm>
            <a:off x="838200" y="2326430"/>
            <a:ext cx="10515600" cy="1923819"/>
          </a:xfrm>
        </p:spPr>
        <p:txBody>
          <a:bodyPr>
            <a:normAutofit/>
          </a:bodyPr>
          <a:lstStyle/>
          <a:p>
            <a:pPr marL="0" indent="0">
              <a:buNone/>
            </a:pPr>
            <a:r>
              <a:rPr lang="en-GB" sz="2400" dirty="0" smtClean="0"/>
              <a:t>Current GTR Text:</a:t>
            </a:r>
          </a:p>
          <a:p>
            <a:pPr marL="0" indent="0">
              <a:buNone/>
            </a:pPr>
            <a:r>
              <a:rPr lang="en-GB" sz="2400" dirty="0" smtClean="0"/>
              <a:t>3.3.1.	"All-electric range" (AER) means in </a:t>
            </a:r>
            <a:r>
              <a:rPr lang="en-GB" sz="2400" dirty="0"/>
              <a:t>the case of an off-vehicle charging hybrid electric vehicle (OVC-HEV) </a:t>
            </a:r>
            <a:r>
              <a:rPr lang="en-GB" sz="2400" dirty="0" smtClean="0"/>
              <a:t>the </a:t>
            </a:r>
            <a:r>
              <a:rPr lang="en-GB" sz="2400" dirty="0"/>
              <a:t>total distance travelled from the beginning of the charge-depleting test over a number of complete WLTCs to the point in time during the test when the combustion engine starts to consume fuel</a:t>
            </a:r>
            <a:r>
              <a:rPr lang="en-GB" sz="2400" dirty="0" smtClean="0"/>
              <a:t>. </a:t>
            </a:r>
            <a:endParaRPr lang="en-US" sz="2400" dirty="0"/>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9" name="Inhaltsplatzhalter 22"/>
          <p:cNvSpPr txBox="1">
            <a:spLocks/>
          </p:cNvSpPr>
          <p:nvPr/>
        </p:nvSpPr>
        <p:spPr>
          <a:xfrm>
            <a:off x="838200" y="4400433"/>
            <a:ext cx="10515600" cy="196677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smtClean="0"/>
              <a:t>Proposal from W. Coleman:</a:t>
            </a:r>
          </a:p>
          <a:p>
            <a:pPr marL="0" indent="0">
              <a:buFont typeface="Arial" panose="020B0604020202020204" pitchFamily="34" charset="0"/>
              <a:buNone/>
            </a:pPr>
            <a:r>
              <a:rPr lang="en-GB" sz="2400" dirty="0" smtClean="0"/>
              <a:t>3.3.1.	"All-electric range" (AER) means in the case of an off-vehicle charging hybrid electric vehicle (OVC-HEV) the total distance travelled from the beginning of the charge-depleting test </a:t>
            </a:r>
            <a:r>
              <a:rPr lang="en-GB" sz="2400" strike="sngStrike" dirty="0" smtClean="0">
                <a:solidFill>
                  <a:srgbClr val="FF0000"/>
                </a:solidFill>
              </a:rPr>
              <a:t>over a number of complete WLTCs</a:t>
            </a:r>
            <a:r>
              <a:rPr lang="en-GB" sz="2400" dirty="0" smtClean="0"/>
              <a:t> to the point in time during the test when the combustion engine starts to consume fuel. </a:t>
            </a:r>
            <a:endParaRPr lang="en-US" sz="2400" dirty="0"/>
          </a:p>
        </p:txBody>
      </p:sp>
      <p:sp>
        <p:nvSpPr>
          <p:cNvPr id="4" name="Datumsplatzhalter 3"/>
          <p:cNvSpPr>
            <a:spLocks noGrp="1"/>
          </p:cNvSpPr>
          <p:nvPr>
            <p:ph type="dt" sz="half" idx="10"/>
          </p:nvPr>
        </p:nvSpPr>
        <p:spPr/>
        <p:txBody>
          <a:bodyPr/>
          <a:lstStyle/>
          <a:p>
            <a:r>
              <a:rPr lang="en-US" smtClean="0"/>
              <a:t>18.01.2015</a:t>
            </a:r>
            <a:endParaRPr lang="en-US"/>
          </a:p>
        </p:txBody>
      </p:sp>
      <p:sp>
        <p:nvSpPr>
          <p:cNvPr id="10" name="Textfeld 9"/>
          <p:cNvSpPr txBox="1"/>
          <p:nvPr/>
        </p:nvSpPr>
        <p:spPr>
          <a:xfrm>
            <a:off x="2476900" y="281506"/>
            <a:ext cx="7238200" cy="461665"/>
          </a:xfrm>
          <a:prstGeom prst="rect">
            <a:avLst/>
          </a:prstGeom>
          <a:solidFill>
            <a:schemeClr val="accent1">
              <a:lumMod val="40000"/>
              <a:lumOff val="60000"/>
            </a:schemeClr>
          </a:solidFill>
        </p:spPr>
        <p:txBody>
          <a:bodyPr wrap="none" rtlCol="0">
            <a:spAutoFit/>
          </a:bodyPr>
          <a:lstStyle/>
          <a:p>
            <a:r>
              <a:rPr lang="en-GB" sz="2400" b="1" dirty="0" smtClean="0"/>
              <a:t>Approval of deletion of technical text (second example)</a:t>
            </a:r>
            <a:endParaRPr lang="en-GB" sz="2400" b="1" dirty="0"/>
          </a:p>
        </p:txBody>
      </p:sp>
    </p:spTree>
    <p:extLst>
      <p:ext uri="{BB962C8B-B14F-4D97-AF65-F5344CB8AC3E}">
        <p14:creationId xmlns:p14="http://schemas.microsoft.com/office/powerpoint/2010/main" val="30556608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Definitions (mass)</a:t>
            </a:r>
          </a:p>
        </p:txBody>
      </p:sp>
      <p:sp>
        <p:nvSpPr>
          <p:cNvPr id="4" name="Inhaltsplatzhalter 2"/>
          <p:cNvSpPr txBox="1">
            <a:spLocks/>
          </p:cNvSpPr>
          <p:nvPr/>
        </p:nvSpPr>
        <p:spPr>
          <a:xfrm>
            <a:off x="838200" y="3672842"/>
            <a:ext cx="10515600" cy="667146"/>
          </a:xfrm>
          <a:prstGeom prst="rect">
            <a:avLst/>
          </a:prstGeom>
          <a:solidFill>
            <a:srgbClr val="FFFF00"/>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TASK: Approval of proposed text</a:t>
            </a:r>
            <a:r>
              <a:rPr lang="en-GB" dirty="0"/>
              <a:t>. Proposal from W. Coleman.</a:t>
            </a:r>
          </a:p>
          <a:p>
            <a:pPr marL="0" indent="0">
              <a:buNone/>
            </a:pPr>
            <a:endParaRPr lang="en-US" dirty="0"/>
          </a:p>
        </p:txBody>
      </p:sp>
      <p:sp>
        <p:nvSpPr>
          <p:cNvPr id="3" name="Rechteck 2"/>
          <p:cNvSpPr/>
          <p:nvPr/>
        </p:nvSpPr>
        <p:spPr>
          <a:xfrm>
            <a:off x="838200" y="1846197"/>
            <a:ext cx="10515600" cy="1569660"/>
          </a:xfrm>
          <a:prstGeom prst="rect">
            <a:avLst/>
          </a:prstGeom>
        </p:spPr>
        <p:txBody>
          <a:bodyPr wrap="square">
            <a:spAutoFit/>
          </a:bodyPr>
          <a:lstStyle/>
          <a:p>
            <a:r>
              <a:rPr lang="en-GB" sz="2400" dirty="0">
                <a:latin typeface="Arial" panose="020B0604020202020204" pitchFamily="34" charset="0"/>
                <a:ea typeface="Times New Roman" panose="02020603050405020304" pitchFamily="18" charset="0"/>
              </a:rPr>
              <a:t>PROPOSAL:</a:t>
            </a:r>
          </a:p>
          <a:p>
            <a:r>
              <a:rPr lang="en-GB" sz="2400" dirty="0"/>
              <a:t>3.2.a.	</a:t>
            </a:r>
            <a:r>
              <a:rPr lang="en-GB" sz="2400" dirty="0" smtClean="0"/>
              <a:t>"</a:t>
            </a:r>
            <a:r>
              <a:rPr lang="en-GB" sz="2400" i="1" dirty="0" smtClean="0"/>
              <a:t>Mass </a:t>
            </a:r>
            <a:r>
              <a:rPr lang="en-GB" sz="2400" i="1" dirty="0"/>
              <a:t>of the optional </a:t>
            </a:r>
            <a:r>
              <a:rPr lang="en-GB" sz="2400" i="1" dirty="0" smtClean="0"/>
              <a:t>equipment</a:t>
            </a:r>
            <a:r>
              <a:rPr lang="en-GB" sz="2400" dirty="0" smtClean="0"/>
              <a:t>" </a:t>
            </a:r>
            <a:r>
              <a:rPr lang="en-GB" sz="2400" dirty="0"/>
              <a:t>means the mass of the equipment which may be fitted to the vehicle in addition to the standard equipment, in accordance with the manufacturer’s </a:t>
            </a:r>
            <a:r>
              <a:rPr lang="en-GB" sz="2400" dirty="0" smtClean="0"/>
              <a:t>specifications.</a:t>
            </a:r>
            <a:endParaRPr lang="en-US" sz="2400" dirty="0"/>
          </a:p>
        </p:txBody>
      </p:sp>
      <p:sp>
        <p:nvSpPr>
          <p:cNvPr id="7" name="Inhaltsplatzhalter 2"/>
          <p:cNvSpPr txBox="1">
            <a:spLocks/>
          </p:cNvSpPr>
          <p:nvPr/>
        </p:nvSpPr>
        <p:spPr>
          <a:xfrm>
            <a:off x="838200" y="4576056"/>
            <a:ext cx="10515600" cy="1449606"/>
          </a:xfrm>
          <a:prstGeom prst="rect">
            <a:avLst/>
          </a:prstGeom>
          <a:solidFill>
            <a:srgbClr val="FFFF00"/>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Reason: </a:t>
            </a:r>
            <a:r>
              <a:rPr lang="de-DE" dirty="0" err="1"/>
              <a:t>Although</a:t>
            </a:r>
            <a:r>
              <a:rPr lang="de-DE" dirty="0"/>
              <a:t> </a:t>
            </a:r>
            <a:r>
              <a:rPr lang="de-DE" dirty="0" err="1"/>
              <a:t>this</a:t>
            </a:r>
            <a:r>
              <a:rPr lang="de-DE" dirty="0"/>
              <a:t> </a:t>
            </a:r>
            <a:r>
              <a:rPr lang="de-DE" dirty="0" err="1"/>
              <a:t>definition</a:t>
            </a:r>
            <a:r>
              <a:rPr lang="de-DE" dirty="0"/>
              <a:t> </a:t>
            </a:r>
            <a:r>
              <a:rPr lang="de-DE" dirty="0" err="1"/>
              <a:t>is</a:t>
            </a:r>
            <a:r>
              <a:rPr lang="de-DE" dirty="0"/>
              <a:t> </a:t>
            </a:r>
            <a:r>
              <a:rPr lang="de-DE" dirty="0" err="1"/>
              <a:t>only</a:t>
            </a:r>
            <a:r>
              <a:rPr lang="de-DE" dirty="0"/>
              <a:t> valid in </a:t>
            </a:r>
            <a:r>
              <a:rPr lang="de-DE" dirty="0" err="1"/>
              <a:t>the</a:t>
            </a:r>
            <a:r>
              <a:rPr lang="de-DE" dirty="0"/>
              <a:t> </a:t>
            </a:r>
            <a:r>
              <a:rPr lang="de-DE" dirty="0" err="1"/>
              <a:t>context</a:t>
            </a:r>
            <a:r>
              <a:rPr lang="de-DE" dirty="0"/>
              <a:t> </a:t>
            </a:r>
            <a:r>
              <a:rPr lang="de-DE" dirty="0" err="1"/>
              <a:t>of</a:t>
            </a:r>
            <a:r>
              <a:rPr lang="de-DE" dirty="0"/>
              <a:t> </a:t>
            </a:r>
            <a:r>
              <a:rPr lang="de-DE" dirty="0" err="1"/>
              <a:t>application</a:t>
            </a:r>
            <a:r>
              <a:rPr lang="de-DE" dirty="0"/>
              <a:t> </a:t>
            </a:r>
            <a:r>
              <a:rPr lang="de-DE" dirty="0" err="1"/>
              <a:t>for</a:t>
            </a:r>
            <a:r>
              <a:rPr lang="de-DE" dirty="0"/>
              <a:t> </a:t>
            </a:r>
            <a:r>
              <a:rPr lang="de-DE" dirty="0" err="1"/>
              <a:t>and</a:t>
            </a:r>
            <a:r>
              <a:rPr lang="de-DE" dirty="0"/>
              <a:t> </a:t>
            </a:r>
            <a:r>
              <a:rPr lang="de-DE" dirty="0" err="1"/>
              <a:t>granting</a:t>
            </a:r>
            <a:r>
              <a:rPr lang="de-DE" dirty="0"/>
              <a:t> </a:t>
            </a:r>
            <a:r>
              <a:rPr lang="de-DE" dirty="0" err="1"/>
              <a:t>of</a:t>
            </a:r>
            <a:r>
              <a:rPr lang="de-DE" dirty="0"/>
              <a:t> an </a:t>
            </a:r>
            <a:r>
              <a:rPr lang="de-DE" dirty="0" err="1"/>
              <a:t>approval</a:t>
            </a:r>
            <a:r>
              <a:rPr lang="de-DE" dirty="0"/>
              <a:t>, </a:t>
            </a:r>
            <a:r>
              <a:rPr lang="de-DE" dirty="0" err="1"/>
              <a:t>it</a:t>
            </a:r>
            <a:r>
              <a:rPr lang="de-DE" dirty="0"/>
              <a:t> </a:t>
            </a:r>
            <a:r>
              <a:rPr lang="de-DE" dirty="0" err="1"/>
              <a:t>is</a:t>
            </a:r>
            <a:r>
              <a:rPr lang="de-DE" dirty="0"/>
              <a:t> essential </a:t>
            </a:r>
            <a:r>
              <a:rPr lang="de-DE" dirty="0" err="1"/>
              <a:t>to</a:t>
            </a:r>
            <a:r>
              <a:rPr lang="de-DE" dirty="0"/>
              <a:t> </a:t>
            </a:r>
            <a:r>
              <a:rPr lang="de-DE" dirty="0" err="1"/>
              <a:t>operate</a:t>
            </a:r>
            <a:r>
              <a:rPr lang="de-DE" dirty="0"/>
              <a:t> </a:t>
            </a:r>
            <a:r>
              <a:rPr lang="de-DE" dirty="0" err="1"/>
              <a:t>the</a:t>
            </a:r>
            <a:r>
              <a:rPr lang="de-DE" dirty="0"/>
              <a:t> </a:t>
            </a:r>
            <a:r>
              <a:rPr lang="de-DE" dirty="0" err="1"/>
              <a:t>combined</a:t>
            </a:r>
            <a:r>
              <a:rPr lang="de-DE" dirty="0"/>
              <a:t> </a:t>
            </a:r>
            <a:r>
              <a:rPr lang="de-DE" dirty="0" err="1"/>
              <a:t>approach</a:t>
            </a:r>
            <a:r>
              <a:rPr lang="de-DE" dirty="0"/>
              <a:t>.</a:t>
            </a:r>
          </a:p>
          <a:p>
            <a:pPr marL="0" indent="0">
              <a:buNone/>
            </a:pPr>
            <a:endParaRPr lang="en-US" sz="2400" dirty="0"/>
          </a:p>
        </p:txBody>
      </p:sp>
      <p:sp>
        <p:nvSpPr>
          <p:cNvPr id="8" name="Fußzeilenplatzhalter 7"/>
          <p:cNvSpPr>
            <a:spLocks noGrp="1"/>
          </p:cNvSpPr>
          <p:nvPr>
            <p:ph type="ftr" sz="quarter" idx="11"/>
          </p:nvPr>
        </p:nvSpPr>
        <p:spPr/>
        <p:txBody>
          <a:bodyPr/>
          <a:lstStyle/>
          <a:p>
            <a:r>
              <a:rPr lang="en-GB" dirty="0" smtClean="0"/>
              <a:t>Serge Dubuc, WLTP GTR 15 Drafting Coordinator</a:t>
            </a:r>
            <a:endParaRPr lang="en-US" dirty="0"/>
          </a:p>
        </p:txBody>
      </p:sp>
      <p:sp>
        <p:nvSpPr>
          <p:cNvPr id="9" name="Datumsplatzhalter 8"/>
          <p:cNvSpPr>
            <a:spLocks noGrp="1"/>
          </p:cNvSpPr>
          <p:nvPr>
            <p:ph type="dt" sz="half" idx="10"/>
          </p:nvPr>
        </p:nvSpPr>
        <p:spPr/>
        <p:txBody>
          <a:bodyPr/>
          <a:lstStyle/>
          <a:p>
            <a:r>
              <a:rPr lang="en-US" smtClean="0"/>
              <a:t>18.01.2015</a:t>
            </a:r>
            <a:endParaRPr lang="en-US"/>
          </a:p>
        </p:txBody>
      </p:sp>
      <p:sp>
        <p:nvSpPr>
          <p:cNvPr id="11" name="Textfeld 10"/>
          <p:cNvSpPr txBox="1"/>
          <p:nvPr/>
        </p:nvSpPr>
        <p:spPr>
          <a:xfrm>
            <a:off x="3992186" y="209616"/>
            <a:ext cx="2860078" cy="461665"/>
          </a:xfrm>
          <a:prstGeom prst="rect">
            <a:avLst/>
          </a:prstGeom>
          <a:solidFill>
            <a:schemeClr val="accent1">
              <a:lumMod val="40000"/>
              <a:lumOff val="60000"/>
            </a:schemeClr>
          </a:solidFill>
        </p:spPr>
        <p:txBody>
          <a:bodyPr wrap="none" rtlCol="0">
            <a:spAutoFit/>
          </a:bodyPr>
          <a:lstStyle/>
          <a:p>
            <a:r>
              <a:rPr lang="en-GB" sz="2400" b="1" dirty="0" smtClean="0"/>
              <a:t>Approval of new text</a:t>
            </a:r>
            <a:endParaRPr lang="en-GB" sz="2400" b="1" dirty="0"/>
          </a:p>
        </p:txBody>
      </p:sp>
    </p:spTree>
    <p:extLst>
      <p:ext uri="{BB962C8B-B14F-4D97-AF65-F5344CB8AC3E}">
        <p14:creationId xmlns:p14="http://schemas.microsoft.com/office/powerpoint/2010/main" val="10170179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82910"/>
            <a:ext cx="10515600" cy="1325563"/>
          </a:xfrm>
        </p:spPr>
        <p:txBody>
          <a:bodyPr/>
          <a:lstStyle/>
          <a:p>
            <a:r>
              <a:rPr lang="en-US" dirty="0" smtClean="0"/>
              <a:t>Definitions (see also next slide)</a:t>
            </a:r>
            <a:endParaRPr lang="en-US" dirty="0"/>
          </a:p>
        </p:txBody>
      </p:sp>
      <p:sp>
        <p:nvSpPr>
          <p:cNvPr id="23" name="Inhaltsplatzhalter 22"/>
          <p:cNvSpPr>
            <a:spLocks noGrp="1"/>
          </p:cNvSpPr>
          <p:nvPr>
            <p:ph idx="1"/>
          </p:nvPr>
        </p:nvSpPr>
        <p:spPr>
          <a:xfrm>
            <a:off x="838200" y="1516707"/>
            <a:ext cx="10515600" cy="2500308"/>
          </a:xfrm>
        </p:spPr>
        <p:txBody>
          <a:bodyPr>
            <a:normAutofit fontScale="92500" lnSpcReduction="20000"/>
          </a:bodyPr>
          <a:lstStyle/>
          <a:p>
            <a:pPr marL="0" indent="0">
              <a:buNone/>
            </a:pPr>
            <a:r>
              <a:rPr lang="en-GB" dirty="0" smtClean="0"/>
              <a:t>GTR </a:t>
            </a:r>
            <a:r>
              <a:rPr lang="en-GB" dirty="0"/>
              <a:t>Text:</a:t>
            </a:r>
          </a:p>
          <a:p>
            <a:pPr marL="0" indent="0">
              <a:buNone/>
            </a:pPr>
            <a:r>
              <a:rPr lang="en-GB" dirty="0" smtClean="0"/>
              <a:t>3.8.1. </a:t>
            </a:r>
            <a:r>
              <a:rPr lang="en-GB" dirty="0"/>
              <a:t>"</a:t>
            </a:r>
            <a:r>
              <a:rPr lang="en-GB" i="1" dirty="0"/>
              <a:t>Periodically regenerating system</a:t>
            </a:r>
            <a:r>
              <a:rPr lang="en-GB" dirty="0"/>
              <a:t>" means an exhaust emissions control device (e.g. catalytic converter, particulate trap) that requires a periodical regeneration process in less than 4,000 km of  normal vehicle operation. During cycles where regeneration occurs, emission standards can be exceeded. If a regeneration of an anti-pollution device occurs at least once during vehicle preparation cycle, it will be considered as a continuously regenerating system which does not require a special test procedure.</a:t>
            </a:r>
          </a:p>
        </p:txBody>
      </p:sp>
      <p:sp>
        <p:nvSpPr>
          <p:cNvPr id="6" name="Fußzeilenplatzhalter 5"/>
          <p:cNvSpPr>
            <a:spLocks noGrp="1"/>
          </p:cNvSpPr>
          <p:nvPr>
            <p:ph type="ftr" sz="quarter" idx="11"/>
          </p:nvPr>
        </p:nvSpPr>
        <p:spPr/>
        <p:txBody>
          <a:bodyPr/>
          <a:lstStyle/>
          <a:p>
            <a:r>
              <a:rPr lang="en-GB" dirty="0" smtClean="0"/>
              <a:t>Serge Dubuc, WLTP GTR 15 Drafting Coordinator</a:t>
            </a:r>
            <a:endParaRPr lang="en-US" dirty="0"/>
          </a:p>
        </p:txBody>
      </p:sp>
      <p:sp>
        <p:nvSpPr>
          <p:cNvPr id="10" name="Inhaltsplatzhalter 22"/>
          <p:cNvSpPr txBox="1">
            <a:spLocks/>
          </p:cNvSpPr>
          <p:nvPr/>
        </p:nvSpPr>
        <p:spPr>
          <a:xfrm>
            <a:off x="842316" y="4177987"/>
            <a:ext cx="10515600" cy="2178363"/>
          </a:xfrm>
          <a:prstGeom prst="rect">
            <a:avLst/>
          </a:prstGeom>
          <a:solidFill>
            <a:srgbClr val="FFFF00"/>
          </a:solidFill>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dirty="0" smtClean="0"/>
              <a:t>Proposal: </a:t>
            </a:r>
            <a:r>
              <a:rPr lang="en-US" dirty="0" smtClean="0"/>
              <a:t>deletion of the last </a:t>
            </a:r>
            <a:r>
              <a:rPr lang="en-US" dirty="0"/>
              <a:t>2 sentences “</a:t>
            </a:r>
            <a:r>
              <a:rPr lang="en-US" b="1" strike="sngStrike" dirty="0">
                <a:solidFill>
                  <a:srgbClr val="FF0000"/>
                </a:solidFill>
              </a:rPr>
              <a:t>During cycles where regeneration occurs, emission standards can be exceeded. If a regeneration of an anti-pollution device occurs at least once during vehicle preparation cycle, it will be considered as a continuously regenerating system which does not require a special test procedure.</a:t>
            </a:r>
            <a:r>
              <a:rPr lang="en-US" dirty="0"/>
              <a:t>” and integrate this in the technical annex without the reference to “continuously regenerating system which is not defined in light duty </a:t>
            </a:r>
            <a:r>
              <a:rPr lang="en-US" dirty="0" smtClean="0"/>
              <a:t>legislation.</a:t>
            </a:r>
            <a:endParaRPr lang="en-US" dirty="0"/>
          </a:p>
          <a:p>
            <a:pPr marL="0" indent="0">
              <a:buFont typeface="Arial" panose="020B0604020202020204" pitchFamily="34" charset="0"/>
              <a:buNone/>
            </a:pPr>
            <a:endParaRPr lang="en-US" dirty="0"/>
          </a:p>
        </p:txBody>
      </p:sp>
      <p:sp>
        <p:nvSpPr>
          <p:cNvPr id="4" name="Datumsplatzhalter 3"/>
          <p:cNvSpPr>
            <a:spLocks noGrp="1"/>
          </p:cNvSpPr>
          <p:nvPr>
            <p:ph type="dt" sz="half" idx="10"/>
          </p:nvPr>
        </p:nvSpPr>
        <p:spPr/>
        <p:txBody>
          <a:bodyPr/>
          <a:lstStyle/>
          <a:p>
            <a:r>
              <a:rPr lang="en-US" smtClean="0"/>
              <a:t>18.01.2015</a:t>
            </a:r>
            <a:endParaRPr lang="en-US"/>
          </a:p>
        </p:txBody>
      </p:sp>
      <p:sp>
        <p:nvSpPr>
          <p:cNvPr id="8" name="Textfeld 7"/>
          <p:cNvSpPr txBox="1"/>
          <p:nvPr/>
        </p:nvSpPr>
        <p:spPr>
          <a:xfrm>
            <a:off x="1214652" y="145602"/>
            <a:ext cx="9294124" cy="461665"/>
          </a:xfrm>
          <a:prstGeom prst="rect">
            <a:avLst/>
          </a:prstGeom>
          <a:solidFill>
            <a:schemeClr val="accent1">
              <a:lumMod val="40000"/>
              <a:lumOff val="60000"/>
            </a:schemeClr>
          </a:solidFill>
        </p:spPr>
        <p:txBody>
          <a:bodyPr wrap="square" rtlCol="0">
            <a:spAutoFit/>
          </a:bodyPr>
          <a:lstStyle/>
          <a:p>
            <a:r>
              <a:rPr lang="en-GB" sz="2400" b="1" dirty="0" smtClean="0"/>
              <a:t>Text yet to be processed (written, approved) by the appropriate experts</a:t>
            </a:r>
            <a:endParaRPr lang="en-GB" sz="2400" b="1" dirty="0"/>
          </a:p>
        </p:txBody>
      </p:sp>
    </p:spTree>
    <p:extLst>
      <p:ext uri="{BB962C8B-B14F-4D97-AF65-F5344CB8AC3E}">
        <p14:creationId xmlns:p14="http://schemas.microsoft.com/office/powerpoint/2010/main" val="8097589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1486</Words>
  <Application>Microsoft Office PowerPoint</Application>
  <PresentationFormat>Benutzerdefiniert</PresentationFormat>
  <Paragraphs>161</Paragraphs>
  <Slides>25</Slides>
  <Notes>2</Notes>
  <HiddenSlides>0</HiddenSlides>
  <MMClips>0</MMClips>
  <ScaleCrop>false</ScaleCrop>
  <HeadingPairs>
    <vt:vector size="4" baseType="variant">
      <vt:variant>
        <vt:lpstr>Design</vt:lpstr>
      </vt:variant>
      <vt:variant>
        <vt:i4>1</vt:i4>
      </vt:variant>
      <vt:variant>
        <vt:lpstr>Folientitel</vt:lpstr>
      </vt:variant>
      <vt:variant>
        <vt:i4>25</vt:i4>
      </vt:variant>
    </vt:vector>
  </HeadingPairs>
  <TitlesOfParts>
    <vt:vector size="26" baseType="lpstr">
      <vt:lpstr>Office Theme</vt:lpstr>
      <vt:lpstr>GTR Corrections, Open Points, Expert Proposals and Confirmations in GTR 15</vt:lpstr>
      <vt:lpstr>Comments:  1. These PowerPoint slides summarise all GTR corrections, open points, expert proposals and confirmations in the GTR.   2. The slides incorporate comments from experts received since 10.07.2014 including those related to the 31.08.2014 and 31.10.2014 deadlines, and new items since publication of the GTR on September 14, 2014.</vt:lpstr>
      <vt:lpstr>Some examples of items to be processed by the drafting sub-group</vt:lpstr>
      <vt:lpstr>II. Text of the global technical regulation, §5.6.1.</vt:lpstr>
      <vt:lpstr>Definitions (mass)</vt:lpstr>
      <vt:lpstr>Definitions (mass)</vt:lpstr>
      <vt:lpstr>Definitions</vt:lpstr>
      <vt:lpstr>Definitions (mass)</vt:lpstr>
      <vt:lpstr>Definitions (see also next slide)</vt:lpstr>
      <vt:lpstr>Annex 4, Road load and dynamometer setting</vt:lpstr>
      <vt:lpstr>Reference to Annex 6, Test procedure, §1.2.6.5. Use of the Transmission: proposal from drafting coordinator</vt:lpstr>
      <vt:lpstr>Annex 7, Calculations, §3.2.3.2.2.5. &amp; 3.2.3.2.2.6.</vt:lpstr>
      <vt:lpstr>Annex 3, Fuels</vt:lpstr>
      <vt:lpstr>Annex 8, Pure and HEVs, §1.6.</vt:lpstr>
      <vt:lpstr>Annex 4, Road load and dynamometer setting, paragraph 3.2.8. </vt:lpstr>
      <vt:lpstr>Annex 4, Road load and dynamometer setting</vt:lpstr>
      <vt:lpstr>Annex 4, Road load and dynamometer setting (mass)</vt:lpstr>
      <vt:lpstr>Annex 6, Appendix 2, Test procedure for electric power supply system monitoring (page 1 of 2)</vt:lpstr>
      <vt:lpstr>Various annexes (page 2 of 2)</vt:lpstr>
      <vt:lpstr>Annex 8, Pure and HEVs, §2.3.3.</vt:lpstr>
      <vt:lpstr>Annex 8, Appendix 2, Pure and HEVs, §3.1.1., REESS charge balance correction</vt:lpstr>
      <vt:lpstr>Additional slides as of 14.12.2014</vt:lpstr>
      <vt:lpstr>Annex 7, Calculations, §3.2.3.2.2.4.</vt:lpstr>
      <vt:lpstr>General comment</vt:lpstr>
      <vt:lpstr>End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Points in GTR 15</dc:title>
  <dc:creator>Serge M. Dubuc</dc:creator>
  <cp:lastModifiedBy>Redmann, Stephan</cp:lastModifiedBy>
  <cp:revision>216</cp:revision>
  <cp:lastPrinted>2014-12-15T15:34:05Z</cp:lastPrinted>
  <dcterms:created xsi:type="dcterms:W3CDTF">2014-06-05T09:43:52Z</dcterms:created>
  <dcterms:modified xsi:type="dcterms:W3CDTF">2015-01-20T15:42:26Z</dcterms:modified>
</cp:coreProperties>
</file>