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6" r:id="rId3"/>
    <p:sldId id="257" r:id="rId4"/>
    <p:sldId id="258" r:id="rId5"/>
    <p:sldId id="259"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84" d="100"/>
          <a:sy n="84" d="100"/>
        </p:scale>
        <p:origin x="-1476" y="-78"/>
      </p:cViewPr>
      <p:guideLst>
        <p:guide orient="horz" pos="2160"/>
        <p:guide pos="2880"/>
      </p:guideLst>
    </p:cSldViewPr>
  </p:slideViewPr>
  <p:notesTextViewPr>
    <p:cViewPr>
      <p:scale>
        <a:sx n="1" d="1"/>
        <a:sy n="1" d="1"/>
      </p:scale>
      <p:origin x="0" y="0"/>
    </p:cViewPr>
  </p:notesText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4" name="日付プレースホルダー 3"/>
          <p:cNvSpPr>
            <a:spLocks noGrp="1"/>
          </p:cNvSpPr>
          <p:nvPr>
            <p:ph type="dt" sz="half" idx="10"/>
          </p:nvPr>
        </p:nvSpPr>
        <p:spPr/>
        <p:txBody>
          <a:bodyPr/>
          <a:lstStyle/>
          <a:p>
            <a:fld id="{75CF139B-F525-4448-AE2F-FABDB91A38A6}" type="datetimeFigureOut">
              <a:rPr lang="en-US" smtClean="0"/>
              <a:t>12/12/2014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1729381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10"/>
          </p:nvPr>
        </p:nvSpPr>
        <p:spPr/>
        <p:txBody>
          <a:bodyPr/>
          <a:lstStyle/>
          <a:p>
            <a:fld id="{75CF139B-F525-4448-AE2F-FABDB91A38A6}" type="datetimeFigureOut">
              <a:rPr lang="en-US" smtClean="0"/>
              <a:t>12/12/2014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3442180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10"/>
          </p:nvPr>
        </p:nvSpPr>
        <p:spPr/>
        <p:txBody>
          <a:bodyPr/>
          <a:lstStyle/>
          <a:p>
            <a:fld id="{75CF139B-F525-4448-AE2F-FABDB91A38A6}" type="datetimeFigureOut">
              <a:rPr lang="en-US" smtClean="0"/>
              <a:t>12/12/2014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1580234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10"/>
          </p:nvPr>
        </p:nvSpPr>
        <p:spPr/>
        <p:txBody>
          <a:bodyPr/>
          <a:lstStyle/>
          <a:p>
            <a:fld id="{75CF139B-F525-4448-AE2F-FABDB91A38A6}" type="datetimeFigureOut">
              <a:rPr lang="en-US" smtClean="0"/>
              <a:t>12/12/2014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370721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p>
            <a:fld id="{75CF139B-F525-4448-AE2F-FABDB91A38A6}" type="datetimeFigureOut">
              <a:rPr lang="en-US" smtClean="0"/>
              <a:t>12/12/2014</a:t>
            </a:fld>
            <a:endParaRPr lang="en-US"/>
          </a:p>
        </p:txBody>
      </p:sp>
      <p:sp>
        <p:nvSpPr>
          <p:cNvPr id="5" name="フッター プレースホルダー 4"/>
          <p:cNvSpPr>
            <a:spLocks noGrp="1"/>
          </p:cNvSpPr>
          <p:nvPr>
            <p:ph type="ftr" sz="quarter" idx="11"/>
          </p:nvPr>
        </p:nvSpPr>
        <p:spPr/>
        <p:txBody>
          <a:bodyPr/>
          <a:lstStyle/>
          <a:p>
            <a:endParaRPr lang="en-US"/>
          </a:p>
        </p:txBody>
      </p:sp>
      <p:sp>
        <p:nvSpPr>
          <p:cNvPr id="6" name="スライド番号プレースホルダー 5"/>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14678956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ー 4"/>
          <p:cNvSpPr>
            <a:spLocks noGrp="1"/>
          </p:cNvSpPr>
          <p:nvPr>
            <p:ph type="dt" sz="half" idx="10"/>
          </p:nvPr>
        </p:nvSpPr>
        <p:spPr/>
        <p:txBody>
          <a:bodyPr/>
          <a:lstStyle/>
          <a:p>
            <a:fld id="{75CF139B-F525-4448-AE2F-FABDB91A38A6}" type="datetimeFigureOut">
              <a:rPr lang="en-US" smtClean="0"/>
              <a:t>12/12/2014</a:t>
            </a:fld>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3740699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ー 6"/>
          <p:cNvSpPr>
            <a:spLocks noGrp="1"/>
          </p:cNvSpPr>
          <p:nvPr>
            <p:ph type="dt" sz="half" idx="10"/>
          </p:nvPr>
        </p:nvSpPr>
        <p:spPr/>
        <p:txBody>
          <a:bodyPr/>
          <a:lstStyle/>
          <a:p>
            <a:fld id="{75CF139B-F525-4448-AE2F-FABDB91A38A6}" type="datetimeFigureOut">
              <a:rPr lang="en-US" smtClean="0"/>
              <a:t>12/12/2014</a:t>
            </a:fld>
            <a:endParaRPr lang="en-US"/>
          </a:p>
        </p:txBody>
      </p:sp>
      <p:sp>
        <p:nvSpPr>
          <p:cNvPr id="8" name="フッター プレースホルダー 7"/>
          <p:cNvSpPr>
            <a:spLocks noGrp="1"/>
          </p:cNvSpPr>
          <p:nvPr>
            <p:ph type="ftr" sz="quarter" idx="11"/>
          </p:nvPr>
        </p:nvSpPr>
        <p:spPr/>
        <p:txBody>
          <a:bodyPr/>
          <a:lstStyle/>
          <a:p>
            <a:endParaRPr lang="en-US"/>
          </a:p>
        </p:txBody>
      </p:sp>
      <p:sp>
        <p:nvSpPr>
          <p:cNvPr id="9" name="スライド番号プレースホルダー 8"/>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21881143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日付プレースホルダー 2"/>
          <p:cNvSpPr>
            <a:spLocks noGrp="1"/>
          </p:cNvSpPr>
          <p:nvPr>
            <p:ph type="dt" sz="half" idx="10"/>
          </p:nvPr>
        </p:nvSpPr>
        <p:spPr/>
        <p:txBody>
          <a:bodyPr/>
          <a:lstStyle/>
          <a:p>
            <a:fld id="{75CF139B-F525-4448-AE2F-FABDB91A38A6}" type="datetimeFigureOut">
              <a:rPr lang="en-US" smtClean="0"/>
              <a:t>12/12/2014</a:t>
            </a:fld>
            <a:endParaRPr lang="en-US"/>
          </a:p>
        </p:txBody>
      </p:sp>
      <p:sp>
        <p:nvSpPr>
          <p:cNvPr id="4" name="フッター プレースホルダー 3"/>
          <p:cNvSpPr>
            <a:spLocks noGrp="1"/>
          </p:cNvSpPr>
          <p:nvPr>
            <p:ph type="ftr" sz="quarter" idx="11"/>
          </p:nvPr>
        </p:nvSpPr>
        <p:spPr/>
        <p:txBody>
          <a:bodyPr/>
          <a:lstStyle/>
          <a:p>
            <a:endParaRPr lang="en-US"/>
          </a:p>
        </p:txBody>
      </p:sp>
      <p:sp>
        <p:nvSpPr>
          <p:cNvPr id="5" name="スライド番号プレースホルダー 4"/>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41735394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75CF139B-F525-4448-AE2F-FABDB91A38A6}" type="datetimeFigureOut">
              <a:rPr lang="en-US" smtClean="0"/>
              <a:t>12/12/2014</a:t>
            </a:fld>
            <a:endParaRPr lang="en-US"/>
          </a:p>
        </p:txBody>
      </p:sp>
      <p:sp>
        <p:nvSpPr>
          <p:cNvPr id="3" name="フッター プレースホルダー 2"/>
          <p:cNvSpPr>
            <a:spLocks noGrp="1"/>
          </p:cNvSpPr>
          <p:nvPr>
            <p:ph type="ftr" sz="quarter" idx="11"/>
          </p:nvPr>
        </p:nvSpPr>
        <p:spPr/>
        <p:txBody>
          <a:bodyPr/>
          <a:lstStyle/>
          <a:p>
            <a:endParaRPr lang="en-US"/>
          </a:p>
        </p:txBody>
      </p:sp>
      <p:sp>
        <p:nvSpPr>
          <p:cNvPr id="4" name="スライド番号プレースホルダー 3"/>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2368448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75CF139B-F525-4448-AE2F-FABDB91A38A6}" type="datetimeFigureOut">
              <a:rPr lang="en-US" smtClean="0"/>
              <a:t>12/12/2014</a:t>
            </a:fld>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35645750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75CF139B-F525-4448-AE2F-FABDB91A38A6}" type="datetimeFigureOut">
              <a:rPr lang="en-US" smtClean="0"/>
              <a:t>12/12/2014</a:t>
            </a:fld>
            <a:endParaRPr lang="en-US"/>
          </a:p>
        </p:txBody>
      </p:sp>
      <p:sp>
        <p:nvSpPr>
          <p:cNvPr id="6" name="フッター プレースホルダー 5"/>
          <p:cNvSpPr>
            <a:spLocks noGrp="1"/>
          </p:cNvSpPr>
          <p:nvPr>
            <p:ph type="ftr" sz="quarter" idx="11"/>
          </p:nvPr>
        </p:nvSpPr>
        <p:spPr/>
        <p:txBody>
          <a:bodyPr/>
          <a:lstStyle/>
          <a:p>
            <a:endParaRPr lang="en-US"/>
          </a:p>
        </p:txBody>
      </p:sp>
      <p:sp>
        <p:nvSpPr>
          <p:cNvPr id="7" name="スライド番号プレースホルダー 6"/>
          <p:cNvSpPr>
            <a:spLocks noGrp="1"/>
          </p:cNvSpPr>
          <p:nvPr>
            <p:ph type="sldNum" sz="quarter" idx="12"/>
          </p:nvPr>
        </p:nvSpPr>
        <p:spPr/>
        <p:txBody>
          <a:bodyPr/>
          <a:lstStyle/>
          <a:p>
            <a:fld id="{87EE5834-D508-4CE1-A246-F14B19624028}" type="slidenum">
              <a:rPr lang="en-US" smtClean="0"/>
              <a:t>‹#›</a:t>
            </a:fld>
            <a:endParaRPr lang="en-US"/>
          </a:p>
        </p:txBody>
      </p:sp>
    </p:spTree>
    <p:extLst>
      <p:ext uri="{BB962C8B-B14F-4D97-AF65-F5344CB8AC3E}">
        <p14:creationId xmlns:p14="http://schemas.microsoft.com/office/powerpoint/2010/main" val="3508349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マスター タイトルの書式設定</a:t>
            </a:r>
            <a:endParaRPr 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CF139B-F525-4448-AE2F-FABDB91A38A6}" type="datetimeFigureOut">
              <a:rPr lang="en-US" smtClean="0"/>
              <a:t>12/12/2014</a:t>
            </a:fld>
            <a:endParaRPr 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EE5834-D508-4CE1-A246-F14B19624028}" type="slidenum">
              <a:rPr lang="en-US" smtClean="0"/>
              <a:t>‹#›</a:t>
            </a:fld>
            <a:endParaRPr lang="en-US"/>
          </a:p>
        </p:txBody>
      </p:sp>
    </p:spTree>
    <p:extLst>
      <p:ext uri="{BB962C8B-B14F-4D97-AF65-F5344CB8AC3E}">
        <p14:creationId xmlns:p14="http://schemas.microsoft.com/office/powerpoint/2010/main" val="18769186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390" y="1268700"/>
            <a:ext cx="8857230" cy="1440200"/>
          </a:xfrm>
        </p:spPr>
        <p:txBody>
          <a:bodyPr>
            <a:normAutofit/>
          </a:bodyPr>
          <a:lstStyle/>
          <a:p>
            <a:r>
              <a:rPr lang="en-US" sz="3600" dirty="0" smtClean="0"/>
              <a:t>Consideration of PLS testing condition from view point of UN Reg.112 requirement.</a:t>
            </a:r>
            <a:endParaRPr lang="en-US" sz="3600" dirty="0"/>
          </a:p>
        </p:txBody>
      </p:sp>
      <p:sp>
        <p:nvSpPr>
          <p:cNvPr id="3" name="テキスト ボックス 2"/>
          <p:cNvSpPr txBox="1"/>
          <p:nvPr/>
        </p:nvSpPr>
        <p:spPr>
          <a:xfrm>
            <a:off x="1082820" y="4637646"/>
            <a:ext cx="7228646" cy="923330"/>
          </a:xfrm>
          <a:prstGeom prst="rect">
            <a:avLst/>
          </a:prstGeom>
          <a:noFill/>
        </p:spPr>
        <p:txBody>
          <a:bodyPr wrap="none" rtlCol="0">
            <a:spAutoFit/>
          </a:bodyPr>
          <a:lstStyle/>
          <a:p>
            <a:r>
              <a:rPr lang="en-US" dirty="0" smtClean="0"/>
              <a:t>Material used during the discussion of the revision on PLS requirement </a:t>
            </a:r>
          </a:p>
          <a:p>
            <a:r>
              <a:rPr lang="en-US" dirty="0" smtClean="0"/>
              <a:t>to be suggest for </a:t>
            </a:r>
            <a:r>
              <a:rPr lang="en-US" dirty="0" err="1" smtClean="0"/>
              <a:t>Zoetermeer</a:t>
            </a:r>
            <a:r>
              <a:rPr lang="en-US" dirty="0" smtClean="0"/>
              <a:t> meeting by working group member, to revise </a:t>
            </a:r>
          </a:p>
          <a:p>
            <a:r>
              <a:rPr lang="en-US" dirty="0" smtClean="0"/>
              <a:t>testing condition of PLS measurement. </a:t>
            </a:r>
            <a:endParaRPr lang="en-US" dirty="0"/>
          </a:p>
        </p:txBody>
      </p:sp>
      <p:sp>
        <p:nvSpPr>
          <p:cNvPr id="4" name="テキスト ボックス 3"/>
          <p:cNvSpPr txBox="1"/>
          <p:nvPr/>
        </p:nvSpPr>
        <p:spPr>
          <a:xfrm>
            <a:off x="7532790" y="5885720"/>
            <a:ext cx="918200" cy="646331"/>
          </a:xfrm>
          <a:prstGeom prst="rect">
            <a:avLst/>
          </a:prstGeom>
          <a:noFill/>
        </p:spPr>
        <p:txBody>
          <a:bodyPr wrap="none" rtlCol="0">
            <a:spAutoFit/>
          </a:bodyPr>
          <a:lstStyle/>
          <a:p>
            <a:r>
              <a:rPr lang="en-US" dirty="0" smtClean="0"/>
              <a:t>Eiji OBA</a:t>
            </a:r>
          </a:p>
          <a:p>
            <a:r>
              <a:rPr lang="en-US" dirty="0" smtClean="0"/>
              <a:t>JASIC</a:t>
            </a:r>
            <a:endParaRPr lang="en-US" dirty="0"/>
          </a:p>
        </p:txBody>
      </p:sp>
    </p:spTree>
    <p:extLst>
      <p:ext uri="{BB962C8B-B14F-4D97-AF65-F5344CB8AC3E}">
        <p14:creationId xmlns:p14="http://schemas.microsoft.com/office/powerpoint/2010/main" val="1858080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077997"/>
            <a:ext cx="4824536" cy="3167970"/>
          </a:xfrm>
          <a:prstGeom prst="rect">
            <a:avLst/>
          </a:prstGeom>
          <a:solidFill>
            <a:schemeClr val="bg1"/>
          </a:solidFill>
          <a:ln>
            <a:noFill/>
          </a:ln>
          <a:effectLst/>
        </p:spPr>
      </p:pic>
      <p:sp>
        <p:nvSpPr>
          <p:cNvPr id="5" name="タイトル 1"/>
          <p:cNvSpPr txBox="1">
            <a:spLocks/>
          </p:cNvSpPr>
          <p:nvPr/>
        </p:nvSpPr>
        <p:spPr>
          <a:xfrm>
            <a:off x="457200" y="217488"/>
            <a:ext cx="7772400" cy="685800"/>
          </a:xfrm>
          <a:prstGeom prst="rect">
            <a:avLst/>
          </a:prstGeom>
        </p:spPr>
        <p:txBody>
          <a:bodyPr vert="horz" lIns="91440" tIns="45720" rIns="91440" bIns="45720" rtlCol="0" anchor="ctr">
            <a:normAutofit fontScale="9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kumimoji="1" lang="en-US" altLang="ja-JP" dirty="0" smtClean="0"/>
              <a:t>Requirement under Reg.112</a:t>
            </a:r>
            <a:endParaRPr kumimoji="1" lang="ja-JP" altLang="en-US" dirty="0"/>
          </a:p>
        </p:txBody>
      </p:sp>
      <p:sp>
        <p:nvSpPr>
          <p:cNvPr id="6" name="コンテンツ プレースホルダー 2"/>
          <p:cNvSpPr txBox="1">
            <a:spLocks/>
          </p:cNvSpPr>
          <p:nvPr/>
        </p:nvSpPr>
        <p:spPr>
          <a:xfrm>
            <a:off x="504103" y="4224422"/>
            <a:ext cx="8075240" cy="2376264"/>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altLang="ja-JP" sz="1600" b="1" dirty="0" smtClean="0">
                <a:solidFill>
                  <a:schemeClr val="tx1"/>
                </a:solidFill>
              </a:rPr>
              <a:t>Requirement to avoid glare and keep minimum illumination to observe the Traffic Signs.</a:t>
            </a:r>
            <a:endParaRPr kumimoji="1" lang="en-US" altLang="ja-JP" sz="1600" b="1" dirty="0" smtClean="0">
              <a:solidFill>
                <a:schemeClr val="tx1"/>
              </a:solidFill>
            </a:endParaRPr>
          </a:p>
          <a:p>
            <a:pPr lvl="1"/>
            <a:endParaRPr lang="en-US" altLang="ja-JP" sz="1800" dirty="0" smtClean="0"/>
          </a:p>
          <a:p>
            <a:pPr lvl="1"/>
            <a:r>
              <a:rPr lang="en-US" altLang="ja-JP" sz="1800" dirty="0" smtClean="0">
                <a:solidFill>
                  <a:srgbClr val="FF0000"/>
                </a:solidFill>
              </a:rPr>
              <a:t>The illumination shall not exceed 625[cd], in any of the orientation measuring point within Zone III.</a:t>
            </a:r>
          </a:p>
          <a:p>
            <a:pPr lvl="1"/>
            <a:endParaRPr lang="en-US" altLang="ja-JP" sz="1400" dirty="0" smtClean="0">
              <a:solidFill>
                <a:schemeClr val="tx1"/>
              </a:solidFill>
            </a:endParaRPr>
          </a:p>
          <a:p>
            <a:pPr lvl="1"/>
            <a:r>
              <a:rPr lang="en-US" altLang="ja-JP" sz="1400" dirty="0" smtClean="0">
                <a:solidFill>
                  <a:schemeClr val="tx1"/>
                </a:solidFill>
              </a:rPr>
              <a:t>The sum of illumination measured at points 4, 5 and 6 shall be more than 375(cd). This requirement is to secure that enough illumination to observe the traffic sign standing over the road surface.</a:t>
            </a:r>
            <a:endParaRPr lang="en-US" altLang="ja-JP" sz="1400" dirty="0">
              <a:solidFill>
                <a:schemeClr val="tx1"/>
              </a:solidFill>
            </a:endParaRPr>
          </a:p>
        </p:txBody>
      </p:sp>
      <p:sp>
        <p:nvSpPr>
          <p:cNvPr id="7" name="スライド番号プレースホルダー 3"/>
          <p:cNvSpPr>
            <a:spLocks noGrp="1"/>
          </p:cNvSpPr>
          <p:nvPr>
            <p:ph type="sldNum" sz="quarter" idx="10"/>
          </p:nvPr>
        </p:nvSpPr>
        <p:spPr>
          <a:xfrm>
            <a:off x="4402138" y="6478588"/>
            <a:ext cx="342900" cy="274637"/>
          </a:xfrm>
        </p:spPr>
        <p:txBody>
          <a:bodyPr/>
          <a:lstStyle/>
          <a:p>
            <a:pPr>
              <a:defRPr/>
            </a:pPr>
            <a:fld id="{740A62EF-71D8-49B0-A244-602155F666B1}" type="slidenum">
              <a:rPr lang="en-US" altLang="ja-JP" smtClean="0"/>
              <a:pPr>
                <a:defRPr/>
              </a:pPr>
              <a:t>2</a:t>
            </a:fld>
            <a:endParaRPr lang="en-US" altLang="ja-JP"/>
          </a:p>
        </p:txBody>
      </p:sp>
      <p:cxnSp>
        <p:nvCxnSpPr>
          <p:cNvPr id="8" name="直線矢印コネクタ 7"/>
          <p:cNvCxnSpPr/>
          <p:nvPr/>
        </p:nvCxnSpPr>
        <p:spPr bwMode="auto">
          <a:xfrm flipH="1">
            <a:off x="4007390" y="1196752"/>
            <a:ext cx="1068666" cy="1315467"/>
          </a:xfrm>
          <a:prstGeom prst="straightConnector1">
            <a:avLst/>
          </a:prstGeom>
          <a:solidFill>
            <a:srgbClr val="5D67AD"/>
          </a:solidFill>
          <a:ln w="28575" cap="flat" cmpd="sng" algn="ctr">
            <a:solidFill>
              <a:srgbClr val="FFC000"/>
            </a:solidFill>
            <a:prstDash val="solid"/>
            <a:round/>
            <a:headEnd type="none" w="med" len="med"/>
            <a:tailEnd type="oval"/>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テキスト ボックス 8"/>
          <p:cNvSpPr txBox="1"/>
          <p:nvPr/>
        </p:nvSpPr>
        <p:spPr>
          <a:xfrm>
            <a:off x="4054782" y="908720"/>
            <a:ext cx="2738250" cy="461665"/>
          </a:xfrm>
          <a:prstGeom prst="rect">
            <a:avLst/>
          </a:prstGeom>
          <a:solidFill>
            <a:schemeClr val="bg1"/>
          </a:solidFill>
          <a:ln w="28575">
            <a:solidFill>
              <a:srgbClr val="FFC000"/>
            </a:solidFill>
          </a:ln>
        </p:spPr>
        <p:txBody>
          <a:bodyPr wrap="none" rtlCol="0">
            <a:spAutoFit/>
          </a:bodyPr>
          <a:lstStyle/>
          <a:p>
            <a:r>
              <a:rPr lang="en-US" altLang="ja-JP" dirty="0" smtClean="0"/>
              <a:t>Center illumination</a:t>
            </a:r>
            <a:endParaRPr kumimoji="1" lang="ja-JP" altLang="en-US" dirty="0"/>
          </a:p>
        </p:txBody>
      </p:sp>
      <p:sp>
        <p:nvSpPr>
          <p:cNvPr id="10" name="角丸四角形 9"/>
          <p:cNvSpPr/>
          <p:nvPr/>
        </p:nvSpPr>
        <p:spPr bwMode="auto">
          <a:xfrm>
            <a:off x="2915816" y="1988840"/>
            <a:ext cx="2664296" cy="216024"/>
          </a:xfrm>
          <a:prstGeom prst="roundRect">
            <a:avLst>
              <a:gd name="adj" fmla="val 50000"/>
            </a:avLst>
          </a:prstGeom>
          <a:no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0" i="0" u="none" strike="noStrike" cap="none" normalizeH="0" baseline="0" smtClean="0">
              <a:ln>
                <a:noFill/>
              </a:ln>
              <a:solidFill>
                <a:schemeClr val="tx1"/>
              </a:solidFill>
              <a:effectLst/>
              <a:latin typeface="Arial" charset="0"/>
              <a:ea typeface="ＭＳ Ｐゴシック" pitchFamily="50" charset="-128"/>
            </a:endParaRPr>
          </a:p>
        </p:txBody>
      </p:sp>
      <p:sp>
        <p:nvSpPr>
          <p:cNvPr id="11" name="角丸四角形 10"/>
          <p:cNvSpPr/>
          <p:nvPr/>
        </p:nvSpPr>
        <p:spPr bwMode="auto">
          <a:xfrm>
            <a:off x="1988716" y="1588790"/>
            <a:ext cx="4527500" cy="216024"/>
          </a:xfrm>
          <a:prstGeom prst="roundRect">
            <a:avLst>
              <a:gd name="adj" fmla="val 50000"/>
            </a:avLst>
          </a:prstGeom>
          <a:noFill/>
          <a:ln w="28575"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2400" b="0" i="0" u="none" strike="noStrike" cap="none" normalizeH="0" baseline="0" smtClean="0">
              <a:ln>
                <a:noFill/>
              </a:ln>
              <a:solidFill>
                <a:schemeClr val="tx1"/>
              </a:solidFill>
              <a:effectLst/>
              <a:latin typeface="Arial" charset="0"/>
              <a:ea typeface="ＭＳ Ｐゴシック" pitchFamily="50" charset="-128"/>
            </a:endParaRPr>
          </a:p>
        </p:txBody>
      </p:sp>
      <p:sp>
        <p:nvSpPr>
          <p:cNvPr id="12" name="四角形吹き出し 11"/>
          <p:cNvSpPr/>
          <p:nvPr/>
        </p:nvSpPr>
        <p:spPr bwMode="auto">
          <a:xfrm>
            <a:off x="301395" y="1077997"/>
            <a:ext cx="3374642" cy="276999"/>
          </a:xfrm>
          <a:prstGeom prst="wedgeRectCallout">
            <a:avLst>
              <a:gd name="adj1" fmla="val 38379"/>
              <a:gd name="adj2" fmla="val 125347"/>
            </a:avLst>
          </a:prstGeom>
          <a:solidFill>
            <a:schemeClr val="bg1"/>
          </a:solidFill>
          <a:ln w="19050"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spAutoFit/>
          </a:bodyPr>
          <a:lstStyle/>
          <a:p>
            <a:r>
              <a:rPr lang="en-US" altLang="ja-JP" sz="1200" dirty="0">
                <a:solidFill>
                  <a:srgbClr val="FF0000"/>
                </a:solidFill>
              </a:rPr>
              <a:t>Illumination to see Traffic Signs at 50 </a:t>
            </a:r>
            <a:r>
              <a:rPr lang="en-US" altLang="ja-JP" sz="1200" dirty="0" smtClean="0">
                <a:solidFill>
                  <a:srgbClr val="FF0000"/>
                </a:solidFill>
              </a:rPr>
              <a:t>[m]ahead</a:t>
            </a:r>
            <a:endParaRPr lang="ja-JP" altLang="en-US" sz="1200" dirty="0">
              <a:solidFill>
                <a:srgbClr val="FF0000"/>
              </a:solidFill>
            </a:endParaRPr>
          </a:p>
        </p:txBody>
      </p:sp>
      <p:sp>
        <p:nvSpPr>
          <p:cNvPr id="13" name="四角形吹き出し 12"/>
          <p:cNvSpPr/>
          <p:nvPr/>
        </p:nvSpPr>
        <p:spPr bwMode="auto">
          <a:xfrm>
            <a:off x="5451072" y="2272714"/>
            <a:ext cx="3502882" cy="276999"/>
          </a:xfrm>
          <a:prstGeom prst="wedgeRectCallout">
            <a:avLst>
              <a:gd name="adj1" fmla="val -49489"/>
              <a:gd name="adj2" fmla="val -114965"/>
            </a:avLst>
          </a:prstGeom>
          <a:solidFill>
            <a:schemeClr val="bg1"/>
          </a:solidFill>
          <a:ln w="19050"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spAutoFit/>
          </a:bodyPr>
          <a:lstStyle/>
          <a:p>
            <a:r>
              <a:rPr lang="en-US" altLang="ja-JP" sz="1200" dirty="0" smtClean="0">
                <a:solidFill>
                  <a:srgbClr val="FF0000"/>
                </a:solidFill>
              </a:rPr>
              <a:t>Illumination to see Traffic </a:t>
            </a:r>
            <a:r>
              <a:rPr lang="en-US" altLang="ja-JP" sz="1200" dirty="0">
                <a:solidFill>
                  <a:srgbClr val="FF0000"/>
                </a:solidFill>
              </a:rPr>
              <a:t>Signs at </a:t>
            </a:r>
            <a:r>
              <a:rPr lang="en-US" altLang="ja-JP" sz="1200" dirty="0" smtClean="0">
                <a:solidFill>
                  <a:srgbClr val="FF0000"/>
                </a:solidFill>
              </a:rPr>
              <a:t>100 [m] </a:t>
            </a:r>
            <a:r>
              <a:rPr lang="en-US" altLang="ja-JP" sz="1200" dirty="0">
                <a:solidFill>
                  <a:srgbClr val="FF0000"/>
                </a:solidFill>
              </a:rPr>
              <a:t>ahead</a:t>
            </a:r>
            <a:endParaRPr lang="ja-JP" altLang="en-US" sz="1200" dirty="0">
              <a:solidFill>
                <a:srgbClr val="FF0000"/>
              </a:solidFill>
            </a:endParaRPr>
          </a:p>
        </p:txBody>
      </p:sp>
    </p:spTree>
    <p:extLst>
      <p:ext uri="{BB962C8B-B14F-4D97-AF65-F5344CB8AC3E}">
        <p14:creationId xmlns:p14="http://schemas.microsoft.com/office/powerpoint/2010/main" val="2445620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タイトル 1"/>
              <p:cNvSpPr>
                <a:spLocks noGrp="1"/>
              </p:cNvSpPr>
              <p:nvPr>
                <p:ph type="title"/>
              </p:nvPr>
            </p:nvSpPr>
            <p:spPr>
              <a:xfrm>
                <a:off x="143385" y="296565"/>
                <a:ext cx="8857230" cy="6264870"/>
              </a:xfrm>
            </p:spPr>
            <p:txBody>
              <a:bodyPr>
                <a:noAutofit/>
              </a:bodyPr>
              <a:lstStyle/>
              <a:p>
                <a:pPr lvl="1" algn="l" rtl="0">
                  <a:spcBef>
                    <a:spcPct val="0"/>
                  </a:spcBef>
                </a:pPr>
                <a:r>
                  <a:rPr lang="en-US" sz="2400" dirty="0" smtClean="0"/>
                  <a:t>The condition 300k to 500k[cd/m</a:t>
                </a:r>
                <a:r>
                  <a:rPr lang="en-US" sz="2400" baseline="30000" dirty="0" smtClean="0"/>
                  <a:t>2</a:t>
                </a:r>
                <a:r>
                  <a:rPr lang="en-US" sz="2400" dirty="0" smtClean="0"/>
                  <a:t>] is too high compared to what is expected from the requirement given in UN Reg.112, restricting the maximum luminance to be under 625 [cd].</a:t>
                </a:r>
                <a:br>
                  <a:rPr lang="en-US" sz="2400" dirty="0" smtClean="0"/>
                </a:br>
                <a:r>
                  <a:rPr lang="en-US" sz="2400" dirty="0" smtClean="0"/>
                  <a:t> </a:t>
                </a:r>
                <a:br>
                  <a:rPr lang="en-US" sz="2400" dirty="0" smtClean="0"/>
                </a:br>
                <a:r>
                  <a:rPr lang="en-US" sz="2400" dirty="0" smtClean="0"/>
                  <a:t>For the evaluation condition of a headlamp 250[m] away, a headlamp size of diameter 70[mm] seems reasonable in defining the evaluation condition for this measurement which gives the luminance to be under </a:t>
                </a:r>
                <a:br>
                  <a:rPr lang="en-US" sz="2400" dirty="0" smtClean="0"/>
                </a:br>
                <a:r>
                  <a:rPr lang="ja-JP" altLang="en-US" sz="2400" dirty="0" smtClean="0"/>
                  <a:t>　</a:t>
                </a:r>
                <a14:m>
                  <m:oMath xmlns:m="http://schemas.openxmlformats.org/officeDocument/2006/math">
                    <m:f>
                      <m:fPr>
                        <m:ctrlPr>
                          <a:rPr lang="en-US" altLang="ja-JP" sz="2400" i="1">
                            <a:latin typeface="Cambria Math"/>
                          </a:rPr>
                        </m:ctrlPr>
                      </m:fPr>
                      <m:num>
                        <m:r>
                          <a:rPr lang="en-US" altLang="ja-JP" sz="2400" i="1">
                            <a:latin typeface="Cambria Math"/>
                          </a:rPr>
                          <m:t>625[</m:t>
                        </m:r>
                        <m:r>
                          <a:rPr lang="en-US" altLang="ja-JP" sz="2400" i="1">
                            <a:latin typeface="Cambria Math"/>
                          </a:rPr>
                          <m:t>𝑐𝑑</m:t>
                        </m:r>
                        <m:r>
                          <a:rPr lang="en-US" altLang="ja-JP" sz="2400" i="1">
                            <a:latin typeface="Cambria Math"/>
                          </a:rPr>
                          <m:t>]</m:t>
                        </m:r>
                      </m:num>
                      <m:den>
                        <m:d>
                          <m:dPr>
                            <m:ctrlPr>
                              <a:rPr lang="en-US" altLang="ja-JP" sz="2400" i="1">
                                <a:latin typeface="Cambria Math"/>
                              </a:rPr>
                            </m:ctrlPr>
                          </m:dPr>
                          <m:e>
                            <m:r>
                              <a:rPr lang="ja-JP" altLang="en-US" sz="2400" i="1">
                                <a:latin typeface="Cambria Math"/>
                              </a:rPr>
                              <m:t>𝜋</m:t>
                            </m:r>
                            <m:r>
                              <a:rPr lang="ja-JP" altLang="en-US" sz="2400" i="1">
                                <a:latin typeface="Cambria Math"/>
                              </a:rPr>
                              <m:t>∙</m:t>
                            </m:r>
                            <m:sSup>
                              <m:sSupPr>
                                <m:ctrlPr>
                                  <a:rPr lang="en-US" altLang="ja-JP" sz="2400" i="1">
                                    <a:latin typeface="Cambria Math"/>
                                  </a:rPr>
                                </m:ctrlPr>
                              </m:sSupPr>
                              <m:e>
                                <m:d>
                                  <m:dPr>
                                    <m:ctrlPr>
                                      <a:rPr lang="en-US" altLang="ja-JP" sz="2400" i="1">
                                        <a:latin typeface="Cambria Math"/>
                                      </a:rPr>
                                    </m:ctrlPr>
                                  </m:dPr>
                                  <m:e>
                                    <m:f>
                                      <m:fPr>
                                        <m:ctrlPr>
                                          <a:rPr lang="en-US" altLang="ja-JP" sz="2400" i="1">
                                            <a:latin typeface="Cambria Math"/>
                                          </a:rPr>
                                        </m:ctrlPr>
                                      </m:fPr>
                                      <m:num>
                                        <m:r>
                                          <a:rPr lang="en-US" altLang="ja-JP" sz="2400" i="1">
                                            <a:latin typeface="Cambria Math"/>
                                          </a:rPr>
                                          <m:t>0.07</m:t>
                                        </m:r>
                                      </m:num>
                                      <m:den>
                                        <m:r>
                                          <a:rPr lang="en-US" altLang="ja-JP" sz="2400" i="1">
                                            <a:latin typeface="Cambria Math"/>
                                          </a:rPr>
                                          <m:t>2</m:t>
                                        </m:r>
                                      </m:den>
                                    </m:f>
                                  </m:e>
                                </m:d>
                              </m:e>
                              <m:sup>
                                <m:r>
                                  <a:rPr lang="en-US" altLang="ja-JP" sz="2400" i="1">
                                    <a:latin typeface="Cambria Math"/>
                                  </a:rPr>
                                  <m:t>2</m:t>
                                </m:r>
                              </m:sup>
                            </m:sSup>
                            <m:r>
                              <a:rPr lang="en-US" altLang="ja-JP" sz="2400" i="1">
                                <a:latin typeface="Cambria Math"/>
                              </a:rPr>
                              <m:t>[</m:t>
                            </m:r>
                            <m:sSup>
                              <m:sSupPr>
                                <m:ctrlPr>
                                  <a:rPr lang="en-US" altLang="ja-JP" sz="2400" i="1">
                                    <a:latin typeface="Cambria Math"/>
                                  </a:rPr>
                                </m:ctrlPr>
                              </m:sSupPr>
                              <m:e>
                                <m:r>
                                  <a:rPr lang="en-US" altLang="ja-JP" sz="2400" i="1">
                                    <a:latin typeface="Cambria Math"/>
                                  </a:rPr>
                                  <m:t>𝑚</m:t>
                                </m:r>
                              </m:e>
                              <m:sup>
                                <m:r>
                                  <a:rPr lang="en-US" altLang="ja-JP" sz="2400" i="1">
                                    <a:latin typeface="Cambria Math"/>
                                  </a:rPr>
                                  <m:t>2</m:t>
                                </m:r>
                              </m:sup>
                            </m:sSup>
                            <m:r>
                              <a:rPr lang="en-US" altLang="ja-JP" sz="2400" i="1">
                                <a:latin typeface="Cambria Math"/>
                              </a:rPr>
                              <m:t>]</m:t>
                            </m:r>
                          </m:e>
                        </m:d>
                      </m:den>
                    </m:f>
                    <m:r>
                      <a:rPr lang="en-US" altLang="ja-JP" sz="2400" i="1">
                        <a:latin typeface="Cambria Math"/>
                      </a:rPr>
                      <m:t>=162</m:t>
                    </m:r>
                    <m:r>
                      <a:rPr lang="en-US" altLang="ja-JP" sz="2400" i="1">
                        <a:latin typeface="Cambria Math"/>
                      </a:rPr>
                      <m:t>𝑘</m:t>
                    </m:r>
                    <m:r>
                      <a:rPr lang="en-US" altLang="ja-JP" sz="2400" i="1">
                        <a:latin typeface="Cambria Math"/>
                      </a:rPr>
                      <m:t>[</m:t>
                    </m:r>
                    <m:r>
                      <a:rPr lang="en-US" altLang="ja-JP" sz="2400" i="1">
                        <a:latin typeface="Cambria Math"/>
                      </a:rPr>
                      <m:t>𝑐𝑑</m:t>
                    </m:r>
                    <m:r>
                      <a:rPr lang="en-US" altLang="ja-JP" sz="2400" i="1">
                        <a:latin typeface="Cambria Math"/>
                      </a:rPr>
                      <m:t>/</m:t>
                    </m:r>
                    <m:r>
                      <a:rPr lang="en-US" altLang="ja-JP" sz="2400" i="1">
                        <a:latin typeface="Cambria Math"/>
                      </a:rPr>
                      <m:t>𝑚</m:t>
                    </m:r>
                    <m:r>
                      <a:rPr lang="en-US" altLang="ja-JP" sz="2400" i="1" baseline="30000">
                        <a:latin typeface="Cambria Math"/>
                      </a:rPr>
                      <m:t>2</m:t>
                    </m:r>
                    <m:r>
                      <a:rPr lang="en-US" altLang="ja-JP" sz="2400" i="1">
                        <a:latin typeface="Cambria Math"/>
                      </a:rPr>
                      <m:t>]</m:t>
                    </m:r>
                  </m:oMath>
                </a14:m>
                <a:r>
                  <a:rPr lang="en-US" sz="2400" i="1" dirty="0" smtClean="0">
                    <a:latin typeface="Cambria Math"/>
                  </a:rPr>
                  <a:t/>
                </a:r>
                <a:br>
                  <a:rPr lang="en-US" sz="2400" i="1" dirty="0" smtClean="0">
                    <a:latin typeface="Cambria Math"/>
                  </a:rPr>
                </a:br>
                <a:r>
                  <a:rPr lang="en-US" sz="2400" i="1" dirty="0" smtClean="0">
                    <a:latin typeface="Cambria Math"/>
                  </a:rPr>
                  <a:t/>
                </a:r>
                <a:br>
                  <a:rPr lang="en-US" sz="2400" i="1" dirty="0" smtClean="0">
                    <a:latin typeface="Cambria Math"/>
                  </a:rPr>
                </a:br>
                <a:r>
                  <a:rPr lang="en-US" sz="2400" dirty="0" smtClean="0"/>
                  <a:t> </a:t>
                </a:r>
                <a:r>
                  <a:rPr lang="en-US" sz="1600" dirty="0" smtClean="0"/>
                  <a:t>A passing beam headlamp at far distance is observed as an averaged illumination covering the entire headlamp area. The CMS or driver’s eye will not observe the lamp bulb filament itself but the averaged illumination dispersed by the reflector and the minimum distinguishable size is not smaller than the least circle of confusion of the CMS or driver’s eye acuity.</a:t>
                </a:r>
                <a:r>
                  <a:rPr lang="ja-JP" altLang="en-US" sz="1600" dirty="0" smtClean="0"/>
                  <a:t> </a:t>
                </a:r>
                <a:r>
                  <a:rPr lang="en-US" altLang="ja-JP" sz="1600" dirty="0" smtClean="0"/>
                  <a:t/>
                </a:r>
                <a:br>
                  <a:rPr lang="en-US" altLang="ja-JP" sz="1600" dirty="0" smtClean="0"/>
                </a:br>
                <a:r>
                  <a:rPr lang="en-US" altLang="ja-JP" sz="1600" dirty="0" smtClean="0"/>
                  <a:t>The fact that a point light source is no longer observed as it should be is also indirectly given in the explanation given by </a:t>
                </a:r>
                <a:r>
                  <a:rPr lang="en-US" altLang="ja-JP" sz="1600" dirty="0" err="1" smtClean="0"/>
                  <a:t>TuV</a:t>
                </a:r>
                <a:r>
                  <a:rPr lang="en-US" altLang="ja-JP" sz="1600" dirty="0" smtClean="0"/>
                  <a:t> (see next page).</a:t>
                </a:r>
                <a:r>
                  <a:rPr lang="en-US" sz="1600" dirty="0" smtClean="0"/>
                  <a:t> </a:t>
                </a:r>
                <a:endParaRPr lang="en-US" sz="1600" i="1" dirty="0">
                  <a:latin typeface="Cambria Math"/>
                </a:endParaRPr>
              </a:p>
            </p:txBody>
          </p:sp>
        </mc:Choice>
        <mc:Fallback xmlns="">
          <p:sp>
            <p:nvSpPr>
              <p:cNvPr id="2" name="タイトル 1"/>
              <p:cNvSpPr>
                <a:spLocks noGrp="1" noRot="1" noChangeAspect="1" noMove="1" noResize="1" noEditPoints="1" noAdjustHandles="1" noChangeArrowheads="1" noChangeShapeType="1" noTextEdit="1"/>
              </p:cNvSpPr>
              <p:nvPr>
                <p:ph type="title"/>
              </p:nvPr>
            </p:nvSpPr>
            <p:spPr>
              <a:xfrm>
                <a:off x="143385" y="296565"/>
                <a:ext cx="8857230" cy="6264870"/>
              </a:xfrm>
              <a:blipFill rotWithShape="1">
                <a:blip r:embed="rId2"/>
                <a:stretch>
                  <a:fillRect l="-1102" r="-1033"/>
                </a:stretch>
              </a:blipFill>
            </p:spPr>
            <p:txBody>
              <a:bodyPr/>
              <a:lstStyle/>
              <a:p>
                <a:r>
                  <a:rPr lang="en-US">
                    <a:noFill/>
                  </a:rPr>
                  <a:t> </a:t>
                </a:r>
              </a:p>
            </p:txBody>
          </p:sp>
        </mc:Fallback>
      </mc:AlternateContent>
    </p:spTree>
    <p:extLst>
      <p:ext uri="{BB962C8B-B14F-4D97-AF65-F5344CB8AC3E}">
        <p14:creationId xmlns:p14="http://schemas.microsoft.com/office/powerpoint/2010/main" val="28000274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43385" y="307313"/>
            <a:ext cx="8857230" cy="338554"/>
          </a:xfrm>
          <a:prstGeom prst="rect">
            <a:avLst/>
          </a:prstGeom>
        </p:spPr>
        <p:txBody>
          <a:bodyPr wrap="square">
            <a:spAutoFit/>
          </a:bodyPr>
          <a:lstStyle/>
          <a:p>
            <a:r>
              <a:rPr lang="en-US" sz="1600" dirty="0" smtClean="0"/>
              <a:t>Partially taken from IGCMS-II-03-04 Testing and assessment of point light sources_21.05.2014.doc</a:t>
            </a:r>
            <a:endParaRPr lang="en-US" sz="1600" dirty="0"/>
          </a:p>
        </p:txBody>
      </p:sp>
      <p:pic>
        <p:nvPicPr>
          <p:cNvPr id="1034" name="Picture 1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9640" y="821456"/>
            <a:ext cx="5919787" cy="353853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正方形/長方形 18"/>
          <p:cNvSpPr/>
          <p:nvPr/>
        </p:nvSpPr>
        <p:spPr>
          <a:xfrm>
            <a:off x="145885" y="4653170"/>
            <a:ext cx="8602695" cy="1200329"/>
          </a:xfrm>
          <a:prstGeom prst="rect">
            <a:avLst/>
          </a:prstGeom>
        </p:spPr>
        <p:txBody>
          <a:bodyPr wrap="square">
            <a:spAutoFit/>
          </a:bodyPr>
          <a:lstStyle/>
          <a:p>
            <a:r>
              <a:rPr lang="en-US" sz="2400" dirty="0" smtClean="0"/>
              <a:t>Light is detected as an averaged signal within minimum resolvable pixel size. And the </a:t>
            </a:r>
            <a:r>
              <a:rPr lang="en-US" sz="2400" dirty="0" err="1" smtClean="0"/>
              <a:t>TuV</a:t>
            </a:r>
            <a:r>
              <a:rPr lang="en-US" sz="2400" dirty="0" smtClean="0"/>
              <a:t> table shows that a lamp of 200[mm] or smaller in diameter is no longer distinguishable.</a:t>
            </a:r>
          </a:p>
        </p:txBody>
      </p:sp>
    </p:spTree>
    <p:extLst>
      <p:ext uri="{BB962C8B-B14F-4D97-AF65-F5344CB8AC3E}">
        <p14:creationId xmlns:p14="http://schemas.microsoft.com/office/powerpoint/2010/main" val="2550369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52610" y="185514"/>
            <a:ext cx="7734618" cy="646331"/>
          </a:xfrm>
          <a:prstGeom prst="rect">
            <a:avLst/>
          </a:prstGeom>
          <a:noFill/>
        </p:spPr>
        <p:txBody>
          <a:bodyPr wrap="none" rtlCol="0">
            <a:spAutoFit/>
          </a:bodyPr>
          <a:lstStyle/>
          <a:p>
            <a:r>
              <a:rPr lang="en-US" dirty="0" smtClean="0"/>
              <a:t>Aperture and luminance of LED to emulate a headlamp light at 250 [m] at closer </a:t>
            </a:r>
          </a:p>
          <a:p>
            <a:r>
              <a:rPr lang="en-US" dirty="0"/>
              <a:t>d</a:t>
            </a:r>
            <a:r>
              <a:rPr lang="en-US" dirty="0" smtClean="0"/>
              <a:t>istance than the actual 250 [m] target.</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629" y="3672029"/>
            <a:ext cx="4584700" cy="2994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角丸四角形吹き出し 6"/>
          <p:cNvSpPr/>
          <p:nvPr/>
        </p:nvSpPr>
        <p:spPr>
          <a:xfrm>
            <a:off x="107380" y="3672029"/>
            <a:ext cx="3312460" cy="2853401"/>
          </a:xfrm>
          <a:prstGeom prst="wedgeRoundRectCallout">
            <a:avLst>
              <a:gd name="adj1" fmla="val 57144"/>
              <a:gd name="adj2" fmla="val -7962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If PLS evaluation is defined to be measured at 6[m], considering a 70[mm] diameter lamp, </a:t>
            </a:r>
          </a:p>
          <a:p>
            <a:pPr algn="ctr"/>
            <a:r>
              <a:rPr lang="en-US" dirty="0"/>
              <a:t>t</a:t>
            </a:r>
            <a:r>
              <a:rPr lang="en-US" dirty="0" smtClean="0"/>
              <a:t>he aperture of LED shall be  defined to be 1.68 [mm] in diameter, luminance set to 162k[cd/m</a:t>
            </a:r>
            <a:r>
              <a:rPr lang="en-US" baseline="30000" dirty="0" smtClean="0"/>
              <a:t>2</a:t>
            </a:r>
            <a:r>
              <a:rPr lang="en-US" dirty="0" smtClean="0"/>
              <a:t>] and separation between lamp set to 31 [mm]</a:t>
            </a:r>
            <a:endParaRPr lang="en-US" dirty="0"/>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9540" y="980660"/>
            <a:ext cx="7210425"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00669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Test condition </a:t>
            </a:r>
            <a:endParaRPr lang="en-US" dirty="0"/>
          </a:p>
        </p:txBody>
      </p:sp>
      <p:sp>
        <p:nvSpPr>
          <p:cNvPr id="3" name="コンテンツ プレースホルダー 2"/>
          <p:cNvSpPr>
            <a:spLocks noGrp="1"/>
          </p:cNvSpPr>
          <p:nvPr>
            <p:ph idx="1"/>
          </p:nvPr>
        </p:nvSpPr>
        <p:spPr>
          <a:xfrm>
            <a:off x="251400" y="1600200"/>
            <a:ext cx="8785220" cy="4525963"/>
          </a:xfrm>
        </p:spPr>
        <p:txBody>
          <a:bodyPr>
            <a:normAutofit fontScale="92500" lnSpcReduction="10000"/>
          </a:bodyPr>
          <a:lstStyle/>
          <a:p>
            <a:r>
              <a:rPr lang="en-US" sz="2800" dirty="0" smtClean="0"/>
              <a:t>We shall select a candidate condition of the Type Approval test.</a:t>
            </a:r>
          </a:p>
          <a:p>
            <a:pPr marL="0" indent="0">
              <a:buNone/>
            </a:pPr>
            <a:endParaRPr lang="en-US" sz="2800" dirty="0" smtClean="0"/>
          </a:p>
          <a:p>
            <a:pPr marL="0" indent="0">
              <a:buNone/>
            </a:pPr>
            <a:r>
              <a:rPr lang="en-US" sz="2800" dirty="0" smtClean="0"/>
              <a:t>To be defined: </a:t>
            </a:r>
          </a:p>
          <a:p>
            <a:pPr marL="0" indent="0">
              <a:buNone/>
            </a:pPr>
            <a:r>
              <a:rPr lang="en-US" sz="2800" dirty="0" smtClean="0"/>
              <a:t>   1. headlamp size = 70[mm]</a:t>
            </a:r>
          </a:p>
          <a:p>
            <a:pPr marL="0" indent="0">
              <a:buNone/>
            </a:pPr>
            <a:r>
              <a:rPr lang="en-US" sz="2000" dirty="0" smtClean="0"/>
              <a:t>the maximum luminance is consequently derived as 162k[cd/m</a:t>
            </a:r>
            <a:r>
              <a:rPr lang="en-US" sz="2000" baseline="30000" dirty="0" smtClean="0"/>
              <a:t>2</a:t>
            </a:r>
            <a:r>
              <a:rPr lang="en-US" sz="2000" dirty="0" smtClean="0"/>
              <a:t>]</a:t>
            </a:r>
          </a:p>
          <a:p>
            <a:pPr marL="0" indent="0">
              <a:buNone/>
            </a:pPr>
            <a:r>
              <a:rPr lang="en-US" sz="2800" dirty="0" smtClean="0"/>
              <a:t>And if not measuring at 250 [m] ahead. </a:t>
            </a:r>
          </a:p>
          <a:p>
            <a:pPr marL="0" indent="0">
              <a:buNone/>
            </a:pPr>
            <a:r>
              <a:rPr lang="en-US" sz="2800" dirty="0" smtClean="0"/>
              <a:t>   2. Emulation test distance = 6 [m]</a:t>
            </a:r>
          </a:p>
          <a:p>
            <a:pPr marL="0" indent="0">
              <a:buNone/>
            </a:pPr>
            <a:r>
              <a:rPr lang="en-US" sz="2800" dirty="0"/>
              <a:t> </a:t>
            </a:r>
            <a:r>
              <a:rPr lang="en-US" sz="2800" dirty="0" smtClean="0"/>
              <a:t>         gives a LED with diameter 1.68[mm]</a:t>
            </a:r>
          </a:p>
          <a:p>
            <a:pPr marL="0" indent="0">
              <a:buNone/>
            </a:pPr>
            <a:r>
              <a:rPr lang="en-US" sz="2800" dirty="0" smtClean="0"/>
              <a:t>          with separation of 31[mm] from each LED source, </a:t>
            </a:r>
          </a:p>
          <a:p>
            <a:pPr marL="0" indent="0">
              <a:buNone/>
            </a:pPr>
            <a:r>
              <a:rPr lang="en-US" sz="2100" dirty="0" smtClean="0"/>
              <a:t>assuming </a:t>
            </a:r>
            <a:r>
              <a:rPr lang="en-US" sz="2100" dirty="0"/>
              <a:t>headlamp of 70 [mm] </a:t>
            </a:r>
            <a:r>
              <a:rPr lang="en-US" sz="2100" dirty="0" smtClean="0"/>
              <a:t>diameter.</a:t>
            </a:r>
            <a:endParaRPr lang="en-US" sz="2100" dirty="0"/>
          </a:p>
        </p:txBody>
      </p:sp>
    </p:spTree>
    <p:extLst>
      <p:ext uri="{BB962C8B-B14F-4D97-AF65-F5344CB8AC3E}">
        <p14:creationId xmlns:p14="http://schemas.microsoft.com/office/powerpoint/2010/main" val="16832513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857500"/>
            <a:ext cx="8229600" cy="1143000"/>
          </a:xfrm>
        </p:spPr>
        <p:txBody>
          <a:bodyPr/>
          <a:lstStyle/>
          <a:p>
            <a:r>
              <a:rPr lang="en-US" dirty="0" smtClean="0"/>
              <a:t>EOF</a:t>
            </a:r>
            <a:endParaRPr lang="en-US" dirty="0"/>
          </a:p>
        </p:txBody>
      </p:sp>
    </p:spTree>
    <p:extLst>
      <p:ext uri="{BB962C8B-B14F-4D97-AF65-F5344CB8AC3E}">
        <p14:creationId xmlns:p14="http://schemas.microsoft.com/office/powerpoint/2010/main" val="3135513143"/>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404</TotalTime>
  <Words>380</Words>
  <Application>Microsoft Office PowerPoint</Application>
  <PresentationFormat>画面に合わせる (4:3)</PresentationFormat>
  <Paragraphs>35</Paragraphs>
  <Slides>7</Slides>
  <Notes>0</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Office ​​テーマ</vt:lpstr>
      <vt:lpstr>Consideration of PLS testing condition from view point of UN Reg.112 requirement.</vt:lpstr>
      <vt:lpstr>PowerPoint プレゼンテーション</vt:lpstr>
      <vt:lpstr>The condition 300k to 500k[cd/m2] is too high compared to what is expected from the requirement given in UN Reg.112, restricting the maximum luminance to be under 625 [cd].   For the evaluation condition of a headlamp 250[m] away, a headlamp size of diameter 70[mm] seems reasonable in defining the evaluation condition for this measurement which gives the luminance to be under  　(625[cd])/((π∙(0.07/2)^2 [m^2]) )=162k[cd/m2]   A passing beam headlamp at far distance is observed as an averaged illumination covering the entire headlamp area. The CMS or driver’s eye will not observe the lamp bulb filament itself but the averaged illumination dispersed by the reflector and the minimum distinguishable size is not smaller than the least circle of confusion of the CMS or driver’s eye acuity.  The fact that a point light source is no longer observed as it should be is also indirectly given in the explanation given by TuV (see next page). </vt:lpstr>
      <vt:lpstr>PowerPoint プレゼンテーション</vt:lpstr>
      <vt:lpstr>PowerPoint プレゼンテーション</vt:lpstr>
      <vt:lpstr>Test condition </vt:lpstr>
      <vt:lpstr>EOF</vt:lpstr>
    </vt:vector>
  </TitlesOfParts>
  <Company>Sony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Oba, Eiji</dc:creator>
  <cp:lastModifiedBy>Oba, Eiji</cp:lastModifiedBy>
  <cp:revision>18</cp:revision>
  <dcterms:created xsi:type="dcterms:W3CDTF">2014-12-01T02:26:29Z</dcterms:created>
  <dcterms:modified xsi:type="dcterms:W3CDTF">2014-12-12T07:01:51Z</dcterms:modified>
</cp:coreProperties>
</file>