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120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6" name="Table 20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451065"/>
              </p:ext>
            </p:extLst>
          </p:nvPr>
        </p:nvGraphicFramePr>
        <p:xfrm>
          <a:off x="152399" y="533400"/>
          <a:ext cx="8956041" cy="6035068"/>
        </p:xfrm>
        <a:graphic>
          <a:graphicData uri="http://schemas.openxmlformats.org/drawingml/2006/table">
            <a:tbl>
              <a:tblPr/>
              <a:tblGrid>
                <a:gridCol w="990601"/>
                <a:gridCol w="1295400"/>
                <a:gridCol w="1295400"/>
                <a:gridCol w="1295400"/>
                <a:gridCol w="1143000"/>
                <a:gridCol w="1219200"/>
                <a:gridCol w="838200"/>
                <a:gridCol w="878840"/>
              </a:tblGrid>
              <a:tr h="1066800"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7200">
                <a:tc rowSpan="2">
                  <a:txBody>
                    <a:bodyPr/>
                    <a:lstStyle/>
                    <a:p>
                      <a:r>
                        <a:rPr lang="en-GB" sz="1600" b="1" noProof="0" dirty="0" smtClean="0"/>
                        <a:t>Type 0</a:t>
                      </a:r>
                      <a:endParaRPr lang="en-GB" sz="16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800" b="1" noProof="0" dirty="0" smtClean="0"/>
                        <a:t>50%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800" b="1" noProof="0" dirty="0" smtClean="0"/>
                        <a:t>50%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800" b="1" noProof="0" dirty="0" smtClean="0"/>
                        <a:t>50%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50%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45%</a:t>
                      </a:r>
                      <a:endParaRPr lang="en-GB" sz="18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400" b="1" noProof="0" dirty="0" smtClean="0"/>
                        <a:t>Same as tractor + semi-trailer.</a:t>
                      </a:r>
                    </a:p>
                    <a:p>
                      <a:r>
                        <a:rPr lang="en-GB" sz="1400" b="1" noProof="0" dirty="0" smtClean="0"/>
                        <a:t>To be compared with performance of a full-trailer (50%) </a:t>
                      </a:r>
                      <a:r>
                        <a:rPr lang="en-GB" sz="1400" b="1" noProof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GB" sz="1400" b="1" noProof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d</a:t>
                      </a:r>
                      <a:r>
                        <a:rPr lang="en-GB" sz="1400" b="1" noProof="0" dirty="0" smtClean="0">
                          <a:solidFill>
                            <a:schemeClr val="tx1"/>
                          </a:solidFill>
                        </a:rPr>
                        <a:t>o we have a proven calculation?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25880">
                <a:tc rowSpan="2">
                  <a:txBody>
                    <a:bodyPr/>
                    <a:lstStyle/>
                    <a:p>
                      <a:r>
                        <a:rPr lang="en-GB" sz="1600" b="1" noProof="0" dirty="0" smtClean="0"/>
                        <a:t>Compatibility</a:t>
                      </a:r>
                      <a:endParaRPr lang="en-GB" sz="1600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Annex 10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 2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Towing vehicles and trailers</a:t>
                      </a:r>
                      <a:endParaRPr lang="en-GB" sz="14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Annex 10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 2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Towing vehicles and trailers</a:t>
                      </a:r>
                    </a:p>
                    <a:p>
                      <a:endParaRPr lang="en-GB" sz="14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Annex 10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 2</a:t>
                      </a:r>
                    </a:p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Towing vehicles and trailers</a:t>
                      </a:r>
                    </a:p>
                    <a:p>
                      <a:r>
                        <a:rPr lang="en-GB" sz="18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 0.95</a:t>
                      </a:r>
                      <a:endParaRPr lang="en-GB" sz="18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Annex 10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 2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Towing vehicles and trailers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8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 0.95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Annex 10 Diagram 4A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Semi-trailers</a:t>
                      </a:r>
                      <a:endParaRPr lang="en-GB" sz="1400" b="1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0690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059" name="Group 2058"/>
          <p:cNvGrpSpPr/>
          <p:nvPr/>
        </p:nvGrpSpPr>
        <p:grpSpPr>
          <a:xfrm>
            <a:off x="1469033" y="818360"/>
            <a:ext cx="661733" cy="497861"/>
            <a:chOff x="569686" y="2660422"/>
            <a:chExt cx="1219200" cy="9906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569686" y="2965222"/>
              <a:ext cx="304800" cy="457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74486" y="2660422"/>
              <a:ext cx="914400" cy="762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Oval 6"/>
            <p:cNvSpPr/>
            <p:nvPr/>
          </p:nvSpPr>
          <p:spPr>
            <a:xfrm>
              <a:off x="645886" y="3422422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1557111" y="3422422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55" name="Group 2054"/>
          <p:cNvGrpSpPr/>
          <p:nvPr/>
        </p:nvGrpSpPr>
        <p:grpSpPr>
          <a:xfrm>
            <a:off x="2694235" y="842090"/>
            <a:ext cx="734765" cy="414726"/>
            <a:chOff x="4234090" y="348345"/>
            <a:chExt cx="1524000" cy="9906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2" name="Rectangle 11"/>
            <p:cNvSpPr/>
            <p:nvPr/>
          </p:nvSpPr>
          <p:spPr>
            <a:xfrm>
              <a:off x="4538890" y="348345"/>
              <a:ext cx="1219200" cy="762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val 12"/>
            <p:cNvSpPr/>
            <p:nvPr/>
          </p:nvSpPr>
          <p:spPr>
            <a:xfrm>
              <a:off x="4538890" y="1110345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val 14"/>
            <p:cNvSpPr/>
            <p:nvPr/>
          </p:nvSpPr>
          <p:spPr>
            <a:xfrm>
              <a:off x="5526315" y="1110345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4234090" y="1110345"/>
              <a:ext cx="304800" cy="22860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5" name="Group 2064"/>
          <p:cNvGrpSpPr/>
          <p:nvPr/>
        </p:nvGrpSpPr>
        <p:grpSpPr>
          <a:xfrm>
            <a:off x="3999385" y="867757"/>
            <a:ext cx="734765" cy="426527"/>
            <a:chOff x="6311673" y="2161412"/>
            <a:chExt cx="1274763" cy="75009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8" name="Rectangle 17"/>
            <p:cNvSpPr/>
            <p:nvPr/>
          </p:nvSpPr>
          <p:spPr>
            <a:xfrm>
              <a:off x="6566626" y="2161412"/>
              <a:ext cx="1019810" cy="561034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Oval 18"/>
            <p:cNvSpPr/>
            <p:nvPr/>
          </p:nvSpPr>
          <p:spPr>
            <a:xfrm>
              <a:off x="6856103" y="2743200"/>
              <a:ext cx="191214" cy="16831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Oval 19"/>
            <p:cNvSpPr/>
            <p:nvPr/>
          </p:nvSpPr>
          <p:spPr>
            <a:xfrm>
              <a:off x="7104605" y="2743200"/>
              <a:ext cx="191214" cy="16831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6311673" y="2722446"/>
              <a:ext cx="254953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0" name="Group 2059"/>
          <p:cNvGrpSpPr/>
          <p:nvPr/>
        </p:nvGrpSpPr>
        <p:grpSpPr>
          <a:xfrm>
            <a:off x="5257800" y="1216752"/>
            <a:ext cx="457697" cy="147504"/>
            <a:chOff x="3648302" y="4181476"/>
            <a:chExt cx="949325" cy="304800"/>
          </a:xfrm>
          <a:solidFill>
            <a:srgbClr val="FF0000"/>
          </a:solidFill>
        </p:grpSpPr>
        <p:sp>
          <p:nvSpPr>
            <p:cNvPr id="17" name="Rectangle 16"/>
            <p:cNvSpPr/>
            <p:nvPr/>
          </p:nvSpPr>
          <p:spPr>
            <a:xfrm>
              <a:off x="3953103" y="4181476"/>
              <a:ext cx="644524" cy="76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val 23"/>
            <p:cNvSpPr/>
            <p:nvPr/>
          </p:nvSpPr>
          <p:spPr>
            <a:xfrm>
              <a:off x="4105502" y="4257676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val 24"/>
            <p:cNvSpPr/>
            <p:nvPr/>
          </p:nvSpPr>
          <p:spPr>
            <a:xfrm>
              <a:off x="4369027" y="4248151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3648302" y="4181476"/>
              <a:ext cx="304800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4" name="Group 2063"/>
          <p:cNvGrpSpPr/>
          <p:nvPr/>
        </p:nvGrpSpPr>
        <p:grpSpPr>
          <a:xfrm>
            <a:off x="6136539" y="854038"/>
            <a:ext cx="917691" cy="474543"/>
            <a:chOff x="4294415" y="3333751"/>
            <a:chExt cx="1903412" cy="113347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7" name="Rectangle 26"/>
            <p:cNvSpPr/>
            <p:nvPr/>
          </p:nvSpPr>
          <p:spPr>
            <a:xfrm>
              <a:off x="4294415" y="3333751"/>
              <a:ext cx="1903412" cy="762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826227" y="4108450"/>
              <a:ext cx="1371599" cy="11112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Oval 28"/>
            <p:cNvSpPr/>
            <p:nvPr/>
          </p:nvSpPr>
          <p:spPr>
            <a:xfrm>
              <a:off x="5683477" y="4232276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Oval 29"/>
            <p:cNvSpPr/>
            <p:nvPr/>
          </p:nvSpPr>
          <p:spPr>
            <a:xfrm>
              <a:off x="5969227" y="4232276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val 30"/>
            <p:cNvSpPr/>
            <p:nvPr/>
          </p:nvSpPr>
          <p:spPr>
            <a:xfrm>
              <a:off x="5397726" y="4238626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61" name="Group 2060"/>
          <p:cNvGrpSpPr/>
          <p:nvPr/>
        </p:nvGrpSpPr>
        <p:grpSpPr>
          <a:xfrm>
            <a:off x="7467600" y="1224096"/>
            <a:ext cx="479893" cy="147504"/>
            <a:chOff x="3676879" y="6134781"/>
            <a:chExt cx="995361" cy="304800"/>
          </a:xfrm>
          <a:solidFill>
            <a:srgbClr val="FF0000"/>
          </a:solidFill>
        </p:grpSpPr>
        <p:sp>
          <p:nvSpPr>
            <p:cNvPr id="32" name="Rectangle 31"/>
            <p:cNvSpPr/>
            <p:nvPr/>
          </p:nvSpPr>
          <p:spPr>
            <a:xfrm>
              <a:off x="4027716" y="6134781"/>
              <a:ext cx="644524" cy="762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/>
            <p:nvPr/>
          </p:nvSpPr>
          <p:spPr>
            <a:xfrm>
              <a:off x="4180115" y="6210981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val 33"/>
            <p:cNvSpPr/>
            <p:nvPr/>
          </p:nvSpPr>
          <p:spPr>
            <a:xfrm>
              <a:off x="4443640" y="6201456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3676879" y="6134781"/>
              <a:ext cx="350836" cy="276225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3" name="Group 2062"/>
          <p:cNvGrpSpPr/>
          <p:nvPr/>
        </p:nvGrpSpPr>
        <p:grpSpPr>
          <a:xfrm>
            <a:off x="8021528" y="866028"/>
            <a:ext cx="917691" cy="474543"/>
            <a:chOff x="4369028" y="5287056"/>
            <a:chExt cx="1903412" cy="113347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6" name="Rectangle 35"/>
            <p:cNvSpPr/>
            <p:nvPr/>
          </p:nvSpPr>
          <p:spPr>
            <a:xfrm>
              <a:off x="4369028" y="5287056"/>
              <a:ext cx="1903412" cy="762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900840" y="6061755"/>
              <a:ext cx="1371599" cy="11112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Oval 37"/>
            <p:cNvSpPr/>
            <p:nvPr/>
          </p:nvSpPr>
          <p:spPr>
            <a:xfrm>
              <a:off x="5758090" y="6185581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Oval 38"/>
            <p:cNvSpPr/>
            <p:nvPr/>
          </p:nvSpPr>
          <p:spPr>
            <a:xfrm>
              <a:off x="6043840" y="6185581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Oval 39"/>
            <p:cNvSpPr/>
            <p:nvPr/>
          </p:nvSpPr>
          <p:spPr>
            <a:xfrm>
              <a:off x="5472339" y="6191931"/>
              <a:ext cx="228600" cy="228600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Oval 3"/>
          <p:cNvSpPr/>
          <p:nvPr/>
        </p:nvSpPr>
        <p:spPr>
          <a:xfrm>
            <a:off x="4800600" y="4495800"/>
            <a:ext cx="1219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18576" y="5486400"/>
            <a:ext cx="2318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Are </a:t>
            </a:r>
            <a:r>
              <a:rPr lang="fr-FR" dirty="0" err="1" smtClean="0">
                <a:solidFill>
                  <a:srgbClr val="FF0000"/>
                </a:solidFill>
              </a:rPr>
              <a:t>these</a:t>
            </a:r>
            <a:r>
              <a:rPr lang="fr-FR" dirty="0" smtClean="0">
                <a:solidFill>
                  <a:srgbClr val="FF0000"/>
                </a:solidFill>
              </a:rPr>
              <a:t> 5% relevant for a </a:t>
            </a:r>
            <a:r>
              <a:rPr lang="fr-FR" dirty="0" err="1" smtClean="0">
                <a:solidFill>
                  <a:srgbClr val="FF0000"/>
                </a:solidFill>
              </a:rPr>
              <a:t>dolly</a:t>
            </a:r>
            <a:r>
              <a:rPr lang="fr-FR" dirty="0" smtClean="0">
                <a:solidFill>
                  <a:srgbClr val="FF0000"/>
                </a:solidFill>
              </a:rPr>
              <a:t>?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endCxn id="4" idx="5"/>
          </p:cNvCxnSpPr>
          <p:nvPr/>
        </p:nvCxnSpPr>
        <p:spPr>
          <a:xfrm flipH="1" flipV="1">
            <a:off x="5841252" y="4886045"/>
            <a:ext cx="700702" cy="6003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0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80135"/>
            <a:ext cx="4191000" cy="476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75730"/>
            <a:ext cx="4054655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152400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Annex </a:t>
            </a:r>
            <a:r>
              <a:rPr lang="en-GB" b="1" dirty="0"/>
              <a:t>10</a:t>
            </a:r>
          </a:p>
          <a:p>
            <a:r>
              <a:rPr lang="en-GB" b="1" dirty="0"/>
              <a:t>Diagram 2</a:t>
            </a:r>
          </a:p>
          <a:p>
            <a:r>
              <a:rPr lang="en-GB" b="1" dirty="0"/>
              <a:t>Towing vehicles and trailers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5181599" y="429399"/>
            <a:ext cx="3826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/>
              <a:t>Diagram</a:t>
            </a:r>
            <a:r>
              <a:rPr lang="fr-FR" b="1" dirty="0" smtClean="0"/>
              <a:t> </a:t>
            </a:r>
            <a:r>
              <a:rPr lang="fr-FR" b="1" dirty="0"/>
              <a:t>3</a:t>
            </a:r>
          </a:p>
          <a:p>
            <a:r>
              <a:rPr lang="fr-FR" b="1" dirty="0" err="1"/>
              <a:t>Tractors</a:t>
            </a:r>
            <a:r>
              <a:rPr lang="fr-FR" b="1" dirty="0"/>
              <a:t> for semi-</a:t>
            </a:r>
            <a:r>
              <a:rPr lang="fr-FR" b="1" dirty="0" err="1"/>
              <a:t>trailers</a:t>
            </a:r>
            <a:endParaRPr lang="fr-FR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7886700" y="90800"/>
            <a:ext cx="1151026" cy="949381"/>
            <a:chOff x="5943600" y="5638800"/>
            <a:chExt cx="1151026" cy="949381"/>
          </a:xfrm>
        </p:grpSpPr>
        <p:sp>
          <p:nvSpPr>
            <p:cNvPr id="4" name="Rectangle 3"/>
            <p:cNvSpPr/>
            <p:nvPr/>
          </p:nvSpPr>
          <p:spPr>
            <a:xfrm>
              <a:off x="5943600" y="6127694"/>
              <a:ext cx="1151026" cy="238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943600" y="5638800"/>
              <a:ext cx="381000" cy="4888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5943600" y="6324600"/>
              <a:ext cx="304800" cy="2635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/>
            <p:nvPr/>
          </p:nvSpPr>
          <p:spPr>
            <a:xfrm>
              <a:off x="6781800" y="6324600"/>
              <a:ext cx="304800" cy="26358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519113" y="6019800"/>
              <a:ext cx="415087" cy="10789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560469" y="174658"/>
            <a:ext cx="1454936" cy="577906"/>
            <a:chOff x="1440664" y="6010274"/>
            <a:chExt cx="1454936" cy="577906"/>
          </a:xfrm>
        </p:grpSpPr>
        <p:grpSp>
          <p:nvGrpSpPr>
            <p:cNvPr id="6" name="Group 5"/>
            <p:cNvGrpSpPr/>
            <p:nvPr/>
          </p:nvGrpSpPr>
          <p:grpSpPr>
            <a:xfrm>
              <a:off x="1440664" y="6127693"/>
              <a:ext cx="1454936" cy="460487"/>
              <a:chOff x="3648302" y="4181476"/>
              <a:chExt cx="949325" cy="304800"/>
            </a:xfrm>
            <a:solidFill>
              <a:srgbClr val="FF0000"/>
            </a:solidFill>
          </p:grpSpPr>
          <p:sp>
            <p:nvSpPr>
              <p:cNvPr id="7" name="Rectangle 6"/>
              <p:cNvSpPr/>
              <p:nvPr/>
            </p:nvSpPr>
            <p:spPr>
              <a:xfrm>
                <a:off x="3953103" y="4181476"/>
                <a:ext cx="644524" cy="76200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105502" y="4257676"/>
                <a:ext cx="228600" cy="2286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369027" y="4248151"/>
                <a:ext cx="228600" cy="228600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flipH="1">
                <a:off x="3648302" y="4181476"/>
                <a:ext cx="304800" cy="0"/>
              </a:xfrm>
              <a:prstGeom prst="line">
                <a:avLst/>
              </a:prstGeom>
              <a:grpFill/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2194157" y="6010274"/>
              <a:ext cx="415087" cy="10789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>
            <a:off x="4648200" y="139374"/>
            <a:ext cx="0" cy="6566226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59790" y="6216134"/>
            <a:ext cx="629832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Both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Dollies</a:t>
            </a:r>
            <a:r>
              <a:rPr lang="fr-FR" b="1" dirty="0" smtClean="0">
                <a:solidFill>
                  <a:srgbClr val="FF0000"/>
                </a:solidFill>
              </a:rPr>
              <a:t> and </a:t>
            </a:r>
            <a:r>
              <a:rPr lang="fr-FR" b="1" dirty="0" err="1" smtClean="0">
                <a:solidFill>
                  <a:srgbClr val="FF0000"/>
                </a:solidFill>
              </a:rPr>
              <a:t>tractors</a:t>
            </a:r>
            <a:r>
              <a:rPr lang="fr-FR" b="1" dirty="0" smtClean="0">
                <a:solidFill>
                  <a:srgbClr val="FF0000"/>
                </a:solidFill>
              </a:rPr>
              <a:t> must </a:t>
            </a:r>
            <a:r>
              <a:rPr lang="fr-FR" b="1" dirty="0" err="1" smtClean="0">
                <a:solidFill>
                  <a:srgbClr val="FF0000"/>
                </a:solidFill>
              </a:rPr>
              <a:t>be</a:t>
            </a:r>
            <a:r>
              <a:rPr lang="fr-FR" b="1" dirty="0" smtClean="0">
                <a:solidFill>
                  <a:srgbClr val="FF0000"/>
                </a:solidFill>
              </a:rPr>
              <a:t> compatible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 a semi-</a:t>
            </a:r>
            <a:r>
              <a:rPr lang="fr-FR" b="1" dirty="0" err="1" smtClean="0">
                <a:solidFill>
                  <a:srgbClr val="FF0000"/>
                </a:solidFill>
              </a:rPr>
              <a:t>trailer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772" y="152400"/>
            <a:ext cx="5868671" cy="667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5943600" y="533400"/>
            <a:ext cx="0" cy="59436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86000" y="990600"/>
            <a:ext cx="3657600" cy="533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704107" y="2514600"/>
            <a:ext cx="1772893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819400" y="4038600"/>
            <a:ext cx="1884707" cy="2286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" y="990600"/>
            <a:ext cx="1484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Tractor</a:t>
            </a:r>
            <a:r>
              <a:rPr lang="fr-FR" b="1" dirty="0" smtClean="0">
                <a:solidFill>
                  <a:srgbClr val="FF0000"/>
                </a:solidFill>
              </a:rPr>
              <a:t> bands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(</a:t>
            </a:r>
            <a:r>
              <a:rPr lang="fr-FR" b="1" dirty="0" err="1" smtClean="0">
                <a:solidFill>
                  <a:srgbClr val="FF0000"/>
                </a:solidFill>
              </a:rPr>
              <a:t>laden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769772" y="1175266"/>
            <a:ext cx="2934335" cy="15679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8600" y="1985665"/>
            <a:ext cx="13752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CAT bands</a:t>
            </a:r>
          </a:p>
          <a:p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(Laden)</a:t>
            </a:r>
          </a:p>
          <a:p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(0.95 factor</a:t>
            </a:r>
          </a:p>
          <a:p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not </a:t>
            </a:r>
            <a:r>
              <a:rPr lang="fr-FR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shown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>
            <a:off x="1603848" y="2585830"/>
            <a:ext cx="3252659" cy="46217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89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066800"/>
            <a:ext cx="800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Annex 10</a:t>
            </a:r>
          </a:p>
          <a:p>
            <a:endParaRPr lang="en-US" sz="2000" dirty="0" smtClean="0"/>
          </a:p>
          <a:p>
            <a:r>
              <a:rPr lang="en-US" sz="2000" dirty="0" smtClean="0"/>
              <a:t>5.2</a:t>
            </a:r>
            <a:r>
              <a:rPr lang="en-US" sz="2000" dirty="0"/>
              <a:t>. For </a:t>
            </a:r>
            <a:r>
              <a:rPr lang="en-US" sz="2000" dirty="0" err="1"/>
              <a:t>centre</a:t>
            </a:r>
            <a:r>
              <a:rPr lang="en-US" sz="2000" dirty="0"/>
              <a:t>-axle trailers fitted with compressed-air braking </a:t>
            </a:r>
            <a:r>
              <a:rPr lang="en-US" sz="2000"/>
              <a:t>systems</a:t>
            </a:r>
            <a:r>
              <a:rPr lang="en-US" sz="2000" smtClean="0"/>
              <a:t>:</a:t>
            </a:r>
          </a:p>
          <a:p>
            <a:endParaRPr lang="en-US" sz="2000" dirty="0"/>
          </a:p>
          <a:p>
            <a:r>
              <a:rPr lang="en-US" sz="2000" dirty="0"/>
              <a:t>5.2.1. The permissible relationship between the braking rate TR/PR and the </a:t>
            </a:r>
            <a:r>
              <a:rPr lang="en-US" sz="2000" dirty="0" smtClean="0"/>
              <a:t>pressure pm </a:t>
            </a:r>
            <a:r>
              <a:rPr lang="en-US" sz="2000" dirty="0"/>
              <a:t>shall lie within two areas derived from diagram 2 of this annex, </a:t>
            </a:r>
            <a:r>
              <a:rPr lang="en-US" sz="2000" dirty="0" smtClean="0"/>
              <a:t>by multiplying </a:t>
            </a:r>
            <a:r>
              <a:rPr lang="en-US" sz="2000" dirty="0"/>
              <a:t>the vertical scale by 0.95. This requirement shall be met at </a:t>
            </a:r>
            <a:r>
              <a:rPr lang="en-US" sz="2000" dirty="0" smtClean="0"/>
              <a:t>all pressures </a:t>
            </a:r>
            <a:r>
              <a:rPr lang="en-US" sz="2000" dirty="0"/>
              <a:t>between 20 and 750 </a:t>
            </a:r>
            <a:r>
              <a:rPr lang="en-US" sz="2000" dirty="0" err="1"/>
              <a:t>kPa</a:t>
            </a:r>
            <a:r>
              <a:rPr lang="en-US" sz="2000" dirty="0"/>
              <a:t>, in both the laden and </a:t>
            </a:r>
            <a:r>
              <a:rPr lang="en-US" sz="2000" dirty="0" err="1"/>
              <a:t>unladen</a:t>
            </a:r>
            <a:r>
              <a:rPr lang="en-US" sz="2000" dirty="0"/>
              <a:t> states </a:t>
            </a:r>
            <a:r>
              <a:rPr lang="en-US" sz="2000" dirty="0" smtClean="0"/>
              <a:t>of </a:t>
            </a:r>
            <a:r>
              <a:rPr lang="fr-FR" sz="2000" dirty="0" err="1" smtClean="0"/>
              <a:t>load</a:t>
            </a:r>
            <a:r>
              <a:rPr lang="fr-F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1802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200</Words>
  <Application>Microsoft Office PowerPoint</Application>
  <PresentationFormat>Affichage à l'écran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time MVC</dc:title>
  <dc:creator>Teyssier Pierre</dc:creator>
  <cp:lastModifiedBy>Olivier FONTAINE</cp:lastModifiedBy>
  <cp:revision>22</cp:revision>
  <dcterms:created xsi:type="dcterms:W3CDTF">2006-08-16T00:00:00Z</dcterms:created>
  <dcterms:modified xsi:type="dcterms:W3CDTF">2015-10-06T14:22:03Z</dcterms:modified>
</cp:coreProperties>
</file>