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26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39" autoAdjust="0"/>
    <p:restoredTop sz="94660"/>
  </p:normalViewPr>
  <p:slideViewPr>
    <p:cSldViewPr>
      <p:cViewPr varScale="1">
        <p:scale>
          <a:sx n="107" d="100"/>
          <a:sy n="107" d="100"/>
        </p:scale>
        <p:origin x="-13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E10CF-AEC1-4657-BC43-4FC849F6699C}" type="datetimeFigureOut">
              <a:rPr lang="ja-JP" altLang="en-US"/>
              <a:pPr>
                <a:defRPr/>
              </a:pPr>
              <a:t>2015/4/9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08D71-B2EA-4986-A3A5-08C67B7193C5}" type="slidenum">
              <a:rPr lang="ja-JP" altLang="en-US"/>
              <a:pPr>
                <a:defRPr/>
              </a:pPr>
              <a:t>‹Nr.›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26836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468EE-8AE3-44B3-9FA6-83566168BED4}" type="datetimeFigureOut">
              <a:rPr lang="ja-JP" altLang="en-US"/>
              <a:pPr>
                <a:defRPr/>
              </a:pPr>
              <a:t>2015/4/9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76BCC-33ED-4F83-ADAF-4E561F61DFF7}" type="slidenum">
              <a:rPr lang="ja-JP" altLang="en-US"/>
              <a:pPr>
                <a:defRPr/>
              </a:pPr>
              <a:t>‹Nr.›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46527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F95DA-7F4B-4D60-A3EE-0585AE8FFAD1}" type="datetimeFigureOut">
              <a:rPr lang="ja-JP" altLang="en-US"/>
              <a:pPr>
                <a:defRPr/>
              </a:pPr>
              <a:t>2015/4/9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155CC-2F3C-4FAC-9F25-6F6EEE76BBB9}" type="slidenum">
              <a:rPr lang="ja-JP" altLang="en-US"/>
              <a:pPr>
                <a:defRPr/>
              </a:pPr>
              <a:t>‹Nr.›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60787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4E680-1A08-4484-ABA0-935751B51653}" type="datetimeFigureOut">
              <a:rPr lang="ja-JP" altLang="en-US"/>
              <a:pPr>
                <a:defRPr/>
              </a:pPr>
              <a:t>2015/4/9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7CD5C-0EBF-4340-83EF-BF472E51FBB9}" type="slidenum">
              <a:rPr lang="ja-JP" altLang="en-US"/>
              <a:pPr>
                <a:defRPr/>
              </a:pPr>
              <a:t>‹Nr.›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0512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A9E78-78FB-4DCB-BE65-1A51F348B36C}" type="datetimeFigureOut">
              <a:rPr lang="ja-JP" altLang="en-US"/>
              <a:pPr>
                <a:defRPr/>
              </a:pPr>
              <a:t>2015/4/9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0C77C-1D53-41D8-B9A7-3CE7A2E3BAD1}" type="slidenum">
              <a:rPr lang="ja-JP" altLang="en-US"/>
              <a:pPr>
                <a:defRPr/>
              </a:pPr>
              <a:t>‹Nr.›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93140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2E538-2470-4E35-B14A-1B8AB6A7F468}" type="datetimeFigureOut">
              <a:rPr lang="ja-JP" altLang="en-US"/>
              <a:pPr>
                <a:defRPr/>
              </a:pPr>
              <a:t>2015/4/9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15127-5C4F-4F80-AAEF-A56D158FF7A2}" type="slidenum">
              <a:rPr lang="ja-JP" altLang="en-US"/>
              <a:pPr>
                <a:defRPr/>
              </a:pPr>
              <a:t>‹Nr.›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00976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A756D-E3EB-4C53-88A4-3850FFB286D4}" type="datetimeFigureOut">
              <a:rPr lang="ja-JP" altLang="en-US"/>
              <a:pPr>
                <a:defRPr/>
              </a:pPr>
              <a:t>2015/4/9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207F8-9367-4011-BDA9-1988B6029834}" type="slidenum">
              <a:rPr lang="ja-JP" altLang="en-US"/>
              <a:pPr>
                <a:defRPr/>
              </a:pPr>
              <a:t>‹Nr.›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92923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BE537-E8B1-4ECA-AD9B-172A866876F8}" type="datetimeFigureOut">
              <a:rPr lang="ja-JP" altLang="en-US"/>
              <a:pPr>
                <a:defRPr/>
              </a:pPr>
              <a:t>2015/4/9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40ABF-E2AF-4189-A9FF-F7B847A96110}" type="slidenum">
              <a:rPr lang="ja-JP" altLang="en-US"/>
              <a:pPr>
                <a:defRPr/>
              </a:pPr>
              <a:t>‹Nr.›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08665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FAAD8-9F3B-4F8A-B94A-CC96AA38CE6B}" type="datetimeFigureOut">
              <a:rPr lang="ja-JP" altLang="en-US"/>
              <a:pPr>
                <a:defRPr/>
              </a:pPr>
              <a:t>2015/4/9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A3870-B6F6-40CB-AFA4-1D0BBA373526}" type="slidenum">
              <a:rPr lang="ja-JP" altLang="en-US"/>
              <a:pPr>
                <a:defRPr/>
              </a:pPr>
              <a:t>‹Nr.›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76041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EFE51-E8EB-4882-BDC1-CB7ABD867D46}" type="datetimeFigureOut">
              <a:rPr lang="ja-JP" altLang="en-US"/>
              <a:pPr>
                <a:defRPr/>
              </a:pPr>
              <a:t>2015/4/9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07E96-C667-4168-85FB-4E71AD2AFB1B}" type="slidenum">
              <a:rPr lang="ja-JP" altLang="en-US"/>
              <a:pPr>
                <a:defRPr/>
              </a:pPr>
              <a:t>‹Nr.›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68867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1F63D-494F-42E5-A025-75BE58CA257A}" type="datetimeFigureOut">
              <a:rPr lang="ja-JP" altLang="en-US"/>
              <a:pPr>
                <a:defRPr/>
              </a:pPr>
              <a:t>2015/4/9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1094D-D9D8-44A6-8564-163BE351B542}" type="slidenum">
              <a:rPr lang="ja-JP" altLang="en-US"/>
              <a:pPr>
                <a:defRPr/>
              </a:pPr>
              <a:t>‹Nr.›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33318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3583E21-865D-444C-9F8F-9FC41C5FE124}" type="datetimeFigureOut">
              <a:rPr lang="ja-JP" altLang="en-US"/>
              <a:pPr>
                <a:defRPr/>
              </a:pPr>
              <a:t>2015/4/9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2808430-19D0-44C3-BC0F-E507F9D405B0}" type="slidenum">
              <a:rPr lang="ja-JP" altLang="en-US"/>
              <a:pPr>
                <a:defRPr/>
              </a:pPr>
              <a:t>‹Nr.›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844675"/>
            <a:ext cx="7772400" cy="259238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ja-JP" sz="4000" dirty="0" smtClean="0"/>
              <a:t/>
            </a:r>
            <a:br>
              <a:rPr lang="en-US" altLang="ja-JP" sz="4000" dirty="0" smtClean="0"/>
            </a:br>
            <a:r>
              <a:rPr lang="en-US" altLang="ja-JP" sz="4000" b="1" dirty="0"/>
              <a:t>OIL# 50 : RCB </a:t>
            </a:r>
            <a:r>
              <a:rPr lang="en-US" altLang="ja-JP" sz="4000" b="1" dirty="0" smtClean="0"/>
              <a:t>correction</a:t>
            </a:r>
            <a:r>
              <a:rPr lang="en-US" altLang="ja-JP" sz="4000" b="1" dirty="0"/>
              <a:t/>
            </a:r>
            <a:br>
              <a:rPr lang="en-US" altLang="ja-JP" sz="4000" b="1" dirty="0"/>
            </a:br>
            <a:r>
              <a:rPr lang="en-US" altLang="ja-JP" sz="4000" dirty="0" smtClean="0"/>
              <a:t>e-Lab sub-group</a:t>
            </a:r>
            <a:br>
              <a:rPr lang="en-US" altLang="ja-JP" sz="4000" dirty="0" smtClean="0"/>
            </a:br>
            <a:r>
              <a:rPr lang="ja-JP" altLang="en-US" sz="4000" dirty="0" smtClean="0"/>
              <a:t> </a:t>
            </a:r>
            <a:r>
              <a:rPr lang="ja-JP" altLang="en-US" sz="3600" dirty="0" smtClean="0"/>
              <a:t>(WLTP-</a:t>
            </a:r>
            <a:r>
              <a:rPr lang="en-US" altLang="ja-JP" sz="3600" dirty="0" smtClean="0"/>
              <a:t>10</a:t>
            </a:r>
            <a:r>
              <a:rPr lang="ja-JP" altLang="en-US" sz="3600" dirty="0" smtClean="0"/>
              <a:t>-0</a:t>
            </a:r>
            <a:r>
              <a:rPr lang="en-US" altLang="ja-JP" sz="3600" dirty="0" smtClean="0"/>
              <a:t>5</a:t>
            </a:r>
            <a:r>
              <a:rPr lang="ja-JP" altLang="en-US" sz="3600" dirty="0" smtClean="0"/>
              <a:t>e)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en-US" altLang="ja-JP" sz="3600" dirty="0" smtClean="0">
                <a:solidFill>
                  <a:srgbClr val="FF0000"/>
                </a:solidFill>
              </a:rPr>
              <a:t>draft</a:t>
            </a:r>
            <a:endParaRPr lang="ja-JP" alt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876256" y="467380"/>
            <a:ext cx="14260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WLTP-10-05e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正方形/長方形 7"/>
          <p:cNvSpPr>
            <a:spLocks noChangeArrowheads="1"/>
          </p:cNvSpPr>
          <p:nvPr/>
        </p:nvSpPr>
        <p:spPr bwMode="auto">
          <a:xfrm>
            <a:off x="1147763" y="288925"/>
            <a:ext cx="68611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b="1" dirty="0"/>
              <a:t>OIL# 50 : RCB correction (procedure, application)</a:t>
            </a:r>
          </a:p>
        </p:txBody>
      </p:sp>
      <p:sp>
        <p:nvSpPr>
          <p:cNvPr id="4099" name="正方形/長方形 19"/>
          <p:cNvSpPr>
            <a:spLocks noChangeArrowheads="1"/>
          </p:cNvSpPr>
          <p:nvPr/>
        </p:nvSpPr>
        <p:spPr bwMode="auto">
          <a:xfrm>
            <a:off x="490538" y="912813"/>
            <a:ext cx="1127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u="sng"/>
              <a:t>Overview:</a:t>
            </a:r>
            <a:endParaRPr lang="ja-JP" altLang="en-US" sz="1800" u="sng"/>
          </a:p>
        </p:txBody>
      </p:sp>
      <p:sp>
        <p:nvSpPr>
          <p:cNvPr id="4100" name="正方形/長方形 20"/>
          <p:cNvSpPr>
            <a:spLocks noChangeArrowheads="1"/>
          </p:cNvSpPr>
          <p:nvPr/>
        </p:nvSpPr>
        <p:spPr bwMode="auto">
          <a:xfrm>
            <a:off x="490538" y="4213225"/>
            <a:ext cx="25701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u="sng"/>
              <a:t>E-Lab. Group Conclusion :</a:t>
            </a:r>
            <a:endParaRPr lang="ja-JP" altLang="en-US" sz="1800" u="sng"/>
          </a:p>
        </p:txBody>
      </p:sp>
      <p:sp>
        <p:nvSpPr>
          <p:cNvPr id="4101" name="正方形/長方形 1"/>
          <p:cNvSpPr>
            <a:spLocks noChangeArrowheads="1"/>
          </p:cNvSpPr>
          <p:nvPr/>
        </p:nvSpPr>
        <p:spPr bwMode="auto">
          <a:xfrm>
            <a:off x="773113" y="4656138"/>
            <a:ext cx="777240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714500" indent="-3429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171700" indent="-3429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RCB correction factor(s)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en-US" altLang="ja-JP" sz="1800"/>
              <a:t>is developed under the warm-up condition (WLTP-SG-EV-06-11)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en-US" altLang="ja-JP" sz="1800"/>
              <a:t>of Vehicle_H is applied within interpolation family (WLTP-SG-EV-07-02)</a:t>
            </a:r>
          </a:p>
        </p:txBody>
      </p:sp>
      <p:sp>
        <p:nvSpPr>
          <p:cNvPr id="4102" name="正方形/長方形 20"/>
          <p:cNvSpPr>
            <a:spLocks noChangeArrowheads="1"/>
          </p:cNvSpPr>
          <p:nvPr/>
        </p:nvSpPr>
        <p:spPr bwMode="auto">
          <a:xfrm>
            <a:off x="738188" y="1385888"/>
            <a:ext cx="48418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When CO</a:t>
            </a:r>
            <a:r>
              <a:rPr lang="en-US" altLang="ja-JP" sz="1200"/>
              <a:t>2</a:t>
            </a:r>
            <a:r>
              <a:rPr lang="en-US" altLang="ja-JP" sz="1800"/>
              <a:t>/fuel consumption need to be corrected to battery charge neutral level during charge-sustaining test, correction factor(s) should be developed.</a:t>
            </a:r>
            <a:endParaRPr lang="ja-JP" altLang="en-US" sz="1800"/>
          </a:p>
        </p:txBody>
      </p:sp>
      <p:sp>
        <p:nvSpPr>
          <p:cNvPr id="4103" name="正方形/長方形 21"/>
          <p:cNvSpPr>
            <a:spLocks noChangeArrowheads="1"/>
          </p:cNvSpPr>
          <p:nvPr/>
        </p:nvSpPr>
        <p:spPr bwMode="auto">
          <a:xfrm>
            <a:off x="1870075" y="5945188"/>
            <a:ext cx="4957763" cy="49530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>
                <a:sym typeface="Wingdings" pitchFamily="2" charset="2"/>
              </a:rPr>
              <a:t> </a:t>
            </a:r>
            <a:r>
              <a:rPr lang="en-US" altLang="ja-JP" sz="2400"/>
              <a:t>Request WLTP IWG for its adoption</a:t>
            </a:r>
            <a:endParaRPr lang="ja-JP" altLang="en-US" sz="2400"/>
          </a:p>
        </p:txBody>
      </p:sp>
      <p:sp>
        <p:nvSpPr>
          <p:cNvPr id="4104" name="正方形/長方形 1"/>
          <p:cNvSpPr>
            <a:spLocks noChangeArrowheads="1"/>
          </p:cNvSpPr>
          <p:nvPr/>
        </p:nvSpPr>
        <p:spPr bwMode="auto">
          <a:xfrm>
            <a:off x="766763" y="2743200"/>
            <a:ext cx="50292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800100" indent="-34290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257300" indent="-3429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714500" indent="-3429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171700" indent="-3429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Way to develop the effective test procedure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en-US" altLang="ja-JP" sz="1800"/>
              <a:t>Reduce the testing duration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en-US" altLang="ja-JP" sz="1800"/>
              <a:t>Apply same factor within combined approach family when adopting the combined approach. 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 flipV="1">
            <a:off x="6099175" y="1258888"/>
            <a:ext cx="0" cy="20955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>
            <a:off x="6099175" y="3344863"/>
            <a:ext cx="2663825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円/楕円 12"/>
          <p:cNvSpPr/>
          <p:nvPr/>
        </p:nvSpPr>
        <p:spPr>
          <a:xfrm>
            <a:off x="6537325" y="1624013"/>
            <a:ext cx="215900" cy="215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 flipV="1">
            <a:off x="7456488" y="1508125"/>
            <a:ext cx="0" cy="196373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6313488" y="1377950"/>
            <a:ext cx="2300287" cy="17732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星 5 17"/>
          <p:cNvSpPr/>
          <p:nvPr/>
        </p:nvSpPr>
        <p:spPr>
          <a:xfrm>
            <a:off x="7342188" y="2152650"/>
            <a:ext cx="254000" cy="2540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111" name="テキスト ボックス 21"/>
          <p:cNvSpPr txBox="1">
            <a:spLocks noChangeArrowheads="1"/>
          </p:cNvSpPr>
          <p:nvPr/>
        </p:nvSpPr>
        <p:spPr bwMode="auto">
          <a:xfrm rot="-5400000">
            <a:off x="4172744" y="1805782"/>
            <a:ext cx="33099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0000"/>
                </a:solidFill>
              </a:rPr>
              <a:t>better </a:t>
            </a:r>
            <a:r>
              <a:rPr lang="en-US" altLang="ja-JP">
                <a:solidFill>
                  <a:srgbClr val="000000"/>
                </a:solidFill>
                <a:sym typeface="Wingdings" pitchFamily="2" charset="2"/>
              </a:rPr>
              <a:t> </a:t>
            </a:r>
            <a:r>
              <a:rPr lang="en-US" altLang="ja-JP">
                <a:solidFill>
                  <a:srgbClr val="000000"/>
                </a:solidFill>
              </a:rPr>
              <a:t>CO2/FC </a:t>
            </a:r>
            <a:r>
              <a:rPr lang="en-US" altLang="ja-JP">
                <a:solidFill>
                  <a:srgbClr val="000000"/>
                </a:solidFill>
                <a:sym typeface="Wingdings" pitchFamily="2" charset="2"/>
              </a:rPr>
              <a:t> worse</a:t>
            </a: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12" name="テキスト ボックス 23"/>
          <p:cNvSpPr txBox="1">
            <a:spLocks noChangeArrowheads="1"/>
          </p:cNvSpPr>
          <p:nvPr/>
        </p:nvSpPr>
        <p:spPr bwMode="auto">
          <a:xfrm rot="2399753">
            <a:off x="7373938" y="2586038"/>
            <a:ext cx="1992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0000"/>
                </a:solidFill>
              </a:rPr>
              <a:t>Correction factor</a:t>
            </a: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13" name="テキスト ボックス 24"/>
          <p:cNvSpPr txBox="1">
            <a:spLocks noChangeArrowheads="1"/>
          </p:cNvSpPr>
          <p:nvPr/>
        </p:nvSpPr>
        <p:spPr bwMode="auto">
          <a:xfrm rot="2373145">
            <a:off x="6956425" y="1346200"/>
            <a:ext cx="16557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0000"/>
                </a:solidFill>
              </a:rPr>
              <a:t>RCB correction</a:t>
            </a: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14" name="テキスト ボックス 25"/>
          <p:cNvSpPr txBox="1">
            <a:spLocks noChangeArrowheads="1"/>
          </p:cNvSpPr>
          <p:nvPr/>
        </p:nvSpPr>
        <p:spPr bwMode="auto">
          <a:xfrm>
            <a:off x="7694613" y="3417888"/>
            <a:ext cx="15478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0000"/>
                </a:solidFill>
              </a:rPr>
              <a:t>discharge </a:t>
            </a:r>
            <a:r>
              <a:rPr lang="en-US" altLang="ja-JP">
                <a:solidFill>
                  <a:srgbClr val="000000"/>
                </a:solidFill>
                <a:sym typeface="Wingdings" pitchFamily="2" charset="2"/>
              </a:rPr>
              <a:t></a:t>
            </a: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15" name="テキスト ボックス 26"/>
          <p:cNvSpPr txBox="1">
            <a:spLocks noChangeArrowheads="1"/>
          </p:cNvSpPr>
          <p:nvPr/>
        </p:nvSpPr>
        <p:spPr bwMode="auto">
          <a:xfrm>
            <a:off x="6072188" y="3405188"/>
            <a:ext cx="1244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0000"/>
                </a:solidFill>
                <a:sym typeface="Wingdings" pitchFamily="2" charset="2"/>
              </a:rPr>
              <a:t> </a:t>
            </a:r>
            <a:r>
              <a:rPr lang="en-US" altLang="ja-JP">
                <a:solidFill>
                  <a:srgbClr val="000000"/>
                </a:solidFill>
              </a:rPr>
              <a:t>charge</a:t>
            </a: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4" name="左カーブ矢印 33"/>
          <p:cNvSpPr/>
          <p:nvPr/>
        </p:nvSpPr>
        <p:spPr>
          <a:xfrm rot="18322331">
            <a:off x="7044531" y="1127920"/>
            <a:ext cx="479425" cy="1103312"/>
          </a:xfrm>
          <a:prstGeom prst="curvedLeftArrow">
            <a:avLst>
              <a:gd name="adj1" fmla="val 20212"/>
              <a:gd name="adj2" fmla="val 51786"/>
              <a:gd name="adj3" fmla="val 225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7" name="テキスト ボックス 42"/>
          <p:cNvSpPr txBox="1">
            <a:spLocks noChangeArrowheads="1"/>
          </p:cNvSpPr>
          <p:nvPr/>
        </p:nvSpPr>
        <p:spPr bwMode="auto">
          <a:xfrm>
            <a:off x="7283450" y="3379788"/>
            <a:ext cx="3730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200" b="1">
                <a:solidFill>
                  <a:srgbClr val="000000"/>
                </a:solidFill>
              </a:rPr>
              <a:t>0</a:t>
            </a:r>
            <a:endParaRPr lang="ja-JP" altLang="en-US" sz="32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</Words>
  <Application>Microsoft Office PowerPoint</Application>
  <PresentationFormat>Bildschirmpräsentation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テーマ</vt:lpstr>
      <vt:lpstr> OIL# 50 : RCB correction e-Lab sub-group  (WLTP-10-05e) draft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niikuni</dc:creator>
  <cp:lastModifiedBy>Redmann, Stephan</cp:lastModifiedBy>
  <cp:revision>59</cp:revision>
  <dcterms:created xsi:type="dcterms:W3CDTF">2015-03-26T05:20:30Z</dcterms:created>
  <dcterms:modified xsi:type="dcterms:W3CDTF">2015-04-09T14:23:54Z</dcterms:modified>
</cp:coreProperties>
</file>