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8" r:id="rId5"/>
    <p:sldId id="259" r:id="rId6"/>
    <p:sldId id="260" r:id="rId7"/>
    <p:sldId id="262" r:id="rId8"/>
    <p:sldId id="266" r:id="rId9"/>
    <p:sldId id="268" r:id="rId10"/>
    <p:sldId id="267" r:id="rId11"/>
    <p:sldId id="263" r:id="rId12"/>
    <p:sldId id="264" r:id="rId13"/>
    <p:sldId id="265" r:id="rId14"/>
    <p:sldId id="269" r:id="rId15"/>
    <p:sldId id="270" r:id="rId16"/>
    <p:sldId id="271" r:id="rId17"/>
    <p:sldId id="272" r:id="rId18"/>
    <p:sldId id="273"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CEE7"/>
    <a:srgbClr val="263F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381" autoAdjust="0"/>
  </p:normalViewPr>
  <p:slideViewPr>
    <p:cSldViewPr>
      <p:cViewPr>
        <p:scale>
          <a:sx n="96" d="100"/>
          <a:sy n="96" d="100"/>
        </p:scale>
        <p:origin x="-1224"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Modifiez le style des sous-titres du masque</a:t>
            </a:r>
            <a:endParaRPr lang="en-GB"/>
          </a:p>
        </p:txBody>
      </p:sp>
      <p:sp>
        <p:nvSpPr>
          <p:cNvPr id="4"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17/06/2015</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457200" y="1600200"/>
            <a:ext cx="4038600" cy="45259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17/06/2015</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17/06/2015</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17/06/2015</a:t>
            </a:fld>
            <a:endParaRPr lang="en-GB"/>
          </a:p>
        </p:txBody>
      </p:sp>
      <p:sp>
        <p:nvSpPr>
          <p:cNvPr id="5" name="Rectangle 5"/>
          <p:cNvSpPr>
            <a:spLocks noGrp="1" noChangeArrowheads="1"/>
          </p:cNvSpPr>
          <p:nvPr>
            <p:ph type="ftr" sz="quarter" idx="11"/>
          </p:nvPr>
        </p:nvSpPr>
        <p:spPr>
          <a:ln/>
        </p:spPr>
        <p:txBody>
          <a:bodyPr/>
          <a:lstStyle>
            <a:lvl1pPr>
              <a:defRPr/>
            </a:lvl1pPr>
          </a:lstStyle>
          <a:p>
            <a:endParaRPr lang="en-GB"/>
          </a:p>
        </p:txBody>
      </p:sp>
      <p:sp>
        <p:nvSpPr>
          <p:cNvPr id="6"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17/06/2015</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17/06/2015</a:t>
            </a:fld>
            <a:endParaRPr lang="en-GB"/>
          </a:p>
        </p:txBody>
      </p:sp>
      <p:sp>
        <p:nvSpPr>
          <p:cNvPr id="8" name="Rectangle 5"/>
          <p:cNvSpPr>
            <a:spLocks noGrp="1" noChangeArrowheads="1"/>
          </p:cNvSpPr>
          <p:nvPr>
            <p:ph type="ftr" sz="quarter" idx="11"/>
          </p:nvPr>
        </p:nvSpPr>
        <p:spPr>
          <a:ln/>
        </p:spPr>
        <p:txBody>
          <a:bodyPr/>
          <a:lstStyle>
            <a:lvl1pPr>
              <a:defRPr/>
            </a:lvl1pPr>
          </a:lstStyle>
          <a:p>
            <a:endParaRPr lang="en-GB"/>
          </a:p>
        </p:txBody>
      </p:sp>
      <p:sp>
        <p:nvSpPr>
          <p:cNvPr id="9"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17/06/2015</a:t>
            </a:fld>
            <a:endParaRPr lang="en-GB"/>
          </a:p>
        </p:txBody>
      </p:sp>
      <p:sp>
        <p:nvSpPr>
          <p:cNvPr id="4" name="Rectangle 5"/>
          <p:cNvSpPr>
            <a:spLocks noGrp="1" noChangeArrowheads="1"/>
          </p:cNvSpPr>
          <p:nvPr>
            <p:ph type="ftr" sz="quarter" idx="11"/>
          </p:nvPr>
        </p:nvSpPr>
        <p:spPr>
          <a:ln/>
        </p:spPr>
        <p:txBody>
          <a:bodyPr/>
          <a:lstStyle>
            <a:lvl1pPr>
              <a:defRPr/>
            </a:lvl1pPr>
          </a:lstStyle>
          <a:p>
            <a:endParaRPr lang="en-GB"/>
          </a:p>
        </p:txBody>
      </p:sp>
      <p:sp>
        <p:nvSpPr>
          <p:cNvPr id="5"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17/06/2015</a:t>
            </a:fld>
            <a:endParaRPr lang="en-GB"/>
          </a:p>
        </p:txBody>
      </p:sp>
      <p:sp>
        <p:nvSpPr>
          <p:cNvPr id="3" name="Rectangle 5"/>
          <p:cNvSpPr>
            <a:spLocks noGrp="1" noChangeArrowheads="1"/>
          </p:cNvSpPr>
          <p:nvPr>
            <p:ph type="ftr" sz="quarter" idx="11"/>
          </p:nvPr>
        </p:nvSpPr>
        <p:spPr>
          <a:ln/>
        </p:spPr>
        <p:txBody>
          <a:bodyPr/>
          <a:lstStyle>
            <a:lvl1pPr>
              <a:defRPr/>
            </a:lvl1pPr>
          </a:lstStyle>
          <a:p>
            <a:endParaRPr lang="en-GB"/>
          </a:p>
        </p:txBody>
      </p:sp>
      <p:sp>
        <p:nvSpPr>
          <p:cNvPr id="4"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17/06/2015</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endParaRPr lang="en-GB"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fld id="{93176918-AC4A-4A07-A1E9-3F85578F7084}" type="datetimeFigureOut">
              <a:rPr lang="en-GB" smtClean="0"/>
              <a:t>17/06/2015</a:t>
            </a:fld>
            <a:endParaRPr lang="en-GB"/>
          </a:p>
        </p:txBody>
      </p:sp>
      <p:sp>
        <p:nvSpPr>
          <p:cNvPr id="6" name="Rectangle 5"/>
          <p:cNvSpPr>
            <a:spLocks noGrp="1" noChangeArrowheads="1"/>
          </p:cNvSpPr>
          <p:nvPr>
            <p:ph type="ftr" sz="quarter" idx="11"/>
          </p:nvPr>
        </p:nvSpPr>
        <p:spPr>
          <a:ln/>
        </p:spPr>
        <p:txBody>
          <a:bodyPr/>
          <a:lstStyle>
            <a:lvl1pPr>
              <a:defRPr/>
            </a:lvl1pPr>
          </a:lstStyle>
          <a:p>
            <a:endParaRPr lang="en-GB"/>
          </a:p>
        </p:txBody>
      </p:sp>
      <p:sp>
        <p:nvSpPr>
          <p:cNvPr id="7" name="Rectangle 6"/>
          <p:cNvSpPr>
            <a:spLocks noGrp="1" noChangeArrowheads="1"/>
          </p:cNvSpPr>
          <p:nvPr>
            <p:ph type="sldNum" sz="quarter" idx="12"/>
          </p:nvPr>
        </p:nvSpPr>
        <p:spPr>
          <a:ln/>
        </p:spPr>
        <p:txBody>
          <a:bodyPr/>
          <a:lstStyle>
            <a:lvl1pPr>
              <a:defRPr/>
            </a:lvl1pPr>
          </a:lstStyle>
          <a:p>
            <a:fld id="{15255186-B848-468A-BE05-F140362473A9}"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ltLang="ja-JP" smtClean="0"/>
              <a:t>Cliquez pour modifier le style du titre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ja-JP" smtClean="0"/>
              <a:t>Cliquez pour modifier les styles du texte du masque</a:t>
            </a:r>
          </a:p>
          <a:p>
            <a:pPr lvl="1"/>
            <a:r>
              <a:rPr lang="fr-FR" altLang="ja-JP" smtClean="0"/>
              <a:t>Deuxième niveau</a:t>
            </a:r>
          </a:p>
          <a:p>
            <a:pPr lvl="2"/>
            <a:r>
              <a:rPr lang="fr-FR" altLang="ja-JP" smtClean="0"/>
              <a:t>Troisième niveau</a:t>
            </a:r>
          </a:p>
          <a:p>
            <a:pPr lvl="3"/>
            <a:r>
              <a:rPr lang="fr-FR" altLang="ja-JP" smtClean="0"/>
              <a:t>Quatrième niveau</a:t>
            </a:r>
          </a:p>
          <a:p>
            <a:pPr lvl="4"/>
            <a:r>
              <a:rPr lang="fr-FR" altLang="ja-JP" smtClean="0"/>
              <a:t>Cinquième niveau</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fld id="{93176918-AC4A-4A07-A1E9-3F85578F7084}" type="datetimeFigureOut">
              <a:rPr lang="en-GB" smtClean="0"/>
              <a:t>17/06/2015</a:t>
            </a:fld>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15255186-B848-468A-BE05-F140362473A9}" type="slidenum">
              <a:rPr lang="en-GB" smtClean="0"/>
              <a:t>‹#›</a:t>
            </a:fld>
            <a:endParaRPr lang="en-GB"/>
          </a:p>
        </p:txBody>
      </p:sp>
      <p:pic>
        <p:nvPicPr>
          <p:cNvPr id="6151" name="Picture 8" descr="nouveau logo OICA"/>
          <p:cNvPicPr>
            <a:picLocks noChangeAspect="1" noChangeArrowheads="1"/>
          </p:cNvPicPr>
          <p:nvPr/>
        </p:nvPicPr>
        <p:blipFill>
          <a:blip r:embed="rId12" cstate="print"/>
          <a:srcRect/>
          <a:stretch>
            <a:fillRect/>
          </a:stretch>
        </p:blipFill>
        <p:spPr bwMode="auto">
          <a:xfrm>
            <a:off x="0" y="188913"/>
            <a:ext cx="1152525" cy="5794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533400" indent="-533400" algn="l" rtl="0" eaLnBrk="1" fontAlgn="base" hangingPunct="1">
        <a:spcBef>
          <a:spcPct val="20000"/>
        </a:spcBef>
        <a:spcAft>
          <a:spcPct val="0"/>
        </a:spcAft>
        <a:buFont typeface="Wingdings" pitchFamily="2" charset="2"/>
        <a:buChar char="Ø"/>
        <a:tabLst>
          <a:tab pos="533400" algn="l"/>
        </a:tabLst>
        <a:defRPr sz="3200">
          <a:solidFill>
            <a:schemeClr val="tx1"/>
          </a:solidFill>
          <a:latin typeface="+mn-lt"/>
          <a:ea typeface="+mn-ea"/>
          <a:cs typeface="+mn-cs"/>
        </a:defRPr>
      </a:lvl1pPr>
      <a:lvl2pPr marL="901700" indent="-368300" algn="l" rtl="0" eaLnBrk="1" fontAlgn="base" hangingPunct="1">
        <a:spcBef>
          <a:spcPct val="20000"/>
        </a:spcBef>
        <a:spcAft>
          <a:spcPct val="0"/>
        </a:spcAft>
        <a:buFont typeface="Wingdings" pitchFamily="2" charset="2"/>
        <a:buChar char="ü"/>
        <a:tabLst>
          <a:tab pos="901700" algn="l"/>
        </a:tabLst>
        <a:defRPr sz="2800">
          <a:solidFill>
            <a:schemeClr val="tx1"/>
          </a:solidFill>
          <a:latin typeface="+mn-lt"/>
        </a:defRPr>
      </a:lvl2pPr>
      <a:lvl3pPr marL="1346200" indent="-355600" algn="l" rtl="0" eaLnBrk="1" fontAlgn="base" hangingPunct="1">
        <a:spcBef>
          <a:spcPct val="20000"/>
        </a:spcBef>
        <a:spcAft>
          <a:spcPct val="0"/>
        </a:spcAft>
        <a:buFont typeface="Wingdings" pitchFamily="2" charset="2"/>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916833"/>
            <a:ext cx="7772400" cy="3456383"/>
          </a:xfrm>
        </p:spPr>
        <p:txBody>
          <a:bodyPr/>
          <a:lstStyle/>
          <a:p>
            <a:r>
              <a:rPr lang="en-GB" dirty="0" smtClean="0"/>
              <a:t>Definition of a Vehicle Type for IWVTA</a:t>
            </a:r>
            <a:br>
              <a:rPr lang="en-GB" dirty="0" smtClean="0"/>
            </a:br>
            <a:r>
              <a:rPr lang="en-GB" dirty="0" smtClean="0"/>
              <a:t>+</a:t>
            </a:r>
            <a:br>
              <a:rPr lang="en-GB" dirty="0" smtClean="0"/>
            </a:br>
            <a:r>
              <a:rPr lang="en-GB" dirty="0" smtClean="0"/>
              <a:t>Extension of Approvals</a:t>
            </a:r>
            <a:br>
              <a:rPr lang="en-GB" dirty="0" smtClean="0"/>
            </a:br>
            <a:endParaRPr lang="en-GB" dirty="0"/>
          </a:p>
        </p:txBody>
      </p:sp>
      <p:sp>
        <p:nvSpPr>
          <p:cNvPr id="4" name="ZoneTexte 3"/>
          <p:cNvSpPr txBox="1"/>
          <p:nvPr/>
        </p:nvSpPr>
        <p:spPr>
          <a:xfrm>
            <a:off x="6732240" y="548680"/>
            <a:ext cx="1800200" cy="369332"/>
          </a:xfrm>
          <a:prstGeom prst="rect">
            <a:avLst/>
          </a:prstGeom>
          <a:noFill/>
        </p:spPr>
        <p:txBody>
          <a:bodyPr wrap="square" rtlCol="0">
            <a:spAutoFit/>
          </a:bodyPr>
          <a:lstStyle/>
          <a:p>
            <a:r>
              <a:rPr lang="de-DE" dirty="0" smtClean="0"/>
              <a:t>SGR0-16-12</a:t>
            </a:r>
            <a:endParaRPr lang="en-GB" dirty="0" smtClean="0"/>
          </a:p>
        </p:txBody>
      </p:sp>
      <p:sp>
        <p:nvSpPr>
          <p:cNvPr id="5" name="ZoneTexte 3"/>
          <p:cNvSpPr txBox="1"/>
          <p:nvPr/>
        </p:nvSpPr>
        <p:spPr>
          <a:xfrm>
            <a:off x="1331640" y="548680"/>
            <a:ext cx="2376264" cy="369332"/>
          </a:xfrm>
          <a:prstGeom prst="rect">
            <a:avLst/>
          </a:prstGeom>
          <a:noFill/>
        </p:spPr>
        <p:txBody>
          <a:bodyPr wrap="square" rtlCol="0">
            <a:spAutoFit/>
          </a:bodyPr>
          <a:lstStyle/>
          <a:p>
            <a:r>
              <a:rPr lang="en-GB" dirty="0" smtClean="0"/>
              <a:t>Transmitted by OICA</a:t>
            </a:r>
          </a:p>
        </p:txBody>
      </p:sp>
    </p:spTree>
    <p:extLst>
      <p:ext uri="{BB962C8B-B14F-4D97-AF65-F5344CB8AC3E}">
        <p14:creationId xmlns:p14="http://schemas.microsoft.com/office/powerpoint/2010/main" val="38204439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smtClean="0">
                <a:latin typeface="Arial" panose="020B0604020202020204" pitchFamily="34" charset="0"/>
                <a:cs typeface="Arial" panose="020B0604020202020204" pitchFamily="34" charset="0"/>
              </a:rPr>
              <a:t>Agenda</a:t>
            </a:r>
            <a:endParaRPr lang="en-GB" sz="2400" b="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1052736"/>
            <a:ext cx="8229600" cy="5073427"/>
          </a:xfrm>
        </p:spPr>
        <p:txBody>
          <a:bodyPr>
            <a:normAutofit/>
          </a:bodyPr>
          <a:lstStyle/>
          <a:p>
            <a:pPr>
              <a:buFont typeface="Arial" panose="020B0604020202020204" pitchFamily="34" charset="0"/>
              <a:buChar char="•"/>
            </a:pPr>
            <a:endParaRPr lang="en-GB" sz="2800" b="1" dirty="0" smtClean="0">
              <a:latin typeface="Arial" panose="020B0604020202020204" pitchFamily="34" charset="0"/>
              <a:cs typeface="Arial" panose="020B0604020202020204" pitchFamily="34" charset="0"/>
            </a:endParaRPr>
          </a:p>
          <a:p>
            <a:pPr>
              <a:buFont typeface="Arial" panose="020B0604020202020204" pitchFamily="34" charset="0"/>
              <a:buChar char="•"/>
            </a:pPr>
            <a:endParaRPr lang="en-GB" sz="2800" b="1" dirty="0">
              <a:latin typeface="Arial" panose="020B0604020202020204" pitchFamily="34" charset="0"/>
              <a:cs typeface="Arial" panose="020B0604020202020204" pitchFamily="34" charset="0"/>
            </a:endParaRPr>
          </a:p>
          <a:p>
            <a:pPr>
              <a:buFont typeface="Arial" panose="020B0604020202020204" pitchFamily="34" charset="0"/>
              <a:buChar char="•"/>
            </a:pPr>
            <a:r>
              <a:rPr lang="en-GB" sz="2800" b="1" dirty="0">
                <a:solidFill>
                  <a:schemeClr val="bg1">
                    <a:lumMod val="65000"/>
                  </a:schemeClr>
                </a:solidFill>
                <a:latin typeface="Arial" panose="020B0604020202020204" pitchFamily="34" charset="0"/>
                <a:cs typeface="Arial" panose="020B0604020202020204" pitchFamily="34" charset="0"/>
              </a:rPr>
              <a:t>Part 1: Type definition for IWVTA</a:t>
            </a:r>
          </a:p>
          <a:p>
            <a:pPr>
              <a:buFont typeface="Arial" panose="020B0604020202020204" pitchFamily="34" charset="0"/>
              <a:buChar char="•"/>
            </a:pPr>
            <a:endParaRPr lang="en-GB" sz="2800" b="1" dirty="0">
              <a:solidFill>
                <a:schemeClr val="bg1">
                  <a:lumMod val="65000"/>
                </a:schemeClr>
              </a:solidFill>
              <a:latin typeface="Arial" panose="020B0604020202020204" pitchFamily="34" charset="0"/>
              <a:cs typeface="Arial" panose="020B0604020202020204" pitchFamily="34" charset="0"/>
            </a:endParaRPr>
          </a:p>
          <a:p>
            <a:pPr>
              <a:buFont typeface="Arial" panose="020B0604020202020204" pitchFamily="34" charset="0"/>
              <a:buChar char="•"/>
            </a:pPr>
            <a:r>
              <a:rPr lang="en-GB" sz="2800" b="1" dirty="0">
                <a:solidFill>
                  <a:schemeClr val="bg1">
                    <a:lumMod val="65000"/>
                  </a:schemeClr>
                </a:solidFill>
                <a:latin typeface="Arial" panose="020B0604020202020204" pitchFamily="34" charset="0"/>
                <a:cs typeface="Arial" panose="020B0604020202020204" pitchFamily="34" charset="0"/>
              </a:rPr>
              <a:t>Part 2: Proposal for the approval number for IWVTA</a:t>
            </a:r>
          </a:p>
          <a:p>
            <a:pPr>
              <a:buFont typeface="Arial" panose="020B0604020202020204" pitchFamily="34" charset="0"/>
              <a:buChar char="•"/>
            </a:pPr>
            <a:endParaRPr lang="en-GB" sz="2800" b="1" dirty="0">
              <a:solidFill>
                <a:schemeClr val="bg1">
                  <a:lumMod val="65000"/>
                </a:schemeClr>
              </a:solidFill>
              <a:latin typeface="Arial" panose="020B0604020202020204" pitchFamily="34" charset="0"/>
              <a:cs typeface="Arial" panose="020B0604020202020204" pitchFamily="34" charset="0"/>
            </a:endParaRPr>
          </a:p>
          <a:p>
            <a:pPr>
              <a:buFont typeface="Arial" panose="020B0604020202020204" pitchFamily="34" charset="0"/>
              <a:buChar char="•"/>
            </a:pPr>
            <a:r>
              <a:rPr lang="en-GB" sz="2800" b="1" dirty="0">
                <a:latin typeface="Arial" panose="020B0604020202020204" pitchFamily="34" charset="0"/>
                <a:cs typeface="Arial" panose="020B0604020202020204" pitchFamily="34" charset="0"/>
              </a:rPr>
              <a:t>Part 3: Extension of an IWVTA changing the level of conformity</a:t>
            </a:r>
            <a:endParaRPr lang="en-GB" sz="2800" b="1" dirty="0">
              <a:latin typeface="Arial" panose="020B0604020202020204" pitchFamily="34" charset="0"/>
              <a:cs typeface="Arial" panose="020B0604020202020204" pitchFamily="34" charset="0"/>
              <a:sym typeface="Wingdings" panose="05000000000000000000" pitchFamily="2" charset="2"/>
            </a:endParaRPr>
          </a:p>
        </p:txBody>
      </p:sp>
    </p:spTree>
    <p:extLst>
      <p:ext uri="{BB962C8B-B14F-4D97-AF65-F5344CB8AC3E}">
        <p14:creationId xmlns:p14="http://schemas.microsoft.com/office/powerpoint/2010/main" val="14472461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smtClean="0">
                <a:latin typeface="Arial" panose="020B0604020202020204" pitchFamily="34" charset="0"/>
                <a:cs typeface="Arial" panose="020B0604020202020204" pitchFamily="34" charset="0"/>
              </a:rPr>
              <a:t>Why change the level of conformity</a:t>
            </a:r>
            <a:endParaRPr lang="en-GB" sz="2400" b="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1052736"/>
            <a:ext cx="8229600" cy="5073427"/>
          </a:xfrm>
        </p:spPr>
        <p:txBody>
          <a:bodyPr>
            <a:normAutofit/>
          </a:bodyPr>
          <a:lstStyle/>
          <a:p>
            <a:pPr>
              <a:buFont typeface="Arial" panose="020B0604020202020204" pitchFamily="34" charset="0"/>
              <a:buChar char="•"/>
            </a:pPr>
            <a:r>
              <a:rPr lang="en-GB" sz="2000" dirty="0" smtClean="0">
                <a:latin typeface="Arial" panose="020B0604020202020204" pitchFamily="34" charset="0"/>
                <a:cs typeface="Arial" panose="020B0604020202020204" pitchFamily="34" charset="0"/>
              </a:rPr>
              <a:t>New requirements enter into force and the manufacturer technically upgrades the vehicles</a:t>
            </a:r>
            <a:endParaRPr lang="en-GB" sz="2000" dirty="0">
              <a:latin typeface="Arial" panose="020B0604020202020204" pitchFamily="34" charset="0"/>
              <a:cs typeface="Arial" panose="020B0604020202020204" pitchFamily="34" charset="0"/>
              <a:sym typeface="Wingdings" panose="05000000000000000000" pitchFamily="2" charset="2"/>
            </a:endParaRPr>
          </a:p>
          <a:p>
            <a:pPr>
              <a:buFont typeface="Arial" panose="020B0604020202020204" pitchFamily="34" charset="0"/>
              <a:buChar char="•"/>
            </a:pPr>
            <a:r>
              <a:rPr lang="en-GB" sz="2000" dirty="0">
                <a:latin typeface="Arial" panose="020B0604020202020204" pitchFamily="34" charset="0"/>
                <a:cs typeface="Arial" panose="020B0604020202020204" pitchFamily="34" charset="0"/>
              </a:rPr>
              <a:t>New requirements enter into force and the manufacturer </a:t>
            </a:r>
            <a:r>
              <a:rPr lang="en-GB" sz="2000" dirty="0" smtClean="0">
                <a:latin typeface="Arial" panose="020B0604020202020204" pitchFamily="34" charset="0"/>
                <a:cs typeface="Arial" panose="020B0604020202020204" pitchFamily="34" charset="0"/>
              </a:rPr>
              <a:t>does not upgrade </a:t>
            </a:r>
            <a:r>
              <a:rPr lang="en-GB" sz="2000" dirty="0">
                <a:latin typeface="Arial" panose="020B0604020202020204" pitchFamily="34" charset="0"/>
                <a:cs typeface="Arial" panose="020B0604020202020204" pitchFamily="34" charset="0"/>
              </a:rPr>
              <a:t>the </a:t>
            </a:r>
            <a:r>
              <a:rPr lang="en-GB" sz="2000" dirty="0" smtClean="0">
                <a:latin typeface="Arial" panose="020B0604020202020204" pitchFamily="34" charset="0"/>
                <a:cs typeface="Arial" panose="020B0604020202020204" pitchFamily="34" charset="0"/>
              </a:rPr>
              <a:t>vehicles: an existing U-IWVTA has to be downgraded to become a L-IWVTA</a:t>
            </a:r>
            <a:endParaRPr lang="en-GB" sz="2000" dirty="0" smtClean="0">
              <a:latin typeface="Arial" panose="020B0604020202020204" pitchFamily="34" charset="0"/>
              <a:cs typeface="Arial" panose="020B0604020202020204" pitchFamily="34" charset="0"/>
              <a:sym typeface="Wingdings" panose="05000000000000000000" pitchFamily="2" charset="2"/>
            </a:endParaRPr>
          </a:p>
          <a:p>
            <a:pPr>
              <a:buFont typeface="Arial" panose="020B0604020202020204" pitchFamily="34" charset="0"/>
              <a:buChar char="•"/>
            </a:pPr>
            <a:r>
              <a:rPr lang="en-GB" sz="2000" dirty="0" smtClean="0">
                <a:latin typeface="Arial" panose="020B0604020202020204" pitchFamily="34" charset="0"/>
                <a:cs typeface="Arial" panose="020B0604020202020204" pitchFamily="34" charset="0"/>
                <a:sym typeface="Wingdings" panose="05000000000000000000" pitchFamily="2" charset="2"/>
              </a:rPr>
              <a:t>The manufacturer wants to build vehicles (which are otherwise the same, i.e. “belong to the same vehicle type”) according to different compliance specifications for different markets, e.g. U-IWVTA and L-IWVTA</a:t>
            </a:r>
          </a:p>
          <a:p>
            <a:pPr>
              <a:buFont typeface="Arial" panose="020B0604020202020204" pitchFamily="34" charset="0"/>
              <a:buChar char="•"/>
            </a:pPr>
            <a:endParaRPr lang="en-GB" sz="2000" dirty="0">
              <a:latin typeface="Arial" panose="020B0604020202020204" pitchFamily="34" charset="0"/>
              <a:cs typeface="Arial" panose="020B0604020202020204" pitchFamily="34" charset="0"/>
              <a:sym typeface="Wingdings" panose="05000000000000000000" pitchFamily="2" charset="2"/>
            </a:endParaRPr>
          </a:p>
          <a:p>
            <a:pPr marL="0" indent="0">
              <a:buNone/>
            </a:pPr>
            <a:r>
              <a:rPr lang="en-GB" sz="2000" dirty="0" smtClean="0">
                <a:solidFill>
                  <a:srgbClr val="0070C0"/>
                </a:solidFill>
                <a:latin typeface="Arial" panose="020B0604020202020204" pitchFamily="34" charset="0"/>
                <a:cs typeface="Arial" panose="020B0604020202020204" pitchFamily="34" charset="0"/>
                <a:sym typeface="Wingdings" panose="05000000000000000000" pitchFamily="2" charset="2"/>
              </a:rPr>
              <a:t>How shall these processes be handled?</a:t>
            </a:r>
          </a:p>
          <a:p>
            <a:pPr>
              <a:buFont typeface="Arial" panose="020B0604020202020204" pitchFamily="34" charset="0"/>
              <a:buChar char="•"/>
            </a:pPr>
            <a:r>
              <a:rPr lang="en-GB" sz="2000" dirty="0" smtClean="0">
                <a:solidFill>
                  <a:srgbClr val="0070C0"/>
                </a:solidFill>
                <a:latin typeface="Arial" panose="020B0604020202020204" pitchFamily="34" charset="0"/>
                <a:cs typeface="Arial" panose="020B0604020202020204" pitchFamily="34" charset="0"/>
                <a:sym typeface="Wingdings" panose="05000000000000000000" pitchFamily="2" charset="2"/>
              </a:rPr>
              <a:t>When and how to extend existing approvals?</a:t>
            </a:r>
          </a:p>
          <a:p>
            <a:pPr>
              <a:buFont typeface="Arial" panose="020B0604020202020204" pitchFamily="34" charset="0"/>
              <a:buChar char="•"/>
            </a:pPr>
            <a:r>
              <a:rPr lang="en-GB" sz="2000" dirty="0" smtClean="0">
                <a:solidFill>
                  <a:srgbClr val="0070C0"/>
                </a:solidFill>
                <a:latin typeface="Arial" panose="020B0604020202020204" pitchFamily="34" charset="0"/>
                <a:cs typeface="Arial" panose="020B0604020202020204" pitchFamily="34" charset="0"/>
                <a:sym typeface="Wingdings" panose="05000000000000000000" pitchFamily="2" charset="2"/>
              </a:rPr>
              <a:t>When and how to issue new approvals?</a:t>
            </a:r>
          </a:p>
          <a:p>
            <a:pPr>
              <a:buFont typeface="Arial" panose="020B0604020202020204" pitchFamily="34" charset="0"/>
              <a:buChar char="•"/>
            </a:pPr>
            <a:endParaRPr lang="en-GB" sz="2000" b="1" dirty="0" smtClean="0">
              <a:latin typeface="Arial" panose="020B0604020202020204" pitchFamily="34" charset="0"/>
              <a:cs typeface="Arial" panose="020B0604020202020204" pitchFamily="34" charset="0"/>
              <a:sym typeface="Wingdings" panose="05000000000000000000" pitchFamily="2" charset="2"/>
            </a:endParaRPr>
          </a:p>
        </p:txBody>
      </p:sp>
    </p:spTree>
    <p:extLst>
      <p:ext uri="{BB962C8B-B14F-4D97-AF65-F5344CB8AC3E}">
        <p14:creationId xmlns:p14="http://schemas.microsoft.com/office/powerpoint/2010/main" val="4525994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smtClean="0">
                <a:latin typeface="Arial" panose="020B0604020202020204" pitchFamily="34" charset="0"/>
                <a:cs typeface="Arial" panose="020B0604020202020204" pitchFamily="34" charset="0"/>
              </a:rPr>
              <a:t>The cases when changing the level of conformity</a:t>
            </a:r>
            <a:endParaRPr lang="en-GB" sz="2400" b="1" dirty="0">
              <a:latin typeface="Arial" panose="020B0604020202020204" pitchFamily="34" charset="0"/>
              <a:cs typeface="Arial" panose="020B0604020202020204" pitchFamily="34" charset="0"/>
            </a:endParaRPr>
          </a:p>
        </p:txBody>
      </p:sp>
      <p:sp>
        <p:nvSpPr>
          <p:cNvPr id="4" name="Rechteck 3"/>
          <p:cNvSpPr/>
          <p:nvPr/>
        </p:nvSpPr>
        <p:spPr>
          <a:xfrm>
            <a:off x="467544" y="2171311"/>
            <a:ext cx="2016224" cy="2952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Before modification: </a:t>
            </a:r>
          </a:p>
          <a:p>
            <a:pPr algn="ctr"/>
            <a:r>
              <a:rPr lang="en-US" dirty="0" smtClean="0">
                <a:solidFill>
                  <a:schemeClr val="tx1"/>
                </a:solidFill>
              </a:rPr>
              <a:t>1 type of vehicle having 1 IWVTA</a:t>
            </a:r>
            <a:endParaRPr lang="en-US" dirty="0">
              <a:solidFill>
                <a:schemeClr val="tx1"/>
              </a:solidFill>
            </a:endParaRPr>
          </a:p>
        </p:txBody>
      </p:sp>
      <p:sp>
        <p:nvSpPr>
          <p:cNvPr id="5" name="Pfeil nach rechts 4"/>
          <p:cNvSpPr/>
          <p:nvPr/>
        </p:nvSpPr>
        <p:spPr>
          <a:xfrm>
            <a:off x="2843808" y="1844824"/>
            <a:ext cx="3528392" cy="3605303"/>
          </a:xfrm>
          <a:prstGeom prst="rightArrow">
            <a:avLst>
              <a:gd name="adj1" fmla="val 69138"/>
              <a:gd name="adj2" fmla="val 50000"/>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Modification due to:</a:t>
            </a:r>
          </a:p>
          <a:p>
            <a:pPr marL="285750" indent="-285750">
              <a:buFont typeface="Arial" panose="020B0604020202020204" pitchFamily="34" charset="0"/>
              <a:buChar char="•"/>
            </a:pPr>
            <a:r>
              <a:rPr lang="en-US" dirty="0" smtClean="0">
                <a:solidFill>
                  <a:schemeClr val="tx1"/>
                </a:solidFill>
              </a:rPr>
              <a:t>New requirements for existing type</a:t>
            </a:r>
          </a:p>
          <a:p>
            <a:pPr marL="285750" indent="-285750">
              <a:buFont typeface="Arial" panose="020B0604020202020204" pitchFamily="34" charset="0"/>
              <a:buChar char="•"/>
            </a:pPr>
            <a:r>
              <a:rPr lang="en-US" dirty="0" smtClean="0">
                <a:solidFill>
                  <a:schemeClr val="tx1"/>
                </a:solidFill>
              </a:rPr>
              <a:t>Technical changes of the vehicles</a:t>
            </a:r>
            <a:endParaRPr lang="en-US" dirty="0">
              <a:solidFill>
                <a:schemeClr val="tx1"/>
              </a:solidFill>
            </a:endParaRPr>
          </a:p>
        </p:txBody>
      </p:sp>
      <p:sp>
        <p:nvSpPr>
          <p:cNvPr id="6" name="Rechteck 5"/>
          <p:cNvSpPr/>
          <p:nvPr/>
        </p:nvSpPr>
        <p:spPr>
          <a:xfrm>
            <a:off x="6588224" y="1484784"/>
            <a:ext cx="2016224" cy="2011321"/>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Case A </a:t>
            </a:r>
          </a:p>
          <a:p>
            <a:r>
              <a:rPr lang="en-US" dirty="0" smtClean="0">
                <a:solidFill>
                  <a:schemeClr val="tx1"/>
                </a:solidFill>
              </a:rPr>
              <a:t>After the modification all vehicles have the </a:t>
            </a:r>
            <a:r>
              <a:rPr lang="en-US" b="1" dirty="0" smtClean="0">
                <a:solidFill>
                  <a:schemeClr val="tx1"/>
                </a:solidFill>
              </a:rPr>
              <a:t>same level of conformity</a:t>
            </a:r>
            <a:endParaRPr lang="en-US" b="1" dirty="0">
              <a:solidFill>
                <a:schemeClr val="tx1"/>
              </a:solidFill>
            </a:endParaRPr>
          </a:p>
        </p:txBody>
      </p:sp>
      <p:sp>
        <p:nvSpPr>
          <p:cNvPr id="8" name="Rechteck 7"/>
          <p:cNvSpPr/>
          <p:nvPr/>
        </p:nvSpPr>
        <p:spPr>
          <a:xfrm>
            <a:off x="6588224" y="3793943"/>
            <a:ext cx="2016224" cy="2011321"/>
          </a:xfrm>
          <a:prstGeom prst="rect">
            <a:avLst/>
          </a:prstGeom>
          <a:solidFill>
            <a:srgbClr val="B7CE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Case B</a:t>
            </a:r>
            <a:r>
              <a:rPr lang="en-US" dirty="0" smtClean="0">
                <a:solidFill>
                  <a:schemeClr val="tx1"/>
                </a:solidFill>
              </a:rPr>
              <a:t> </a:t>
            </a:r>
          </a:p>
          <a:p>
            <a:r>
              <a:rPr lang="en-US" dirty="0" smtClean="0">
                <a:solidFill>
                  <a:schemeClr val="tx1"/>
                </a:solidFill>
              </a:rPr>
              <a:t>After the modification vehicles with </a:t>
            </a:r>
            <a:r>
              <a:rPr lang="en-US" b="1" dirty="0" smtClean="0">
                <a:solidFill>
                  <a:schemeClr val="tx1"/>
                </a:solidFill>
              </a:rPr>
              <a:t>different levels of conformity </a:t>
            </a:r>
            <a:r>
              <a:rPr lang="en-US" dirty="0" smtClean="0">
                <a:solidFill>
                  <a:schemeClr val="tx1"/>
                </a:solidFill>
              </a:rPr>
              <a:t>are produced</a:t>
            </a:r>
            <a:endParaRPr lang="en-US" dirty="0">
              <a:solidFill>
                <a:schemeClr val="tx1"/>
              </a:solidFill>
            </a:endParaRPr>
          </a:p>
        </p:txBody>
      </p:sp>
    </p:spTree>
    <p:extLst>
      <p:ext uri="{BB962C8B-B14F-4D97-AF65-F5344CB8AC3E}">
        <p14:creationId xmlns:p14="http://schemas.microsoft.com/office/powerpoint/2010/main" val="23224476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Autofit/>
          </a:bodyPr>
          <a:lstStyle/>
          <a:p>
            <a:r>
              <a:rPr lang="en-US" sz="2400" b="1" dirty="0">
                <a:solidFill>
                  <a:schemeClr val="tx1"/>
                </a:solidFill>
              </a:rPr>
              <a:t>Case </a:t>
            </a:r>
            <a:r>
              <a:rPr lang="en-US" sz="2400" b="1" dirty="0" smtClean="0">
                <a:solidFill>
                  <a:schemeClr val="tx1"/>
                </a:solidFill>
              </a:rPr>
              <a:t>A: After </a:t>
            </a:r>
            <a:r>
              <a:rPr lang="en-US" sz="2400" b="1" dirty="0">
                <a:solidFill>
                  <a:schemeClr val="tx1"/>
                </a:solidFill>
              </a:rPr>
              <a:t>the modification all vehicles have </a:t>
            </a:r>
            <a:r>
              <a:rPr lang="en-US" sz="2400" b="1" dirty="0" smtClean="0">
                <a:solidFill>
                  <a:schemeClr val="tx1"/>
                </a:solidFill>
              </a:rPr>
              <a:t/>
            </a:r>
            <a:br>
              <a:rPr lang="en-US" sz="2400" b="1" dirty="0" smtClean="0">
                <a:solidFill>
                  <a:schemeClr val="tx1"/>
                </a:solidFill>
              </a:rPr>
            </a:br>
            <a:r>
              <a:rPr lang="en-US" sz="2400" b="1" dirty="0" smtClean="0">
                <a:solidFill>
                  <a:schemeClr val="tx1"/>
                </a:solidFill>
              </a:rPr>
              <a:t>the </a:t>
            </a:r>
            <a:r>
              <a:rPr lang="en-US" sz="2400" b="1" dirty="0">
                <a:solidFill>
                  <a:schemeClr val="tx1"/>
                </a:solidFill>
              </a:rPr>
              <a:t>same level of conformity</a:t>
            </a:r>
          </a:p>
        </p:txBody>
      </p:sp>
      <p:sp>
        <p:nvSpPr>
          <p:cNvPr id="3" name="Espace réservé du contenu 2"/>
          <p:cNvSpPr>
            <a:spLocks noGrp="1"/>
          </p:cNvSpPr>
          <p:nvPr>
            <p:ph idx="1"/>
          </p:nvPr>
        </p:nvSpPr>
        <p:spPr>
          <a:xfrm>
            <a:off x="457200" y="1052736"/>
            <a:ext cx="8229600" cy="5073427"/>
          </a:xfrm>
        </p:spPr>
        <p:txBody>
          <a:bodyPr>
            <a:normAutofit fontScale="77500" lnSpcReduction="20000"/>
          </a:bodyPr>
          <a:lstStyle/>
          <a:p>
            <a:pPr>
              <a:spcBef>
                <a:spcPts val="600"/>
              </a:spcBef>
              <a:buFont typeface="Arial" panose="020B0604020202020204" pitchFamily="34" charset="0"/>
              <a:buChar char="•"/>
            </a:pPr>
            <a:r>
              <a:rPr lang="en-GB" sz="1900" dirty="0" smtClean="0">
                <a:latin typeface="Arial" panose="020B0604020202020204" pitchFamily="34" charset="0"/>
                <a:cs typeface="Arial" panose="020B0604020202020204" pitchFamily="34" charset="0"/>
              </a:rPr>
              <a:t>If the modification is such that the vehicles before and </a:t>
            </a:r>
            <a:r>
              <a:rPr lang="en-GB" sz="1900" dirty="0">
                <a:latin typeface="Arial" panose="020B0604020202020204" pitchFamily="34" charset="0"/>
                <a:cs typeface="Arial" panose="020B0604020202020204" pitchFamily="34" charset="0"/>
              </a:rPr>
              <a:t>after </a:t>
            </a:r>
            <a:r>
              <a:rPr lang="en-GB" sz="1900" dirty="0" smtClean="0">
                <a:latin typeface="Arial" panose="020B0604020202020204" pitchFamily="34" charset="0"/>
                <a:cs typeface="Arial" panose="020B0604020202020204" pitchFamily="34" charset="0"/>
              </a:rPr>
              <a:t>no longer belong </a:t>
            </a:r>
            <a:r>
              <a:rPr lang="en-GB" sz="1900" dirty="0">
                <a:latin typeface="Arial" panose="020B0604020202020204" pitchFamily="34" charset="0"/>
                <a:cs typeface="Arial" panose="020B0604020202020204" pitchFamily="34" charset="0"/>
              </a:rPr>
              <a:t>to the same </a:t>
            </a:r>
            <a:r>
              <a:rPr lang="en-GB" sz="1900" dirty="0" smtClean="0">
                <a:latin typeface="Arial" panose="020B0604020202020204" pitchFamily="34" charset="0"/>
                <a:cs typeface="Arial" panose="020B0604020202020204" pitchFamily="34" charset="0"/>
              </a:rPr>
              <a:t>vehicle type a new IWVTA has to be issued.</a:t>
            </a:r>
          </a:p>
          <a:p>
            <a:pPr>
              <a:spcBef>
                <a:spcPts val="600"/>
              </a:spcBef>
              <a:buFont typeface="Arial" panose="020B0604020202020204" pitchFamily="34" charset="0"/>
              <a:buChar char="•"/>
            </a:pPr>
            <a:r>
              <a:rPr lang="en-GB" sz="1900" dirty="0">
                <a:latin typeface="Arial" panose="020B0604020202020204" pitchFamily="34" charset="0"/>
                <a:cs typeface="Arial" panose="020B0604020202020204" pitchFamily="34" charset="0"/>
              </a:rPr>
              <a:t>If the modification is such that the vehicles before and after belong to the same vehicle type and there is no change of status between U and L the existing IWVTA can be extended:</a:t>
            </a:r>
          </a:p>
          <a:p>
            <a:pPr lvl="1">
              <a:spcBef>
                <a:spcPts val="600"/>
              </a:spcBef>
              <a:buFont typeface="Arial" panose="020B0604020202020204" pitchFamily="34" charset="0"/>
              <a:buChar char="•"/>
            </a:pPr>
            <a:r>
              <a:rPr lang="en-GB" sz="1900" dirty="0">
                <a:latin typeface="Arial" panose="020B0604020202020204" pitchFamily="34" charset="0"/>
                <a:cs typeface="Arial" panose="020B0604020202020204" pitchFamily="34" charset="0"/>
              </a:rPr>
              <a:t>Section 3 of the approval number remains unchanged</a:t>
            </a:r>
          </a:p>
          <a:p>
            <a:pPr lvl="1">
              <a:spcBef>
                <a:spcPts val="600"/>
              </a:spcBef>
              <a:buFont typeface="Arial" panose="020B0604020202020204" pitchFamily="34" charset="0"/>
              <a:buChar char="•"/>
            </a:pPr>
            <a:r>
              <a:rPr lang="en-GB" sz="1900" dirty="0">
                <a:latin typeface="Arial" panose="020B0604020202020204" pitchFamily="34" charset="0"/>
                <a:cs typeface="Arial" panose="020B0604020202020204" pitchFamily="34" charset="0"/>
              </a:rPr>
              <a:t>Section 2 of the approval number has to be changed </a:t>
            </a:r>
            <a:r>
              <a:rPr lang="en-GB" sz="1900" dirty="0" smtClean="0">
                <a:latin typeface="Arial" panose="020B0604020202020204" pitchFamily="34" charset="0"/>
                <a:cs typeface="Arial" panose="020B0604020202020204" pitchFamily="34" charset="0"/>
              </a:rPr>
              <a:t>if necessary (i.e. if the approval is to another </a:t>
            </a:r>
            <a:r>
              <a:rPr lang="en-GB" sz="1900" dirty="0">
                <a:latin typeface="Arial" panose="020B0604020202020204" pitchFamily="34" charset="0"/>
                <a:cs typeface="Arial" panose="020B0604020202020204" pitchFamily="34" charset="0"/>
              </a:rPr>
              <a:t>series of </a:t>
            </a:r>
            <a:r>
              <a:rPr lang="en-GB" sz="1900" dirty="0" smtClean="0">
                <a:latin typeface="Arial" panose="020B0604020202020204" pitchFamily="34" charset="0"/>
                <a:cs typeface="Arial" panose="020B0604020202020204" pitchFamily="34" charset="0"/>
              </a:rPr>
              <a:t>amendments)</a:t>
            </a:r>
            <a:endParaRPr lang="en-GB" sz="1900" dirty="0">
              <a:latin typeface="Arial" panose="020B0604020202020204" pitchFamily="34" charset="0"/>
              <a:cs typeface="Arial" panose="020B0604020202020204" pitchFamily="34" charset="0"/>
            </a:endParaRPr>
          </a:p>
          <a:p>
            <a:pPr>
              <a:spcBef>
                <a:spcPts val="600"/>
              </a:spcBef>
              <a:buFont typeface="Arial" panose="020B0604020202020204" pitchFamily="34" charset="0"/>
              <a:buChar char="•"/>
            </a:pPr>
            <a:r>
              <a:rPr lang="en-GB" sz="1900" dirty="0" smtClean="0">
                <a:latin typeface="Arial" panose="020B0604020202020204" pitchFamily="34" charset="0"/>
                <a:cs typeface="Arial" panose="020B0604020202020204" pitchFamily="34" charset="0"/>
              </a:rPr>
              <a:t>If </a:t>
            </a:r>
            <a:r>
              <a:rPr lang="en-GB" sz="1900" dirty="0">
                <a:latin typeface="Arial" panose="020B0604020202020204" pitchFamily="34" charset="0"/>
                <a:cs typeface="Arial" panose="020B0604020202020204" pitchFamily="34" charset="0"/>
              </a:rPr>
              <a:t>the modification is such that the vehicles before and after </a:t>
            </a:r>
            <a:r>
              <a:rPr lang="en-GB" sz="1900" dirty="0" smtClean="0">
                <a:latin typeface="Arial" panose="020B0604020202020204" pitchFamily="34" charset="0"/>
                <a:cs typeface="Arial" panose="020B0604020202020204" pitchFamily="34" charset="0"/>
              </a:rPr>
              <a:t>belong to the </a:t>
            </a:r>
            <a:r>
              <a:rPr lang="en-GB" sz="1900" dirty="0">
                <a:latin typeface="Arial" panose="020B0604020202020204" pitchFamily="34" charset="0"/>
                <a:cs typeface="Arial" panose="020B0604020202020204" pitchFamily="34" charset="0"/>
              </a:rPr>
              <a:t>same </a:t>
            </a:r>
            <a:r>
              <a:rPr lang="en-GB" sz="1900" dirty="0" smtClean="0">
                <a:latin typeface="Arial" panose="020B0604020202020204" pitchFamily="34" charset="0"/>
                <a:cs typeface="Arial" panose="020B0604020202020204" pitchFamily="34" charset="0"/>
              </a:rPr>
              <a:t>vehicle type and there is a change of status between U and L a new IWVTA shall be issued:</a:t>
            </a:r>
          </a:p>
          <a:p>
            <a:pPr lvl="1">
              <a:spcBef>
                <a:spcPts val="600"/>
              </a:spcBef>
              <a:buFont typeface="Arial" panose="020B0604020202020204" pitchFamily="34" charset="0"/>
              <a:buChar char="•"/>
            </a:pPr>
            <a:r>
              <a:rPr lang="en-GB" sz="1900" dirty="0" smtClean="0">
                <a:latin typeface="Arial" panose="020B0604020202020204" pitchFamily="34" charset="0"/>
                <a:cs typeface="Arial" panose="020B0604020202020204" pitchFamily="34" charset="0"/>
              </a:rPr>
              <a:t>In the last 2 digits of Section 3 of the approval number the next free number is assigned</a:t>
            </a:r>
          </a:p>
          <a:p>
            <a:pPr lvl="1">
              <a:spcBef>
                <a:spcPts val="600"/>
              </a:spcBef>
              <a:buFont typeface="Arial" panose="020B0604020202020204" pitchFamily="34" charset="0"/>
              <a:buChar char="•"/>
            </a:pPr>
            <a:r>
              <a:rPr lang="en-GB" sz="1900" dirty="0" smtClean="0">
                <a:latin typeface="Arial" panose="020B0604020202020204" pitchFamily="34" charset="0"/>
                <a:cs typeface="Arial" panose="020B0604020202020204" pitchFamily="34" charset="0"/>
              </a:rPr>
              <a:t>Section 2 of the approval number has to be changed as necessary:</a:t>
            </a:r>
          </a:p>
          <a:p>
            <a:pPr lvl="2">
              <a:spcBef>
                <a:spcPts val="600"/>
              </a:spcBef>
              <a:buFont typeface="Arial" panose="020B0604020202020204" pitchFamily="34" charset="0"/>
              <a:buChar char="•"/>
            </a:pPr>
            <a:r>
              <a:rPr lang="en-GB" sz="1900" dirty="0" smtClean="0">
                <a:latin typeface="Arial" panose="020B0604020202020204" pitchFamily="34" charset="0"/>
                <a:cs typeface="Arial" panose="020B0604020202020204" pitchFamily="34" charset="0"/>
              </a:rPr>
              <a:t>Approval to other series of amendments</a:t>
            </a:r>
          </a:p>
          <a:p>
            <a:pPr lvl="2">
              <a:spcBef>
                <a:spcPts val="600"/>
              </a:spcBef>
              <a:buFont typeface="Arial" panose="020B0604020202020204" pitchFamily="34" charset="0"/>
              <a:buChar char="•"/>
            </a:pPr>
            <a:r>
              <a:rPr lang="en-GB" sz="1900" dirty="0" smtClean="0">
                <a:latin typeface="Arial" panose="020B0604020202020204" pitchFamily="34" charset="0"/>
                <a:cs typeface="Arial" panose="020B0604020202020204" pitchFamily="34" charset="0"/>
              </a:rPr>
              <a:t>Change of status between L-IWVTA and U-IWVTA</a:t>
            </a:r>
          </a:p>
          <a:p>
            <a:pPr lvl="1">
              <a:spcBef>
                <a:spcPts val="600"/>
              </a:spcBef>
              <a:buFont typeface="Arial" panose="020B0604020202020204" pitchFamily="34" charset="0"/>
              <a:buChar char="•"/>
            </a:pPr>
            <a:r>
              <a:rPr lang="en-GB" sz="1900" dirty="0" smtClean="0">
                <a:latin typeface="Arial" panose="020B0604020202020204" pitchFamily="34" charset="0"/>
                <a:cs typeface="Arial" panose="020B0604020202020204" pitchFamily="34" charset="0"/>
              </a:rPr>
              <a:t>Approval markings have to be changed as necessary</a:t>
            </a:r>
          </a:p>
          <a:p>
            <a:pPr>
              <a:spcBef>
                <a:spcPts val="600"/>
              </a:spcBef>
              <a:buFont typeface="Arial" panose="020B0604020202020204" pitchFamily="34" charset="0"/>
              <a:buChar char="•"/>
            </a:pPr>
            <a:r>
              <a:rPr lang="en-GB" sz="1900" dirty="0" smtClean="0">
                <a:latin typeface="Arial" panose="020B0604020202020204" pitchFamily="34" charset="0"/>
                <a:cs typeface="Arial" panose="020B0604020202020204" pitchFamily="34" charset="0"/>
              </a:rPr>
              <a:t>In both preceding cases the same rules apply to the handling of transitional provisions</a:t>
            </a:r>
          </a:p>
          <a:p>
            <a:pPr lvl="1">
              <a:spcBef>
                <a:spcPts val="600"/>
              </a:spcBef>
              <a:buFont typeface="Arial" panose="020B0604020202020204" pitchFamily="34" charset="0"/>
              <a:buChar char="•"/>
            </a:pPr>
            <a:r>
              <a:rPr lang="en-GB" sz="1900" dirty="0" smtClean="0">
                <a:latin typeface="Arial" panose="020B0604020202020204" pitchFamily="34" charset="0"/>
                <a:cs typeface="Arial" panose="020B0604020202020204" pitchFamily="34" charset="0"/>
              </a:rPr>
              <a:t>For systems and components already covered by the pre-existing IWVTA the requirements for existing type approvals shall be applied</a:t>
            </a:r>
          </a:p>
          <a:p>
            <a:pPr lvl="1">
              <a:spcBef>
                <a:spcPts val="600"/>
              </a:spcBef>
              <a:buFont typeface="Arial" panose="020B0604020202020204" pitchFamily="34" charset="0"/>
              <a:buChar char="•"/>
            </a:pPr>
            <a:r>
              <a:rPr lang="en-GB" sz="1900" dirty="0">
                <a:latin typeface="Arial" panose="020B0604020202020204" pitchFamily="34" charset="0"/>
                <a:cs typeface="Arial" panose="020B0604020202020204" pitchFamily="34" charset="0"/>
              </a:rPr>
              <a:t>For systems and components </a:t>
            </a:r>
            <a:r>
              <a:rPr lang="en-GB" sz="1900" dirty="0" smtClean="0">
                <a:latin typeface="Arial" panose="020B0604020202020204" pitchFamily="34" charset="0"/>
                <a:cs typeface="Arial" panose="020B0604020202020204" pitchFamily="34" charset="0"/>
              </a:rPr>
              <a:t>not yet covered </a:t>
            </a:r>
            <a:r>
              <a:rPr lang="en-GB" sz="1900" dirty="0">
                <a:latin typeface="Arial" panose="020B0604020202020204" pitchFamily="34" charset="0"/>
                <a:cs typeface="Arial" panose="020B0604020202020204" pitchFamily="34" charset="0"/>
              </a:rPr>
              <a:t>by the pre-existing IWVTA the requirements for </a:t>
            </a:r>
            <a:r>
              <a:rPr lang="en-GB" sz="1900" dirty="0" smtClean="0">
                <a:latin typeface="Arial" panose="020B0604020202020204" pitchFamily="34" charset="0"/>
                <a:cs typeface="Arial" panose="020B0604020202020204" pitchFamily="34" charset="0"/>
              </a:rPr>
              <a:t>new type approvals </a:t>
            </a:r>
            <a:r>
              <a:rPr lang="en-GB" sz="1900" dirty="0">
                <a:latin typeface="Arial" panose="020B0604020202020204" pitchFamily="34" charset="0"/>
                <a:cs typeface="Arial" panose="020B0604020202020204" pitchFamily="34" charset="0"/>
              </a:rPr>
              <a:t>shall be applied</a:t>
            </a:r>
          </a:p>
          <a:p>
            <a:pPr lvl="1">
              <a:buFont typeface="Arial" panose="020B0604020202020204" pitchFamily="34" charset="0"/>
              <a:buChar char="•"/>
            </a:pPr>
            <a:endParaRPr lang="en-GB" sz="2000" dirty="0" smtClean="0">
              <a:latin typeface="Arial" panose="020B0604020202020204" pitchFamily="34" charset="0"/>
              <a:cs typeface="Arial" panose="020B0604020202020204" pitchFamily="34" charset="0"/>
            </a:endParaRPr>
          </a:p>
          <a:p>
            <a:pPr lvl="1">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buFont typeface="Arial" panose="020B0604020202020204" pitchFamily="34" charset="0"/>
              <a:buChar char="•"/>
            </a:pPr>
            <a:endParaRPr lang="en-GB" sz="2000" dirty="0">
              <a:latin typeface="Arial" panose="020B0604020202020204" pitchFamily="34" charset="0"/>
              <a:cs typeface="Arial" panose="020B0604020202020204" pitchFamily="34" charset="0"/>
              <a:sym typeface="Wingdings" panose="05000000000000000000" pitchFamily="2" charset="2"/>
            </a:endParaRPr>
          </a:p>
        </p:txBody>
      </p:sp>
    </p:spTree>
    <p:extLst>
      <p:ext uri="{BB962C8B-B14F-4D97-AF65-F5344CB8AC3E}">
        <p14:creationId xmlns:p14="http://schemas.microsoft.com/office/powerpoint/2010/main" val="13059523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Autofit/>
          </a:bodyPr>
          <a:lstStyle/>
          <a:p>
            <a:r>
              <a:rPr lang="en-US" sz="2400" b="1" dirty="0">
                <a:solidFill>
                  <a:schemeClr val="tx1"/>
                </a:solidFill>
              </a:rPr>
              <a:t>Case </a:t>
            </a:r>
            <a:r>
              <a:rPr lang="en-US" sz="2400" b="1" dirty="0" smtClean="0">
                <a:solidFill>
                  <a:schemeClr val="tx1"/>
                </a:solidFill>
              </a:rPr>
              <a:t>B: After </a:t>
            </a:r>
            <a:r>
              <a:rPr lang="en-US" sz="2400" b="1" dirty="0">
                <a:solidFill>
                  <a:schemeClr val="tx1"/>
                </a:solidFill>
              </a:rPr>
              <a:t>the modification vehicles with </a:t>
            </a:r>
            <a:r>
              <a:rPr lang="en-US" sz="2400" b="1" dirty="0" smtClean="0">
                <a:solidFill>
                  <a:schemeClr val="tx1"/>
                </a:solidFill>
              </a:rPr>
              <a:t/>
            </a:r>
            <a:br>
              <a:rPr lang="en-US" sz="2400" b="1" dirty="0" smtClean="0">
                <a:solidFill>
                  <a:schemeClr val="tx1"/>
                </a:solidFill>
              </a:rPr>
            </a:br>
            <a:r>
              <a:rPr lang="en-US" sz="2400" b="1" dirty="0" smtClean="0">
                <a:solidFill>
                  <a:schemeClr val="tx1"/>
                </a:solidFill>
              </a:rPr>
              <a:t>different </a:t>
            </a:r>
            <a:r>
              <a:rPr lang="en-US" sz="2400" b="1" dirty="0">
                <a:solidFill>
                  <a:schemeClr val="tx1"/>
                </a:solidFill>
              </a:rPr>
              <a:t>levels of conformity are produced</a:t>
            </a:r>
          </a:p>
        </p:txBody>
      </p:sp>
      <p:sp>
        <p:nvSpPr>
          <p:cNvPr id="3" name="Espace réservé du contenu 2"/>
          <p:cNvSpPr>
            <a:spLocks noGrp="1"/>
          </p:cNvSpPr>
          <p:nvPr>
            <p:ph idx="1"/>
          </p:nvPr>
        </p:nvSpPr>
        <p:spPr>
          <a:xfrm>
            <a:off x="457200" y="1052736"/>
            <a:ext cx="8229600" cy="5472608"/>
          </a:xfrm>
        </p:spPr>
        <p:txBody>
          <a:bodyPr>
            <a:normAutofit fontScale="55000" lnSpcReduction="20000"/>
          </a:bodyPr>
          <a:lstStyle/>
          <a:p>
            <a:pPr>
              <a:lnSpc>
                <a:spcPct val="120000"/>
              </a:lnSpc>
              <a:spcBef>
                <a:spcPts val="0"/>
              </a:spcBef>
              <a:buFont typeface="Arial" panose="020B0604020202020204" pitchFamily="34" charset="0"/>
              <a:buChar char="•"/>
            </a:pPr>
            <a:r>
              <a:rPr lang="en-GB" sz="2900" dirty="0" smtClean="0">
                <a:latin typeface="Arial" panose="020B0604020202020204" pitchFamily="34" charset="0"/>
                <a:cs typeface="Arial" panose="020B0604020202020204" pitchFamily="34" charset="0"/>
              </a:rPr>
              <a:t>If the modification for some or all vehicles covered by the IWVTA </a:t>
            </a:r>
            <a:r>
              <a:rPr lang="en-GB" sz="2900" dirty="0">
                <a:latin typeface="Arial" panose="020B0604020202020204" pitchFamily="34" charset="0"/>
                <a:cs typeface="Arial" panose="020B0604020202020204" pitchFamily="34" charset="0"/>
              </a:rPr>
              <a:t>is such </a:t>
            </a:r>
            <a:r>
              <a:rPr lang="en-GB" sz="2900" dirty="0" smtClean="0">
                <a:latin typeface="Arial" panose="020B0604020202020204" pitchFamily="34" charset="0"/>
                <a:cs typeface="Arial" panose="020B0604020202020204" pitchFamily="34" charset="0"/>
              </a:rPr>
              <a:t>that these vehicles before and </a:t>
            </a:r>
            <a:r>
              <a:rPr lang="en-GB" sz="2900" dirty="0">
                <a:latin typeface="Arial" panose="020B0604020202020204" pitchFamily="34" charset="0"/>
                <a:cs typeface="Arial" panose="020B0604020202020204" pitchFamily="34" charset="0"/>
              </a:rPr>
              <a:t>after </a:t>
            </a:r>
            <a:r>
              <a:rPr lang="en-GB" sz="2900" dirty="0" smtClean="0">
                <a:latin typeface="Arial" panose="020B0604020202020204" pitchFamily="34" charset="0"/>
                <a:cs typeface="Arial" panose="020B0604020202020204" pitchFamily="34" charset="0"/>
              </a:rPr>
              <a:t>no longer belong </a:t>
            </a:r>
            <a:r>
              <a:rPr lang="en-GB" sz="2900" dirty="0">
                <a:latin typeface="Arial" panose="020B0604020202020204" pitchFamily="34" charset="0"/>
                <a:cs typeface="Arial" panose="020B0604020202020204" pitchFamily="34" charset="0"/>
              </a:rPr>
              <a:t>to the same </a:t>
            </a:r>
            <a:r>
              <a:rPr lang="en-GB" sz="2900" dirty="0" smtClean="0">
                <a:latin typeface="Arial" panose="020B0604020202020204" pitchFamily="34" charset="0"/>
                <a:cs typeface="Arial" panose="020B0604020202020204" pitchFamily="34" charset="0"/>
              </a:rPr>
              <a:t>vehicle type completely new IWVTAs for these vehicles have to be issued.</a:t>
            </a:r>
          </a:p>
          <a:p>
            <a:pPr>
              <a:lnSpc>
                <a:spcPct val="120000"/>
              </a:lnSpc>
              <a:spcBef>
                <a:spcPts val="0"/>
              </a:spcBef>
              <a:buFont typeface="Arial" panose="020B0604020202020204" pitchFamily="34" charset="0"/>
              <a:buChar char="•"/>
            </a:pPr>
            <a:r>
              <a:rPr lang="en-GB" sz="2900" dirty="0">
                <a:latin typeface="Arial" panose="020B0604020202020204" pitchFamily="34" charset="0"/>
                <a:cs typeface="Arial" panose="020B0604020202020204" pitchFamily="34" charset="0"/>
              </a:rPr>
              <a:t>If the modification is such that the vehicles before and after </a:t>
            </a:r>
            <a:r>
              <a:rPr lang="en-GB" sz="2900" dirty="0" smtClean="0">
                <a:latin typeface="Arial" panose="020B0604020202020204" pitchFamily="34" charset="0"/>
                <a:cs typeface="Arial" panose="020B0604020202020204" pitchFamily="34" charset="0"/>
              </a:rPr>
              <a:t>belong to the </a:t>
            </a:r>
            <a:r>
              <a:rPr lang="en-GB" sz="2900" dirty="0">
                <a:latin typeface="Arial" panose="020B0604020202020204" pitchFamily="34" charset="0"/>
                <a:cs typeface="Arial" panose="020B0604020202020204" pitchFamily="34" charset="0"/>
              </a:rPr>
              <a:t>same </a:t>
            </a:r>
            <a:r>
              <a:rPr lang="en-GB" sz="2900" dirty="0" smtClean="0">
                <a:latin typeface="Arial" panose="020B0604020202020204" pitchFamily="34" charset="0"/>
                <a:cs typeface="Arial" panose="020B0604020202020204" pitchFamily="34" charset="0"/>
              </a:rPr>
              <a:t>vehicle type the existing IWVTA has to be split, i.e. the existing IWVTA can be extended plus a new IWVTA within the same vehicle type has to be issued:</a:t>
            </a:r>
          </a:p>
          <a:p>
            <a:pPr lvl="1">
              <a:lnSpc>
                <a:spcPct val="120000"/>
              </a:lnSpc>
              <a:spcBef>
                <a:spcPts val="0"/>
              </a:spcBef>
              <a:buFont typeface="Arial" panose="020B0604020202020204" pitchFamily="34" charset="0"/>
              <a:buChar char="•"/>
            </a:pPr>
            <a:r>
              <a:rPr lang="en-GB" sz="2900" dirty="0" smtClean="0">
                <a:latin typeface="Arial" panose="020B0604020202020204" pitchFamily="34" charset="0"/>
                <a:cs typeface="Arial" panose="020B0604020202020204" pitchFamily="34" charset="0"/>
              </a:rPr>
              <a:t>The first 4 digits of section 3 of the approval number remain unchanged for both approvals</a:t>
            </a:r>
          </a:p>
          <a:p>
            <a:pPr lvl="1">
              <a:lnSpc>
                <a:spcPct val="120000"/>
              </a:lnSpc>
              <a:spcBef>
                <a:spcPts val="0"/>
              </a:spcBef>
              <a:buFont typeface="Arial" panose="020B0604020202020204" pitchFamily="34" charset="0"/>
              <a:buChar char="•"/>
            </a:pPr>
            <a:r>
              <a:rPr lang="en-GB" sz="2900" dirty="0" smtClean="0">
                <a:latin typeface="Arial" panose="020B0604020202020204" pitchFamily="34" charset="0"/>
                <a:cs typeface="Arial" panose="020B0604020202020204" pitchFamily="34" charset="0"/>
              </a:rPr>
              <a:t>The last 2 digits of </a:t>
            </a:r>
            <a:r>
              <a:rPr lang="en-GB" sz="2900" dirty="0">
                <a:latin typeface="Arial" panose="020B0604020202020204" pitchFamily="34" charset="0"/>
                <a:cs typeface="Arial" panose="020B0604020202020204" pitchFamily="34" charset="0"/>
              </a:rPr>
              <a:t>section 3 of the approval number remain </a:t>
            </a:r>
            <a:r>
              <a:rPr lang="en-GB" sz="2900" dirty="0" smtClean="0">
                <a:latin typeface="Arial" panose="020B0604020202020204" pitchFamily="34" charset="0"/>
                <a:cs typeface="Arial" panose="020B0604020202020204" pitchFamily="34" charset="0"/>
              </a:rPr>
              <a:t>unchanged for the approval that  is extended whereas the new IWVTA gets the next free sequential number</a:t>
            </a:r>
          </a:p>
          <a:p>
            <a:pPr lvl="1">
              <a:lnSpc>
                <a:spcPct val="120000"/>
              </a:lnSpc>
              <a:spcBef>
                <a:spcPts val="0"/>
              </a:spcBef>
              <a:buFont typeface="Arial" panose="020B0604020202020204" pitchFamily="34" charset="0"/>
              <a:buChar char="•"/>
            </a:pPr>
            <a:r>
              <a:rPr lang="en-GB" sz="2900" dirty="0" smtClean="0">
                <a:latin typeface="Arial" panose="020B0604020202020204" pitchFamily="34" charset="0"/>
                <a:cs typeface="Arial" panose="020B0604020202020204" pitchFamily="34" charset="0"/>
              </a:rPr>
              <a:t>For both approvals section 2 of the approval number has to be changed as necessary:</a:t>
            </a:r>
          </a:p>
          <a:p>
            <a:pPr lvl="2">
              <a:lnSpc>
                <a:spcPct val="120000"/>
              </a:lnSpc>
              <a:spcBef>
                <a:spcPts val="0"/>
              </a:spcBef>
              <a:buFont typeface="Arial" panose="020B0604020202020204" pitchFamily="34" charset="0"/>
              <a:buChar char="•"/>
            </a:pPr>
            <a:r>
              <a:rPr lang="en-GB" sz="2900" dirty="0" smtClean="0">
                <a:latin typeface="Arial" panose="020B0604020202020204" pitchFamily="34" charset="0"/>
                <a:cs typeface="Arial" panose="020B0604020202020204" pitchFamily="34" charset="0"/>
              </a:rPr>
              <a:t>Approval to other series of amendments</a:t>
            </a:r>
          </a:p>
          <a:p>
            <a:pPr lvl="2">
              <a:lnSpc>
                <a:spcPct val="120000"/>
              </a:lnSpc>
              <a:spcBef>
                <a:spcPts val="0"/>
              </a:spcBef>
              <a:buFont typeface="Arial" panose="020B0604020202020204" pitchFamily="34" charset="0"/>
              <a:buChar char="•"/>
            </a:pPr>
            <a:r>
              <a:rPr lang="en-GB" sz="2900" dirty="0" smtClean="0">
                <a:latin typeface="Arial" panose="020B0604020202020204" pitchFamily="34" charset="0"/>
                <a:cs typeface="Arial" panose="020B0604020202020204" pitchFamily="34" charset="0"/>
              </a:rPr>
              <a:t>Change of status between L-IWVTA and U-IWVTA</a:t>
            </a:r>
          </a:p>
          <a:p>
            <a:pPr lvl="1">
              <a:lnSpc>
                <a:spcPct val="120000"/>
              </a:lnSpc>
              <a:spcBef>
                <a:spcPts val="0"/>
              </a:spcBef>
              <a:buFont typeface="Arial" panose="020B0604020202020204" pitchFamily="34" charset="0"/>
              <a:buChar char="•"/>
            </a:pPr>
            <a:r>
              <a:rPr lang="en-GB" sz="2900" dirty="0">
                <a:latin typeface="Arial" panose="020B0604020202020204" pitchFamily="34" charset="0"/>
                <a:cs typeface="Arial" panose="020B0604020202020204" pitchFamily="34" charset="0"/>
              </a:rPr>
              <a:t>Approval markings have to be changed accordingly</a:t>
            </a:r>
          </a:p>
          <a:p>
            <a:pPr lvl="1">
              <a:lnSpc>
                <a:spcPct val="120000"/>
              </a:lnSpc>
              <a:spcBef>
                <a:spcPts val="0"/>
              </a:spcBef>
              <a:buFont typeface="Arial" panose="020B0604020202020204" pitchFamily="34" charset="0"/>
              <a:buChar char="•"/>
            </a:pPr>
            <a:r>
              <a:rPr lang="en-GB" sz="2900" dirty="0" smtClean="0">
                <a:latin typeface="Arial" panose="020B0604020202020204" pitchFamily="34" charset="0"/>
                <a:cs typeface="Arial" panose="020B0604020202020204" pitchFamily="34" charset="0"/>
              </a:rPr>
              <a:t>For both approvals for systems and components already covered by the pre-existing IWVTA the requirements for existing type approvals shall be applied</a:t>
            </a:r>
          </a:p>
          <a:p>
            <a:pPr lvl="1">
              <a:lnSpc>
                <a:spcPct val="120000"/>
              </a:lnSpc>
              <a:spcBef>
                <a:spcPts val="0"/>
              </a:spcBef>
              <a:buFont typeface="Arial" panose="020B0604020202020204" pitchFamily="34" charset="0"/>
              <a:buChar char="•"/>
            </a:pPr>
            <a:r>
              <a:rPr lang="en-GB" sz="2900" dirty="0">
                <a:latin typeface="Arial" panose="020B0604020202020204" pitchFamily="34" charset="0"/>
                <a:cs typeface="Arial" panose="020B0604020202020204" pitchFamily="34" charset="0"/>
              </a:rPr>
              <a:t>For both approvals for </a:t>
            </a:r>
            <a:r>
              <a:rPr lang="en-GB" sz="2900" dirty="0" smtClean="0">
                <a:latin typeface="Arial" panose="020B0604020202020204" pitchFamily="34" charset="0"/>
                <a:cs typeface="Arial" panose="020B0604020202020204" pitchFamily="34" charset="0"/>
              </a:rPr>
              <a:t>systems </a:t>
            </a:r>
            <a:r>
              <a:rPr lang="en-GB" sz="2900" dirty="0">
                <a:latin typeface="Arial" panose="020B0604020202020204" pitchFamily="34" charset="0"/>
                <a:cs typeface="Arial" panose="020B0604020202020204" pitchFamily="34" charset="0"/>
              </a:rPr>
              <a:t>and components </a:t>
            </a:r>
            <a:r>
              <a:rPr lang="en-GB" sz="2900" dirty="0" smtClean="0">
                <a:latin typeface="Arial" panose="020B0604020202020204" pitchFamily="34" charset="0"/>
                <a:cs typeface="Arial" panose="020B0604020202020204" pitchFamily="34" charset="0"/>
              </a:rPr>
              <a:t>not yet covered </a:t>
            </a:r>
            <a:r>
              <a:rPr lang="en-GB" sz="2900" dirty="0">
                <a:latin typeface="Arial" panose="020B0604020202020204" pitchFamily="34" charset="0"/>
                <a:cs typeface="Arial" panose="020B0604020202020204" pitchFamily="34" charset="0"/>
              </a:rPr>
              <a:t>by the pre-existing IWVTA the requirements for </a:t>
            </a:r>
            <a:r>
              <a:rPr lang="en-GB" sz="2900" dirty="0" smtClean="0">
                <a:latin typeface="Arial" panose="020B0604020202020204" pitchFamily="34" charset="0"/>
                <a:cs typeface="Arial" panose="020B0604020202020204" pitchFamily="34" charset="0"/>
              </a:rPr>
              <a:t>new type approvals </a:t>
            </a:r>
            <a:r>
              <a:rPr lang="en-GB" sz="2900" dirty="0">
                <a:latin typeface="Arial" panose="020B0604020202020204" pitchFamily="34" charset="0"/>
                <a:cs typeface="Arial" panose="020B0604020202020204" pitchFamily="34" charset="0"/>
              </a:rPr>
              <a:t>shall be </a:t>
            </a:r>
            <a:r>
              <a:rPr lang="en-GB" sz="2900" dirty="0" smtClean="0">
                <a:latin typeface="Arial" panose="020B0604020202020204" pitchFamily="34" charset="0"/>
                <a:cs typeface="Arial" panose="020B0604020202020204" pitchFamily="34" charset="0"/>
              </a:rPr>
              <a:t>applied</a:t>
            </a:r>
          </a:p>
          <a:p>
            <a:pPr lvl="1">
              <a:buFont typeface="Arial" panose="020B0604020202020204" pitchFamily="34" charset="0"/>
              <a:buChar char="•"/>
            </a:pPr>
            <a:endParaRPr lang="en-GB" sz="2000" dirty="0" smtClean="0">
              <a:latin typeface="Arial" panose="020B0604020202020204" pitchFamily="34" charset="0"/>
              <a:cs typeface="Arial" panose="020B0604020202020204" pitchFamily="34" charset="0"/>
            </a:endParaRPr>
          </a:p>
          <a:p>
            <a:pPr lvl="1">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pPr>
              <a:buFont typeface="Arial" panose="020B0604020202020204" pitchFamily="34" charset="0"/>
              <a:buChar char="•"/>
            </a:pPr>
            <a:endParaRPr lang="en-GB" sz="2000" dirty="0">
              <a:latin typeface="Arial" panose="020B0604020202020204" pitchFamily="34" charset="0"/>
              <a:cs typeface="Arial" panose="020B0604020202020204" pitchFamily="34" charset="0"/>
              <a:sym typeface="Wingdings" panose="05000000000000000000" pitchFamily="2" charset="2"/>
            </a:endParaRPr>
          </a:p>
        </p:txBody>
      </p:sp>
    </p:spTree>
    <p:extLst>
      <p:ext uri="{BB962C8B-B14F-4D97-AF65-F5344CB8AC3E}">
        <p14:creationId xmlns:p14="http://schemas.microsoft.com/office/powerpoint/2010/main" val="21615301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Autofit/>
          </a:bodyPr>
          <a:lstStyle/>
          <a:p>
            <a:r>
              <a:rPr lang="en-US" sz="2400" b="1" dirty="0">
                <a:solidFill>
                  <a:schemeClr val="tx1"/>
                </a:solidFill>
              </a:rPr>
              <a:t>Case </a:t>
            </a:r>
            <a:r>
              <a:rPr lang="en-US" sz="2400" b="1" dirty="0" smtClean="0">
                <a:solidFill>
                  <a:schemeClr val="tx1"/>
                </a:solidFill>
              </a:rPr>
              <a:t>B: proposed way of splitting an IWVTA</a:t>
            </a:r>
            <a:endParaRPr lang="en-US" sz="2400" b="1" dirty="0">
              <a:solidFill>
                <a:schemeClr val="tx1"/>
              </a:solidFill>
            </a:endParaRPr>
          </a:p>
        </p:txBody>
      </p:sp>
      <p:sp>
        <p:nvSpPr>
          <p:cNvPr id="3" name="Espace réservé du contenu 2"/>
          <p:cNvSpPr>
            <a:spLocks noGrp="1"/>
          </p:cNvSpPr>
          <p:nvPr>
            <p:ph idx="1"/>
          </p:nvPr>
        </p:nvSpPr>
        <p:spPr>
          <a:xfrm>
            <a:off x="457200" y="1052736"/>
            <a:ext cx="4258816" cy="5544616"/>
          </a:xfrm>
        </p:spPr>
        <p:txBody>
          <a:bodyPr>
            <a:noAutofit/>
          </a:bodyPr>
          <a:lstStyle/>
          <a:p>
            <a:pPr marL="0" indent="0">
              <a:lnSpc>
                <a:spcPct val="120000"/>
              </a:lnSpc>
              <a:spcBef>
                <a:spcPts val="0"/>
              </a:spcBef>
              <a:buNone/>
            </a:pPr>
            <a:r>
              <a:rPr lang="en-GB" sz="1200" dirty="0" smtClean="0">
                <a:latin typeface="Arial" panose="020B0604020202020204" pitchFamily="34" charset="0"/>
                <a:cs typeface="Arial" panose="020B0604020202020204" pitchFamily="34" charset="0"/>
              </a:rPr>
              <a:t>Question: if an IWVTA has to be split into 2 approvals according to the procedure described in the last slide: which portion vehicles shall be covered by the extended approval, and for which shall the new approval be issued</a:t>
            </a:r>
          </a:p>
          <a:p>
            <a:pPr marL="0" indent="0">
              <a:lnSpc>
                <a:spcPct val="120000"/>
              </a:lnSpc>
              <a:spcBef>
                <a:spcPts val="0"/>
              </a:spcBef>
              <a:buNone/>
            </a:pPr>
            <a:endParaRPr lang="en-GB" sz="1200" dirty="0" smtClean="0">
              <a:latin typeface="Arial" panose="020B0604020202020204" pitchFamily="34" charset="0"/>
              <a:cs typeface="Arial" panose="020B0604020202020204" pitchFamily="34" charset="0"/>
            </a:endParaRPr>
          </a:p>
          <a:p>
            <a:pPr marL="0" indent="0">
              <a:lnSpc>
                <a:spcPct val="120000"/>
              </a:lnSpc>
              <a:spcBef>
                <a:spcPts val="0"/>
              </a:spcBef>
              <a:buNone/>
            </a:pPr>
            <a:r>
              <a:rPr lang="en-GB" sz="1200" dirty="0" smtClean="0">
                <a:latin typeface="Arial" panose="020B0604020202020204" pitchFamily="34" charset="0"/>
                <a:cs typeface="Arial" panose="020B0604020202020204" pitchFamily="34" charset="0"/>
              </a:rPr>
              <a:t>Proposed principle:</a:t>
            </a:r>
          </a:p>
          <a:p>
            <a:pPr marL="252000" indent="-252000">
              <a:lnSpc>
                <a:spcPct val="120000"/>
              </a:lnSpc>
              <a:spcBef>
                <a:spcPts val="0"/>
              </a:spcBef>
              <a:buFont typeface="+mj-lt"/>
              <a:buAutoNum type="arabicPeriod"/>
            </a:pPr>
            <a:r>
              <a:rPr lang="en-GB" sz="1200" dirty="0" smtClean="0">
                <a:latin typeface="Arial" panose="020B0604020202020204" pitchFamily="34" charset="0"/>
                <a:cs typeface="Arial" panose="020B0604020202020204" pitchFamily="34" charset="0"/>
              </a:rPr>
              <a:t>If the </a:t>
            </a:r>
            <a:r>
              <a:rPr lang="en-GB" sz="1200" dirty="0">
                <a:latin typeface="Arial" panose="020B0604020202020204" pitchFamily="34" charset="0"/>
                <a:cs typeface="Arial" panose="020B0604020202020204" pitchFamily="34" charset="0"/>
              </a:rPr>
              <a:t>pre-existing IWVTA </a:t>
            </a:r>
            <a:r>
              <a:rPr lang="en-GB" sz="1200" dirty="0" smtClean="0">
                <a:latin typeface="Arial" panose="020B0604020202020204" pitchFamily="34" charset="0"/>
                <a:cs typeface="Arial" panose="020B0604020202020204" pitchFamily="34" charset="0"/>
              </a:rPr>
              <a:t>was a U-IWVTA and one of the approvals resulting from the split remains universal then this shall be the extension</a:t>
            </a:r>
          </a:p>
          <a:p>
            <a:pPr marL="252000" indent="-252000">
              <a:lnSpc>
                <a:spcPct val="120000"/>
              </a:lnSpc>
              <a:spcBef>
                <a:spcPts val="0"/>
              </a:spcBef>
              <a:buFont typeface="+mj-lt"/>
              <a:buAutoNum type="arabicPeriod"/>
            </a:pPr>
            <a:r>
              <a:rPr lang="en-GB" sz="1200" dirty="0">
                <a:latin typeface="Arial" panose="020B0604020202020204" pitchFamily="34" charset="0"/>
                <a:cs typeface="Arial" panose="020B0604020202020204" pitchFamily="34" charset="0"/>
              </a:rPr>
              <a:t>If the pre-existing IWVTA was a </a:t>
            </a:r>
            <a:r>
              <a:rPr lang="en-GB" sz="1200" dirty="0" smtClean="0">
                <a:latin typeface="Arial" panose="020B0604020202020204" pitchFamily="34" charset="0"/>
                <a:cs typeface="Arial" panose="020B0604020202020204" pitchFamily="34" charset="0"/>
              </a:rPr>
              <a:t>L-IWVTA </a:t>
            </a:r>
            <a:r>
              <a:rPr lang="en-GB" sz="1200" dirty="0">
                <a:latin typeface="Arial" panose="020B0604020202020204" pitchFamily="34" charset="0"/>
                <a:cs typeface="Arial" panose="020B0604020202020204" pitchFamily="34" charset="0"/>
              </a:rPr>
              <a:t>and one of the approvals resulting from the split is </a:t>
            </a:r>
            <a:r>
              <a:rPr lang="en-GB" sz="1200" dirty="0" smtClean="0">
                <a:latin typeface="Arial" panose="020B0604020202020204" pitchFamily="34" charset="0"/>
                <a:cs typeface="Arial" panose="020B0604020202020204" pitchFamily="34" charset="0"/>
              </a:rPr>
              <a:t>universal </a:t>
            </a:r>
            <a:r>
              <a:rPr lang="en-GB" sz="1200" dirty="0">
                <a:latin typeface="Arial" panose="020B0604020202020204" pitchFamily="34" charset="0"/>
                <a:cs typeface="Arial" panose="020B0604020202020204" pitchFamily="34" charset="0"/>
              </a:rPr>
              <a:t>then this shall be the </a:t>
            </a:r>
            <a:r>
              <a:rPr lang="en-GB" sz="1200" dirty="0" smtClean="0">
                <a:latin typeface="Arial" panose="020B0604020202020204" pitchFamily="34" charset="0"/>
                <a:cs typeface="Arial" panose="020B0604020202020204" pitchFamily="34" charset="0"/>
              </a:rPr>
              <a:t>new approval</a:t>
            </a:r>
          </a:p>
          <a:p>
            <a:pPr marL="252000" indent="-252000">
              <a:lnSpc>
                <a:spcPct val="120000"/>
              </a:lnSpc>
              <a:spcBef>
                <a:spcPts val="0"/>
              </a:spcBef>
              <a:buFont typeface="+mj-lt"/>
              <a:buAutoNum type="arabicPeriod"/>
            </a:pPr>
            <a:r>
              <a:rPr lang="en-GB" sz="1200" dirty="0" smtClean="0">
                <a:latin typeface="Arial" panose="020B0604020202020204" pitchFamily="34" charset="0"/>
                <a:cs typeface="Arial" panose="020B0604020202020204" pitchFamily="34" charset="0"/>
              </a:rPr>
              <a:t>Whenever there is a change in approval levels between U and L a new approval shall be issued.</a:t>
            </a:r>
          </a:p>
          <a:p>
            <a:pPr marL="252000" indent="-252000">
              <a:lnSpc>
                <a:spcPct val="120000"/>
              </a:lnSpc>
              <a:spcBef>
                <a:spcPts val="0"/>
              </a:spcBef>
              <a:buFont typeface="+mj-lt"/>
              <a:buAutoNum type="arabicPeriod"/>
            </a:pPr>
            <a:r>
              <a:rPr lang="en-GB" sz="1200" dirty="0" smtClean="0">
                <a:latin typeface="Arial" panose="020B0604020202020204" pitchFamily="34" charset="0"/>
                <a:cs typeface="Arial" panose="020B0604020202020204" pitchFamily="34" charset="0"/>
              </a:rPr>
              <a:t>All other cases shall be decided at the discretion of the approval authority</a:t>
            </a:r>
          </a:p>
          <a:p>
            <a:pPr marL="252000" indent="-252000">
              <a:lnSpc>
                <a:spcPct val="120000"/>
              </a:lnSpc>
              <a:spcBef>
                <a:spcPts val="0"/>
              </a:spcBef>
              <a:buFont typeface="+mj-lt"/>
              <a:buAutoNum type="arabicPeriod"/>
            </a:pPr>
            <a:r>
              <a:rPr lang="en-GB" sz="1200" dirty="0" smtClean="0">
                <a:latin typeface="Arial" panose="020B0604020202020204" pitchFamily="34" charset="0"/>
                <a:cs typeface="Arial" panose="020B0604020202020204" pitchFamily="34" charset="0"/>
              </a:rPr>
              <a:t>The manufacturer has to assign different type designations to the 2 types. He shall continue to use the pre-existing designation for the type the approval of which is extended</a:t>
            </a:r>
          </a:p>
          <a:p>
            <a:pPr marL="252000" indent="-252000">
              <a:lnSpc>
                <a:spcPct val="120000"/>
              </a:lnSpc>
              <a:spcBef>
                <a:spcPts val="0"/>
              </a:spcBef>
              <a:buFont typeface="+mj-lt"/>
              <a:buAutoNum type="arabicPeriod"/>
            </a:pPr>
            <a:r>
              <a:rPr lang="en-GB" sz="1200" dirty="0" smtClean="0">
                <a:latin typeface="Arial" panose="020B0604020202020204" pitchFamily="34" charset="0"/>
                <a:cs typeface="Arial" panose="020B0604020202020204" pitchFamily="34" charset="0"/>
              </a:rPr>
              <a:t>When repeatedly splitting existing approvals care shall be taken that no vehicle could belong to 2 different IWVTA types at the same time.</a:t>
            </a:r>
            <a:endParaRPr lang="en-GB" sz="1200" dirty="0">
              <a:latin typeface="Arial" panose="020B0604020202020204" pitchFamily="34" charset="0"/>
              <a:cs typeface="Arial" panose="020B0604020202020204" pitchFamily="34" charset="0"/>
            </a:endParaRPr>
          </a:p>
        </p:txBody>
      </p:sp>
      <p:sp>
        <p:nvSpPr>
          <p:cNvPr id="4" name="Rechteck 3"/>
          <p:cNvSpPr/>
          <p:nvPr/>
        </p:nvSpPr>
        <p:spPr>
          <a:xfrm>
            <a:off x="6012160" y="1124744"/>
            <a:ext cx="1440160" cy="93610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U-IWVTA </a:t>
            </a:r>
          </a:p>
          <a:p>
            <a:r>
              <a:rPr lang="en-US" sz="1600" dirty="0" smtClean="0">
                <a:solidFill>
                  <a:schemeClr val="tx1"/>
                </a:solidFill>
              </a:rPr>
              <a:t>Section 3+4: 0021/</a:t>
            </a:r>
            <a:r>
              <a:rPr lang="en-US" sz="1600" b="1" dirty="0" smtClean="0">
                <a:solidFill>
                  <a:schemeClr val="tx1"/>
                </a:solidFill>
              </a:rPr>
              <a:t>01*01</a:t>
            </a:r>
            <a:endParaRPr lang="en-US" sz="1600" b="1" dirty="0">
              <a:solidFill>
                <a:schemeClr val="tx1"/>
              </a:solidFill>
            </a:endParaRPr>
          </a:p>
        </p:txBody>
      </p:sp>
      <p:sp>
        <p:nvSpPr>
          <p:cNvPr id="5" name="Rechteck 4"/>
          <p:cNvSpPr/>
          <p:nvPr/>
        </p:nvSpPr>
        <p:spPr>
          <a:xfrm>
            <a:off x="5148064" y="2492896"/>
            <a:ext cx="1440160" cy="93610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U-IWVTA </a:t>
            </a:r>
          </a:p>
          <a:p>
            <a:r>
              <a:rPr lang="en-US" sz="1600" dirty="0" smtClean="0">
                <a:solidFill>
                  <a:schemeClr val="tx1"/>
                </a:solidFill>
              </a:rPr>
              <a:t>Section 3+4: 0021/</a:t>
            </a:r>
            <a:r>
              <a:rPr lang="en-US" sz="1600" b="1" dirty="0" smtClean="0">
                <a:solidFill>
                  <a:schemeClr val="tx1"/>
                </a:solidFill>
              </a:rPr>
              <a:t>01*02</a:t>
            </a:r>
            <a:endParaRPr lang="en-US" sz="1600" b="1" dirty="0">
              <a:solidFill>
                <a:schemeClr val="tx1"/>
              </a:solidFill>
            </a:endParaRPr>
          </a:p>
        </p:txBody>
      </p:sp>
      <p:sp>
        <p:nvSpPr>
          <p:cNvPr id="6" name="Rechteck 5"/>
          <p:cNvSpPr/>
          <p:nvPr/>
        </p:nvSpPr>
        <p:spPr>
          <a:xfrm>
            <a:off x="6861316" y="2492896"/>
            <a:ext cx="1440160" cy="936104"/>
          </a:xfrm>
          <a:prstGeom prst="rect">
            <a:avLst/>
          </a:prstGeom>
          <a:solidFill>
            <a:srgbClr val="B7CE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L-IWVTA </a:t>
            </a:r>
          </a:p>
          <a:p>
            <a:r>
              <a:rPr lang="en-US" sz="1600" dirty="0" smtClean="0">
                <a:solidFill>
                  <a:schemeClr val="tx1"/>
                </a:solidFill>
              </a:rPr>
              <a:t>Section 3+4: 0021/</a:t>
            </a:r>
            <a:r>
              <a:rPr lang="en-US" sz="1600" b="1" dirty="0" smtClean="0">
                <a:solidFill>
                  <a:schemeClr val="tx1"/>
                </a:solidFill>
              </a:rPr>
              <a:t>02*00</a:t>
            </a:r>
            <a:endParaRPr lang="en-US" sz="1600" b="1" dirty="0">
              <a:solidFill>
                <a:schemeClr val="tx1"/>
              </a:solidFill>
            </a:endParaRPr>
          </a:p>
        </p:txBody>
      </p:sp>
      <p:sp>
        <p:nvSpPr>
          <p:cNvPr id="7" name="Pfeil nach rechts 6"/>
          <p:cNvSpPr/>
          <p:nvPr/>
        </p:nvSpPr>
        <p:spPr>
          <a:xfrm rot="7570659">
            <a:off x="6119285" y="2141358"/>
            <a:ext cx="396041"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feil nach rechts 7"/>
          <p:cNvSpPr/>
          <p:nvPr/>
        </p:nvSpPr>
        <p:spPr>
          <a:xfrm rot="14029341" flipH="1">
            <a:off x="6983382" y="2141358"/>
            <a:ext cx="396041"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feld 8"/>
          <p:cNvSpPr txBox="1"/>
          <p:nvPr/>
        </p:nvSpPr>
        <p:spPr>
          <a:xfrm>
            <a:off x="5220072" y="1124744"/>
            <a:ext cx="377026" cy="369332"/>
          </a:xfrm>
          <a:prstGeom prst="rect">
            <a:avLst/>
          </a:prstGeom>
          <a:noFill/>
        </p:spPr>
        <p:txBody>
          <a:bodyPr wrap="none" rtlCol="0">
            <a:spAutoFit/>
          </a:bodyPr>
          <a:lstStyle/>
          <a:p>
            <a:r>
              <a:rPr lang="en-US" b="1" dirty="0" smtClean="0"/>
              <a:t>1.</a:t>
            </a:r>
            <a:endParaRPr lang="en-US" b="1" dirty="0"/>
          </a:p>
        </p:txBody>
      </p:sp>
      <p:sp>
        <p:nvSpPr>
          <p:cNvPr id="10" name="Rechteck 9"/>
          <p:cNvSpPr/>
          <p:nvPr/>
        </p:nvSpPr>
        <p:spPr>
          <a:xfrm>
            <a:off x="6012160" y="4077072"/>
            <a:ext cx="1440160" cy="936104"/>
          </a:xfrm>
          <a:prstGeom prst="rect">
            <a:avLst/>
          </a:prstGeom>
          <a:solidFill>
            <a:srgbClr val="B7CE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L-IWVTA </a:t>
            </a:r>
          </a:p>
          <a:p>
            <a:r>
              <a:rPr lang="en-US" sz="1600" dirty="0" smtClean="0">
                <a:solidFill>
                  <a:schemeClr val="tx1"/>
                </a:solidFill>
              </a:rPr>
              <a:t>Section 3+4: 0021/</a:t>
            </a:r>
            <a:r>
              <a:rPr lang="en-US" sz="1600" b="1" dirty="0" smtClean="0">
                <a:solidFill>
                  <a:schemeClr val="tx1"/>
                </a:solidFill>
              </a:rPr>
              <a:t>01*01</a:t>
            </a:r>
            <a:endParaRPr lang="en-US" sz="1600" b="1" dirty="0">
              <a:solidFill>
                <a:schemeClr val="tx1"/>
              </a:solidFill>
            </a:endParaRPr>
          </a:p>
        </p:txBody>
      </p:sp>
      <p:sp>
        <p:nvSpPr>
          <p:cNvPr id="11" name="Rechteck 10"/>
          <p:cNvSpPr/>
          <p:nvPr/>
        </p:nvSpPr>
        <p:spPr>
          <a:xfrm>
            <a:off x="5148064" y="5445224"/>
            <a:ext cx="1440160" cy="936104"/>
          </a:xfrm>
          <a:prstGeom prst="rect">
            <a:avLst/>
          </a:prstGeom>
          <a:solidFill>
            <a:srgbClr val="B7CE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L-IWVTA </a:t>
            </a:r>
          </a:p>
          <a:p>
            <a:r>
              <a:rPr lang="en-US" sz="1600" dirty="0" smtClean="0">
                <a:solidFill>
                  <a:schemeClr val="tx1"/>
                </a:solidFill>
              </a:rPr>
              <a:t>Section 3+4: 0021/</a:t>
            </a:r>
            <a:r>
              <a:rPr lang="en-US" sz="1600" b="1" dirty="0" smtClean="0">
                <a:solidFill>
                  <a:schemeClr val="tx1"/>
                </a:solidFill>
              </a:rPr>
              <a:t>01*02</a:t>
            </a:r>
            <a:endParaRPr lang="en-US" sz="1600" b="1" dirty="0">
              <a:solidFill>
                <a:schemeClr val="tx1"/>
              </a:solidFill>
            </a:endParaRPr>
          </a:p>
        </p:txBody>
      </p:sp>
      <p:sp>
        <p:nvSpPr>
          <p:cNvPr id="12" name="Rechteck 11"/>
          <p:cNvSpPr/>
          <p:nvPr/>
        </p:nvSpPr>
        <p:spPr>
          <a:xfrm>
            <a:off x="6861316" y="5445224"/>
            <a:ext cx="1440160" cy="93610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U-IWVTA </a:t>
            </a:r>
          </a:p>
          <a:p>
            <a:r>
              <a:rPr lang="en-US" sz="1600" dirty="0" smtClean="0">
                <a:solidFill>
                  <a:schemeClr val="tx1"/>
                </a:solidFill>
              </a:rPr>
              <a:t>Section 3: 0021/</a:t>
            </a:r>
            <a:r>
              <a:rPr lang="en-US" sz="1600" b="1" dirty="0" smtClean="0">
                <a:solidFill>
                  <a:schemeClr val="tx1"/>
                </a:solidFill>
              </a:rPr>
              <a:t>02*00</a:t>
            </a:r>
            <a:endParaRPr lang="en-US" sz="1600" b="1" dirty="0">
              <a:solidFill>
                <a:schemeClr val="tx1"/>
              </a:solidFill>
            </a:endParaRPr>
          </a:p>
        </p:txBody>
      </p:sp>
      <p:sp>
        <p:nvSpPr>
          <p:cNvPr id="13" name="Pfeil nach rechts 12"/>
          <p:cNvSpPr/>
          <p:nvPr/>
        </p:nvSpPr>
        <p:spPr>
          <a:xfrm rot="7570659">
            <a:off x="6119285" y="5093686"/>
            <a:ext cx="396041"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feil nach rechts 13"/>
          <p:cNvSpPr/>
          <p:nvPr/>
        </p:nvSpPr>
        <p:spPr>
          <a:xfrm rot="14029341" flipH="1">
            <a:off x="6983382" y="5093686"/>
            <a:ext cx="396041"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feld 14"/>
          <p:cNvSpPr txBox="1"/>
          <p:nvPr/>
        </p:nvSpPr>
        <p:spPr>
          <a:xfrm>
            <a:off x="5220072" y="4077072"/>
            <a:ext cx="377026" cy="369332"/>
          </a:xfrm>
          <a:prstGeom prst="rect">
            <a:avLst/>
          </a:prstGeom>
          <a:noFill/>
        </p:spPr>
        <p:txBody>
          <a:bodyPr wrap="none" rtlCol="0">
            <a:spAutoFit/>
          </a:bodyPr>
          <a:lstStyle/>
          <a:p>
            <a:r>
              <a:rPr lang="en-US" b="1" dirty="0" smtClean="0"/>
              <a:t>2.</a:t>
            </a:r>
            <a:endParaRPr lang="en-US" b="1" dirty="0"/>
          </a:p>
        </p:txBody>
      </p:sp>
    </p:spTree>
    <p:extLst>
      <p:ext uri="{BB962C8B-B14F-4D97-AF65-F5344CB8AC3E}">
        <p14:creationId xmlns:p14="http://schemas.microsoft.com/office/powerpoint/2010/main" val="16838763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Autofit/>
          </a:bodyPr>
          <a:lstStyle/>
          <a:p>
            <a:r>
              <a:rPr lang="en-US" sz="2400" b="1" dirty="0" smtClean="0">
                <a:solidFill>
                  <a:schemeClr val="tx1"/>
                </a:solidFill>
              </a:rPr>
              <a:t>Example 1 (of 4) </a:t>
            </a:r>
            <a:endParaRPr lang="en-US" sz="2400" b="1" dirty="0">
              <a:solidFill>
                <a:schemeClr val="tx1"/>
              </a:solidFill>
            </a:endParaRPr>
          </a:p>
        </p:txBody>
      </p:sp>
      <p:sp>
        <p:nvSpPr>
          <p:cNvPr id="3" name="Espace réservé du contenu 2"/>
          <p:cNvSpPr>
            <a:spLocks noGrp="1"/>
          </p:cNvSpPr>
          <p:nvPr>
            <p:ph idx="1"/>
          </p:nvPr>
        </p:nvSpPr>
        <p:spPr>
          <a:xfrm>
            <a:off x="457200" y="1052736"/>
            <a:ext cx="4258816" cy="5073427"/>
          </a:xfrm>
        </p:spPr>
        <p:txBody>
          <a:bodyPr>
            <a:normAutofit lnSpcReduction="10000"/>
          </a:bodyPr>
          <a:lstStyle/>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Before </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vehicle type covered by U-IWVTA</a:t>
            </a:r>
          </a:p>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What happens</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New requirements enter into force</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Manufacturer performs technical changes in order to meet new requirements (involves no change in vehicle type characteristics)</a:t>
            </a:r>
          </a:p>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What to do</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sym typeface="Wingdings" panose="05000000000000000000" pitchFamily="2" charset="2"/>
              </a:rPr>
              <a:t>Extend existing U-IWVTA</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sym typeface="Wingdings" panose="05000000000000000000" pitchFamily="2" charset="2"/>
              </a:rPr>
              <a:t>Sections 1-3 of the approval number and marking remain unchanged (unless the change is such that it fully covers all additional requirements of the next series of amendments)</a:t>
            </a:r>
          </a:p>
          <a:p>
            <a:pPr>
              <a:lnSpc>
                <a:spcPct val="120000"/>
              </a:lnSpc>
              <a:spcBef>
                <a:spcPts val="0"/>
              </a:spcBef>
              <a:buFont typeface="Arial" panose="020B0604020202020204" pitchFamily="34" charset="0"/>
              <a:buChar char="•"/>
            </a:pPr>
            <a:endParaRPr lang="en-GB" sz="1600" dirty="0" smtClean="0">
              <a:latin typeface="Arial" panose="020B0604020202020204" pitchFamily="34" charset="0"/>
              <a:cs typeface="Arial" panose="020B0604020202020204" pitchFamily="34" charset="0"/>
            </a:endParaRPr>
          </a:p>
        </p:txBody>
      </p:sp>
      <p:sp>
        <p:nvSpPr>
          <p:cNvPr id="4" name="Rechteck 3"/>
          <p:cNvSpPr/>
          <p:nvPr/>
        </p:nvSpPr>
        <p:spPr>
          <a:xfrm>
            <a:off x="5874432" y="1484784"/>
            <a:ext cx="2441984" cy="93610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U-IWVTA </a:t>
            </a:r>
          </a:p>
          <a:p>
            <a:pPr algn="ctr"/>
            <a:r>
              <a:rPr lang="en-US" sz="1600" dirty="0" smtClean="0">
                <a:solidFill>
                  <a:schemeClr val="tx1"/>
                </a:solidFill>
              </a:rPr>
              <a:t>E4*0R01/U*0021/01*01</a:t>
            </a:r>
            <a:endParaRPr lang="en-US" sz="1600" dirty="0">
              <a:solidFill>
                <a:schemeClr val="tx1"/>
              </a:solidFill>
            </a:endParaRPr>
          </a:p>
        </p:txBody>
      </p:sp>
      <p:sp>
        <p:nvSpPr>
          <p:cNvPr id="7" name="Pfeil nach rechts 6"/>
          <p:cNvSpPr/>
          <p:nvPr/>
        </p:nvSpPr>
        <p:spPr>
          <a:xfrm rot="5400000">
            <a:off x="6389644" y="2862351"/>
            <a:ext cx="1269640" cy="558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hteck 17"/>
          <p:cNvSpPr/>
          <p:nvPr/>
        </p:nvSpPr>
        <p:spPr>
          <a:xfrm>
            <a:off x="5874432" y="3861048"/>
            <a:ext cx="2441984" cy="93610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U-IWVTA </a:t>
            </a:r>
          </a:p>
          <a:p>
            <a:pPr algn="ctr"/>
            <a:r>
              <a:rPr lang="en-US" sz="1600" dirty="0" smtClean="0">
                <a:solidFill>
                  <a:schemeClr val="tx1"/>
                </a:solidFill>
              </a:rPr>
              <a:t>E4*0R01/U*0021/01*</a:t>
            </a:r>
            <a:r>
              <a:rPr lang="en-US" sz="1600" b="1" dirty="0" smtClean="0">
                <a:solidFill>
                  <a:schemeClr val="tx1"/>
                </a:solidFill>
              </a:rPr>
              <a:t>02</a:t>
            </a:r>
            <a:endParaRPr lang="en-US" sz="1600" b="1" dirty="0">
              <a:solidFill>
                <a:schemeClr val="tx1"/>
              </a:solidFill>
            </a:endParaRPr>
          </a:p>
        </p:txBody>
      </p:sp>
    </p:spTree>
    <p:extLst>
      <p:ext uri="{BB962C8B-B14F-4D97-AF65-F5344CB8AC3E}">
        <p14:creationId xmlns:p14="http://schemas.microsoft.com/office/powerpoint/2010/main" val="7429561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Autofit/>
          </a:bodyPr>
          <a:lstStyle/>
          <a:p>
            <a:r>
              <a:rPr lang="en-US" sz="2400" b="1" dirty="0" smtClean="0">
                <a:solidFill>
                  <a:schemeClr val="tx1"/>
                </a:solidFill>
              </a:rPr>
              <a:t>Example 2 (of 4) </a:t>
            </a:r>
            <a:endParaRPr lang="en-US" sz="2400" b="1" dirty="0">
              <a:solidFill>
                <a:schemeClr val="tx1"/>
              </a:solidFill>
            </a:endParaRPr>
          </a:p>
        </p:txBody>
      </p:sp>
      <p:sp>
        <p:nvSpPr>
          <p:cNvPr id="3" name="Espace réservé du contenu 2"/>
          <p:cNvSpPr>
            <a:spLocks noGrp="1"/>
          </p:cNvSpPr>
          <p:nvPr>
            <p:ph idx="1"/>
          </p:nvPr>
        </p:nvSpPr>
        <p:spPr>
          <a:xfrm>
            <a:off x="457200" y="1052736"/>
            <a:ext cx="4258816" cy="5073427"/>
          </a:xfrm>
        </p:spPr>
        <p:txBody>
          <a:bodyPr>
            <a:normAutofit/>
          </a:bodyPr>
          <a:lstStyle/>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Before </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vehicle type covered by U-IWVTA</a:t>
            </a:r>
          </a:p>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What happens</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New requirements enter into force</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Manufacturer leaves vehicles unchanged</a:t>
            </a:r>
          </a:p>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What to do</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sym typeface="Wingdings" panose="05000000000000000000" pitchFamily="2" charset="2"/>
              </a:rPr>
              <a:t>Issue a new L-IWVTA</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sym typeface="Wingdings" panose="05000000000000000000" pitchFamily="2" charset="2"/>
              </a:rPr>
              <a:t>Approval number and marking are changed accordingly</a:t>
            </a:r>
            <a:endParaRPr lang="en-GB" sz="1600" dirty="0" smtClean="0">
              <a:latin typeface="Arial" panose="020B0604020202020204" pitchFamily="34" charset="0"/>
              <a:cs typeface="Arial" panose="020B0604020202020204" pitchFamily="34" charset="0"/>
            </a:endParaRPr>
          </a:p>
        </p:txBody>
      </p:sp>
      <p:sp>
        <p:nvSpPr>
          <p:cNvPr id="8" name="Rechteck 7"/>
          <p:cNvSpPr/>
          <p:nvPr/>
        </p:nvSpPr>
        <p:spPr>
          <a:xfrm>
            <a:off x="5874432" y="1484784"/>
            <a:ext cx="2441984" cy="93610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U-IWVTA </a:t>
            </a:r>
          </a:p>
          <a:p>
            <a:pPr algn="ctr"/>
            <a:r>
              <a:rPr lang="en-US" sz="1600" dirty="0" smtClean="0">
                <a:solidFill>
                  <a:schemeClr val="tx1"/>
                </a:solidFill>
              </a:rPr>
              <a:t>E4*0R01/U*0021/01*01</a:t>
            </a:r>
            <a:endParaRPr lang="en-US" sz="1600" dirty="0">
              <a:solidFill>
                <a:schemeClr val="tx1"/>
              </a:solidFill>
            </a:endParaRPr>
          </a:p>
        </p:txBody>
      </p:sp>
      <p:sp>
        <p:nvSpPr>
          <p:cNvPr id="9" name="Pfeil nach rechts 8"/>
          <p:cNvSpPr/>
          <p:nvPr/>
        </p:nvSpPr>
        <p:spPr>
          <a:xfrm rot="5400000">
            <a:off x="6389644" y="2862351"/>
            <a:ext cx="1269640" cy="558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hteck 9"/>
          <p:cNvSpPr/>
          <p:nvPr/>
        </p:nvSpPr>
        <p:spPr>
          <a:xfrm>
            <a:off x="5874432" y="3861048"/>
            <a:ext cx="2441984" cy="936104"/>
          </a:xfrm>
          <a:prstGeom prst="rect">
            <a:avLst/>
          </a:prstGeom>
          <a:solidFill>
            <a:srgbClr val="B7CE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L-IWVTA </a:t>
            </a:r>
          </a:p>
          <a:p>
            <a:pPr algn="ctr"/>
            <a:r>
              <a:rPr lang="en-US" sz="1600" dirty="0" smtClean="0">
                <a:solidFill>
                  <a:schemeClr val="tx1"/>
                </a:solidFill>
              </a:rPr>
              <a:t>E4*0R01/</a:t>
            </a:r>
            <a:r>
              <a:rPr lang="en-US" sz="1600" b="1" dirty="0" smtClean="0">
                <a:solidFill>
                  <a:schemeClr val="tx1"/>
                </a:solidFill>
              </a:rPr>
              <a:t>L</a:t>
            </a:r>
            <a:r>
              <a:rPr lang="en-US" sz="1600" dirty="0" smtClean="0">
                <a:solidFill>
                  <a:schemeClr val="tx1"/>
                </a:solidFill>
              </a:rPr>
              <a:t>*0021/</a:t>
            </a:r>
            <a:r>
              <a:rPr lang="en-US" sz="1600" b="1" dirty="0" smtClean="0">
                <a:solidFill>
                  <a:schemeClr val="tx1"/>
                </a:solidFill>
              </a:rPr>
              <a:t>02</a:t>
            </a:r>
            <a:r>
              <a:rPr lang="en-US" sz="1600" dirty="0" smtClean="0">
                <a:solidFill>
                  <a:schemeClr val="tx1"/>
                </a:solidFill>
              </a:rPr>
              <a:t>*</a:t>
            </a:r>
            <a:r>
              <a:rPr lang="en-US" sz="1600" b="1" dirty="0" smtClean="0">
                <a:solidFill>
                  <a:schemeClr val="tx1"/>
                </a:solidFill>
              </a:rPr>
              <a:t>00</a:t>
            </a:r>
            <a:endParaRPr lang="en-US" sz="1600" b="1" dirty="0">
              <a:solidFill>
                <a:schemeClr val="tx1"/>
              </a:solidFill>
            </a:endParaRPr>
          </a:p>
        </p:txBody>
      </p:sp>
    </p:spTree>
    <p:extLst>
      <p:ext uri="{BB962C8B-B14F-4D97-AF65-F5344CB8AC3E}">
        <p14:creationId xmlns:p14="http://schemas.microsoft.com/office/powerpoint/2010/main" val="39356033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Autofit/>
          </a:bodyPr>
          <a:lstStyle/>
          <a:p>
            <a:r>
              <a:rPr lang="en-US" sz="2400" b="1" dirty="0" smtClean="0">
                <a:solidFill>
                  <a:schemeClr val="tx1"/>
                </a:solidFill>
              </a:rPr>
              <a:t>Example 3 (of 4) </a:t>
            </a:r>
            <a:endParaRPr lang="en-US" sz="2400" b="1" dirty="0">
              <a:solidFill>
                <a:schemeClr val="tx1"/>
              </a:solidFill>
            </a:endParaRPr>
          </a:p>
        </p:txBody>
      </p:sp>
      <p:sp>
        <p:nvSpPr>
          <p:cNvPr id="3" name="Espace réservé du contenu 2"/>
          <p:cNvSpPr>
            <a:spLocks noGrp="1"/>
          </p:cNvSpPr>
          <p:nvPr>
            <p:ph idx="1"/>
          </p:nvPr>
        </p:nvSpPr>
        <p:spPr>
          <a:xfrm>
            <a:off x="457200" y="1052736"/>
            <a:ext cx="4258816" cy="5073427"/>
          </a:xfrm>
        </p:spPr>
        <p:txBody>
          <a:bodyPr>
            <a:normAutofit fontScale="92500" lnSpcReduction="20000"/>
          </a:bodyPr>
          <a:lstStyle/>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Before </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vehicle type covered by U-IWVTA</a:t>
            </a:r>
          </a:p>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What happens</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New requirements enter into force</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Manufacturer performs technical changes in order to meet new requirements (involves no change in vehicle type characteristics) but only for part of the vehicles</a:t>
            </a:r>
          </a:p>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What to do</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sym typeface="Wingdings" panose="05000000000000000000" pitchFamily="2" charset="2"/>
              </a:rPr>
              <a:t>Extend existing U-IWVTA, here Sections 1-3 of the approval number and marking remain unchanged (as in example 1)</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sym typeface="Wingdings" panose="05000000000000000000" pitchFamily="2" charset="2"/>
              </a:rPr>
              <a:t>Create a new L-IWVTA under a new type designation</a:t>
            </a:r>
          </a:p>
          <a:p>
            <a:pPr>
              <a:lnSpc>
                <a:spcPct val="120000"/>
              </a:lnSpc>
              <a:spcBef>
                <a:spcPts val="0"/>
              </a:spcBef>
              <a:buFont typeface="Arial" panose="020B0604020202020204" pitchFamily="34" charset="0"/>
              <a:buChar char="•"/>
            </a:pPr>
            <a:endParaRPr lang="en-GB" sz="1800" dirty="0">
              <a:latin typeface="Arial" panose="020B0604020202020204" pitchFamily="34" charset="0"/>
              <a:cs typeface="Arial" panose="020B0604020202020204" pitchFamily="34" charset="0"/>
              <a:sym typeface="Wingdings" panose="05000000000000000000" pitchFamily="2" charset="2"/>
            </a:endParaRPr>
          </a:p>
          <a:p>
            <a:pPr marL="0" indent="0">
              <a:lnSpc>
                <a:spcPct val="120000"/>
              </a:lnSpc>
              <a:spcBef>
                <a:spcPts val="0"/>
              </a:spcBef>
              <a:buNone/>
            </a:pPr>
            <a:r>
              <a:rPr lang="en-GB" sz="1800" dirty="0" smtClean="0">
                <a:latin typeface="Arial" panose="020B0604020202020204" pitchFamily="34" charset="0"/>
                <a:cs typeface="Arial" panose="020B0604020202020204" pitchFamily="34" charset="0"/>
                <a:sym typeface="Wingdings" panose="05000000000000000000" pitchFamily="2" charset="2"/>
              </a:rPr>
              <a:t>Note: example 3 simply combines the outcomes of examples 1+2</a:t>
            </a:r>
          </a:p>
          <a:p>
            <a:pPr>
              <a:lnSpc>
                <a:spcPct val="120000"/>
              </a:lnSpc>
              <a:spcBef>
                <a:spcPts val="0"/>
              </a:spcBef>
              <a:buFont typeface="Arial" panose="020B0604020202020204" pitchFamily="34" charset="0"/>
              <a:buChar char="•"/>
            </a:pPr>
            <a:endParaRPr lang="en-GB" sz="1600" dirty="0" smtClean="0">
              <a:latin typeface="Arial" panose="020B0604020202020204" pitchFamily="34" charset="0"/>
              <a:cs typeface="Arial" panose="020B0604020202020204" pitchFamily="34" charset="0"/>
            </a:endParaRPr>
          </a:p>
        </p:txBody>
      </p:sp>
      <p:sp>
        <p:nvSpPr>
          <p:cNvPr id="4" name="Rechteck 3"/>
          <p:cNvSpPr/>
          <p:nvPr/>
        </p:nvSpPr>
        <p:spPr>
          <a:xfrm>
            <a:off x="5874432" y="1484784"/>
            <a:ext cx="2444806" cy="93610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U-IWVTA </a:t>
            </a:r>
          </a:p>
          <a:p>
            <a:pPr algn="ctr"/>
            <a:r>
              <a:rPr lang="en-US" sz="1600" dirty="0" smtClean="0">
                <a:solidFill>
                  <a:schemeClr val="tx1"/>
                </a:solidFill>
              </a:rPr>
              <a:t>E4*0R01/U*0021/01*01</a:t>
            </a:r>
            <a:endParaRPr lang="en-US" sz="1600" dirty="0">
              <a:solidFill>
                <a:schemeClr val="tx1"/>
              </a:solidFill>
            </a:endParaRPr>
          </a:p>
        </p:txBody>
      </p:sp>
      <p:sp>
        <p:nvSpPr>
          <p:cNvPr id="7" name="Pfeil nach rechts 6"/>
          <p:cNvSpPr/>
          <p:nvPr/>
        </p:nvSpPr>
        <p:spPr>
          <a:xfrm rot="6523816">
            <a:off x="5916928" y="2862351"/>
            <a:ext cx="1269640" cy="558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hteck 17"/>
          <p:cNvSpPr/>
          <p:nvPr/>
        </p:nvSpPr>
        <p:spPr>
          <a:xfrm>
            <a:off x="4731173" y="3861048"/>
            <a:ext cx="2365661" cy="93610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U-IWVTA </a:t>
            </a:r>
          </a:p>
          <a:p>
            <a:pPr algn="ctr"/>
            <a:r>
              <a:rPr lang="en-US" sz="1600" dirty="0" smtClean="0">
                <a:solidFill>
                  <a:schemeClr val="tx1"/>
                </a:solidFill>
              </a:rPr>
              <a:t>E4*0R01/U*0021/01*</a:t>
            </a:r>
            <a:r>
              <a:rPr lang="en-US" sz="1600" b="1" dirty="0" smtClean="0">
                <a:solidFill>
                  <a:schemeClr val="tx1"/>
                </a:solidFill>
              </a:rPr>
              <a:t>02</a:t>
            </a:r>
            <a:endParaRPr lang="en-US" sz="1600" b="1" dirty="0">
              <a:solidFill>
                <a:schemeClr val="tx1"/>
              </a:solidFill>
            </a:endParaRPr>
          </a:p>
        </p:txBody>
      </p:sp>
      <p:sp>
        <p:nvSpPr>
          <p:cNvPr id="8" name="Rechteck 7"/>
          <p:cNvSpPr/>
          <p:nvPr/>
        </p:nvSpPr>
        <p:spPr>
          <a:xfrm>
            <a:off x="6551748" y="5157192"/>
            <a:ext cx="2493305" cy="936104"/>
          </a:xfrm>
          <a:prstGeom prst="rect">
            <a:avLst/>
          </a:prstGeom>
          <a:solidFill>
            <a:srgbClr val="B7CE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L-IWVTA </a:t>
            </a:r>
          </a:p>
          <a:p>
            <a:pPr algn="ctr"/>
            <a:r>
              <a:rPr lang="en-US" sz="1600" dirty="0" smtClean="0">
                <a:solidFill>
                  <a:schemeClr val="tx1"/>
                </a:solidFill>
              </a:rPr>
              <a:t>E4*0R01/</a:t>
            </a:r>
            <a:r>
              <a:rPr lang="en-US" sz="1600" b="1" dirty="0" smtClean="0">
                <a:solidFill>
                  <a:schemeClr val="tx1"/>
                </a:solidFill>
              </a:rPr>
              <a:t>L</a:t>
            </a:r>
            <a:r>
              <a:rPr lang="en-US" sz="1600" dirty="0" smtClean="0">
                <a:solidFill>
                  <a:schemeClr val="tx1"/>
                </a:solidFill>
              </a:rPr>
              <a:t>*0021/</a:t>
            </a:r>
            <a:r>
              <a:rPr lang="en-US" sz="1600" b="1" dirty="0" smtClean="0">
                <a:solidFill>
                  <a:schemeClr val="tx1"/>
                </a:solidFill>
              </a:rPr>
              <a:t>02</a:t>
            </a:r>
            <a:r>
              <a:rPr lang="en-US" sz="1600" dirty="0" smtClean="0">
                <a:solidFill>
                  <a:schemeClr val="tx1"/>
                </a:solidFill>
              </a:rPr>
              <a:t>*</a:t>
            </a:r>
            <a:r>
              <a:rPr lang="en-US" sz="1600" b="1" dirty="0" smtClean="0">
                <a:solidFill>
                  <a:schemeClr val="tx1"/>
                </a:solidFill>
              </a:rPr>
              <a:t>00</a:t>
            </a:r>
            <a:endParaRPr lang="en-US" sz="1600" b="1" dirty="0">
              <a:solidFill>
                <a:schemeClr val="tx1"/>
              </a:solidFill>
            </a:endParaRPr>
          </a:p>
        </p:txBody>
      </p:sp>
      <p:sp>
        <p:nvSpPr>
          <p:cNvPr id="9" name="Pfeil nach rechts 8"/>
          <p:cNvSpPr/>
          <p:nvPr/>
        </p:nvSpPr>
        <p:spPr>
          <a:xfrm rot="15076184" flipH="1">
            <a:off x="6321329" y="3531898"/>
            <a:ext cx="2623899" cy="558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885932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Autofit/>
          </a:bodyPr>
          <a:lstStyle/>
          <a:p>
            <a:r>
              <a:rPr lang="en-US" sz="2400" b="1" dirty="0" smtClean="0">
                <a:solidFill>
                  <a:schemeClr val="tx1"/>
                </a:solidFill>
              </a:rPr>
              <a:t>Example 4 (of 4) </a:t>
            </a:r>
            <a:endParaRPr lang="en-US" sz="2400" b="1" dirty="0">
              <a:solidFill>
                <a:schemeClr val="tx1"/>
              </a:solidFill>
            </a:endParaRPr>
          </a:p>
        </p:txBody>
      </p:sp>
      <p:sp>
        <p:nvSpPr>
          <p:cNvPr id="3" name="Espace réservé du contenu 2"/>
          <p:cNvSpPr>
            <a:spLocks noGrp="1"/>
          </p:cNvSpPr>
          <p:nvPr>
            <p:ph idx="1"/>
          </p:nvPr>
        </p:nvSpPr>
        <p:spPr>
          <a:xfrm>
            <a:off x="457200" y="1052736"/>
            <a:ext cx="4258816" cy="5073427"/>
          </a:xfrm>
        </p:spPr>
        <p:txBody>
          <a:bodyPr>
            <a:normAutofit lnSpcReduction="10000"/>
          </a:bodyPr>
          <a:lstStyle/>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Before </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vehicle type covered by L-IWVTA</a:t>
            </a:r>
          </a:p>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What happens</a:t>
            </a:r>
          </a:p>
          <a:p>
            <a:pPr>
              <a:lnSpc>
                <a:spcPct val="120000"/>
              </a:lnSpc>
              <a:spcBef>
                <a:spcPts val="0"/>
              </a:spcBef>
              <a:buFont typeface="Arial" panose="020B0604020202020204" pitchFamily="34" charset="0"/>
              <a:buChar char="•"/>
            </a:pPr>
            <a:r>
              <a:rPr lang="en-GB" sz="1800" dirty="0">
                <a:latin typeface="Arial" panose="020B0604020202020204" pitchFamily="34" charset="0"/>
                <a:cs typeface="Arial" panose="020B0604020202020204" pitchFamily="34" charset="0"/>
              </a:rPr>
              <a:t>Manufacturer performs technical changes in order to meet requirements  for U-IWVTA (involves no change in </a:t>
            </a:r>
            <a:r>
              <a:rPr lang="en-GB" sz="1800" dirty="0" smtClean="0">
                <a:latin typeface="Arial" panose="020B0604020202020204" pitchFamily="34" charset="0"/>
                <a:cs typeface="Arial" panose="020B0604020202020204" pitchFamily="34" charset="0"/>
              </a:rPr>
              <a:t>vehicle type characteristics) </a:t>
            </a:r>
            <a:r>
              <a:rPr lang="en-GB" sz="1800" dirty="0">
                <a:latin typeface="Arial" panose="020B0604020202020204" pitchFamily="34" charset="0"/>
                <a:cs typeface="Arial" panose="020B0604020202020204" pitchFamily="34" charset="0"/>
              </a:rPr>
              <a:t>but only for part of the </a:t>
            </a:r>
            <a:r>
              <a:rPr lang="en-GB" sz="1800" dirty="0" smtClean="0">
                <a:latin typeface="Arial" panose="020B0604020202020204" pitchFamily="34" charset="0"/>
                <a:cs typeface="Arial" panose="020B0604020202020204" pitchFamily="34" charset="0"/>
              </a:rPr>
              <a:t>vehicles</a:t>
            </a:r>
            <a:endParaRPr lang="en-GB" sz="1800" dirty="0">
              <a:latin typeface="Arial" panose="020B0604020202020204" pitchFamily="34" charset="0"/>
              <a:cs typeface="Arial" panose="020B0604020202020204" pitchFamily="34" charset="0"/>
            </a:endParaRPr>
          </a:p>
          <a:p>
            <a:pPr marL="0" indent="0">
              <a:lnSpc>
                <a:spcPct val="120000"/>
              </a:lnSpc>
              <a:spcBef>
                <a:spcPts val="0"/>
              </a:spcBef>
              <a:buNone/>
            </a:pPr>
            <a:r>
              <a:rPr lang="en-GB" sz="1800" dirty="0" smtClean="0">
                <a:latin typeface="Arial" panose="020B0604020202020204" pitchFamily="34" charset="0"/>
                <a:cs typeface="Arial" panose="020B0604020202020204" pitchFamily="34" charset="0"/>
              </a:rPr>
              <a:t>What to do</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sym typeface="Wingdings" panose="05000000000000000000" pitchFamily="2" charset="2"/>
              </a:rPr>
              <a:t>Extend existing L-IWVTA, here Sections 1-3 of the approval number and marking remain unchanged </a:t>
            </a:r>
          </a:p>
          <a:p>
            <a:pPr>
              <a:lnSpc>
                <a:spcPct val="120000"/>
              </a:lnSpc>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sym typeface="Wingdings" panose="05000000000000000000" pitchFamily="2" charset="2"/>
              </a:rPr>
              <a:t>Create a new U-IWVTA under a new type designation</a:t>
            </a:r>
          </a:p>
          <a:p>
            <a:pPr>
              <a:lnSpc>
                <a:spcPct val="120000"/>
              </a:lnSpc>
              <a:spcBef>
                <a:spcPts val="0"/>
              </a:spcBef>
              <a:buFont typeface="Arial" panose="020B0604020202020204" pitchFamily="34" charset="0"/>
              <a:buChar char="•"/>
            </a:pPr>
            <a:endParaRPr lang="en-GB" sz="1600" dirty="0" smtClean="0">
              <a:latin typeface="Arial" panose="020B0604020202020204" pitchFamily="34" charset="0"/>
              <a:cs typeface="Arial" panose="020B0604020202020204" pitchFamily="34" charset="0"/>
            </a:endParaRPr>
          </a:p>
        </p:txBody>
      </p:sp>
      <p:sp>
        <p:nvSpPr>
          <p:cNvPr id="4" name="Rechteck 3"/>
          <p:cNvSpPr/>
          <p:nvPr/>
        </p:nvSpPr>
        <p:spPr>
          <a:xfrm>
            <a:off x="5874432" y="1484784"/>
            <a:ext cx="2300064" cy="936104"/>
          </a:xfrm>
          <a:prstGeom prst="rect">
            <a:avLst/>
          </a:prstGeom>
          <a:solidFill>
            <a:srgbClr val="B7CE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L-IWVTA </a:t>
            </a:r>
          </a:p>
          <a:p>
            <a:pPr algn="ctr"/>
            <a:r>
              <a:rPr lang="en-US" sz="1600" dirty="0" smtClean="0">
                <a:solidFill>
                  <a:schemeClr val="tx1"/>
                </a:solidFill>
              </a:rPr>
              <a:t>E4*0R01/L*0021/01*01</a:t>
            </a:r>
            <a:endParaRPr lang="en-US" sz="1600" dirty="0">
              <a:solidFill>
                <a:schemeClr val="tx1"/>
              </a:solidFill>
            </a:endParaRPr>
          </a:p>
        </p:txBody>
      </p:sp>
      <p:sp>
        <p:nvSpPr>
          <p:cNvPr id="7" name="Pfeil nach rechts 6"/>
          <p:cNvSpPr/>
          <p:nvPr/>
        </p:nvSpPr>
        <p:spPr>
          <a:xfrm rot="6523816">
            <a:off x="5916928" y="2862351"/>
            <a:ext cx="1269640" cy="558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hteck 17"/>
          <p:cNvSpPr/>
          <p:nvPr/>
        </p:nvSpPr>
        <p:spPr>
          <a:xfrm>
            <a:off x="4731174" y="3861048"/>
            <a:ext cx="2300064" cy="936104"/>
          </a:xfrm>
          <a:prstGeom prst="rect">
            <a:avLst/>
          </a:prstGeom>
          <a:solidFill>
            <a:srgbClr val="B7CE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L-IWVTA </a:t>
            </a:r>
          </a:p>
          <a:p>
            <a:pPr algn="ctr"/>
            <a:r>
              <a:rPr lang="en-US" sz="1600" dirty="0" smtClean="0">
                <a:solidFill>
                  <a:schemeClr val="tx1"/>
                </a:solidFill>
              </a:rPr>
              <a:t>E4*0R01/L*0021/01*</a:t>
            </a:r>
            <a:r>
              <a:rPr lang="en-US" sz="1600" b="1" dirty="0" smtClean="0">
                <a:solidFill>
                  <a:schemeClr val="tx1"/>
                </a:solidFill>
              </a:rPr>
              <a:t>02</a:t>
            </a:r>
            <a:endParaRPr lang="en-US" sz="1600" b="1" dirty="0">
              <a:solidFill>
                <a:schemeClr val="tx1"/>
              </a:solidFill>
            </a:endParaRPr>
          </a:p>
        </p:txBody>
      </p:sp>
      <p:sp>
        <p:nvSpPr>
          <p:cNvPr id="8" name="Rechteck 7"/>
          <p:cNvSpPr/>
          <p:nvPr/>
        </p:nvSpPr>
        <p:spPr>
          <a:xfrm>
            <a:off x="6660232" y="5157192"/>
            <a:ext cx="2384821" cy="936104"/>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U-IWVTA </a:t>
            </a:r>
          </a:p>
          <a:p>
            <a:pPr algn="ctr"/>
            <a:r>
              <a:rPr lang="en-US" sz="1600" dirty="0" smtClean="0">
                <a:solidFill>
                  <a:schemeClr val="tx1"/>
                </a:solidFill>
              </a:rPr>
              <a:t>E4*0R01/</a:t>
            </a:r>
            <a:r>
              <a:rPr lang="en-US" sz="1600" b="1" dirty="0" smtClean="0">
                <a:solidFill>
                  <a:schemeClr val="tx1"/>
                </a:solidFill>
              </a:rPr>
              <a:t>U</a:t>
            </a:r>
            <a:r>
              <a:rPr lang="en-US" sz="1600" dirty="0" smtClean="0">
                <a:solidFill>
                  <a:schemeClr val="tx1"/>
                </a:solidFill>
              </a:rPr>
              <a:t>*0021/</a:t>
            </a:r>
            <a:r>
              <a:rPr lang="en-US" sz="1600" b="1" dirty="0" smtClean="0">
                <a:solidFill>
                  <a:schemeClr val="tx1"/>
                </a:solidFill>
              </a:rPr>
              <a:t>02</a:t>
            </a:r>
            <a:r>
              <a:rPr lang="en-US" sz="1600" dirty="0" smtClean="0">
                <a:solidFill>
                  <a:schemeClr val="tx1"/>
                </a:solidFill>
              </a:rPr>
              <a:t>*</a:t>
            </a:r>
            <a:r>
              <a:rPr lang="en-US" sz="1600" b="1" dirty="0" smtClean="0">
                <a:solidFill>
                  <a:schemeClr val="tx1"/>
                </a:solidFill>
              </a:rPr>
              <a:t>00</a:t>
            </a:r>
            <a:endParaRPr lang="en-US" sz="1600" b="1" dirty="0">
              <a:solidFill>
                <a:schemeClr val="tx1"/>
              </a:solidFill>
            </a:endParaRPr>
          </a:p>
        </p:txBody>
      </p:sp>
      <p:sp>
        <p:nvSpPr>
          <p:cNvPr id="9" name="Pfeil nach rechts 8"/>
          <p:cNvSpPr/>
          <p:nvPr/>
        </p:nvSpPr>
        <p:spPr>
          <a:xfrm rot="15076184" flipH="1">
            <a:off x="6321329" y="3531898"/>
            <a:ext cx="2623899" cy="5589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59224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smtClean="0">
                <a:latin typeface="Arial" panose="020B0604020202020204" pitchFamily="34" charset="0"/>
                <a:cs typeface="Arial" panose="020B0604020202020204" pitchFamily="34" charset="0"/>
              </a:rPr>
              <a:t>Agenda</a:t>
            </a:r>
            <a:endParaRPr lang="en-GB" sz="2400" b="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1052736"/>
            <a:ext cx="8229600" cy="5073427"/>
          </a:xfrm>
        </p:spPr>
        <p:txBody>
          <a:bodyPr>
            <a:normAutofit/>
          </a:bodyPr>
          <a:lstStyle/>
          <a:p>
            <a:pPr>
              <a:buFont typeface="Arial" panose="020B0604020202020204" pitchFamily="34" charset="0"/>
              <a:buChar char="•"/>
            </a:pPr>
            <a:endParaRPr lang="en-GB" sz="2800" b="1" dirty="0" smtClean="0">
              <a:latin typeface="Arial" panose="020B0604020202020204" pitchFamily="34" charset="0"/>
              <a:cs typeface="Arial" panose="020B0604020202020204" pitchFamily="34" charset="0"/>
            </a:endParaRPr>
          </a:p>
          <a:p>
            <a:pPr>
              <a:buFont typeface="Arial" panose="020B0604020202020204" pitchFamily="34" charset="0"/>
              <a:buChar char="•"/>
            </a:pPr>
            <a:endParaRPr lang="en-GB" sz="2800" b="1" dirty="0">
              <a:latin typeface="Arial" panose="020B0604020202020204" pitchFamily="34" charset="0"/>
              <a:cs typeface="Arial" panose="020B0604020202020204" pitchFamily="34" charset="0"/>
            </a:endParaRPr>
          </a:p>
          <a:p>
            <a:pPr>
              <a:buFont typeface="Arial" panose="020B0604020202020204" pitchFamily="34" charset="0"/>
              <a:buChar char="•"/>
            </a:pPr>
            <a:r>
              <a:rPr lang="en-GB" sz="2800" b="1" dirty="0" smtClean="0">
                <a:latin typeface="Arial" panose="020B0604020202020204" pitchFamily="34" charset="0"/>
                <a:cs typeface="Arial" panose="020B0604020202020204" pitchFamily="34" charset="0"/>
              </a:rPr>
              <a:t>Part 1: Type </a:t>
            </a:r>
            <a:r>
              <a:rPr lang="en-GB" sz="2800" b="1" dirty="0">
                <a:latin typeface="Arial" panose="020B0604020202020204" pitchFamily="34" charset="0"/>
                <a:cs typeface="Arial" panose="020B0604020202020204" pitchFamily="34" charset="0"/>
              </a:rPr>
              <a:t>definition for </a:t>
            </a:r>
            <a:r>
              <a:rPr lang="en-GB" sz="2800" b="1" dirty="0" smtClean="0">
                <a:latin typeface="Arial" panose="020B0604020202020204" pitchFamily="34" charset="0"/>
                <a:cs typeface="Arial" panose="020B0604020202020204" pitchFamily="34" charset="0"/>
              </a:rPr>
              <a:t>IWVTA</a:t>
            </a:r>
          </a:p>
          <a:p>
            <a:pPr>
              <a:buFont typeface="Arial" panose="020B0604020202020204" pitchFamily="34" charset="0"/>
              <a:buChar char="•"/>
            </a:pPr>
            <a:endParaRPr lang="en-GB" sz="2800" b="1" dirty="0">
              <a:latin typeface="Arial" panose="020B0604020202020204" pitchFamily="34" charset="0"/>
              <a:cs typeface="Arial" panose="020B0604020202020204" pitchFamily="34" charset="0"/>
            </a:endParaRPr>
          </a:p>
          <a:p>
            <a:pPr>
              <a:buFont typeface="Arial" panose="020B0604020202020204" pitchFamily="34" charset="0"/>
              <a:buChar char="•"/>
            </a:pPr>
            <a:r>
              <a:rPr lang="en-GB" sz="2800" b="1" dirty="0" smtClean="0">
                <a:solidFill>
                  <a:schemeClr val="bg1">
                    <a:lumMod val="65000"/>
                  </a:schemeClr>
                </a:solidFill>
                <a:latin typeface="Arial" panose="020B0604020202020204" pitchFamily="34" charset="0"/>
                <a:cs typeface="Arial" panose="020B0604020202020204" pitchFamily="34" charset="0"/>
              </a:rPr>
              <a:t>Part 2: </a:t>
            </a:r>
            <a:r>
              <a:rPr lang="en-GB" sz="2800" b="1" dirty="0">
                <a:solidFill>
                  <a:schemeClr val="bg1">
                    <a:lumMod val="65000"/>
                  </a:schemeClr>
                </a:solidFill>
                <a:latin typeface="Arial" panose="020B0604020202020204" pitchFamily="34" charset="0"/>
                <a:cs typeface="Arial" panose="020B0604020202020204" pitchFamily="34" charset="0"/>
              </a:rPr>
              <a:t>Proposal for the approval number for </a:t>
            </a:r>
            <a:r>
              <a:rPr lang="en-GB" sz="2800" b="1" dirty="0" smtClean="0">
                <a:solidFill>
                  <a:schemeClr val="bg1">
                    <a:lumMod val="65000"/>
                  </a:schemeClr>
                </a:solidFill>
                <a:latin typeface="Arial" panose="020B0604020202020204" pitchFamily="34" charset="0"/>
                <a:cs typeface="Arial" panose="020B0604020202020204" pitchFamily="34" charset="0"/>
              </a:rPr>
              <a:t>IWVTA</a:t>
            </a:r>
          </a:p>
          <a:p>
            <a:pPr>
              <a:buFont typeface="Arial" panose="020B0604020202020204" pitchFamily="34" charset="0"/>
              <a:buChar char="•"/>
            </a:pPr>
            <a:endParaRPr lang="en-GB" sz="2800" b="1" dirty="0" smtClean="0">
              <a:solidFill>
                <a:schemeClr val="bg1">
                  <a:lumMod val="65000"/>
                </a:schemeClr>
              </a:solidFill>
              <a:latin typeface="Arial" panose="020B0604020202020204" pitchFamily="34" charset="0"/>
              <a:cs typeface="Arial" panose="020B0604020202020204" pitchFamily="34" charset="0"/>
            </a:endParaRPr>
          </a:p>
          <a:p>
            <a:pPr>
              <a:buFont typeface="Arial" panose="020B0604020202020204" pitchFamily="34" charset="0"/>
              <a:buChar char="•"/>
            </a:pPr>
            <a:r>
              <a:rPr lang="en-GB" sz="2800" b="1" dirty="0" smtClean="0">
                <a:solidFill>
                  <a:schemeClr val="bg1">
                    <a:lumMod val="65000"/>
                  </a:schemeClr>
                </a:solidFill>
                <a:latin typeface="Arial" panose="020B0604020202020204" pitchFamily="34" charset="0"/>
                <a:cs typeface="Arial" panose="020B0604020202020204" pitchFamily="34" charset="0"/>
              </a:rPr>
              <a:t>Part 3: Extension </a:t>
            </a:r>
            <a:r>
              <a:rPr lang="en-GB" sz="2800" b="1" dirty="0">
                <a:solidFill>
                  <a:schemeClr val="bg1">
                    <a:lumMod val="65000"/>
                  </a:schemeClr>
                </a:solidFill>
                <a:latin typeface="Arial" panose="020B0604020202020204" pitchFamily="34" charset="0"/>
                <a:cs typeface="Arial" panose="020B0604020202020204" pitchFamily="34" charset="0"/>
              </a:rPr>
              <a:t>of an IWVTA changing the level of conformity</a:t>
            </a:r>
            <a:endParaRPr lang="en-GB" sz="2800" b="1" dirty="0" smtClean="0">
              <a:solidFill>
                <a:schemeClr val="bg1">
                  <a:lumMod val="65000"/>
                </a:schemeClr>
              </a:solidFill>
              <a:latin typeface="Arial" panose="020B0604020202020204" pitchFamily="34" charset="0"/>
              <a:cs typeface="Arial" panose="020B0604020202020204" pitchFamily="34" charset="0"/>
              <a:sym typeface="Wingdings" panose="05000000000000000000" pitchFamily="2" charset="2"/>
            </a:endParaRPr>
          </a:p>
        </p:txBody>
      </p:sp>
    </p:spTree>
    <p:extLst>
      <p:ext uri="{BB962C8B-B14F-4D97-AF65-F5344CB8AC3E}">
        <p14:creationId xmlns:p14="http://schemas.microsoft.com/office/powerpoint/2010/main" val="1889038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Autofit/>
          </a:bodyPr>
          <a:lstStyle/>
          <a:p>
            <a:r>
              <a:rPr lang="en-US" sz="2400" b="1" dirty="0" smtClean="0">
                <a:solidFill>
                  <a:schemeClr val="tx1"/>
                </a:solidFill>
              </a:rPr>
              <a:t>Necessary changes in draft UN-R0</a:t>
            </a:r>
            <a:endParaRPr lang="en-US" sz="2400" b="1" dirty="0">
              <a:solidFill>
                <a:schemeClr val="tx1"/>
              </a:solidFill>
            </a:endParaRPr>
          </a:p>
        </p:txBody>
      </p:sp>
      <p:sp>
        <p:nvSpPr>
          <p:cNvPr id="3" name="Espace réservé du contenu 2"/>
          <p:cNvSpPr>
            <a:spLocks noGrp="1"/>
          </p:cNvSpPr>
          <p:nvPr>
            <p:ph idx="1"/>
          </p:nvPr>
        </p:nvSpPr>
        <p:spPr>
          <a:xfrm>
            <a:off x="457200" y="1052736"/>
            <a:ext cx="8229600" cy="5472608"/>
          </a:xfrm>
        </p:spPr>
        <p:txBody>
          <a:bodyPr>
            <a:normAutofit fontScale="55000" lnSpcReduction="20000"/>
          </a:bodyPr>
          <a:lstStyle/>
          <a:p>
            <a:pPr marL="0" indent="0">
              <a:lnSpc>
                <a:spcPct val="120000"/>
              </a:lnSpc>
              <a:spcBef>
                <a:spcPts val="600"/>
              </a:spcBef>
              <a:buNone/>
            </a:pPr>
            <a:r>
              <a:rPr lang="en-GB" sz="3300" dirty="0" smtClean="0">
                <a:latin typeface="Arial" panose="020B0604020202020204" pitchFamily="34" charset="0"/>
                <a:cs typeface="Arial" panose="020B0604020202020204" pitchFamily="34" charset="0"/>
              </a:rPr>
              <a:t>If the proposed concept is accepted the following changes in draft UN-R0 are required:</a:t>
            </a:r>
          </a:p>
          <a:p>
            <a:pPr>
              <a:lnSpc>
                <a:spcPct val="120000"/>
              </a:lnSpc>
              <a:spcBef>
                <a:spcPts val="600"/>
              </a:spcBef>
              <a:buFont typeface="Arial" panose="020B0604020202020204" pitchFamily="34" charset="0"/>
              <a:buChar char="•"/>
            </a:pPr>
            <a:r>
              <a:rPr lang="en-GB" sz="3300" dirty="0" smtClean="0">
                <a:latin typeface="Arial" panose="020B0604020202020204" pitchFamily="34" charset="0"/>
                <a:cs typeface="Arial" panose="020B0604020202020204" pitchFamily="34" charset="0"/>
              </a:rPr>
              <a:t>Annex 7: inclusion/revision of the definitions for </a:t>
            </a:r>
            <a:r>
              <a:rPr lang="en-GB" sz="3300" dirty="0">
                <a:latin typeface="Arial" panose="020B0604020202020204" pitchFamily="34" charset="0"/>
                <a:cs typeface="Arial" panose="020B0604020202020204" pitchFamily="34" charset="0"/>
              </a:rPr>
              <a:t>vehicle type </a:t>
            </a:r>
            <a:r>
              <a:rPr lang="en-GB" sz="3300" dirty="0" smtClean="0">
                <a:latin typeface="Arial" panose="020B0604020202020204" pitchFamily="34" charset="0"/>
                <a:cs typeface="Arial" panose="020B0604020202020204" pitchFamily="34" charset="0"/>
              </a:rPr>
              <a:t>and IWVTA type</a:t>
            </a:r>
          </a:p>
          <a:p>
            <a:pPr>
              <a:lnSpc>
                <a:spcPct val="120000"/>
              </a:lnSpc>
              <a:spcBef>
                <a:spcPts val="600"/>
              </a:spcBef>
              <a:buFont typeface="Arial" panose="020B0604020202020204" pitchFamily="34" charset="0"/>
              <a:buChar char="•"/>
            </a:pPr>
            <a:r>
              <a:rPr lang="en-GB" sz="3300" dirty="0" smtClean="0">
                <a:latin typeface="Arial" panose="020B0604020202020204" pitchFamily="34" charset="0"/>
                <a:cs typeface="Arial" panose="020B0604020202020204" pitchFamily="34" charset="0"/>
              </a:rPr>
              <a:t>Annex 2: inclusion of the composition of the type approval number,</a:t>
            </a:r>
            <a:br>
              <a:rPr lang="en-GB" sz="3300" dirty="0" smtClean="0">
                <a:latin typeface="Arial" panose="020B0604020202020204" pitchFamily="34" charset="0"/>
                <a:cs typeface="Arial" panose="020B0604020202020204" pitchFamily="34" charset="0"/>
              </a:rPr>
            </a:br>
            <a:r>
              <a:rPr lang="en-GB" sz="3300" dirty="0" smtClean="0">
                <a:latin typeface="Arial" panose="020B0604020202020204" pitchFamily="34" charset="0"/>
                <a:cs typeface="Arial" panose="020B0604020202020204" pitchFamily="34" charset="0"/>
              </a:rPr>
              <a:t>corresponding adaptation for the examples of the </a:t>
            </a:r>
            <a:r>
              <a:rPr lang="en-GB" sz="3300" smtClean="0">
                <a:latin typeface="Arial" panose="020B0604020202020204" pitchFamily="34" charset="0"/>
                <a:cs typeface="Arial" panose="020B0604020202020204" pitchFamily="34" charset="0"/>
              </a:rPr>
              <a:t>approval marking</a:t>
            </a:r>
          </a:p>
          <a:p>
            <a:pPr>
              <a:lnSpc>
                <a:spcPct val="120000"/>
              </a:lnSpc>
              <a:spcBef>
                <a:spcPts val="600"/>
              </a:spcBef>
              <a:buFont typeface="Arial" panose="020B0604020202020204" pitchFamily="34" charset="0"/>
              <a:buChar char="•"/>
            </a:pPr>
            <a:r>
              <a:rPr lang="en-GB" sz="3300" dirty="0" smtClean="0">
                <a:latin typeface="Arial" panose="020B0604020202020204" pitchFamily="34" charset="0"/>
                <a:cs typeface="Arial" panose="020B0604020202020204" pitchFamily="34" charset="0"/>
              </a:rPr>
              <a:t>Annex 5: inclusion of IWVTA type and type designation into the information document</a:t>
            </a:r>
          </a:p>
          <a:p>
            <a:pPr>
              <a:lnSpc>
                <a:spcPct val="120000"/>
              </a:lnSpc>
              <a:spcBef>
                <a:spcPts val="600"/>
              </a:spcBef>
              <a:buFont typeface="Arial" panose="020B0604020202020204" pitchFamily="34" charset="0"/>
              <a:buChar char="•"/>
            </a:pPr>
            <a:r>
              <a:rPr lang="en-GB" sz="3300" dirty="0" smtClean="0">
                <a:latin typeface="Arial" panose="020B0604020202020204" pitchFamily="34" charset="0"/>
                <a:cs typeface="Arial" panose="020B0604020202020204" pitchFamily="34" charset="0"/>
              </a:rPr>
              <a:t>Annex 1: inclusion of </a:t>
            </a:r>
            <a:r>
              <a:rPr lang="en-GB" sz="3300" dirty="0">
                <a:latin typeface="Arial" panose="020B0604020202020204" pitchFamily="34" charset="0"/>
                <a:cs typeface="Arial" panose="020B0604020202020204" pitchFamily="34" charset="0"/>
              </a:rPr>
              <a:t>IWVTA type </a:t>
            </a:r>
            <a:r>
              <a:rPr lang="en-GB" sz="3300" dirty="0" smtClean="0">
                <a:latin typeface="Arial" panose="020B0604020202020204" pitchFamily="34" charset="0"/>
                <a:cs typeface="Arial" panose="020B0604020202020204" pitchFamily="34" charset="0"/>
              </a:rPr>
              <a:t>and type designation in section I of the communication form; also the possibility of changing between U-IWVTA and L-IWVTA has to be eliminated</a:t>
            </a:r>
          </a:p>
          <a:p>
            <a:pPr>
              <a:lnSpc>
                <a:spcPct val="120000"/>
              </a:lnSpc>
              <a:spcBef>
                <a:spcPts val="600"/>
              </a:spcBef>
              <a:buFont typeface="Arial" panose="020B0604020202020204" pitchFamily="34" charset="0"/>
              <a:buChar char="•"/>
            </a:pPr>
            <a:r>
              <a:rPr lang="en-GB" sz="3300" dirty="0" smtClean="0">
                <a:latin typeface="Arial" panose="020B0604020202020204" pitchFamily="34" charset="0"/>
                <a:cs typeface="Arial" panose="020B0604020202020204" pitchFamily="34" charset="0"/>
              </a:rPr>
              <a:t>Annex 6: </a:t>
            </a:r>
            <a:r>
              <a:rPr lang="en-GB" sz="3300" dirty="0">
                <a:latin typeface="Arial" panose="020B0604020202020204" pitchFamily="34" charset="0"/>
                <a:cs typeface="Arial" panose="020B0604020202020204" pitchFamily="34" charset="0"/>
              </a:rPr>
              <a:t>inclusion of IWVTA </a:t>
            </a:r>
            <a:r>
              <a:rPr lang="en-GB" sz="3300" dirty="0" smtClean="0">
                <a:latin typeface="Arial" panose="020B0604020202020204" pitchFamily="34" charset="0"/>
                <a:cs typeface="Arial" panose="020B0604020202020204" pitchFamily="34" charset="0"/>
              </a:rPr>
              <a:t>type / type </a:t>
            </a:r>
            <a:r>
              <a:rPr lang="en-GB" sz="3300" dirty="0">
                <a:latin typeface="Arial" panose="020B0604020202020204" pitchFamily="34" charset="0"/>
                <a:cs typeface="Arial" panose="020B0604020202020204" pitchFamily="34" charset="0"/>
              </a:rPr>
              <a:t>designation into </a:t>
            </a:r>
            <a:r>
              <a:rPr lang="en-GB" sz="3300" dirty="0" smtClean="0">
                <a:latin typeface="Arial" panose="020B0604020202020204" pitchFamily="34" charset="0"/>
                <a:cs typeface="Arial" panose="020B0604020202020204" pitchFamily="34" charset="0"/>
              </a:rPr>
              <a:t>Appendix 1</a:t>
            </a:r>
          </a:p>
          <a:p>
            <a:pPr>
              <a:lnSpc>
                <a:spcPct val="120000"/>
              </a:lnSpc>
              <a:spcBef>
                <a:spcPts val="600"/>
              </a:spcBef>
              <a:buFont typeface="Arial" panose="020B0604020202020204" pitchFamily="34" charset="0"/>
              <a:buChar char="•"/>
            </a:pPr>
            <a:r>
              <a:rPr lang="en-GB" sz="3300" dirty="0" smtClean="0">
                <a:latin typeface="Arial" panose="020B0604020202020204" pitchFamily="34" charset="0"/>
                <a:cs typeface="Arial" panose="020B0604020202020204" pitchFamily="34" charset="0"/>
              </a:rPr>
              <a:t>Article 7: either rewording of the Article based on the proposal from NL+OICA or creation of a separate Annex specifying in more detail the procedures specified in Part 3 of this presentation</a:t>
            </a:r>
          </a:p>
          <a:p>
            <a:pPr>
              <a:lnSpc>
                <a:spcPct val="120000"/>
              </a:lnSpc>
              <a:spcBef>
                <a:spcPts val="600"/>
              </a:spcBef>
              <a:buFont typeface="Arial" panose="020B0604020202020204" pitchFamily="34" charset="0"/>
              <a:buChar char="•"/>
            </a:pPr>
            <a:r>
              <a:rPr lang="en-GB" sz="3300" dirty="0" smtClean="0">
                <a:latin typeface="Arial" panose="020B0604020202020204" pitchFamily="34" charset="0"/>
                <a:cs typeface="Arial" panose="020B0604020202020204" pitchFamily="34" charset="0"/>
              </a:rPr>
              <a:t>Article 2: inclusion of a generic definition of IWVTA type</a:t>
            </a:r>
            <a:endParaRPr lang="en-GB" sz="3300" dirty="0">
              <a:latin typeface="Arial" panose="020B0604020202020204" pitchFamily="34" charset="0"/>
              <a:cs typeface="Arial" panose="020B0604020202020204" pitchFamily="34" charset="0"/>
            </a:endParaRPr>
          </a:p>
          <a:p>
            <a:pPr>
              <a:buFont typeface="Arial" panose="020B0604020202020204" pitchFamily="34" charset="0"/>
              <a:buChar char="•"/>
            </a:pPr>
            <a:endParaRPr lang="en-GB" sz="2000" dirty="0">
              <a:latin typeface="Arial" panose="020B0604020202020204" pitchFamily="34" charset="0"/>
              <a:cs typeface="Arial" panose="020B0604020202020204" pitchFamily="34" charset="0"/>
              <a:sym typeface="Wingdings" panose="05000000000000000000" pitchFamily="2" charset="2"/>
            </a:endParaRPr>
          </a:p>
        </p:txBody>
      </p:sp>
    </p:spTree>
    <p:extLst>
      <p:ext uri="{BB962C8B-B14F-4D97-AF65-F5344CB8AC3E}">
        <p14:creationId xmlns:p14="http://schemas.microsoft.com/office/powerpoint/2010/main" val="40314786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smtClean="0">
                <a:latin typeface="Arial" panose="020B0604020202020204" pitchFamily="34" charset="0"/>
                <a:cs typeface="Arial" panose="020B0604020202020204" pitchFamily="34" charset="0"/>
              </a:rPr>
              <a:t>Type definition for IWVTA: general considerations</a:t>
            </a:r>
            <a:endParaRPr lang="en-GB" sz="2400" b="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1052736"/>
            <a:ext cx="8229600" cy="5073427"/>
          </a:xfrm>
        </p:spPr>
        <p:txBody>
          <a:bodyPr>
            <a:normAutofit/>
          </a:bodyPr>
          <a:lstStyle/>
          <a:p>
            <a:pPr>
              <a:buFont typeface="Arial" panose="020B0604020202020204" pitchFamily="34" charset="0"/>
              <a:buChar char="•"/>
            </a:pPr>
            <a:r>
              <a:rPr lang="en-GB" sz="2000" dirty="0" smtClean="0">
                <a:latin typeface="Arial" panose="020B0604020202020204" pitchFamily="34" charset="0"/>
                <a:cs typeface="Arial" panose="020B0604020202020204" pitchFamily="34" charset="0"/>
              </a:rPr>
              <a:t>1 type of vehicle is expected to be covered by 1 IWVTA</a:t>
            </a:r>
          </a:p>
          <a:p>
            <a:pPr>
              <a:buFont typeface="Arial" panose="020B0604020202020204" pitchFamily="34" charset="0"/>
              <a:buChar char="•"/>
            </a:pPr>
            <a:r>
              <a:rPr lang="en-GB" sz="2000" dirty="0" smtClean="0">
                <a:latin typeface="Arial" panose="020B0604020202020204" pitchFamily="34" charset="0"/>
                <a:cs typeface="Arial" panose="020B0604020202020204" pitchFamily="34" charset="0"/>
              </a:rPr>
              <a:t>U-IWVTA and L-IWVTA should be clearly distinguished </a:t>
            </a:r>
            <a:br>
              <a:rPr lang="en-GB" sz="2000" dirty="0" smtClean="0">
                <a:latin typeface="Arial" panose="020B0604020202020204" pitchFamily="34" charset="0"/>
                <a:cs typeface="Arial" panose="020B0604020202020204" pitchFamily="34" charset="0"/>
              </a:rPr>
            </a:br>
            <a:r>
              <a:rPr lang="en-GB" sz="2000" dirty="0" smtClean="0">
                <a:latin typeface="Arial" panose="020B0604020202020204" pitchFamily="34" charset="0"/>
                <a:cs typeface="Arial" panose="020B0604020202020204" pitchFamily="34" charset="0"/>
                <a:sym typeface="Wingdings" panose="05000000000000000000" pitchFamily="2" charset="2"/>
              </a:rPr>
              <a:t>no mix of approval levels within 1 approval</a:t>
            </a:r>
            <a:r>
              <a:rPr lang="en-GB" sz="2000" dirty="0">
                <a:latin typeface="Arial" panose="020B0604020202020204" pitchFamily="34" charset="0"/>
                <a:cs typeface="Arial" panose="020B0604020202020204" pitchFamily="34" charset="0"/>
                <a:sym typeface="Wingdings" panose="05000000000000000000" pitchFamily="2" charset="2"/>
              </a:rPr>
              <a:t/>
            </a:r>
            <a:br>
              <a:rPr lang="en-GB" sz="2000" dirty="0">
                <a:latin typeface="Arial" panose="020B0604020202020204" pitchFamily="34" charset="0"/>
                <a:cs typeface="Arial" panose="020B0604020202020204" pitchFamily="34" charset="0"/>
                <a:sym typeface="Wingdings" panose="05000000000000000000" pitchFamily="2" charset="2"/>
              </a:rPr>
            </a:br>
            <a:r>
              <a:rPr lang="en-GB" sz="2000" dirty="0" smtClean="0">
                <a:latin typeface="Arial" panose="020B0604020202020204" pitchFamily="34" charset="0"/>
                <a:cs typeface="Arial" panose="020B0604020202020204" pitchFamily="34" charset="0"/>
                <a:sym typeface="Wingdings" panose="05000000000000000000" pitchFamily="2" charset="2"/>
              </a:rPr>
              <a:t>no mix of conformity levels within 1 type?</a:t>
            </a:r>
          </a:p>
          <a:p>
            <a:pPr>
              <a:buFont typeface="Arial" panose="020B0604020202020204" pitchFamily="34" charset="0"/>
              <a:buChar char="•"/>
            </a:pPr>
            <a:r>
              <a:rPr lang="en-GB" sz="2000" dirty="0" smtClean="0">
                <a:latin typeface="Arial" panose="020B0604020202020204" pitchFamily="34" charset="0"/>
                <a:cs typeface="Arial" panose="020B0604020202020204" pitchFamily="34" charset="0"/>
                <a:sym typeface="Wingdings" panose="05000000000000000000" pitchFamily="2" charset="2"/>
              </a:rPr>
              <a:t>However, intuitively, one would rather identify vehicle types by a “common overall appearance” than by conformity criteria</a:t>
            </a:r>
          </a:p>
          <a:p>
            <a:pPr>
              <a:buFont typeface="Arial" panose="020B0604020202020204" pitchFamily="34" charset="0"/>
              <a:buChar char="•"/>
            </a:pPr>
            <a:endParaRPr lang="en-GB" sz="2000" b="1" dirty="0" smtClean="0">
              <a:latin typeface="Arial" panose="020B0604020202020204" pitchFamily="34" charset="0"/>
              <a:cs typeface="Arial" panose="020B0604020202020204" pitchFamily="34" charset="0"/>
              <a:sym typeface="Wingdings" panose="05000000000000000000" pitchFamily="2" charset="2"/>
            </a:endParaRPr>
          </a:p>
        </p:txBody>
      </p:sp>
      <p:pic>
        <p:nvPicPr>
          <p:cNvPr id="4" name="Grafik 3"/>
          <p:cNvPicPr>
            <a:picLocks noChangeAspect="1"/>
          </p:cNvPicPr>
          <p:nvPr/>
        </p:nvPicPr>
        <p:blipFill rotWithShape="1">
          <a:blip r:embed="rId2" cstate="print">
            <a:extLst>
              <a:ext uri="{28A0092B-C50C-407E-A947-70E740481C1C}">
                <a14:useLocalDpi xmlns:a14="http://schemas.microsoft.com/office/drawing/2010/main" val="0"/>
              </a:ext>
            </a:extLst>
          </a:blip>
          <a:srcRect t="-22163" b="5247"/>
          <a:stretch/>
        </p:blipFill>
        <p:spPr>
          <a:xfrm>
            <a:off x="3482820" y="2808000"/>
            <a:ext cx="2385324" cy="1683596"/>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5186643"/>
            <a:ext cx="2513856" cy="1374241"/>
          </a:xfrm>
          <a:prstGeom prst="rect">
            <a:avLst/>
          </a:prstGeom>
        </p:spPr>
      </p:pic>
      <p:pic>
        <p:nvPicPr>
          <p:cNvPr id="7" name="Grafik 6"/>
          <p:cNvPicPr>
            <a:picLocks noChangeAspect="1"/>
          </p:cNvPicPr>
          <p:nvPr/>
        </p:nvPicPr>
        <p:blipFill rotWithShape="1">
          <a:blip r:embed="rId2" cstate="print">
            <a:extLst>
              <a:ext uri="{28A0092B-C50C-407E-A947-70E740481C1C}">
                <a14:useLocalDpi xmlns:a14="http://schemas.microsoft.com/office/drawing/2010/main" val="0"/>
              </a:ext>
            </a:extLst>
          </a:blip>
          <a:srcRect t="-22163" b="5247"/>
          <a:stretch/>
        </p:blipFill>
        <p:spPr>
          <a:xfrm>
            <a:off x="6075108" y="4841748"/>
            <a:ext cx="2385324" cy="1683596"/>
          </a:xfrm>
          <a:prstGeom prst="rect">
            <a:avLst/>
          </a:prstGeom>
        </p:spPr>
      </p:pic>
      <p:sp>
        <p:nvSpPr>
          <p:cNvPr id="8" name="Pfeil nach links und oben 7"/>
          <p:cNvSpPr/>
          <p:nvPr/>
        </p:nvSpPr>
        <p:spPr>
          <a:xfrm rot="16200000" flipV="1">
            <a:off x="1956047" y="3668689"/>
            <a:ext cx="1440160" cy="1536845"/>
          </a:xfrm>
          <a:prstGeom prst="leftUpArrow">
            <a:avLst>
              <a:gd name="adj1" fmla="val 15232"/>
              <a:gd name="adj2" fmla="val 17185"/>
              <a:gd name="adj3" fmla="val 34768"/>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feil nach links und oben 8"/>
          <p:cNvSpPr/>
          <p:nvPr/>
        </p:nvSpPr>
        <p:spPr>
          <a:xfrm rot="5400000" flipH="1" flipV="1">
            <a:off x="5988495" y="3668689"/>
            <a:ext cx="1440160" cy="1536845"/>
          </a:xfrm>
          <a:prstGeom prst="leftUpArrow">
            <a:avLst>
              <a:gd name="adj1" fmla="val 15232"/>
              <a:gd name="adj2" fmla="val 17185"/>
              <a:gd name="adj3" fmla="val 34768"/>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feld 9"/>
          <p:cNvSpPr txBox="1"/>
          <p:nvPr/>
        </p:nvSpPr>
        <p:spPr>
          <a:xfrm>
            <a:off x="4138315" y="4501593"/>
            <a:ext cx="1074333" cy="338554"/>
          </a:xfrm>
          <a:prstGeom prst="rect">
            <a:avLst/>
          </a:prstGeom>
          <a:noFill/>
        </p:spPr>
        <p:txBody>
          <a:bodyPr wrap="none" rtlCol="0">
            <a:spAutoFit/>
          </a:bodyPr>
          <a:lstStyle/>
          <a:p>
            <a:r>
              <a:rPr lang="en-US" sz="1600" b="1" dirty="0" smtClean="0"/>
              <a:t>with ESC</a:t>
            </a:r>
            <a:endParaRPr lang="en-US" sz="1600" b="1" dirty="0"/>
          </a:p>
        </p:txBody>
      </p:sp>
      <p:sp>
        <p:nvSpPr>
          <p:cNvPr id="11" name="Textfeld 10"/>
          <p:cNvSpPr txBox="1"/>
          <p:nvPr/>
        </p:nvSpPr>
        <p:spPr>
          <a:xfrm>
            <a:off x="1481761" y="6537928"/>
            <a:ext cx="1074333" cy="338554"/>
          </a:xfrm>
          <a:prstGeom prst="rect">
            <a:avLst/>
          </a:prstGeom>
          <a:noFill/>
        </p:spPr>
        <p:txBody>
          <a:bodyPr wrap="none" rtlCol="0">
            <a:spAutoFit/>
          </a:bodyPr>
          <a:lstStyle/>
          <a:p>
            <a:r>
              <a:rPr lang="en-US" sz="1600" b="1" dirty="0" smtClean="0"/>
              <a:t>with ESC</a:t>
            </a:r>
            <a:endParaRPr lang="en-US" sz="1600" b="1" dirty="0"/>
          </a:p>
        </p:txBody>
      </p:sp>
      <p:sp>
        <p:nvSpPr>
          <p:cNvPr id="12" name="Textfeld 11"/>
          <p:cNvSpPr txBox="1"/>
          <p:nvPr/>
        </p:nvSpPr>
        <p:spPr>
          <a:xfrm>
            <a:off x="6571105" y="6517962"/>
            <a:ext cx="1393330" cy="338554"/>
          </a:xfrm>
          <a:prstGeom prst="rect">
            <a:avLst/>
          </a:prstGeom>
          <a:noFill/>
        </p:spPr>
        <p:txBody>
          <a:bodyPr wrap="none" rtlCol="0">
            <a:spAutoFit/>
          </a:bodyPr>
          <a:lstStyle/>
          <a:p>
            <a:r>
              <a:rPr lang="en-US" sz="1600" b="1" dirty="0" smtClean="0"/>
              <a:t>without ESC</a:t>
            </a:r>
            <a:endParaRPr lang="en-US" sz="1600" b="1" dirty="0"/>
          </a:p>
        </p:txBody>
      </p:sp>
      <p:sp>
        <p:nvSpPr>
          <p:cNvPr id="13" name="Textfeld 12"/>
          <p:cNvSpPr txBox="1"/>
          <p:nvPr/>
        </p:nvSpPr>
        <p:spPr>
          <a:xfrm>
            <a:off x="938932" y="4006805"/>
            <a:ext cx="2698175" cy="646331"/>
          </a:xfrm>
          <a:prstGeom prst="rect">
            <a:avLst/>
          </a:prstGeom>
          <a:noFill/>
        </p:spPr>
        <p:txBody>
          <a:bodyPr wrap="none" rtlCol="0">
            <a:spAutoFit/>
          </a:bodyPr>
          <a:lstStyle/>
          <a:p>
            <a:pPr algn="ctr"/>
            <a:r>
              <a:rPr lang="en-US" b="1" dirty="0" smtClean="0"/>
              <a:t>Same type</a:t>
            </a:r>
          </a:p>
          <a:p>
            <a:pPr algn="ctr"/>
            <a:r>
              <a:rPr lang="en-US" b="1" dirty="0" smtClean="0"/>
              <a:t>Different body variants</a:t>
            </a:r>
            <a:endParaRPr lang="en-US" b="1" dirty="0"/>
          </a:p>
        </p:txBody>
      </p:sp>
      <p:sp>
        <p:nvSpPr>
          <p:cNvPr id="14" name="Textfeld 13"/>
          <p:cNvSpPr txBox="1"/>
          <p:nvPr/>
        </p:nvSpPr>
        <p:spPr>
          <a:xfrm>
            <a:off x="6316984" y="4149080"/>
            <a:ext cx="1800493" cy="369332"/>
          </a:xfrm>
          <a:prstGeom prst="rect">
            <a:avLst/>
          </a:prstGeom>
          <a:noFill/>
        </p:spPr>
        <p:txBody>
          <a:bodyPr wrap="none" rtlCol="0">
            <a:spAutoFit/>
          </a:bodyPr>
          <a:lstStyle/>
          <a:p>
            <a:pPr algn="ctr"/>
            <a:r>
              <a:rPr lang="en-US" b="1" dirty="0" smtClean="0"/>
              <a:t>Different types</a:t>
            </a:r>
            <a:endParaRPr lang="en-US" b="1" dirty="0"/>
          </a:p>
        </p:txBody>
      </p:sp>
      <p:sp>
        <p:nvSpPr>
          <p:cNvPr id="15" name="Textfeld 14"/>
          <p:cNvSpPr txBox="1"/>
          <p:nvPr/>
        </p:nvSpPr>
        <p:spPr>
          <a:xfrm>
            <a:off x="4207244" y="5103827"/>
            <a:ext cx="936475" cy="1569660"/>
          </a:xfrm>
          <a:prstGeom prst="rect">
            <a:avLst/>
          </a:prstGeom>
          <a:noFill/>
        </p:spPr>
        <p:txBody>
          <a:bodyPr wrap="none" rtlCol="0">
            <a:spAutoFit/>
          </a:bodyPr>
          <a:lstStyle/>
          <a:p>
            <a:r>
              <a:rPr lang="en-US" sz="9600" b="1" dirty="0" smtClean="0"/>
              <a:t>?</a:t>
            </a:r>
            <a:endParaRPr lang="en-US" sz="9600" b="1" dirty="0"/>
          </a:p>
        </p:txBody>
      </p:sp>
    </p:spTree>
    <p:extLst>
      <p:ext uri="{BB962C8B-B14F-4D97-AF65-F5344CB8AC3E}">
        <p14:creationId xmlns:p14="http://schemas.microsoft.com/office/powerpoint/2010/main" val="21295980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fontScale="90000"/>
          </a:bodyPr>
          <a:lstStyle/>
          <a:p>
            <a:r>
              <a:rPr lang="en-GB" sz="2400" b="1" dirty="0" smtClean="0">
                <a:latin typeface="Arial" panose="020B0604020202020204" pitchFamily="34" charset="0"/>
                <a:cs typeface="Arial" panose="020B0604020202020204" pitchFamily="34" charset="0"/>
              </a:rPr>
              <a:t>Proposal for reconciliation: </a:t>
            </a:r>
            <a:br>
              <a:rPr lang="en-GB" sz="2400" b="1" dirty="0" smtClean="0">
                <a:latin typeface="Arial" panose="020B0604020202020204" pitchFamily="34" charset="0"/>
                <a:cs typeface="Arial" panose="020B0604020202020204" pitchFamily="34" charset="0"/>
              </a:rPr>
            </a:br>
            <a:r>
              <a:rPr lang="en-GB" sz="2400" b="1" dirty="0" smtClean="0">
                <a:latin typeface="Arial" panose="020B0604020202020204" pitchFamily="34" charset="0"/>
                <a:cs typeface="Arial" panose="020B0604020202020204" pitchFamily="34" charset="0"/>
              </a:rPr>
              <a:t>Create an additional order scheme</a:t>
            </a:r>
            <a:endParaRPr lang="en-GB" sz="2400" b="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980728"/>
            <a:ext cx="8229600" cy="5145435"/>
          </a:xfrm>
        </p:spPr>
        <p:txBody>
          <a:bodyPr>
            <a:normAutofit/>
          </a:bodyPr>
          <a:lstStyle/>
          <a:p>
            <a:pPr>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A </a:t>
            </a:r>
            <a:r>
              <a:rPr lang="en-GB" sz="1800" b="1" dirty="0" smtClean="0">
                <a:latin typeface="Arial" panose="020B0604020202020204" pitchFamily="34" charset="0"/>
                <a:cs typeface="Arial" panose="020B0604020202020204" pitchFamily="34" charset="0"/>
              </a:rPr>
              <a:t>vehicle</a:t>
            </a:r>
            <a:r>
              <a:rPr lang="en-GB" sz="1800" dirty="0" smtClean="0">
                <a:latin typeface="Arial" panose="020B0604020202020204" pitchFamily="34" charset="0"/>
                <a:cs typeface="Arial" panose="020B0604020202020204" pitchFamily="34" charset="0"/>
              </a:rPr>
              <a:t> </a:t>
            </a:r>
            <a:r>
              <a:rPr lang="en-GB" sz="1800" b="1" dirty="0" smtClean="0">
                <a:latin typeface="Arial" panose="020B0604020202020204" pitchFamily="34" charset="0"/>
                <a:cs typeface="Arial" panose="020B0604020202020204" pitchFamily="34" charset="0"/>
              </a:rPr>
              <a:t>type </a:t>
            </a:r>
            <a:r>
              <a:rPr lang="en-GB" sz="1800" dirty="0" smtClean="0">
                <a:latin typeface="Arial" panose="020B0604020202020204" pitchFamily="34" charset="0"/>
                <a:cs typeface="Arial" panose="020B0604020202020204" pitchFamily="34" charset="0"/>
              </a:rPr>
              <a:t>can contain all variants regardless of their level of conformity </a:t>
            </a:r>
            <a:r>
              <a:rPr lang="en-GB" sz="1800" dirty="0" smtClean="0">
                <a:latin typeface="Arial" panose="020B0604020202020204" pitchFamily="34" charset="0"/>
                <a:cs typeface="Arial" panose="020B0604020202020204" pitchFamily="34" charset="0"/>
                <a:sym typeface="Wingdings" panose="05000000000000000000" pitchFamily="2" charset="2"/>
              </a:rPr>
              <a:t> it corresponds to what we are used to</a:t>
            </a:r>
            <a:endParaRPr lang="en-GB" sz="1800" dirty="0" smtClean="0">
              <a:latin typeface="Arial" panose="020B0604020202020204" pitchFamily="34" charset="0"/>
              <a:cs typeface="Arial" panose="020B0604020202020204" pitchFamily="34" charset="0"/>
            </a:endParaRPr>
          </a:p>
          <a:p>
            <a:pPr>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rPr>
              <a:t>Within a vehicle type every single </a:t>
            </a:r>
            <a:r>
              <a:rPr lang="en-GB" sz="1800" b="1" dirty="0" smtClean="0">
                <a:latin typeface="Arial" panose="020B0604020202020204" pitchFamily="34" charset="0"/>
                <a:cs typeface="Arial" panose="020B0604020202020204" pitchFamily="34" charset="0"/>
              </a:rPr>
              <a:t>IWVTA type </a:t>
            </a:r>
            <a:r>
              <a:rPr lang="en-GB" sz="1800" dirty="0" smtClean="0">
                <a:latin typeface="Arial" panose="020B0604020202020204" pitchFamily="34" charset="0"/>
                <a:cs typeface="Arial" panose="020B0604020202020204" pitchFamily="34" charset="0"/>
              </a:rPr>
              <a:t>defines one level of conformity</a:t>
            </a:r>
            <a:endParaRPr lang="en-GB" sz="1800" dirty="0">
              <a:latin typeface="Arial" panose="020B0604020202020204" pitchFamily="34" charset="0"/>
              <a:cs typeface="Arial" panose="020B0604020202020204" pitchFamily="34" charset="0"/>
              <a:sym typeface="Wingdings" panose="05000000000000000000" pitchFamily="2" charset="2"/>
            </a:endParaRPr>
          </a:p>
          <a:p>
            <a:pPr>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sym typeface="Wingdings" panose="05000000000000000000" pitchFamily="2" charset="2"/>
              </a:rPr>
              <a:t>Manufacturer identifies the IWVTA types within a vehicle type by a unique type designation</a:t>
            </a:r>
          </a:p>
          <a:p>
            <a:pPr>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sym typeface="Wingdings" panose="05000000000000000000" pitchFamily="2" charset="2"/>
              </a:rPr>
              <a:t>Vehicles within one vehicle type get approval numbers that are related (see below)</a:t>
            </a:r>
          </a:p>
          <a:p>
            <a:pPr>
              <a:spcBef>
                <a:spcPts val="0"/>
              </a:spcBef>
              <a:buFont typeface="Arial" panose="020B0604020202020204" pitchFamily="34" charset="0"/>
              <a:buChar char="•"/>
            </a:pPr>
            <a:r>
              <a:rPr lang="en-GB" sz="1800" dirty="0" smtClean="0">
                <a:latin typeface="Arial" panose="020B0604020202020204" pitchFamily="34" charset="0"/>
                <a:cs typeface="Arial" panose="020B0604020202020204" pitchFamily="34" charset="0"/>
                <a:sym typeface="Wingdings" panose="05000000000000000000" pitchFamily="2" charset="2"/>
              </a:rPr>
              <a:t>Approvals for all IWVTA types within 1 vehicle type shall be handled by the same approval authority</a:t>
            </a:r>
          </a:p>
          <a:p>
            <a:pPr>
              <a:buFont typeface="Arial" panose="020B0604020202020204" pitchFamily="34" charset="0"/>
              <a:buChar char="•"/>
            </a:pPr>
            <a:endParaRPr lang="en-GB" sz="2000" b="1" dirty="0" smtClean="0">
              <a:latin typeface="Arial" panose="020B0604020202020204" pitchFamily="34" charset="0"/>
              <a:cs typeface="Arial" panose="020B0604020202020204" pitchFamily="34" charset="0"/>
              <a:sym typeface="Wingdings" panose="05000000000000000000" pitchFamily="2" charset="2"/>
            </a:endParaRPr>
          </a:p>
        </p:txBody>
      </p:sp>
      <p:pic>
        <p:nvPicPr>
          <p:cNvPr id="4" name="Grafik 3"/>
          <p:cNvPicPr>
            <a:picLocks noChangeAspect="1"/>
          </p:cNvPicPr>
          <p:nvPr/>
        </p:nvPicPr>
        <p:blipFill rotWithShape="1">
          <a:blip r:embed="rId2" cstate="print">
            <a:extLst>
              <a:ext uri="{28A0092B-C50C-407E-A947-70E740481C1C}">
                <a14:useLocalDpi xmlns:a14="http://schemas.microsoft.com/office/drawing/2010/main" val="0"/>
              </a:ext>
            </a:extLst>
          </a:blip>
          <a:srcRect t="-22163" b="5247"/>
          <a:stretch/>
        </p:blipFill>
        <p:spPr>
          <a:xfrm>
            <a:off x="762000" y="3709006"/>
            <a:ext cx="2153816" cy="1520194"/>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15816" y="4077072"/>
            <a:ext cx="2268699" cy="1240222"/>
          </a:xfrm>
          <a:prstGeom prst="rect">
            <a:avLst/>
          </a:prstGeom>
        </p:spPr>
      </p:pic>
      <p:sp>
        <p:nvSpPr>
          <p:cNvPr id="10" name="Textfeld 9"/>
          <p:cNvSpPr txBox="1"/>
          <p:nvPr/>
        </p:nvSpPr>
        <p:spPr>
          <a:xfrm>
            <a:off x="5220072" y="4251134"/>
            <a:ext cx="1947969" cy="584775"/>
          </a:xfrm>
          <a:prstGeom prst="rect">
            <a:avLst/>
          </a:prstGeom>
          <a:noFill/>
        </p:spPr>
        <p:txBody>
          <a:bodyPr wrap="none" rtlCol="0">
            <a:spAutoFit/>
          </a:bodyPr>
          <a:lstStyle/>
          <a:p>
            <a:r>
              <a:rPr lang="en-US" sz="1600" b="1" dirty="0" smtClean="0"/>
              <a:t>IWVTA type 1:</a:t>
            </a:r>
          </a:p>
          <a:p>
            <a:r>
              <a:rPr lang="en-US" sz="1600" b="1" dirty="0" smtClean="0"/>
              <a:t>“Beetle with ESC”</a:t>
            </a:r>
            <a:endParaRPr lang="en-US" sz="1600" b="1" dirty="0"/>
          </a:p>
        </p:txBody>
      </p:sp>
      <p:pic>
        <p:nvPicPr>
          <p:cNvPr id="16" name="Grafik 15"/>
          <p:cNvPicPr>
            <a:picLocks noChangeAspect="1"/>
          </p:cNvPicPr>
          <p:nvPr/>
        </p:nvPicPr>
        <p:blipFill rotWithShape="1">
          <a:blip r:embed="rId2" cstate="print">
            <a:extLst>
              <a:ext uri="{28A0092B-C50C-407E-A947-70E740481C1C}">
                <a14:useLocalDpi xmlns:a14="http://schemas.microsoft.com/office/drawing/2010/main" val="0"/>
              </a:ext>
            </a:extLst>
          </a:blip>
          <a:srcRect t="-22163" b="5247"/>
          <a:stretch/>
        </p:blipFill>
        <p:spPr>
          <a:xfrm>
            <a:off x="775574" y="5234746"/>
            <a:ext cx="2153816" cy="1520194"/>
          </a:xfrm>
          <a:prstGeom prst="rect">
            <a:avLst/>
          </a:prstGeom>
        </p:spPr>
      </p:pic>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15815" y="5517233"/>
            <a:ext cx="2268699" cy="1240222"/>
          </a:xfrm>
          <a:prstGeom prst="rect">
            <a:avLst/>
          </a:prstGeom>
        </p:spPr>
      </p:pic>
      <p:sp>
        <p:nvSpPr>
          <p:cNvPr id="18" name="Textfeld 17"/>
          <p:cNvSpPr txBox="1"/>
          <p:nvPr/>
        </p:nvSpPr>
        <p:spPr>
          <a:xfrm>
            <a:off x="5220072" y="5907068"/>
            <a:ext cx="2271776" cy="584775"/>
          </a:xfrm>
          <a:prstGeom prst="rect">
            <a:avLst/>
          </a:prstGeom>
          <a:noFill/>
        </p:spPr>
        <p:txBody>
          <a:bodyPr wrap="none" rtlCol="0">
            <a:spAutoFit/>
          </a:bodyPr>
          <a:lstStyle/>
          <a:p>
            <a:r>
              <a:rPr lang="en-US" sz="1600" b="1" dirty="0" smtClean="0">
                <a:solidFill>
                  <a:srgbClr val="0070C0"/>
                </a:solidFill>
              </a:rPr>
              <a:t>IWVTA type 2:</a:t>
            </a:r>
          </a:p>
          <a:p>
            <a:r>
              <a:rPr lang="en-US" sz="1600" b="1" dirty="0" smtClean="0">
                <a:solidFill>
                  <a:srgbClr val="0070C0"/>
                </a:solidFill>
              </a:rPr>
              <a:t>“Beetle without ESC”</a:t>
            </a:r>
            <a:endParaRPr lang="en-US" sz="1600" b="1" dirty="0">
              <a:solidFill>
                <a:srgbClr val="0070C0"/>
              </a:solidFill>
            </a:endParaRPr>
          </a:p>
        </p:txBody>
      </p:sp>
      <p:sp>
        <p:nvSpPr>
          <p:cNvPr id="5" name="Rechteck 4"/>
          <p:cNvSpPr/>
          <p:nvPr/>
        </p:nvSpPr>
        <p:spPr>
          <a:xfrm>
            <a:off x="775574" y="4077072"/>
            <a:ext cx="6892770" cy="124022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hteck 18"/>
          <p:cNvSpPr/>
          <p:nvPr/>
        </p:nvSpPr>
        <p:spPr>
          <a:xfrm>
            <a:off x="755576" y="5505572"/>
            <a:ext cx="6892770" cy="1240223"/>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hteck 19"/>
          <p:cNvSpPr/>
          <p:nvPr/>
        </p:nvSpPr>
        <p:spPr>
          <a:xfrm>
            <a:off x="683568" y="3789040"/>
            <a:ext cx="8208912" cy="3068960"/>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feld 20"/>
          <p:cNvSpPr txBox="1"/>
          <p:nvPr/>
        </p:nvSpPr>
        <p:spPr>
          <a:xfrm>
            <a:off x="6338698" y="3717032"/>
            <a:ext cx="2275046" cy="369332"/>
          </a:xfrm>
          <a:prstGeom prst="rect">
            <a:avLst/>
          </a:prstGeom>
          <a:noFill/>
        </p:spPr>
        <p:txBody>
          <a:bodyPr wrap="none" rtlCol="0">
            <a:spAutoFit/>
          </a:bodyPr>
          <a:lstStyle/>
          <a:p>
            <a:r>
              <a:rPr lang="en-US" b="1" dirty="0" smtClean="0">
                <a:solidFill>
                  <a:srgbClr val="C00000"/>
                </a:solidFill>
              </a:rPr>
              <a:t>Vehicle type Beetle</a:t>
            </a:r>
            <a:endParaRPr lang="en-US" b="1" dirty="0">
              <a:solidFill>
                <a:srgbClr val="C00000"/>
              </a:solidFill>
            </a:endParaRPr>
          </a:p>
        </p:txBody>
      </p:sp>
    </p:spTree>
    <p:extLst>
      <p:ext uri="{BB962C8B-B14F-4D97-AF65-F5344CB8AC3E}">
        <p14:creationId xmlns:p14="http://schemas.microsoft.com/office/powerpoint/2010/main" val="29782872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smtClean="0">
                <a:latin typeface="Arial" panose="020B0604020202020204" pitchFamily="34" charset="0"/>
                <a:cs typeface="Arial" panose="020B0604020202020204" pitchFamily="34" charset="0"/>
              </a:rPr>
              <a:t>Proposed definitions (1 of 2)</a:t>
            </a:r>
            <a:endParaRPr lang="en-GB" sz="2400" b="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1052736"/>
            <a:ext cx="8229600" cy="5073427"/>
          </a:xfrm>
        </p:spPr>
        <p:txBody>
          <a:bodyPr>
            <a:normAutofit/>
          </a:bodyPr>
          <a:lstStyle/>
          <a:p>
            <a:pPr marL="0" indent="0">
              <a:buNone/>
            </a:pPr>
            <a:r>
              <a:rPr lang="en-GB" sz="2000" dirty="0" smtClean="0">
                <a:latin typeface="Arial" panose="020B0604020202020204" pitchFamily="34" charset="0"/>
                <a:cs typeface="Arial" panose="020B0604020202020204" pitchFamily="34" charset="0"/>
              </a:rPr>
              <a:t>A </a:t>
            </a:r>
            <a:r>
              <a:rPr lang="en-GB" sz="2000" b="1" dirty="0" smtClean="0">
                <a:latin typeface="Arial" panose="020B0604020202020204" pitchFamily="34" charset="0"/>
                <a:cs typeface="Arial" panose="020B0604020202020204" pitchFamily="34" charset="0"/>
              </a:rPr>
              <a:t>vehicle</a:t>
            </a:r>
            <a:r>
              <a:rPr lang="en-GB" sz="2000" dirty="0" smtClean="0">
                <a:latin typeface="Arial" panose="020B0604020202020204" pitchFamily="34" charset="0"/>
                <a:cs typeface="Arial" panose="020B0604020202020204" pitchFamily="34" charset="0"/>
              </a:rPr>
              <a:t> </a:t>
            </a:r>
            <a:r>
              <a:rPr lang="en-GB" sz="2000" b="1" dirty="0" smtClean="0">
                <a:latin typeface="Arial" panose="020B0604020202020204" pitchFamily="34" charset="0"/>
                <a:cs typeface="Arial" panose="020B0604020202020204" pitchFamily="34" charset="0"/>
              </a:rPr>
              <a:t>type </a:t>
            </a:r>
            <a:r>
              <a:rPr lang="en-GB" sz="2000" dirty="0" smtClean="0">
                <a:latin typeface="Arial" panose="020B0604020202020204" pitchFamily="34" charset="0"/>
                <a:cs typeface="Arial" panose="020B0604020202020204" pitchFamily="34" charset="0"/>
              </a:rPr>
              <a:t>is defined like the vehicle type in EC-WVTA</a:t>
            </a:r>
          </a:p>
          <a:p>
            <a:pPr marL="0" indent="0">
              <a:buNone/>
            </a:pPr>
            <a:endParaRPr lang="en-GB" sz="2000" b="1" dirty="0" smtClean="0">
              <a:latin typeface="Arial" panose="020B0604020202020204" pitchFamily="34" charset="0"/>
              <a:cs typeface="Arial" panose="020B0604020202020204" pitchFamily="34" charset="0"/>
              <a:sym typeface="Wingdings" panose="05000000000000000000" pitchFamily="2" charset="2"/>
            </a:endParaRPr>
          </a:p>
        </p:txBody>
      </p:sp>
      <p:graphicFrame>
        <p:nvGraphicFramePr>
          <p:cNvPr id="7" name="Tabelle 6"/>
          <p:cNvGraphicFramePr>
            <a:graphicFrameLocks noGrp="1"/>
          </p:cNvGraphicFramePr>
          <p:nvPr>
            <p:extLst>
              <p:ext uri="{D42A27DB-BD31-4B8C-83A1-F6EECF244321}">
                <p14:modId xmlns:p14="http://schemas.microsoft.com/office/powerpoint/2010/main" val="1550280165"/>
              </p:ext>
            </p:extLst>
          </p:nvPr>
        </p:nvGraphicFramePr>
        <p:xfrm>
          <a:off x="539551" y="1559314"/>
          <a:ext cx="8064898" cy="4714112"/>
        </p:xfrm>
        <a:graphic>
          <a:graphicData uri="http://schemas.openxmlformats.org/drawingml/2006/table">
            <a:tbl>
              <a:tblPr firstRow="1" firstCol="1" lastRow="1" lastCol="1" bandRow="1" bandCol="1">
                <a:tableStyleId>{5C22544A-7EE6-4342-B048-85BDC9FD1C3A}</a:tableStyleId>
              </a:tblPr>
              <a:tblGrid>
                <a:gridCol w="882482"/>
                <a:gridCol w="7182416"/>
              </a:tblGrid>
              <a:tr h="357518">
                <a:tc>
                  <a:txBody>
                    <a:bodyPr/>
                    <a:lstStyle/>
                    <a:p>
                      <a:pPr algn="just">
                        <a:spcAft>
                          <a:spcPts val="0"/>
                        </a:spcAft>
                      </a:pPr>
                      <a:r>
                        <a:rPr lang="en-GB" sz="1600" kern="100" dirty="0">
                          <a:solidFill>
                            <a:schemeClr val="tx1"/>
                          </a:solidFill>
                          <a:effectLst/>
                        </a:rPr>
                        <a:t>1.1</a:t>
                      </a:r>
                      <a:endParaRPr lang="de-DE" sz="1600" kern="100" dirty="0">
                        <a:solidFill>
                          <a:schemeClr val="tx1"/>
                        </a:solidFill>
                        <a:effectLst/>
                        <a:latin typeface="Arial"/>
                        <a:ea typeface="MS Mincho"/>
                        <a:cs typeface="Times New Roman"/>
                      </a:endParaRPr>
                    </a:p>
                  </a:txBody>
                  <a:tcPr marL="94552" marR="94552" marT="0" marB="0"/>
                </a:tc>
                <a:tc>
                  <a:txBody>
                    <a:bodyPr/>
                    <a:lstStyle/>
                    <a:p>
                      <a:pPr algn="just">
                        <a:spcAft>
                          <a:spcPts val="0"/>
                        </a:spcAft>
                      </a:pPr>
                      <a:r>
                        <a:rPr lang="en-GB" sz="1600" kern="100" dirty="0" smtClean="0">
                          <a:solidFill>
                            <a:schemeClr val="tx1"/>
                          </a:solidFill>
                          <a:effectLst/>
                        </a:rPr>
                        <a:t>Vehicle type</a:t>
                      </a:r>
                      <a:endParaRPr lang="de-DE" sz="1600" kern="100" dirty="0">
                        <a:solidFill>
                          <a:schemeClr val="tx1"/>
                        </a:solidFill>
                        <a:effectLst/>
                        <a:latin typeface="Arial"/>
                        <a:ea typeface="MS Mincho"/>
                        <a:cs typeface="Times New Roman"/>
                      </a:endParaRPr>
                    </a:p>
                  </a:txBody>
                  <a:tcPr marL="94552" marR="94552" marT="0" marB="0"/>
                </a:tc>
              </a:tr>
              <a:tr h="2269238">
                <a:tc>
                  <a:txBody>
                    <a:bodyPr/>
                    <a:lstStyle/>
                    <a:p>
                      <a:pPr algn="just">
                        <a:spcAft>
                          <a:spcPts val="0"/>
                        </a:spcAft>
                      </a:pPr>
                      <a:r>
                        <a:rPr lang="en-GB" sz="1600" kern="100">
                          <a:solidFill>
                            <a:schemeClr val="tx1"/>
                          </a:solidFill>
                          <a:effectLst/>
                        </a:rPr>
                        <a:t>1.1.1</a:t>
                      </a:r>
                      <a:endParaRPr lang="de-DE" sz="1600" kern="100">
                        <a:solidFill>
                          <a:schemeClr val="tx1"/>
                        </a:solidFill>
                        <a:effectLst/>
                        <a:latin typeface="Arial"/>
                        <a:ea typeface="MS Mincho"/>
                        <a:cs typeface="Times New Roman"/>
                      </a:endParaRPr>
                    </a:p>
                  </a:txBody>
                  <a:tcPr marL="94552" marR="94552" marT="0" marB="0"/>
                </a:tc>
                <a:tc>
                  <a:txBody>
                    <a:bodyPr/>
                    <a:lstStyle/>
                    <a:p>
                      <a:pPr algn="just">
                        <a:spcAft>
                          <a:spcPts val="0"/>
                        </a:spcAft>
                      </a:pPr>
                      <a:r>
                        <a:rPr lang="en-GB" sz="1600" kern="100" dirty="0">
                          <a:solidFill>
                            <a:schemeClr val="tx1"/>
                          </a:solidFill>
                          <a:effectLst/>
                        </a:rPr>
                        <a:t>A </a:t>
                      </a:r>
                      <a:r>
                        <a:rPr lang="en-GB" sz="1600" kern="100" dirty="0" smtClean="0">
                          <a:solidFill>
                            <a:schemeClr val="tx1"/>
                          </a:solidFill>
                          <a:effectLst/>
                        </a:rPr>
                        <a:t>“vehicle type” </a:t>
                      </a:r>
                      <a:r>
                        <a:rPr lang="en-GB" sz="1600" kern="100" dirty="0">
                          <a:solidFill>
                            <a:schemeClr val="tx1"/>
                          </a:solidFill>
                          <a:effectLst/>
                        </a:rPr>
                        <a:t>shall consist of vehicles which have all of the following features in common:</a:t>
                      </a:r>
                      <a:endParaRPr lang="de-DE" sz="1600" kern="100" dirty="0">
                        <a:solidFill>
                          <a:schemeClr val="tx1"/>
                        </a:solidFill>
                        <a:effectLst/>
                      </a:endParaRPr>
                    </a:p>
                    <a:p>
                      <a:pPr marL="449580" algn="just">
                        <a:spcAft>
                          <a:spcPts val="0"/>
                        </a:spcAft>
                      </a:pPr>
                      <a:r>
                        <a:rPr lang="en-GB" sz="1600" kern="100" dirty="0">
                          <a:solidFill>
                            <a:schemeClr val="tx1"/>
                          </a:solidFill>
                          <a:effectLst/>
                        </a:rPr>
                        <a:t>(a) the manufacturer’s company name.</a:t>
                      </a:r>
                      <a:endParaRPr lang="de-DE" sz="1600" kern="100" dirty="0">
                        <a:solidFill>
                          <a:schemeClr val="tx1"/>
                        </a:solidFill>
                        <a:effectLst/>
                      </a:endParaRPr>
                    </a:p>
                    <a:p>
                      <a:pPr marL="449580" algn="just">
                        <a:spcAft>
                          <a:spcPts val="0"/>
                        </a:spcAft>
                      </a:pPr>
                      <a:r>
                        <a:rPr lang="en-GB" sz="1600" kern="100" dirty="0">
                          <a:solidFill>
                            <a:schemeClr val="tx1"/>
                          </a:solidFill>
                          <a:effectLst/>
                        </a:rPr>
                        <a:t>A change in the legal form of ownership of the company does not require that a new approval has to be granted;</a:t>
                      </a:r>
                      <a:endParaRPr lang="de-DE" sz="1600" kern="100" dirty="0">
                        <a:solidFill>
                          <a:schemeClr val="tx1"/>
                        </a:solidFill>
                        <a:effectLst/>
                      </a:endParaRPr>
                    </a:p>
                    <a:p>
                      <a:pPr marL="449580" algn="just">
                        <a:spcAft>
                          <a:spcPts val="0"/>
                        </a:spcAft>
                      </a:pPr>
                      <a:r>
                        <a:rPr lang="en-GB" sz="1600" kern="100" dirty="0">
                          <a:solidFill>
                            <a:schemeClr val="tx1"/>
                          </a:solidFill>
                          <a:effectLst/>
                        </a:rPr>
                        <a:t>(b) the design and assembly of the essential parts of the body structure in the case of a self-supporting body.</a:t>
                      </a:r>
                      <a:endParaRPr lang="de-DE" sz="1600" kern="100" dirty="0">
                        <a:solidFill>
                          <a:schemeClr val="tx1"/>
                        </a:solidFill>
                        <a:effectLst/>
                      </a:endParaRPr>
                    </a:p>
                    <a:p>
                      <a:pPr marL="449580" algn="just">
                        <a:spcAft>
                          <a:spcPts val="0"/>
                        </a:spcAft>
                      </a:pPr>
                      <a:r>
                        <a:rPr lang="en-GB" sz="1600" kern="100" dirty="0">
                          <a:solidFill>
                            <a:schemeClr val="tx1"/>
                          </a:solidFill>
                          <a:effectLst/>
                        </a:rPr>
                        <a:t>The same shall apply mutatis mutandis to vehicles the bodywork of which is bolted on or welded to a separate frame.</a:t>
                      </a:r>
                      <a:endParaRPr lang="de-DE" sz="1600" kern="100" dirty="0">
                        <a:solidFill>
                          <a:schemeClr val="tx1"/>
                        </a:solidFill>
                        <a:effectLst/>
                        <a:latin typeface="Arial"/>
                        <a:ea typeface="MS Mincho"/>
                        <a:cs typeface="Times New Roman"/>
                      </a:endParaRPr>
                    </a:p>
                  </a:txBody>
                  <a:tcPr marL="94552" marR="94552" marT="0" marB="0"/>
                </a:tc>
              </a:tr>
              <a:tr h="1835218">
                <a:tc>
                  <a:txBody>
                    <a:bodyPr/>
                    <a:lstStyle/>
                    <a:p>
                      <a:pPr algn="just">
                        <a:spcAft>
                          <a:spcPts val="0"/>
                        </a:spcAft>
                      </a:pPr>
                      <a:r>
                        <a:rPr lang="en-GB" sz="1600" kern="100">
                          <a:solidFill>
                            <a:schemeClr val="tx1"/>
                          </a:solidFill>
                          <a:effectLst/>
                        </a:rPr>
                        <a:t>1.1.2</a:t>
                      </a:r>
                      <a:endParaRPr lang="de-DE" sz="1600" kern="100">
                        <a:solidFill>
                          <a:schemeClr val="tx1"/>
                        </a:solidFill>
                        <a:effectLst/>
                        <a:latin typeface="Arial"/>
                        <a:ea typeface="MS Mincho"/>
                        <a:cs typeface="Times New Roman"/>
                      </a:endParaRPr>
                    </a:p>
                  </a:txBody>
                  <a:tcPr marL="94552" marR="94552" marT="0" marB="0"/>
                </a:tc>
                <a:tc>
                  <a:txBody>
                    <a:bodyPr/>
                    <a:lstStyle/>
                    <a:p>
                      <a:pPr algn="just">
                        <a:spcAft>
                          <a:spcPts val="0"/>
                        </a:spcAft>
                      </a:pPr>
                      <a:r>
                        <a:rPr lang="en-GB" sz="1600" kern="100" dirty="0">
                          <a:solidFill>
                            <a:schemeClr val="tx1"/>
                          </a:solidFill>
                          <a:effectLst/>
                        </a:rPr>
                        <a:t>By way of derogation from the requirements of paragraph </a:t>
                      </a:r>
                      <a:r>
                        <a:rPr lang="en-GB" sz="1600" kern="100" dirty="0" smtClean="0">
                          <a:solidFill>
                            <a:schemeClr val="tx1"/>
                          </a:solidFill>
                          <a:effectLst/>
                        </a:rPr>
                        <a:t>1.1.1(b</a:t>
                      </a:r>
                      <a:r>
                        <a:rPr lang="en-GB" sz="1600" kern="100" dirty="0">
                          <a:solidFill>
                            <a:schemeClr val="tx1"/>
                          </a:solidFill>
                          <a:effectLst/>
                        </a:rPr>
                        <a:t>), when the manufacturer uses the floor portion of the body structure as well as the essential constituent elements forming the front part of the body structure located directly in front of the windscreen bay, in the construction of different kinds of bodywork (for example a saloon and a coupe), those vehicles may be considered as belonging to the same </a:t>
                      </a:r>
                      <a:r>
                        <a:rPr lang="en-GB" sz="1600" kern="100" dirty="0" smtClean="0">
                          <a:solidFill>
                            <a:schemeClr val="tx1"/>
                          </a:solidFill>
                          <a:effectLst/>
                        </a:rPr>
                        <a:t>vehicle type. </a:t>
                      </a:r>
                      <a:r>
                        <a:rPr lang="en-GB" sz="1600" kern="100" dirty="0">
                          <a:solidFill>
                            <a:schemeClr val="tx1"/>
                          </a:solidFill>
                          <a:effectLst/>
                        </a:rPr>
                        <a:t>Evidence thereof shall be provided by the manufacturer.</a:t>
                      </a:r>
                      <a:endParaRPr lang="de-DE" sz="1600" kern="100" dirty="0">
                        <a:solidFill>
                          <a:schemeClr val="tx1"/>
                        </a:solidFill>
                        <a:effectLst/>
                        <a:latin typeface="Arial"/>
                        <a:ea typeface="MS Mincho"/>
                        <a:cs typeface="Times New Roman"/>
                      </a:endParaRPr>
                    </a:p>
                  </a:txBody>
                  <a:tcPr marL="94552" marR="94552" marT="0" marB="0"/>
                </a:tc>
              </a:tr>
              <a:tr h="252138">
                <a:tc>
                  <a:txBody>
                    <a:bodyPr/>
                    <a:lstStyle/>
                    <a:p>
                      <a:pPr algn="just">
                        <a:spcAft>
                          <a:spcPts val="0"/>
                        </a:spcAft>
                      </a:pPr>
                      <a:r>
                        <a:rPr lang="en-GB" sz="1600" kern="100">
                          <a:solidFill>
                            <a:schemeClr val="tx1"/>
                          </a:solidFill>
                          <a:effectLst/>
                        </a:rPr>
                        <a:t>1.1.3</a:t>
                      </a:r>
                      <a:endParaRPr lang="de-DE" sz="1600" kern="100">
                        <a:solidFill>
                          <a:schemeClr val="tx1"/>
                        </a:solidFill>
                        <a:effectLst/>
                        <a:latin typeface="Arial"/>
                        <a:ea typeface="MS Mincho"/>
                        <a:cs typeface="Times New Roman"/>
                      </a:endParaRPr>
                    </a:p>
                  </a:txBody>
                  <a:tcPr marL="94552" marR="94552" marT="0" marB="0"/>
                </a:tc>
                <a:tc>
                  <a:txBody>
                    <a:bodyPr/>
                    <a:lstStyle/>
                    <a:p>
                      <a:pPr algn="just">
                        <a:spcAft>
                          <a:spcPts val="0"/>
                        </a:spcAft>
                      </a:pPr>
                      <a:r>
                        <a:rPr lang="en-GB" sz="1600" kern="100" dirty="0">
                          <a:solidFill>
                            <a:schemeClr val="tx1"/>
                          </a:solidFill>
                          <a:effectLst/>
                        </a:rPr>
                        <a:t>A </a:t>
                      </a:r>
                      <a:r>
                        <a:rPr lang="en-GB" sz="1600" kern="100" dirty="0" smtClean="0">
                          <a:solidFill>
                            <a:schemeClr val="tx1"/>
                          </a:solidFill>
                          <a:effectLst/>
                        </a:rPr>
                        <a:t>vehicle type </a:t>
                      </a:r>
                      <a:r>
                        <a:rPr lang="en-GB" sz="1600" kern="100" dirty="0">
                          <a:solidFill>
                            <a:schemeClr val="tx1"/>
                          </a:solidFill>
                          <a:effectLst/>
                        </a:rPr>
                        <a:t>shall consist of at least one </a:t>
                      </a:r>
                      <a:r>
                        <a:rPr lang="en-GB" sz="1600" kern="100" dirty="0" smtClean="0">
                          <a:solidFill>
                            <a:schemeClr val="tx1"/>
                          </a:solidFill>
                          <a:effectLst/>
                        </a:rPr>
                        <a:t>IWVTA type</a:t>
                      </a:r>
                      <a:r>
                        <a:rPr lang="en-GB" sz="1600" kern="100" dirty="0">
                          <a:solidFill>
                            <a:schemeClr val="tx1"/>
                          </a:solidFill>
                          <a:effectLst/>
                        </a:rPr>
                        <a:t>.</a:t>
                      </a:r>
                      <a:endParaRPr lang="de-DE" sz="1600" kern="100" dirty="0">
                        <a:solidFill>
                          <a:schemeClr val="tx1"/>
                        </a:solidFill>
                        <a:effectLst/>
                        <a:latin typeface="Arial"/>
                        <a:ea typeface="MS Mincho"/>
                        <a:cs typeface="Times New Roman"/>
                      </a:endParaRPr>
                    </a:p>
                  </a:txBody>
                  <a:tcPr marL="94552" marR="94552" marT="0" marB="0"/>
                </a:tc>
              </a:tr>
            </a:tbl>
          </a:graphicData>
        </a:graphic>
      </p:graphicFrame>
    </p:spTree>
    <p:extLst>
      <p:ext uri="{BB962C8B-B14F-4D97-AF65-F5344CB8AC3E}">
        <p14:creationId xmlns:p14="http://schemas.microsoft.com/office/powerpoint/2010/main" val="16158874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smtClean="0">
                <a:latin typeface="Arial" panose="020B0604020202020204" pitchFamily="34" charset="0"/>
                <a:cs typeface="Arial" panose="020B0604020202020204" pitchFamily="34" charset="0"/>
              </a:rPr>
              <a:t>Proposed definitions (2 of 2)</a:t>
            </a:r>
            <a:endParaRPr lang="en-GB" sz="2400" b="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764704"/>
            <a:ext cx="8229600" cy="5361459"/>
          </a:xfrm>
        </p:spPr>
        <p:txBody>
          <a:bodyPr>
            <a:normAutofit/>
          </a:bodyPr>
          <a:lstStyle/>
          <a:p>
            <a:pPr marL="0" indent="0">
              <a:buNone/>
            </a:pPr>
            <a:r>
              <a:rPr lang="en-GB" sz="2000" dirty="0" smtClean="0">
                <a:latin typeface="Arial" panose="020B0604020202020204" pitchFamily="34" charset="0"/>
                <a:cs typeface="Arial" panose="020B0604020202020204" pitchFamily="34" charset="0"/>
              </a:rPr>
              <a:t>An </a:t>
            </a:r>
            <a:r>
              <a:rPr lang="en-GB" sz="2000" b="1" dirty="0" smtClean="0">
                <a:latin typeface="Arial" panose="020B0604020202020204" pitchFamily="34" charset="0"/>
                <a:cs typeface="Arial" panose="020B0604020202020204" pitchFamily="34" charset="0"/>
              </a:rPr>
              <a:t>IWVTA type </a:t>
            </a:r>
            <a:r>
              <a:rPr lang="en-GB" sz="2000" dirty="0" smtClean="0">
                <a:latin typeface="Arial" panose="020B0604020202020204" pitchFamily="34" charset="0"/>
                <a:cs typeface="Arial" panose="020B0604020202020204" pitchFamily="34" charset="0"/>
              </a:rPr>
              <a:t>is defined using the “level of conformity” criterion</a:t>
            </a:r>
          </a:p>
        </p:txBody>
      </p:sp>
      <p:graphicFrame>
        <p:nvGraphicFramePr>
          <p:cNvPr id="4" name="Tabelle 3"/>
          <p:cNvGraphicFramePr>
            <a:graphicFrameLocks noGrp="1"/>
          </p:cNvGraphicFramePr>
          <p:nvPr>
            <p:extLst>
              <p:ext uri="{D42A27DB-BD31-4B8C-83A1-F6EECF244321}">
                <p14:modId xmlns:p14="http://schemas.microsoft.com/office/powerpoint/2010/main" val="1047862785"/>
              </p:ext>
            </p:extLst>
          </p:nvPr>
        </p:nvGraphicFramePr>
        <p:xfrm>
          <a:off x="539552" y="1124744"/>
          <a:ext cx="7992888" cy="5697130"/>
        </p:xfrm>
        <a:graphic>
          <a:graphicData uri="http://schemas.openxmlformats.org/drawingml/2006/table">
            <a:tbl>
              <a:tblPr firstRow="1" firstCol="1" lastRow="1" lastCol="1" bandRow="1" bandCol="1">
                <a:tableStyleId>{5C22544A-7EE6-4342-B048-85BDC9FD1C3A}</a:tableStyleId>
              </a:tblPr>
              <a:tblGrid>
                <a:gridCol w="874601"/>
                <a:gridCol w="7118287"/>
              </a:tblGrid>
              <a:tr h="297609">
                <a:tc>
                  <a:txBody>
                    <a:bodyPr/>
                    <a:lstStyle/>
                    <a:p>
                      <a:pPr algn="just">
                        <a:spcAft>
                          <a:spcPts val="0"/>
                        </a:spcAft>
                      </a:pPr>
                      <a:r>
                        <a:rPr lang="en-GB" sz="1400" kern="100" dirty="0">
                          <a:solidFill>
                            <a:schemeClr val="tx1"/>
                          </a:solidFill>
                          <a:effectLst/>
                        </a:rPr>
                        <a:t>1.2</a:t>
                      </a:r>
                      <a:endParaRPr lang="de-DE" sz="1400" kern="100" dirty="0">
                        <a:solidFill>
                          <a:schemeClr val="tx1"/>
                        </a:solidFill>
                        <a:effectLst/>
                        <a:latin typeface="Arial"/>
                        <a:ea typeface="MS Mincho"/>
                        <a:cs typeface="Times New Roman"/>
                      </a:endParaRPr>
                    </a:p>
                  </a:txBody>
                  <a:tcPr marL="78189" marR="78189" marT="0" marB="0"/>
                </a:tc>
                <a:tc>
                  <a:txBody>
                    <a:bodyPr/>
                    <a:lstStyle/>
                    <a:p>
                      <a:pPr algn="just">
                        <a:spcAft>
                          <a:spcPts val="0"/>
                        </a:spcAft>
                      </a:pPr>
                      <a:r>
                        <a:rPr lang="en-GB" sz="1400" kern="100" dirty="0" smtClean="0">
                          <a:solidFill>
                            <a:schemeClr val="tx1"/>
                          </a:solidFill>
                          <a:effectLst/>
                        </a:rPr>
                        <a:t>IWVTA type</a:t>
                      </a:r>
                      <a:endParaRPr lang="de-DE" sz="1400" kern="100" dirty="0">
                        <a:solidFill>
                          <a:schemeClr val="tx1"/>
                        </a:solidFill>
                        <a:effectLst/>
                        <a:latin typeface="Arial"/>
                        <a:ea typeface="MS Mincho"/>
                        <a:cs typeface="Times New Roman"/>
                      </a:endParaRPr>
                    </a:p>
                  </a:txBody>
                  <a:tcPr marL="78189" marR="78189" marT="0" marB="0"/>
                </a:tc>
              </a:tr>
              <a:tr h="1164369">
                <a:tc>
                  <a:txBody>
                    <a:bodyPr/>
                    <a:lstStyle/>
                    <a:p>
                      <a:pPr algn="just">
                        <a:spcAft>
                          <a:spcPts val="0"/>
                        </a:spcAft>
                      </a:pPr>
                      <a:r>
                        <a:rPr lang="en-GB" sz="1400" kern="100" dirty="0">
                          <a:solidFill>
                            <a:schemeClr val="tx1"/>
                          </a:solidFill>
                          <a:effectLst/>
                        </a:rPr>
                        <a:t>1.2.1</a:t>
                      </a:r>
                      <a:endParaRPr lang="de-DE" sz="1400" kern="100" dirty="0">
                        <a:solidFill>
                          <a:schemeClr val="tx1"/>
                        </a:solidFill>
                        <a:effectLst/>
                        <a:latin typeface="Arial"/>
                        <a:ea typeface="MS Mincho"/>
                        <a:cs typeface="Times New Roman"/>
                      </a:endParaRPr>
                    </a:p>
                  </a:txBody>
                  <a:tcPr marL="78189" marR="78189" marT="0" marB="0"/>
                </a:tc>
                <a:tc>
                  <a:txBody>
                    <a:bodyPr/>
                    <a:lstStyle/>
                    <a:p>
                      <a:pPr algn="just">
                        <a:spcAft>
                          <a:spcPts val="0"/>
                        </a:spcAft>
                      </a:pPr>
                      <a:r>
                        <a:rPr lang="en-GB" sz="1400" kern="100" dirty="0">
                          <a:solidFill>
                            <a:schemeClr val="tx1"/>
                          </a:solidFill>
                          <a:effectLst/>
                        </a:rPr>
                        <a:t>A </a:t>
                      </a:r>
                      <a:r>
                        <a:rPr lang="en-GB" sz="1400" kern="100" dirty="0" smtClean="0">
                          <a:solidFill>
                            <a:schemeClr val="tx1"/>
                          </a:solidFill>
                          <a:effectLst/>
                        </a:rPr>
                        <a:t>“IWVTA type</a:t>
                      </a:r>
                      <a:r>
                        <a:rPr lang="en-GB" sz="1400" kern="100" dirty="0">
                          <a:solidFill>
                            <a:schemeClr val="tx1"/>
                          </a:solidFill>
                          <a:effectLst/>
                        </a:rPr>
                        <a:t>” shall consist of vehicles which have all of the following features in common:</a:t>
                      </a:r>
                      <a:endParaRPr lang="de-DE" sz="1400" kern="100" dirty="0">
                        <a:solidFill>
                          <a:schemeClr val="tx1"/>
                        </a:solidFill>
                        <a:effectLst/>
                      </a:endParaRPr>
                    </a:p>
                    <a:p>
                      <a:pPr marL="449580" algn="just">
                        <a:spcAft>
                          <a:spcPts val="0"/>
                        </a:spcAft>
                      </a:pPr>
                      <a:r>
                        <a:rPr lang="en-GB" sz="1400" kern="100" dirty="0">
                          <a:solidFill>
                            <a:schemeClr val="tx1"/>
                          </a:solidFill>
                          <a:effectLst/>
                        </a:rPr>
                        <a:t>(a) </a:t>
                      </a:r>
                      <a:r>
                        <a:rPr lang="en-GB" sz="1400" kern="100" dirty="0" smtClean="0">
                          <a:solidFill>
                            <a:schemeClr val="tx1"/>
                          </a:solidFill>
                          <a:effectLst/>
                        </a:rPr>
                        <a:t>The vehicle type</a:t>
                      </a:r>
                      <a:endParaRPr lang="de-DE" sz="1400" kern="100" dirty="0">
                        <a:solidFill>
                          <a:schemeClr val="tx1"/>
                        </a:solidFill>
                        <a:effectLst/>
                      </a:endParaRPr>
                    </a:p>
                    <a:p>
                      <a:pPr marL="449580" algn="just">
                        <a:spcAft>
                          <a:spcPts val="0"/>
                        </a:spcAft>
                      </a:pPr>
                      <a:r>
                        <a:rPr lang="en-GB" sz="1400" kern="100" dirty="0">
                          <a:solidFill>
                            <a:schemeClr val="tx1"/>
                          </a:solidFill>
                          <a:effectLst/>
                        </a:rPr>
                        <a:t>(b) the level of conformity with respect to the UN Regulations listed in Annex 4 which are applicable to the variants and versions within the type. </a:t>
                      </a:r>
                      <a:endParaRPr lang="de-DE" sz="1400" kern="100" dirty="0">
                        <a:solidFill>
                          <a:schemeClr val="tx1"/>
                        </a:solidFill>
                        <a:effectLst/>
                        <a:latin typeface="Arial"/>
                        <a:ea typeface="MS Mincho"/>
                        <a:cs typeface="Times New Roman"/>
                      </a:endParaRPr>
                    </a:p>
                  </a:txBody>
                  <a:tcPr marL="78189" marR="78189" marT="0" marB="0"/>
                </a:tc>
              </a:tr>
              <a:tr h="2649650">
                <a:tc>
                  <a:txBody>
                    <a:bodyPr/>
                    <a:lstStyle/>
                    <a:p>
                      <a:pPr algn="just">
                        <a:spcAft>
                          <a:spcPts val="0"/>
                        </a:spcAft>
                      </a:pPr>
                      <a:r>
                        <a:rPr lang="en-GB" sz="1400" kern="100" dirty="0">
                          <a:solidFill>
                            <a:schemeClr val="tx1"/>
                          </a:solidFill>
                          <a:effectLst/>
                        </a:rPr>
                        <a:t>1.2.2</a:t>
                      </a:r>
                      <a:endParaRPr lang="de-DE" sz="1400" kern="100" dirty="0">
                        <a:solidFill>
                          <a:schemeClr val="tx1"/>
                        </a:solidFill>
                        <a:effectLst/>
                        <a:latin typeface="Arial"/>
                        <a:ea typeface="MS Mincho"/>
                        <a:cs typeface="Times New Roman"/>
                      </a:endParaRPr>
                    </a:p>
                  </a:txBody>
                  <a:tcPr marL="78189" marR="78189" marT="0" marB="0"/>
                </a:tc>
                <a:tc>
                  <a:txBody>
                    <a:bodyPr/>
                    <a:lstStyle/>
                    <a:p>
                      <a:pPr algn="just">
                        <a:spcAft>
                          <a:spcPts val="0"/>
                        </a:spcAft>
                      </a:pPr>
                      <a:r>
                        <a:rPr lang="en-GB" sz="1400" kern="100" dirty="0">
                          <a:solidFill>
                            <a:schemeClr val="tx1"/>
                          </a:solidFill>
                          <a:effectLst/>
                        </a:rPr>
                        <a:t>The level of conformity cited in paragraph </a:t>
                      </a:r>
                      <a:r>
                        <a:rPr lang="en-GB" sz="1400" kern="100" dirty="0" smtClean="0">
                          <a:solidFill>
                            <a:schemeClr val="tx1"/>
                          </a:solidFill>
                          <a:effectLst/>
                        </a:rPr>
                        <a:t>1.2.1 (b) </a:t>
                      </a:r>
                      <a:r>
                        <a:rPr lang="en-GB" sz="1400" kern="100" dirty="0">
                          <a:solidFill>
                            <a:schemeClr val="tx1"/>
                          </a:solidFill>
                          <a:effectLst/>
                        </a:rPr>
                        <a:t>is understood the following way</a:t>
                      </a:r>
                      <a:endParaRPr lang="de-DE" sz="1400" kern="100" dirty="0">
                        <a:solidFill>
                          <a:schemeClr val="tx1"/>
                        </a:solidFill>
                        <a:effectLst/>
                      </a:endParaRPr>
                    </a:p>
                    <a:p>
                      <a:pPr marL="449580" algn="just">
                        <a:spcAft>
                          <a:spcPts val="0"/>
                        </a:spcAft>
                      </a:pPr>
                      <a:r>
                        <a:rPr lang="en-GB" sz="1400" kern="100" dirty="0">
                          <a:solidFill>
                            <a:schemeClr val="tx1"/>
                          </a:solidFill>
                          <a:effectLst/>
                        </a:rPr>
                        <a:t>(a) If a UN Regulation listed in Annex 4 is applicable to different variants or versions within a vehicle type then all these variants and versions need to comply with the same version of that UN Regulation.</a:t>
                      </a:r>
                      <a:endParaRPr lang="de-DE" sz="1400" kern="100" dirty="0">
                        <a:solidFill>
                          <a:schemeClr val="tx1"/>
                        </a:solidFill>
                        <a:effectLst/>
                      </a:endParaRPr>
                    </a:p>
                    <a:p>
                      <a:pPr marL="449580" algn="just">
                        <a:spcAft>
                          <a:spcPts val="0"/>
                        </a:spcAft>
                      </a:pPr>
                      <a:r>
                        <a:rPr lang="en-GB" sz="1400" kern="100" dirty="0">
                          <a:solidFill>
                            <a:schemeClr val="tx1"/>
                          </a:solidFill>
                          <a:effectLst/>
                        </a:rPr>
                        <a:t>(b) Some of the UN Regulations listed in Annex 4 may be applicable not to all variants or versions within the same </a:t>
                      </a:r>
                      <a:r>
                        <a:rPr lang="en-GB" sz="1400" kern="100" dirty="0" smtClean="0">
                          <a:solidFill>
                            <a:schemeClr val="tx1"/>
                          </a:solidFill>
                          <a:effectLst/>
                        </a:rPr>
                        <a:t>IWVTA type </a:t>
                      </a:r>
                      <a:r>
                        <a:rPr lang="en-GB" sz="1400" kern="100" dirty="0">
                          <a:solidFill>
                            <a:schemeClr val="tx1"/>
                          </a:solidFill>
                          <a:effectLst/>
                        </a:rPr>
                        <a:t>(e.g. high voltage protection is relevant only for electric or hybrid variants).</a:t>
                      </a:r>
                      <a:endParaRPr lang="de-DE" sz="1400" kern="100" dirty="0">
                        <a:solidFill>
                          <a:schemeClr val="tx1"/>
                        </a:solidFill>
                        <a:effectLst/>
                      </a:endParaRPr>
                    </a:p>
                    <a:p>
                      <a:pPr marL="449580" algn="just">
                        <a:spcAft>
                          <a:spcPts val="0"/>
                        </a:spcAft>
                      </a:pPr>
                      <a:r>
                        <a:rPr lang="en-GB" sz="1400" kern="100" dirty="0">
                          <a:solidFill>
                            <a:schemeClr val="tx1"/>
                          </a:solidFill>
                          <a:effectLst/>
                        </a:rPr>
                        <a:t>(c) In the process of extending an IWVTA the level of conformity can be raised as an existing type can be amended to meet the requirements of a later version of this Regulation. However, such amendment needs to cover all variants and versions within the </a:t>
                      </a:r>
                      <a:r>
                        <a:rPr lang="en-GB" sz="1400" kern="100" dirty="0" smtClean="0">
                          <a:solidFill>
                            <a:schemeClr val="tx1"/>
                          </a:solidFill>
                          <a:effectLst/>
                        </a:rPr>
                        <a:t>IWVTA type </a:t>
                      </a:r>
                      <a:r>
                        <a:rPr lang="en-GB" sz="1400" kern="100" dirty="0">
                          <a:solidFill>
                            <a:schemeClr val="tx1"/>
                          </a:solidFill>
                          <a:effectLst/>
                        </a:rPr>
                        <a:t>at the same time.</a:t>
                      </a:r>
                      <a:endParaRPr lang="de-DE" sz="1400" kern="100" dirty="0">
                        <a:solidFill>
                          <a:schemeClr val="tx1"/>
                        </a:solidFill>
                        <a:effectLst/>
                        <a:latin typeface="Arial"/>
                        <a:ea typeface="MS Mincho"/>
                        <a:cs typeface="Times New Roman"/>
                      </a:endParaRPr>
                    </a:p>
                  </a:txBody>
                  <a:tcPr marL="78189" marR="78189" marT="0" marB="0"/>
                </a:tc>
              </a:tr>
              <a:tr h="518702">
                <a:tc>
                  <a:txBody>
                    <a:bodyPr/>
                    <a:lstStyle/>
                    <a:p>
                      <a:pPr algn="just">
                        <a:spcAft>
                          <a:spcPts val="0"/>
                        </a:spcAft>
                      </a:pPr>
                      <a:r>
                        <a:rPr lang="en-GB" sz="1400" kern="100">
                          <a:solidFill>
                            <a:schemeClr val="tx1"/>
                          </a:solidFill>
                          <a:effectLst/>
                        </a:rPr>
                        <a:t>1.2.3</a:t>
                      </a:r>
                      <a:endParaRPr lang="de-DE" sz="1400" kern="100">
                        <a:solidFill>
                          <a:schemeClr val="tx1"/>
                        </a:solidFill>
                        <a:effectLst/>
                        <a:latin typeface="Arial"/>
                        <a:ea typeface="MS Mincho"/>
                        <a:cs typeface="Times New Roman"/>
                      </a:endParaRPr>
                    </a:p>
                  </a:txBody>
                  <a:tcPr marL="78189" marR="78189" marT="0" marB="0"/>
                </a:tc>
                <a:tc>
                  <a:txBody>
                    <a:bodyPr/>
                    <a:lstStyle/>
                    <a:p>
                      <a:pPr algn="just">
                        <a:spcAft>
                          <a:spcPts val="0"/>
                        </a:spcAft>
                      </a:pPr>
                      <a:r>
                        <a:rPr lang="en-GB" sz="1400" kern="100" dirty="0">
                          <a:solidFill>
                            <a:schemeClr val="tx1"/>
                          </a:solidFill>
                          <a:effectLst/>
                        </a:rPr>
                        <a:t>The manufacturer shall assign a unique type designation to each </a:t>
                      </a:r>
                      <a:r>
                        <a:rPr lang="en-GB" sz="1400" kern="100" dirty="0" smtClean="0">
                          <a:solidFill>
                            <a:schemeClr val="tx1"/>
                          </a:solidFill>
                          <a:effectLst/>
                        </a:rPr>
                        <a:t>IWVTA type </a:t>
                      </a:r>
                      <a:r>
                        <a:rPr lang="en-GB" sz="1400" kern="100" dirty="0">
                          <a:solidFill>
                            <a:schemeClr val="tx1"/>
                          </a:solidFill>
                          <a:effectLst/>
                        </a:rPr>
                        <a:t>within a </a:t>
                      </a:r>
                      <a:r>
                        <a:rPr lang="en-GB" sz="1400" kern="100" dirty="0" smtClean="0">
                          <a:solidFill>
                            <a:schemeClr val="tx1"/>
                          </a:solidFill>
                          <a:effectLst/>
                        </a:rPr>
                        <a:t>vehicle type.</a:t>
                      </a:r>
                      <a:endParaRPr lang="de-DE" sz="1400" kern="100" dirty="0">
                        <a:solidFill>
                          <a:schemeClr val="tx1"/>
                        </a:solidFill>
                        <a:effectLst/>
                        <a:latin typeface="Arial"/>
                        <a:ea typeface="MS Mincho"/>
                        <a:cs typeface="Times New Roman"/>
                      </a:endParaRPr>
                    </a:p>
                  </a:txBody>
                  <a:tcPr marL="78189" marR="78189" marT="0" marB="0"/>
                </a:tc>
              </a:tr>
              <a:tr h="208504">
                <a:tc>
                  <a:txBody>
                    <a:bodyPr/>
                    <a:lstStyle/>
                    <a:p>
                      <a:pPr algn="just">
                        <a:spcAft>
                          <a:spcPts val="0"/>
                        </a:spcAft>
                      </a:pPr>
                      <a:r>
                        <a:rPr lang="en-GB" sz="1400" kern="100">
                          <a:solidFill>
                            <a:schemeClr val="tx1"/>
                          </a:solidFill>
                          <a:effectLst/>
                        </a:rPr>
                        <a:t>1.2.4</a:t>
                      </a:r>
                      <a:endParaRPr lang="de-DE" sz="1400" kern="100">
                        <a:solidFill>
                          <a:schemeClr val="tx1"/>
                        </a:solidFill>
                        <a:effectLst/>
                        <a:latin typeface="Arial"/>
                        <a:ea typeface="MS Mincho"/>
                        <a:cs typeface="Times New Roman"/>
                      </a:endParaRPr>
                    </a:p>
                  </a:txBody>
                  <a:tcPr marL="78189" marR="78189" marT="0" marB="0"/>
                </a:tc>
                <a:tc>
                  <a:txBody>
                    <a:bodyPr/>
                    <a:lstStyle/>
                    <a:p>
                      <a:pPr algn="just">
                        <a:spcAft>
                          <a:spcPts val="0"/>
                        </a:spcAft>
                      </a:pPr>
                      <a:r>
                        <a:rPr lang="en-GB" sz="1400" kern="100" dirty="0" smtClean="0">
                          <a:solidFill>
                            <a:schemeClr val="tx1"/>
                          </a:solidFill>
                          <a:effectLst/>
                        </a:rPr>
                        <a:t>An IWVTA type </a:t>
                      </a:r>
                      <a:r>
                        <a:rPr lang="en-GB" sz="1400" kern="100" dirty="0">
                          <a:solidFill>
                            <a:schemeClr val="tx1"/>
                          </a:solidFill>
                          <a:effectLst/>
                        </a:rPr>
                        <a:t>shall consist of at least one variant and one version.</a:t>
                      </a:r>
                      <a:endParaRPr lang="de-DE" sz="1400" kern="100" dirty="0">
                        <a:solidFill>
                          <a:schemeClr val="tx1"/>
                        </a:solidFill>
                        <a:effectLst/>
                        <a:latin typeface="Arial"/>
                        <a:ea typeface="MS Mincho"/>
                        <a:cs typeface="Times New Roman"/>
                      </a:endParaRPr>
                    </a:p>
                  </a:txBody>
                  <a:tcPr marL="78189" marR="78189" marT="0" marB="0"/>
                </a:tc>
              </a:tr>
              <a:tr h="208504">
                <a:tc>
                  <a:txBody>
                    <a:bodyPr/>
                    <a:lstStyle/>
                    <a:p>
                      <a:pPr algn="just">
                        <a:spcAft>
                          <a:spcPts val="0"/>
                        </a:spcAft>
                      </a:pPr>
                      <a:r>
                        <a:rPr lang="de-DE" sz="1400" kern="100" dirty="0" smtClean="0">
                          <a:solidFill>
                            <a:schemeClr val="tx1"/>
                          </a:solidFill>
                          <a:effectLst/>
                          <a:latin typeface="Arial"/>
                          <a:ea typeface="MS Mincho"/>
                          <a:cs typeface="Times New Roman"/>
                        </a:rPr>
                        <a:t>1.2.5</a:t>
                      </a:r>
                      <a:endParaRPr lang="de-DE" sz="1400" kern="100" dirty="0">
                        <a:solidFill>
                          <a:schemeClr val="tx1"/>
                        </a:solidFill>
                        <a:effectLst/>
                        <a:latin typeface="Arial"/>
                        <a:ea typeface="MS Mincho"/>
                        <a:cs typeface="Times New Roman"/>
                      </a:endParaRPr>
                    </a:p>
                  </a:txBody>
                  <a:tcPr marL="78189" marR="78189" marT="0" marB="0"/>
                </a:tc>
                <a:tc>
                  <a:txBody>
                    <a:bodyPr/>
                    <a:lstStyle/>
                    <a:p>
                      <a:pPr algn="just">
                        <a:spcAft>
                          <a:spcPts val="0"/>
                        </a:spcAft>
                      </a:pPr>
                      <a:r>
                        <a:rPr lang="de-DE" sz="1400" kern="100" dirty="0" smtClean="0">
                          <a:solidFill>
                            <a:schemeClr val="tx1"/>
                          </a:solidFill>
                          <a:effectLst/>
                          <a:latin typeface="Arial"/>
                          <a:ea typeface="MS Mincho"/>
                          <a:cs typeface="Times New Roman"/>
                        </a:rPr>
                        <a:t>All </a:t>
                      </a:r>
                      <a:r>
                        <a:rPr lang="de-DE" sz="1400" kern="100" dirty="0" err="1" smtClean="0">
                          <a:solidFill>
                            <a:schemeClr val="tx1"/>
                          </a:solidFill>
                          <a:effectLst/>
                          <a:latin typeface="Arial"/>
                          <a:ea typeface="MS Mincho"/>
                          <a:cs typeface="Times New Roman"/>
                        </a:rPr>
                        <a:t>variants</a:t>
                      </a:r>
                      <a:r>
                        <a:rPr lang="de-DE" sz="1400" kern="100" dirty="0" smtClean="0">
                          <a:solidFill>
                            <a:schemeClr val="tx1"/>
                          </a:solidFill>
                          <a:effectLst/>
                          <a:latin typeface="Arial"/>
                          <a:ea typeface="MS Mincho"/>
                          <a:cs typeface="Times New Roman"/>
                        </a:rPr>
                        <a:t> </a:t>
                      </a:r>
                      <a:r>
                        <a:rPr lang="de-DE" sz="1400" kern="100" dirty="0" err="1" smtClean="0">
                          <a:solidFill>
                            <a:schemeClr val="tx1"/>
                          </a:solidFill>
                          <a:effectLst/>
                          <a:latin typeface="Arial"/>
                          <a:ea typeface="MS Mincho"/>
                          <a:cs typeface="Times New Roman"/>
                        </a:rPr>
                        <a:t>and</a:t>
                      </a:r>
                      <a:r>
                        <a:rPr lang="de-DE" sz="1400" kern="100" dirty="0" smtClean="0">
                          <a:solidFill>
                            <a:schemeClr val="tx1"/>
                          </a:solidFill>
                          <a:effectLst/>
                          <a:latin typeface="Arial"/>
                          <a:ea typeface="MS Mincho"/>
                          <a:cs typeface="Times New Roman"/>
                        </a:rPr>
                        <a:t> </a:t>
                      </a:r>
                      <a:r>
                        <a:rPr lang="de-DE" sz="1400" kern="100" dirty="0" err="1" smtClean="0">
                          <a:solidFill>
                            <a:schemeClr val="tx1"/>
                          </a:solidFill>
                          <a:effectLst/>
                          <a:latin typeface="Arial"/>
                          <a:ea typeface="MS Mincho"/>
                          <a:cs typeface="Times New Roman"/>
                        </a:rPr>
                        <a:t>versions</a:t>
                      </a:r>
                      <a:r>
                        <a:rPr lang="de-DE" sz="1400" kern="100" dirty="0" smtClean="0">
                          <a:solidFill>
                            <a:schemeClr val="tx1"/>
                          </a:solidFill>
                          <a:effectLst/>
                          <a:latin typeface="Arial"/>
                          <a:ea typeface="MS Mincho"/>
                          <a:cs typeface="Times New Roman"/>
                        </a:rPr>
                        <a:t> </a:t>
                      </a:r>
                      <a:r>
                        <a:rPr lang="de-DE" sz="1400" kern="100" dirty="0" err="1" smtClean="0">
                          <a:solidFill>
                            <a:schemeClr val="tx1"/>
                          </a:solidFill>
                          <a:effectLst/>
                          <a:latin typeface="Arial"/>
                          <a:ea typeface="MS Mincho"/>
                          <a:cs typeface="Times New Roman"/>
                        </a:rPr>
                        <a:t>within</a:t>
                      </a:r>
                      <a:r>
                        <a:rPr lang="de-DE" sz="1400" kern="100" dirty="0" smtClean="0">
                          <a:solidFill>
                            <a:schemeClr val="tx1"/>
                          </a:solidFill>
                          <a:effectLst/>
                          <a:latin typeface="Arial"/>
                          <a:ea typeface="MS Mincho"/>
                          <a:cs typeface="Times New Roman"/>
                        </a:rPr>
                        <a:t> </a:t>
                      </a:r>
                      <a:r>
                        <a:rPr lang="de-DE" sz="1400" kern="100" dirty="0" err="1" smtClean="0">
                          <a:solidFill>
                            <a:schemeClr val="tx1"/>
                          </a:solidFill>
                          <a:effectLst/>
                          <a:latin typeface="Arial"/>
                          <a:ea typeface="MS Mincho"/>
                          <a:cs typeface="Times New Roman"/>
                        </a:rPr>
                        <a:t>one</a:t>
                      </a:r>
                      <a:r>
                        <a:rPr lang="de-DE" sz="1400" kern="100" dirty="0" smtClean="0">
                          <a:solidFill>
                            <a:schemeClr val="tx1"/>
                          </a:solidFill>
                          <a:effectLst/>
                          <a:latin typeface="Arial"/>
                          <a:ea typeface="MS Mincho"/>
                          <a:cs typeface="Times New Roman"/>
                        </a:rPr>
                        <a:t> IWVTA type </a:t>
                      </a:r>
                      <a:r>
                        <a:rPr lang="de-DE" sz="1400" kern="100" dirty="0" err="1" smtClean="0">
                          <a:solidFill>
                            <a:schemeClr val="tx1"/>
                          </a:solidFill>
                          <a:effectLst/>
                          <a:latin typeface="Arial"/>
                          <a:ea typeface="MS Mincho"/>
                          <a:cs typeface="Times New Roman"/>
                        </a:rPr>
                        <a:t>shall</a:t>
                      </a:r>
                      <a:r>
                        <a:rPr lang="de-DE" sz="1400" kern="100" dirty="0" smtClean="0">
                          <a:solidFill>
                            <a:schemeClr val="tx1"/>
                          </a:solidFill>
                          <a:effectLst/>
                          <a:latin typeface="Arial"/>
                          <a:ea typeface="MS Mincho"/>
                          <a:cs typeface="Times New Roman"/>
                        </a:rPr>
                        <a:t> </a:t>
                      </a:r>
                      <a:r>
                        <a:rPr lang="de-DE" sz="1400" kern="100" dirty="0" err="1" smtClean="0">
                          <a:solidFill>
                            <a:schemeClr val="tx1"/>
                          </a:solidFill>
                          <a:effectLst/>
                          <a:latin typeface="Arial"/>
                          <a:ea typeface="MS Mincho"/>
                          <a:cs typeface="Times New Roman"/>
                        </a:rPr>
                        <a:t>be</a:t>
                      </a:r>
                      <a:r>
                        <a:rPr lang="de-DE" sz="1400" kern="100" dirty="0" smtClean="0">
                          <a:solidFill>
                            <a:schemeClr val="tx1"/>
                          </a:solidFill>
                          <a:effectLst/>
                          <a:latin typeface="Arial"/>
                          <a:ea typeface="MS Mincho"/>
                          <a:cs typeface="Times New Roman"/>
                        </a:rPr>
                        <a:t> </a:t>
                      </a:r>
                      <a:r>
                        <a:rPr lang="de-DE" sz="1400" kern="100" dirty="0" err="1" smtClean="0">
                          <a:solidFill>
                            <a:schemeClr val="tx1"/>
                          </a:solidFill>
                          <a:effectLst/>
                          <a:latin typeface="Arial"/>
                          <a:ea typeface="MS Mincho"/>
                          <a:cs typeface="Times New Roman"/>
                        </a:rPr>
                        <a:t>covered</a:t>
                      </a:r>
                      <a:r>
                        <a:rPr lang="de-DE" sz="1400" kern="100" dirty="0" smtClean="0">
                          <a:solidFill>
                            <a:schemeClr val="tx1"/>
                          </a:solidFill>
                          <a:effectLst/>
                          <a:latin typeface="Arial"/>
                          <a:ea typeface="MS Mincho"/>
                          <a:cs typeface="Times New Roman"/>
                        </a:rPr>
                        <a:t> </a:t>
                      </a:r>
                      <a:r>
                        <a:rPr lang="de-DE" sz="1400" kern="100" dirty="0" err="1" smtClean="0">
                          <a:solidFill>
                            <a:schemeClr val="tx1"/>
                          </a:solidFill>
                          <a:effectLst/>
                          <a:latin typeface="Arial"/>
                          <a:ea typeface="MS Mincho"/>
                          <a:cs typeface="Times New Roman"/>
                        </a:rPr>
                        <a:t>by</a:t>
                      </a:r>
                      <a:r>
                        <a:rPr lang="de-DE" sz="1400" kern="100" dirty="0" smtClean="0">
                          <a:solidFill>
                            <a:schemeClr val="tx1"/>
                          </a:solidFill>
                          <a:effectLst/>
                          <a:latin typeface="Arial"/>
                          <a:ea typeface="MS Mincho"/>
                          <a:cs typeface="Times New Roman"/>
                        </a:rPr>
                        <a:t> </a:t>
                      </a:r>
                      <a:r>
                        <a:rPr lang="de-DE" sz="1400" kern="100" dirty="0" err="1" smtClean="0">
                          <a:solidFill>
                            <a:schemeClr val="tx1"/>
                          </a:solidFill>
                          <a:effectLst/>
                          <a:latin typeface="Arial"/>
                          <a:ea typeface="MS Mincho"/>
                          <a:cs typeface="Times New Roman"/>
                        </a:rPr>
                        <a:t>the</a:t>
                      </a:r>
                      <a:r>
                        <a:rPr lang="de-DE" sz="1400" kern="100" dirty="0" smtClean="0">
                          <a:solidFill>
                            <a:schemeClr val="tx1"/>
                          </a:solidFill>
                          <a:effectLst/>
                          <a:latin typeface="Arial"/>
                          <a:ea typeface="MS Mincho"/>
                          <a:cs typeface="Times New Roman"/>
                        </a:rPr>
                        <a:t> same IWVTA </a:t>
                      </a:r>
                      <a:r>
                        <a:rPr lang="de-DE" sz="1400" kern="100" dirty="0" err="1" smtClean="0">
                          <a:solidFill>
                            <a:schemeClr val="tx1"/>
                          </a:solidFill>
                          <a:effectLst/>
                          <a:latin typeface="Arial"/>
                          <a:ea typeface="MS Mincho"/>
                          <a:cs typeface="Times New Roman"/>
                        </a:rPr>
                        <a:t>approval</a:t>
                      </a:r>
                      <a:r>
                        <a:rPr lang="de-DE" sz="1400" kern="100" dirty="0" smtClean="0">
                          <a:solidFill>
                            <a:schemeClr val="tx1"/>
                          </a:solidFill>
                          <a:effectLst/>
                          <a:latin typeface="Arial"/>
                          <a:ea typeface="MS Mincho"/>
                          <a:cs typeface="Times New Roman"/>
                        </a:rPr>
                        <a:t>.</a:t>
                      </a:r>
                      <a:endParaRPr lang="de-DE" sz="1400" kern="100" dirty="0">
                        <a:solidFill>
                          <a:schemeClr val="tx1"/>
                        </a:solidFill>
                        <a:effectLst/>
                        <a:latin typeface="Arial"/>
                        <a:ea typeface="MS Mincho"/>
                        <a:cs typeface="Times New Roman"/>
                      </a:endParaRPr>
                    </a:p>
                  </a:txBody>
                  <a:tcPr marL="78189" marR="78189" marT="0" marB="0"/>
                </a:tc>
              </a:tr>
              <a:tr h="208504">
                <a:tc>
                  <a:txBody>
                    <a:bodyPr/>
                    <a:lstStyle/>
                    <a:p>
                      <a:pPr algn="just">
                        <a:spcAft>
                          <a:spcPts val="0"/>
                        </a:spcAft>
                      </a:pPr>
                      <a:r>
                        <a:rPr lang="de-DE" sz="1400" kern="100" dirty="0" smtClean="0">
                          <a:solidFill>
                            <a:schemeClr val="tx1"/>
                          </a:solidFill>
                          <a:effectLst/>
                          <a:latin typeface="Arial"/>
                          <a:ea typeface="MS Mincho"/>
                          <a:cs typeface="Times New Roman"/>
                        </a:rPr>
                        <a:t>1.2.6</a:t>
                      </a:r>
                      <a:endParaRPr lang="de-DE" sz="1400" kern="100" dirty="0">
                        <a:solidFill>
                          <a:schemeClr val="tx1"/>
                        </a:solidFill>
                        <a:effectLst/>
                        <a:latin typeface="Arial"/>
                        <a:ea typeface="MS Mincho"/>
                        <a:cs typeface="Times New Roman"/>
                      </a:endParaRPr>
                    </a:p>
                  </a:txBody>
                  <a:tcPr marL="78189" marR="78189" marT="0" marB="0"/>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n-GB" sz="1400" dirty="0" smtClean="0">
                          <a:solidFill>
                            <a:schemeClr val="tx1"/>
                          </a:solidFill>
                          <a:latin typeface="Arial" panose="020B0604020202020204" pitchFamily="34" charset="0"/>
                          <a:cs typeface="Arial" panose="020B0604020202020204" pitchFamily="34" charset="0"/>
                          <a:sym typeface="Wingdings" panose="05000000000000000000" pitchFamily="2" charset="2"/>
                        </a:rPr>
                        <a:t>Approvals for all IWVTA types within one vehicle type shall be handled by the same approval authority</a:t>
                      </a:r>
                      <a:r>
                        <a:rPr lang="de-DE" sz="1400" kern="100" dirty="0" smtClean="0">
                          <a:solidFill>
                            <a:schemeClr val="tx1"/>
                          </a:solidFill>
                          <a:effectLst/>
                          <a:latin typeface="Arial"/>
                          <a:ea typeface="MS Mincho"/>
                          <a:cs typeface="Times New Roman"/>
                          <a:sym typeface="Wingdings" panose="05000000000000000000" pitchFamily="2" charset="2"/>
                        </a:rPr>
                        <a:t>.</a:t>
                      </a:r>
                      <a:endParaRPr lang="en-GB" sz="1400" dirty="0" smtClean="0">
                        <a:solidFill>
                          <a:schemeClr val="tx1"/>
                        </a:solidFill>
                        <a:latin typeface="Arial" panose="020B0604020202020204" pitchFamily="34" charset="0"/>
                        <a:cs typeface="Arial" panose="020B0604020202020204" pitchFamily="34" charset="0"/>
                        <a:sym typeface="Wingdings" panose="05000000000000000000" pitchFamily="2" charset="2"/>
                      </a:endParaRPr>
                    </a:p>
                  </a:txBody>
                  <a:tcPr marL="78189" marR="78189" marT="0" marB="0"/>
                </a:tc>
              </a:tr>
            </a:tbl>
          </a:graphicData>
        </a:graphic>
      </p:graphicFrame>
    </p:spTree>
    <p:extLst>
      <p:ext uri="{BB962C8B-B14F-4D97-AF65-F5344CB8AC3E}">
        <p14:creationId xmlns:p14="http://schemas.microsoft.com/office/powerpoint/2010/main" val="38478495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rmAutofit/>
          </a:bodyPr>
          <a:lstStyle/>
          <a:p>
            <a:r>
              <a:rPr lang="en-GB" sz="2400" b="1" dirty="0" smtClean="0">
                <a:latin typeface="Arial" panose="020B0604020202020204" pitchFamily="34" charset="0"/>
                <a:cs typeface="Arial" panose="020B0604020202020204" pitchFamily="34" charset="0"/>
              </a:rPr>
              <a:t>Agenda</a:t>
            </a:r>
            <a:endParaRPr lang="en-GB" sz="2400" b="1" dirty="0">
              <a:latin typeface="Arial" panose="020B0604020202020204" pitchFamily="34" charset="0"/>
              <a:cs typeface="Arial" panose="020B0604020202020204" pitchFamily="34" charset="0"/>
            </a:endParaRPr>
          </a:p>
        </p:txBody>
      </p:sp>
      <p:sp>
        <p:nvSpPr>
          <p:cNvPr id="3" name="Espace réservé du contenu 2"/>
          <p:cNvSpPr>
            <a:spLocks noGrp="1"/>
          </p:cNvSpPr>
          <p:nvPr>
            <p:ph idx="1"/>
          </p:nvPr>
        </p:nvSpPr>
        <p:spPr>
          <a:xfrm>
            <a:off x="457200" y="1052736"/>
            <a:ext cx="8229600" cy="5073427"/>
          </a:xfrm>
        </p:spPr>
        <p:txBody>
          <a:bodyPr>
            <a:normAutofit/>
          </a:bodyPr>
          <a:lstStyle/>
          <a:p>
            <a:pPr>
              <a:buFont typeface="Arial" panose="020B0604020202020204" pitchFamily="34" charset="0"/>
              <a:buChar char="•"/>
            </a:pPr>
            <a:endParaRPr lang="en-GB" sz="2800" b="1" dirty="0" smtClean="0">
              <a:latin typeface="Arial" panose="020B0604020202020204" pitchFamily="34" charset="0"/>
              <a:cs typeface="Arial" panose="020B0604020202020204" pitchFamily="34" charset="0"/>
            </a:endParaRPr>
          </a:p>
          <a:p>
            <a:pPr>
              <a:buFont typeface="Arial" panose="020B0604020202020204" pitchFamily="34" charset="0"/>
              <a:buChar char="•"/>
            </a:pPr>
            <a:endParaRPr lang="en-GB" sz="2800" b="1" dirty="0">
              <a:latin typeface="Arial" panose="020B0604020202020204" pitchFamily="34" charset="0"/>
              <a:cs typeface="Arial" panose="020B0604020202020204" pitchFamily="34" charset="0"/>
            </a:endParaRPr>
          </a:p>
          <a:p>
            <a:pPr>
              <a:buFont typeface="Arial" panose="020B0604020202020204" pitchFamily="34" charset="0"/>
              <a:buChar char="•"/>
            </a:pPr>
            <a:r>
              <a:rPr lang="en-GB" sz="2800" b="1" dirty="0">
                <a:solidFill>
                  <a:schemeClr val="bg1">
                    <a:lumMod val="65000"/>
                  </a:schemeClr>
                </a:solidFill>
                <a:latin typeface="Arial" panose="020B0604020202020204" pitchFamily="34" charset="0"/>
                <a:cs typeface="Arial" panose="020B0604020202020204" pitchFamily="34" charset="0"/>
              </a:rPr>
              <a:t>Part 1: Type definition for IWVTA</a:t>
            </a:r>
          </a:p>
          <a:p>
            <a:pPr>
              <a:buFont typeface="Arial" panose="020B0604020202020204" pitchFamily="34" charset="0"/>
              <a:buChar char="•"/>
            </a:pPr>
            <a:endParaRPr lang="en-GB" sz="2800" b="1" dirty="0">
              <a:solidFill>
                <a:schemeClr val="bg1">
                  <a:lumMod val="65000"/>
                </a:schemeClr>
              </a:solidFill>
              <a:latin typeface="Arial" panose="020B0604020202020204" pitchFamily="34" charset="0"/>
              <a:cs typeface="Arial" panose="020B0604020202020204" pitchFamily="34" charset="0"/>
            </a:endParaRPr>
          </a:p>
          <a:p>
            <a:pPr>
              <a:buFont typeface="Arial" panose="020B0604020202020204" pitchFamily="34" charset="0"/>
              <a:buChar char="•"/>
            </a:pPr>
            <a:r>
              <a:rPr lang="en-GB" sz="2800" b="1" dirty="0">
                <a:latin typeface="Arial" panose="020B0604020202020204" pitchFamily="34" charset="0"/>
                <a:cs typeface="Arial" panose="020B0604020202020204" pitchFamily="34" charset="0"/>
              </a:rPr>
              <a:t>Part 2: Proposal for the approval number for IWVTA</a:t>
            </a:r>
          </a:p>
          <a:p>
            <a:pPr>
              <a:buFont typeface="Arial" panose="020B0604020202020204" pitchFamily="34" charset="0"/>
              <a:buChar char="•"/>
            </a:pPr>
            <a:endParaRPr lang="en-GB" sz="2800" b="1" dirty="0">
              <a:solidFill>
                <a:schemeClr val="bg1">
                  <a:lumMod val="65000"/>
                </a:schemeClr>
              </a:solidFill>
              <a:latin typeface="Arial" panose="020B0604020202020204" pitchFamily="34" charset="0"/>
              <a:cs typeface="Arial" panose="020B0604020202020204" pitchFamily="34" charset="0"/>
            </a:endParaRPr>
          </a:p>
          <a:p>
            <a:pPr>
              <a:buFont typeface="Arial" panose="020B0604020202020204" pitchFamily="34" charset="0"/>
              <a:buChar char="•"/>
            </a:pPr>
            <a:r>
              <a:rPr lang="en-GB" sz="2800" b="1" dirty="0">
                <a:solidFill>
                  <a:schemeClr val="bg1">
                    <a:lumMod val="65000"/>
                  </a:schemeClr>
                </a:solidFill>
                <a:latin typeface="Arial" panose="020B0604020202020204" pitchFamily="34" charset="0"/>
                <a:cs typeface="Arial" panose="020B0604020202020204" pitchFamily="34" charset="0"/>
              </a:rPr>
              <a:t>Part 3: Extension of an IWVTA changing the level of conformity</a:t>
            </a:r>
            <a:endParaRPr lang="en-GB" sz="2800" b="1" dirty="0">
              <a:solidFill>
                <a:schemeClr val="bg1">
                  <a:lumMod val="65000"/>
                </a:schemeClr>
              </a:solidFill>
              <a:latin typeface="Arial" panose="020B0604020202020204" pitchFamily="34" charset="0"/>
              <a:cs typeface="Arial" panose="020B0604020202020204" pitchFamily="34" charset="0"/>
              <a:sym typeface="Wingdings" panose="05000000000000000000" pitchFamily="2" charset="2"/>
            </a:endParaRPr>
          </a:p>
        </p:txBody>
      </p:sp>
    </p:spTree>
    <p:extLst>
      <p:ext uri="{BB962C8B-B14F-4D97-AF65-F5344CB8AC3E}">
        <p14:creationId xmlns:p14="http://schemas.microsoft.com/office/powerpoint/2010/main" val="13383820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Autofit/>
          </a:bodyPr>
          <a:lstStyle/>
          <a:p>
            <a:r>
              <a:rPr lang="en-US" sz="2400" b="1" dirty="0" smtClean="0">
                <a:solidFill>
                  <a:schemeClr val="tx1"/>
                </a:solidFill>
              </a:rPr>
              <a:t>Approval Number for IWVTA </a:t>
            </a:r>
            <a:br>
              <a:rPr lang="en-US" sz="2400" b="1" dirty="0" smtClean="0">
                <a:solidFill>
                  <a:schemeClr val="tx1"/>
                </a:solidFill>
              </a:rPr>
            </a:br>
            <a:r>
              <a:rPr lang="en-US" sz="2400" dirty="0" smtClean="0">
                <a:solidFill>
                  <a:schemeClr val="tx1"/>
                </a:solidFill>
              </a:rPr>
              <a:t>according to Schedule 4</a:t>
            </a:r>
            <a:endParaRPr lang="en-US" sz="2400" dirty="0">
              <a:solidFill>
                <a:schemeClr val="tx1"/>
              </a:solidFill>
            </a:endParaRPr>
          </a:p>
        </p:txBody>
      </p:sp>
      <p:sp>
        <p:nvSpPr>
          <p:cNvPr id="3" name="Espace réservé du contenu 2"/>
          <p:cNvSpPr>
            <a:spLocks noGrp="1"/>
          </p:cNvSpPr>
          <p:nvPr>
            <p:ph idx="1"/>
          </p:nvPr>
        </p:nvSpPr>
        <p:spPr>
          <a:xfrm>
            <a:off x="457200" y="1052736"/>
            <a:ext cx="8229600" cy="5073427"/>
          </a:xfrm>
        </p:spPr>
        <p:txBody>
          <a:bodyPr>
            <a:normAutofit lnSpcReduction="10000"/>
          </a:bodyPr>
          <a:lstStyle/>
          <a:p>
            <a:pPr marL="0" indent="0">
              <a:buNone/>
            </a:pPr>
            <a:r>
              <a:rPr lang="en-GB" sz="2000" b="1" dirty="0" smtClean="0"/>
              <a:t>E4*0R00/00*0004*02</a:t>
            </a:r>
            <a:endParaRPr lang="de-DE" sz="2000" dirty="0"/>
          </a:p>
          <a:p>
            <a:pPr marL="0" indent="0">
              <a:buNone/>
            </a:pPr>
            <a:endParaRPr lang="en-GB" sz="2000" dirty="0" smtClean="0">
              <a:latin typeface="Arial" panose="020B0604020202020204" pitchFamily="34" charset="0"/>
              <a:cs typeface="Arial" panose="020B0604020202020204" pitchFamily="34" charset="0"/>
            </a:endParaRPr>
          </a:p>
          <a:p>
            <a:pPr marL="0" indent="0">
              <a:buNone/>
            </a:pPr>
            <a:endParaRPr lang="en-GB" sz="2000" dirty="0">
              <a:latin typeface="Arial" panose="020B0604020202020204" pitchFamily="34" charset="0"/>
              <a:cs typeface="Arial" panose="020B0604020202020204" pitchFamily="34" charset="0"/>
            </a:endParaRPr>
          </a:p>
          <a:p>
            <a:pPr marL="0" indent="0">
              <a:buNone/>
            </a:pPr>
            <a:endParaRPr lang="en-GB" sz="2000" dirty="0" smtClean="0">
              <a:latin typeface="Arial" panose="020B0604020202020204" pitchFamily="34" charset="0"/>
              <a:cs typeface="Arial" panose="020B0604020202020204" pitchFamily="34" charset="0"/>
            </a:endParaRPr>
          </a:p>
          <a:p>
            <a:pPr marL="0" indent="0">
              <a:buNone/>
            </a:pPr>
            <a:endParaRPr lang="en-GB" sz="2000" dirty="0">
              <a:latin typeface="Arial" panose="020B0604020202020204" pitchFamily="34" charset="0"/>
              <a:cs typeface="Arial" panose="020B0604020202020204" pitchFamily="34" charset="0"/>
            </a:endParaRPr>
          </a:p>
          <a:p>
            <a:pPr marL="0" indent="0">
              <a:buNone/>
            </a:pPr>
            <a:endParaRPr lang="en-GB" sz="2000" dirty="0" smtClean="0">
              <a:latin typeface="Arial" panose="020B0604020202020204" pitchFamily="34" charset="0"/>
              <a:cs typeface="Arial" panose="020B0604020202020204" pitchFamily="34" charset="0"/>
            </a:endParaRPr>
          </a:p>
          <a:p>
            <a:pPr marL="0" indent="0">
              <a:buNone/>
            </a:pPr>
            <a:endParaRPr lang="en-GB" sz="2000" dirty="0">
              <a:latin typeface="Arial" panose="020B0604020202020204" pitchFamily="34" charset="0"/>
              <a:cs typeface="Arial" panose="020B0604020202020204" pitchFamily="34" charset="0"/>
            </a:endParaRPr>
          </a:p>
          <a:p>
            <a:pPr marL="0" indent="0">
              <a:buNone/>
            </a:pPr>
            <a:endParaRPr lang="en-GB" sz="2000" dirty="0" smtClean="0">
              <a:latin typeface="Arial" panose="020B0604020202020204" pitchFamily="34" charset="0"/>
              <a:cs typeface="Arial" panose="020B0604020202020204" pitchFamily="34" charset="0"/>
            </a:endParaRPr>
          </a:p>
          <a:p>
            <a:pPr marL="0" indent="0">
              <a:buNone/>
            </a:pPr>
            <a:r>
              <a:rPr lang="en-GB" sz="2000" dirty="0" smtClean="0">
                <a:latin typeface="Arial" panose="020B0604020202020204" pitchFamily="34" charset="0"/>
                <a:cs typeface="Arial" panose="020B0604020202020204" pitchFamily="34" charset="0"/>
              </a:rPr>
              <a:t>Observations:</a:t>
            </a:r>
          </a:p>
          <a:p>
            <a:pPr>
              <a:buFont typeface="Arial" panose="020B0604020202020204" pitchFamily="34" charset="0"/>
              <a:buChar char="•"/>
            </a:pPr>
            <a:r>
              <a:rPr lang="en-GB" sz="2000" dirty="0" smtClean="0">
                <a:latin typeface="Arial" panose="020B0604020202020204" pitchFamily="34" charset="0"/>
                <a:cs typeface="Arial" panose="020B0604020202020204" pitchFamily="34" charset="0"/>
              </a:rPr>
              <a:t>The supplement number seems obsolete since the update process of UN-R0 foresees series of amendments</a:t>
            </a:r>
          </a:p>
          <a:p>
            <a:pPr>
              <a:buFont typeface="Arial" panose="020B0604020202020204" pitchFamily="34" charset="0"/>
              <a:buChar char="•"/>
            </a:pPr>
            <a:r>
              <a:rPr lang="en-GB" sz="2000" dirty="0" smtClean="0">
                <a:latin typeface="Arial" panose="020B0604020202020204" pitchFamily="34" charset="0"/>
                <a:cs typeface="Arial" panose="020B0604020202020204" pitchFamily="34" charset="0"/>
              </a:rPr>
              <a:t>The letters U or L are foreseen in the approval mark. It seems appropriate to include them in the approval number as well</a:t>
            </a:r>
          </a:p>
          <a:p>
            <a:pPr>
              <a:buFont typeface="Arial" panose="020B0604020202020204" pitchFamily="34" charset="0"/>
              <a:buChar char="•"/>
            </a:pPr>
            <a:r>
              <a:rPr lang="en-GB" sz="2000" dirty="0" smtClean="0">
                <a:latin typeface="Arial" panose="020B0604020202020204" pitchFamily="34" charset="0"/>
                <a:cs typeface="Arial" panose="020B0604020202020204" pitchFamily="34" charset="0"/>
              </a:rPr>
              <a:t>A 4-digit sequential number may be restrictive if it has to identify both vehicle and IWVTA types</a:t>
            </a:r>
          </a:p>
          <a:p>
            <a:pPr marL="0" indent="0">
              <a:buNone/>
            </a:pPr>
            <a:endParaRPr lang="en-GB" sz="2000" dirty="0">
              <a:latin typeface="Arial" panose="020B0604020202020204" pitchFamily="34" charset="0"/>
              <a:cs typeface="Arial" panose="020B0604020202020204" pitchFamily="34" charset="0"/>
            </a:endParaRPr>
          </a:p>
          <a:p>
            <a:pPr marL="0" indent="0">
              <a:buNone/>
            </a:pPr>
            <a:endParaRPr lang="en-GB" sz="2000" dirty="0" smtClean="0">
              <a:latin typeface="Arial" panose="020B0604020202020204" pitchFamily="34" charset="0"/>
              <a:cs typeface="Arial" panose="020B0604020202020204" pitchFamily="34" charset="0"/>
            </a:endParaRPr>
          </a:p>
        </p:txBody>
      </p:sp>
      <p:sp>
        <p:nvSpPr>
          <p:cNvPr id="7" name="Pfeil nach unten 6"/>
          <p:cNvSpPr/>
          <p:nvPr/>
        </p:nvSpPr>
        <p:spPr>
          <a:xfrm>
            <a:off x="2771800" y="1484784"/>
            <a:ext cx="144016"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feld 7"/>
          <p:cNvSpPr txBox="1"/>
          <p:nvPr/>
        </p:nvSpPr>
        <p:spPr>
          <a:xfrm>
            <a:off x="2655991" y="1772816"/>
            <a:ext cx="3788217" cy="369332"/>
          </a:xfrm>
          <a:prstGeom prst="rect">
            <a:avLst/>
          </a:prstGeom>
          <a:noFill/>
        </p:spPr>
        <p:txBody>
          <a:bodyPr wrap="none" rtlCol="0">
            <a:spAutoFit/>
          </a:bodyPr>
          <a:lstStyle/>
          <a:p>
            <a:r>
              <a:rPr lang="en-US" dirty="0" smtClean="0"/>
              <a:t>Section 4: Number of the extension</a:t>
            </a:r>
            <a:endParaRPr lang="en-US" dirty="0"/>
          </a:p>
        </p:txBody>
      </p:sp>
      <p:sp>
        <p:nvSpPr>
          <p:cNvPr id="9" name="Pfeil nach unten 8"/>
          <p:cNvSpPr/>
          <p:nvPr/>
        </p:nvSpPr>
        <p:spPr>
          <a:xfrm>
            <a:off x="2239537" y="1484784"/>
            <a:ext cx="144016" cy="7107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feld 9"/>
          <p:cNvSpPr txBox="1"/>
          <p:nvPr/>
        </p:nvSpPr>
        <p:spPr>
          <a:xfrm>
            <a:off x="2123728" y="2201767"/>
            <a:ext cx="4929555" cy="369332"/>
          </a:xfrm>
          <a:prstGeom prst="rect">
            <a:avLst/>
          </a:prstGeom>
          <a:noFill/>
        </p:spPr>
        <p:txBody>
          <a:bodyPr wrap="none" rtlCol="0">
            <a:spAutoFit/>
          </a:bodyPr>
          <a:lstStyle/>
          <a:p>
            <a:r>
              <a:rPr lang="en-US" dirty="0" smtClean="0"/>
              <a:t>Section 3: sequential number of the approval</a:t>
            </a:r>
            <a:endParaRPr lang="en-US" dirty="0"/>
          </a:p>
        </p:txBody>
      </p:sp>
      <p:sp>
        <p:nvSpPr>
          <p:cNvPr id="11" name="Pfeil nach unten 10"/>
          <p:cNvSpPr/>
          <p:nvPr/>
        </p:nvSpPr>
        <p:spPr>
          <a:xfrm>
            <a:off x="1367644" y="1484784"/>
            <a:ext cx="144016" cy="11428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feld 11"/>
          <p:cNvSpPr txBox="1"/>
          <p:nvPr/>
        </p:nvSpPr>
        <p:spPr>
          <a:xfrm>
            <a:off x="1259632" y="2630718"/>
            <a:ext cx="7250703" cy="369332"/>
          </a:xfrm>
          <a:prstGeom prst="rect">
            <a:avLst/>
          </a:prstGeom>
          <a:noFill/>
        </p:spPr>
        <p:txBody>
          <a:bodyPr wrap="none" rtlCol="0">
            <a:spAutoFit/>
          </a:bodyPr>
          <a:lstStyle/>
          <a:p>
            <a:r>
              <a:rPr lang="en-US" dirty="0" smtClean="0"/>
              <a:t>Section 2: </a:t>
            </a:r>
            <a:r>
              <a:rPr lang="en-US" dirty="0"/>
              <a:t>Regulation </a:t>
            </a:r>
            <a:r>
              <a:rPr lang="en-US" dirty="0" smtClean="0"/>
              <a:t>#, # of series of amendments / # of supplement</a:t>
            </a:r>
            <a:endParaRPr lang="en-US" dirty="0"/>
          </a:p>
        </p:txBody>
      </p:sp>
      <p:sp>
        <p:nvSpPr>
          <p:cNvPr id="13" name="Geschweifte Klammer rechts 12"/>
          <p:cNvSpPr/>
          <p:nvPr/>
        </p:nvSpPr>
        <p:spPr>
          <a:xfrm rot="5400000">
            <a:off x="1367644" y="944724"/>
            <a:ext cx="144016" cy="936104"/>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Pfeil nach unten 13"/>
          <p:cNvSpPr/>
          <p:nvPr/>
        </p:nvSpPr>
        <p:spPr>
          <a:xfrm>
            <a:off x="611560" y="1484784"/>
            <a:ext cx="144016" cy="15748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feld 14"/>
          <p:cNvSpPr txBox="1"/>
          <p:nvPr/>
        </p:nvSpPr>
        <p:spPr>
          <a:xfrm>
            <a:off x="467544" y="3059668"/>
            <a:ext cx="2044149" cy="369332"/>
          </a:xfrm>
          <a:prstGeom prst="rect">
            <a:avLst/>
          </a:prstGeom>
          <a:noFill/>
        </p:spPr>
        <p:txBody>
          <a:bodyPr wrap="none" rtlCol="0">
            <a:spAutoFit/>
          </a:bodyPr>
          <a:lstStyle/>
          <a:p>
            <a:r>
              <a:rPr lang="en-US" dirty="0" smtClean="0"/>
              <a:t>Section 1: # of CP</a:t>
            </a:r>
            <a:endParaRPr lang="en-US" dirty="0"/>
          </a:p>
        </p:txBody>
      </p:sp>
    </p:spTree>
    <p:extLst>
      <p:ext uri="{BB962C8B-B14F-4D97-AF65-F5344CB8AC3E}">
        <p14:creationId xmlns:p14="http://schemas.microsoft.com/office/powerpoint/2010/main" val="33417194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34888" y="188640"/>
            <a:ext cx="8229600" cy="778098"/>
          </a:xfrm>
        </p:spPr>
        <p:txBody>
          <a:bodyPr>
            <a:noAutofit/>
          </a:bodyPr>
          <a:lstStyle/>
          <a:p>
            <a:r>
              <a:rPr lang="en-US" sz="2400" b="1" dirty="0" smtClean="0">
                <a:solidFill>
                  <a:schemeClr val="tx1"/>
                </a:solidFill>
              </a:rPr>
              <a:t>Approval Number for IWVTA </a:t>
            </a:r>
            <a:br>
              <a:rPr lang="en-US" sz="2400" b="1" dirty="0" smtClean="0">
                <a:solidFill>
                  <a:schemeClr val="tx1"/>
                </a:solidFill>
              </a:rPr>
            </a:br>
            <a:r>
              <a:rPr lang="en-US" sz="2400" b="1" dirty="0" smtClean="0">
                <a:solidFill>
                  <a:schemeClr val="tx1"/>
                </a:solidFill>
              </a:rPr>
              <a:t>new proposal</a:t>
            </a:r>
            <a:endParaRPr lang="en-US" sz="2400" b="1" dirty="0">
              <a:solidFill>
                <a:schemeClr val="tx1"/>
              </a:solidFill>
            </a:endParaRPr>
          </a:p>
        </p:txBody>
      </p:sp>
      <p:sp>
        <p:nvSpPr>
          <p:cNvPr id="3" name="Espace réservé du contenu 2"/>
          <p:cNvSpPr>
            <a:spLocks noGrp="1"/>
          </p:cNvSpPr>
          <p:nvPr>
            <p:ph idx="1"/>
          </p:nvPr>
        </p:nvSpPr>
        <p:spPr>
          <a:xfrm>
            <a:off x="457200" y="1052736"/>
            <a:ext cx="8229600" cy="5073427"/>
          </a:xfrm>
        </p:spPr>
        <p:txBody>
          <a:bodyPr>
            <a:normAutofit lnSpcReduction="10000"/>
          </a:bodyPr>
          <a:lstStyle/>
          <a:p>
            <a:pPr marL="0" indent="0">
              <a:buNone/>
            </a:pPr>
            <a:r>
              <a:rPr lang="en-GB" sz="2000" b="1" dirty="0" smtClean="0"/>
              <a:t>E4*0R00/</a:t>
            </a:r>
            <a:r>
              <a:rPr lang="en-GB" sz="2000" b="1" dirty="0" smtClean="0">
                <a:solidFill>
                  <a:srgbClr val="0070C0"/>
                </a:solidFill>
              </a:rPr>
              <a:t>U</a:t>
            </a:r>
            <a:r>
              <a:rPr lang="en-GB" sz="2000" b="1" dirty="0" smtClean="0"/>
              <a:t>*0004</a:t>
            </a:r>
            <a:r>
              <a:rPr lang="en-GB" sz="2000" b="1" dirty="0" smtClean="0">
                <a:solidFill>
                  <a:srgbClr val="0070C0"/>
                </a:solidFill>
              </a:rPr>
              <a:t>/01</a:t>
            </a:r>
            <a:r>
              <a:rPr lang="en-GB" sz="2000" b="1" dirty="0" smtClean="0"/>
              <a:t>*02</a:t>
            </a:r>
            <a:endParaRPr lang="de-DE" sz="2000" dirty="0"/>
          </a:p>
          <a:p>
            <a:pPr marL="0" indent="0">
              <a:buNone/>
            </a:pPr>
            <a:endParaRPr lang="en-GB" sz="2000" dirty="0" smtClean="0">
              <a:latin typeface="Arial" panose="020B0604020202020204" pitchFamily="34" charset="0"/>
              <a:cs typeface="Arial" panose="020B0604020202020204" pitchFamily="34" charset="0"/>
            </a:endParaRPr>
          </a:p>
          <a:p>
            <a:pPr marL="0" indent="0">
              <a:buNone/>
            </a:pPr>
            <a:endParaRPr lang="en-GB" sz="2000" dirty="0">
              <a:latin typeface="Arial" panose="020B0604020202020204" pitchFamily="34" charset="0"/>
              <a:cs typeface="Arial" panose="020B0604020202020204" pitchFamily="34" charset="0"/>
            </a:endParaRPr>
          </a:p>
          <a:p>
            <a:pPr marL="0" indent="0">
              <a:buNone/>
            </a:pPr>
            <a:endParaRPr lang="en-GB" sz="2000" dirty="0" smtClean="0">
              <a:latin typeface="Arial" panose="020B0604020202020204" pitchFamily="34" charset="0"/>
              <a:cs typeface="Arial" panose="020B0604020202020204" pitchFamily="34" charset="0"/>
            </a:endParaRPr>
          </a:p>
          <a:p>
            <a:pPr marL="0" indent="0">
              <a:buNone/>
            </a:pPr>
            <a:endParaRPr lang="en-GB" sz="2000" dirty="0">
              <a:latin typeface="Arial" panose="020B0604020202020204" pitchFamily="34" charset="0"/>
              <a:cs typeface="Arial" panose="020B0604020202020204" pitchFamily="34" charset="0"/>
            </a:endParaRPr>
          </a:p>
          <a:p>
            <a:pPr marL="0" indent="0">
              <a:buNone/>
            </a:pPr>
            <a:endParaRPr lang="en-GB" sz="2000" dirty="0" smtClean="0">
              <a:latin typeface="Arial" panose="020B0604020202020204" pitchFamily="34" charset="0"/>
              <a:cs typeface="Arial" panose="020B0604020202020204" pitchFamily="34" charset="0"/>
            </a:endParaRPr>
          </a:p>
          <a:p>
            <a:pPr marL="0" indent="0">
              <a:buNone/>
            </a:pPr>
            <a:endParaRPr lang="en-GB" sz="2000" dirty="0">
              <a:latin typeface="Arial" panose="020B0604020202020204" pitchFamily="34" charset="0"/>
              <a:cs typeface="Arial" panose="020B0604020202020204" pitchFamily="34" charset="0"/>
            </a:endParaRPr>
          </a:p>
          <a:p>
            <a:pPr marL="0" indent="0">
              <a:buNone/>
            </a:pPr>
            <a:r>
              <a:rPr lang="en-GB" sz="1600" dirty="0" smtClean="0">
                <a:latin typeface="Arial" panose="020B0604020202020204" pitchFamily="34" charset="0"/>
                <a:cs typeface="Arial" panose="020B0604020202020204" pitchFamily="34" charset="0"/>
              </a:rPr>
              <a:t>Explanation of changes:</a:t>
            </a:r>
          </a:p>
          <a:p>
            <a:pPr>
              <a:buFont typeface="Arial" panose="020B0604020202020204" pitchFamily="34" charset="0"/>
              <a:buChar char="•"/>
            </a:pPr>
            <a:r>
              <a:rPr lang="en-GB" sz="1600" dirty="0" smtClean="0">
                <a:latin typeface="Arial" panose="020B0604020202020204" pitchFamily="34" charset="0"/>
                <a:cs typeface="Arial" panose="020B0604020202020204" pitchFamily="34" charset="0"/>
              </a:rPr>
              <a:t>The letters </a:t>
            </a:r>
            <a:r>
              <a:rPr lang="en-GB" sz="1600" dirty="0" smtClean="0">
                <a:solidFill>
                  <a:srgbClr val="0070C0"/>
                </a:solidFill>
                <a:latin typeface="Arial" panose="020B0604020202020204" pitchFamily="34" charset="0"/>
                <a:cs typeface="Arial" panose="020B0604020202020204" pitchFamily="34" charset="0"/>
              </a:rPr>
              <a:t>U</a:t>
            </a:r>
            <a:r>
              <a:rPr lang="en-GB" sz="1600" dirty="0" smtClean="0">
                <a:latin typeface="Arial" panose="020B0604020202020204" pitchFamily="34" charset="0"/>
                <a:cs typeface="Arial" panose="020B0604020202020204" pitchFamily="34" charset="0"/>
              </a:rPr>
              <a:t> or </a:t>
            </a:r>
            <a:r>
              <a:rPr lang="en-GB" sz="1600" dirty="0" smtClean="0">
                <a:solidFill>
                  <a:srgbClr val="0070C0"/>
                </a:solidFill>
                <a:latin typeface="Arial" panose="020B0604020202020204" pitchFamily="34" charset="0"/>
                <a:cs typeface="Arial" panose="020B0604020202020204" pitchFamily="34" charset="0"/>
              </a:rPr>
              <a:t>L</a:t>
            </a:r>
            <a:r>
              <a:rPr lang="en-GB" sz="1600" dirty="0" smtClean="0">
                <a:latin typeface="Arial" panose="020B0604020202020204" pitchFamily="34" charset="0"/>
                <a:cs typeface="Arial" panose="020B0604020202020204" pitchFamily="34" charset="0"/>
              </a:rPr>
              <a:t> are included in section 2 after the number of the series of amendments</a:t>
            </a:r>
          </a:p>
          <a:p>
            <a:pPr>
              <a:buFont typeface="Arial" panose="020B0604020202020204" pitchFamily="34" charset="0"/>
              <a:buChar char="•"/>
            </a:pPr>
            <a:r>
              <a:rPr lang="en-GB" sz="1600" dirty="0" smtClean="0">
                <a:latin typeface="Arial" panose="020B0604020202020204" pitchFamily="34" charset="0"/>
                <a:cs typeface="Arial" panose="020B0604020202020204" pitchFamily="34" charset="0"/>
              </a:rPr>
              <a:t>A 6-digit number for Section 3 is proposed which is construed as follows:</a:t>
            </a:r>
          </a:p>
          <a:p>
            <a:pPr lvl="1">
              <a:buFont typeface="Arial" panose="020B0604020202020204" pitchFamily="34" charset="0"/>
              <a:buChar char="•"/>
            </a:pPr>
            <a:r>
              <a:rPr lang="en-GB" sz="1600" dirty="0" smtClean="0">
                <a:latin typeface="Arial" panose="020B0604020202020204" pitchFamily="34" charset="0"/>
                <a:cs typeface="Arial" panose="020B0604020202020204" pitchFamily="34" charset="0"/>
              </a:rPr>
              <a:t>First 4 digits identify the vehicle type : a new sequential number is assigned by the approval authority once the manufacturer applies for the first approval of a new vehicle type</a:t>
            </a:r>
          </a:p>
          <a:p>
            <a:pPr lvl="1">
              <a:buFont typeface="Arial" panose="020B0604020202020204" pitchFamily="34" charset="0"/>
              <a:buChar char="•"/>
            </a:pPr>
            <a:r>
              <a:rPr lang="en-GB" sz="1600" dirty="0" smtClean="0">
                <a:solidFill>
                  <a:srgbClr val="0070C0"/>
                </a:solidFill>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followed by </a:t>
            </a:r>
            <a:r>
              <a:rPr lang="en-GB" sz="1600" dirty="0" smtClean="0">
                <a:solidFill>
                  <a:srgbClr val="0070C0"/>
                </a:solidFill>
                <a:latin typeface="Arial" panose="020B0604020202020204" pitchFamily="34" charset="0"/>
                <a:cs typeface="Arial" panose="020B0604020202020204" pitchFamily="34" charset="0"/>
              </a:rPr>
              <a:t>2 last digits </a:t>
            </a:r>
            <a:r>
              <a:rPr lang="en-GB" sz="1600" dirty="0" smtClean="0">
                <a:latin typeface="Arial" panose="020B0604020202020204" pitchFamily="34" charset="0"/>
                <a:cs typeface="Arial" panose="020B0604020202020204" pitchFamily="34" charset="0"/>
              </a:rPr>
              <a:t>which</a:t>
            </a:r>
            <a:r>
              <a:rPr lang="en-GB" sz="1600" dirty="0" smtClean="0">
                <a:solidFill>
                  <a:srgbClr val="0070C0"/>
                </a:solidFill>
                <a:latin typeface="Arial" panose="020B0604020202020204" pitchFamily="34" charset="0"/>
                <a:cs typeface="Arial" panose="020B0604020202020204" pitchFamily="34" charset="0"/>
              </a:rPr>
              <a:t> </a:t>
            </a:r>
            <a:r>
              <a:rPr lang="en-GB" sz="1600" dirty="0" smtClean="0">
                <a:latin typeface="Arial" panose="020B0604020202020204" pitchFamily="34" charset="0"/>
                <a:cs typeface="Arial" panose="020B0604020202020204" pitchFamily="34" charset="0"/>
              </a:rPr>
              <a:t>sequentially number the different type approvals within a vehicle type starting with 01. They correspond to different IWVTA types</a:t>
            </a:r>
          </a:p>
          <a:p>
            <a:pPr marL="0" indent="0">
              <a:buNone/>
            </a:pPr>
            <a:endParaRPr lang="en-GB" sz="2000" dirty="0">
              <a:latin typeface="Arial" panose="020B0604020202020204" pitchFamily="34" charset="0"/>
              <a:cs typeface="Arial" panose="020B0604020202020204" pitchFamily="34" charset="0"/>
            </a:endParaRPr>
          </a:p>
          <a:p>
            <a:pPr marL="0" indent="0">
              <a:buNone/>
            </a:pPr>
            <a:endParaRPr lang="en-GB" sz="2000" dirty="0" smtClean="0">
              <a:latin typeface="Arial" panose="020B0604020202020204" pitchFamily="34" charset="0"/>
              <a:cs typeface="Arial" panose="020B0604020202020204" pitchFamily="34" charset="0"/>
            </a:endParaRPr>
          </a:p>
        </p:txBody>
      </p:sp>
      <p:sp>
        <p:nvSpPr>
          <p:cNvPr id="7" name="Pfeil nach unten 6"/>
          <p:cNvSpPr/>
          <p:nvPr/>
        </p:nvSpPr>
        <p:spPr>
          <a:xfrm>
            <a:off x="2959617" y="1484784"/>
            <a:ext cx="144016"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feld 7"/>
          <p:cNvSpPr txBox="1"/>
          <p:nvPr/>
        </p:nvSpPr>
        <p:spPr>
          <a:xfrm>
            <a:off x="2843808" y="1772816"/>
            <a:ext cx="3788217" cy="369332"/>
          </a:xfrm>
          <a:prstGeom prst="rect">
            <a:avLst/>
          </a:prstGeom>
          <a:noFill/>
        </p:spPr>
        <p:txBody>
          <a:bodyPr wrap="none" rtlCol="0">
            <a:spAutoFit/>
          </a:bodyPr>
          <a:lstStyle/>
          <a:p>
            <a:r>
              <a:rPr lang="en-US" dirty="0" smtClean="0"/>
              <a:t>Section 4: Number of the extension</a:t>
            </a:r>
            <a:endParaRPr lang="en-US" dirty="0"/>
          </a:p>
        </p:txBody>
      </p:sp>
      <p:sp>
        <p:nvSpPr>
          <p:cNvPr id="9" name="Pfeil nach unten 8"/>
          <p:cNvSpPr/>
          <p:nvPr/>
        </p:nvSpPr>
        <p:spPr>
          <a:xfrm>
            <a:off x="2239537" y="1484784"/>
            <a:ext cx="144016" cy="7107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feld 9"/>
          <p:cNvSpPr txBox="1"/>
          <p:nvPr/>
        </p:nvSpPr>
        <p:spPr>
          <a:xfrm>
            <a:off x="2123728" y="2201767"/>
            <a:ext cx="4929555" cy="369332"/>
          </a:xfrm>
          <a:prstGeom prst="rect">
            <a:avLst/>
          </a:prstGeom>
          <a:noFill/>
        </p:spPr>
        <p:txBody>
          <a:bodyPr wrap="none" rtlCol="0">
            <a:spAutoFit/>
          </a:bodyPr>
          <a:lstStyle/>
          <a:p>
            <a:r>
              <a:rPr lang="en-US" dirty="0" smtClean="0"/>
              <a:t>Section 3: sequential number of the approval</a:t>
            </a:r>
            <a:endParaRPr lang="en-US" dirty="0"/>
          </a:p>
        </p:txBody>
      </p:sp>
      <p:sp>
        <p:nvSpPr>
          <p:cNvPr id="11" name="Pfeil nach unten 10"/>
          <p:cNvSpPr/>
          <p:nvPr/>
        </p:nvSpPr>
        <p:spPr>
          <a:xfrm>
            <a:off x="1331640" y="1484784"/>
            <a:ext cx="144016" cy="11428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feld 11"/>
          <p:cNvSpPr txBox="1"/>
          <p:nvPr/>
        </p:nvSpPr>
        <p:spPr>
          <a:xfrm>
            <a:off x="1260613" y="2630718"/>
            <a:ext cx="5609228" cy="646331"/>
          </a:xfrm>
          <a:prstGeom prst="rect">
            <a:avLst/>
          </a:prstGeom>
          <a:noFill/>
        </p:spPr>
        <p:txBody>
          <a:bodyPr wrap="none" rtlCol="0">
            <a:spAutoFit/>
          </a:bodyPr>
          <a:lstStyle/>
          <a:p>
            <a:r>
              <a:rPr lang="en-US" dirty="0" smtClean="0"/>
              <a:t>Section 2: </a:t>
            </a:r>
            <a:r>
              <a:rPr lang="en-US" dirty="0"/>
              <a:t>Regulation </a:t>
            </a:r>
            <a:r>
              <a:rPr lang="en-US" dirty="0" smtClean="0"/>
              <a:t>#, </a:t>
            </a:r>
            <a:r>
              <a:rPr lang="en-US" dirty="0"/>
              <a:t># </a:t>
            </a:r>
            <a:r>
              <a:rPr lang="en-US" dirty="0" smtClean="0"/>
              <a:t>of series of amendments / </a:t>
            </a:r>
          </a:p>
          <a:p>
            <a:r>
              <a:rPr lang="en-US" dirty="0"/>
              <a:t>	</a:t>
            </a:r>
            <a:r>
              <a:rPr lang="en-US" dirty="0" smtClean="0"/>
              <a:t>	letter U for universal, L for limited</a:t>
            </a:r>
            <a:endParaRPr lang="en-US" dirty="0"/>
          </a:p>
        </p:txBody>
      </p:sp>
      <p:sp>
        <p:nvSpPr>
          <p:cNvPr id="13" name="Geschweifte Klammer rechts 12"/>
          <p:cNvSpPr/>
          <p:nvPr/>
        </p:nvSpPr>
        <p:spPr>
          <a:xfrm rot="5400000">
            <a:off x="1331640" y="980728"/>
            <a:ext cx="144016" cy="864096"/>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Pfeil nach unten 13"/>
          <p:cNvSpPr/>
          <p:nvPr/>
        </p:nvSpPr>
        <p:spPr>
          <a:xfrm>
            <a:off x="611560" y="1484784"/>
            <a:ext cx="144016" cy="15748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feld 14"/>
          <p:cNvSpPr txBox="1"/>
          <p:nvPr/>
        </p:nvSpPr>
        <p:spPr>
          <a:xfrm>
            <a:off x="516662" y="3059668"/>
            <a:ext cx="2044149" cy="369332"/>
          </a:xfrm>
          <a:prstGeom prst="rect">
            <a:avLst/>
          </a:prstGeom>
          <a:noFill/>
        </p:spPr>
        <p:txBody>
          <a:bodyPr wrap="none" rtlCol="0">
            <a:spAutoFit/>
          </a:bodyPr>
          <a:lstStyle/>
          <a:p>
            <a:r>
              <a:rPr lang="en-US" dirty="0" smtClean="0"/>
              <a:t>Section 1: # of CP</a:t>
            </a:r>
            <a:endParaRPr lang="en-US" dirty="0"/>
          </a:p>
        </p:txBody>
      </p:sp>
    </p:spTree>
    <p:extLst>
      <p:ext uri="{BB962C8B-B14F-4D97-AF65-F5344CB8AC3E}">
        <p14:creationId xmlns:p14="http://schemas.microsoft.com/office/powerpoint/2010/main" val="14331270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OICA</Template>
  <TotalTime>2</TotalTime>
  <Words>2176</Words>
  <Application>Microsoft Office PowerPoint</Application>
  <PresentationFormat>画面に合わせる (4:3)</PresentationFormat>
  <Paragraphs>254</Paragraphs>
  <Slides>20</Slides>
  <Notes>0</Notes>
  <HiddenSlides>0</HiddenSlides>
  <MMClips>0</MMClips>
  <ScaleCrop>false</ScaleCrop>
  <HeadingPairs>
    <vt:vector size="4" baseType="variant">
      <vt:variant>
        <vt:lpstr>テーマ</vt:lpstr>
      </vt:variant>
      <vt:variant>
        <vt:i4>1</vt:i4>
      </vt:variant>
      <vt:variant>
        <vt:lpstr>スライド タイトル</vt:lpstr>
      </vt:variant>
      <vt:variant>
        <vt:i4>20</vt:i4>
      </vt:variant>
    </vt:vector>
  </HeadingPairs>
  <TitlesOfParts>
    <vt:vector size="21" baseType="lpstr">
      <vt:lpstr>OICA</vt:lpstr>
      <vt:lpstr>Definition of a Vehicle Type for IWVTA + Extension of Approvals </vt:lpstr>
      <vt:lpstr>Agenda</vt:lpstr>
      <vt:lpstr>Type definition for IWVTA: general considerations</vt:lpstr>
      <vt:lpstr>Proposal for reconciliation:  Create an additional order scheme</vt:lpstr>
      <vt:lpstr>Proposed definitions (1 of 2)</vt:lpstr>
      <vt:lpstr>Proposed definitions (2 of 2)</vt:lpstr>
      <vt:lpstr>Agenda</vt:lpstr>
      <vt:lpstr>Approval Number for IWVTA  according to Schedule 4</vt:lpstr>
      <vt:lpstr>Approval Number for IWVTA  new proposal</vt:lpstr>
      <vt:lpstr>Agenda</vt:lpstr>
      <vt:lpstr>Why change the level of conformity</vt:lpstr>
      <vt:lpstr>The cases when changing the level of conformity</vt:lpstr>
      <vt:lpstr>Case A: After the modification all vehicles have  the same level of conformity</vt:lpstr>
      <vt:lpstr>Case B: After the modification vehicles with  different levels of conformity are produced</vt:lpstr>
      <vt:lpstr>Case B: proposed way of splitting an IWVTA</vt:lpstr>
      <vt:lpstr>Example 1 (of 4) </vt:lpstr>
      <vt:lpstr>Example 2 (of 4) </vt:lpstr>
      <vt:lpstr>Example 3 (of 4) </vt:lpstr>
      <vt:lpstr>Example 4 (of 4) </vt:lpstr>
      <vt:lpstr>Necessary changes in draft UN-R0</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Yves VAN DER STRAATEN</dc:creator>
  <cp:lastModifiedBy>mobile</cp:lastModifiedBy>
  <cp:revision>80</cp:revision>
  <dcterms:created xsi:type="dcterms:W3CDTF">2014-12-16T16:50:07Z</dcterms:created>
  <dcterms:modified xsi:type="dcterms:W3CDTF">2015-06-17T02:09:05Z</dcterms:modified>
</cp:coreProperties>
</file>