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11"/>
  </p:notesMasterIdLst>
  <p:sldIdLst>
    <p:sldId id="265" r:id="rId3"/>
    <p:sldId id="295" r:id="rId4"/>
    <p:sldId id="303" r:id="rId5"/>
    <p:sldId id="307" r:id="rId6"/>
    <p:sldId id="299" r:id="rId7"/>
    <p:sldId id="301" r:id="rId8"/>
    <p:sldId id="304" r:id="rId9"/>
    <p:sldId id="306" r:id="rId10"/>
  </p:sldIdLst>
  <p:sldSz cx="9144000" cy="6858000" type="screen4x3"/>
  <p:notesSz cx="7315200" cy="96012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82" autoAdjust="0"/>
    <p:restoredTop sz="99078" autoAdjust="0"/>
  </p:normalViewPr>
  <p:slideViewPr>
    <p:cSldViewPr>
      <p:cViewPr varScale="1">
        <p:scale>
          <a:sx n="40" d="100"/>
          <a:sy n="40" d="100"/>
        </p:scale>
        <p:origin x="802" y="24"/>
      </p:cViewPr>
      <p:guideLst>
        <p:guide orient="horz" pos="2160"/>
        <p:guide pos="2880"/>
      </p:guideLst>
    </p:cSldViewPr>
  </p:slideViewPr>
  <p:notesTextViewPr>
    <p:cViewPr>
      <p:scale>
        <a:sx n="100" d="100"/>
        <a:sy n="100" d="100"/>
      </p:scale>
      <p:origin x="0" y="0"/>
    </p:cViewPr>
  </p:notesTextViewPr>
  <p:notesViewPr>
    <p:cSldViewPr>
      <p:cViewPr varScale="1">
        <p:scale>
          <a:sx n="50" d="100"/>
          <a:sy n="50" d="100"/>
        </p:scale>
        <p:origin x="-2850" y="-108"/>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Espace réservé de la date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52CEB6B-C136-443E-AAA3-6B17D4129337}" type="datetimeFigureOut">
              <a:rPr lang="en-US" smtClean="0"/>
              <a:t>4/13/2015</a:t>
            </a:fld>
            <a:endParaRPr lang="en-US"/>
          </a:p>
        </p:txBody>
      </p:sp>
      <p:sp>
        <p:nvSpPr>
          <p:cNvPr id="4" name="Espace réservé de l'image des diapositives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Espace réservé des commentaires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Espace réservé du numéro de diapositive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792FB97-481A-4AC3-8E91-87A351B25169}" type="slidenum">
              <a:rPr lang="en-US" smtClean="0"/>
              <a:t>‹#›</a:t>
            </a:fld>
            <a:endParaRPr lang="en-US"/>
          </a:p>
        </p:txBody>
      </p:sp>
    </p:spTree>
    <p:extLst>
      <p:ext uri="{BB962C8B-B14F-4D97-AF65-F5344CB8AC3E}">
        <p14:creationId xmlns:p14="http://schemas.microsoft.com/office/powerpoint/2010/main" val="3719875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Rot="1" noChangeAspect="1" noChangeArrowheads="1" noTextEdit="1"/>
          </p:cNvSpPr>
          <p:nvPr>
            <p:ph type="sldImg"/>
          </p:nvPr>
        </p:nvSpPr>
        <p:spPr>
          <a:ln/>
        </p:spPr>
      </p:sp>
      <p:sp>
        <p:nvSpPr>
          <p:cNvPr id="734211" name="Rectangle 3"/>
          <p:cNvSpPr>
            <a:spLocks noGrp="1" noChangeArrowheads="1"/>
          </p:cNvSpPr>
          <p:nvPr>
            <p:ph type="body" idx="1"/>
          </p:nvPr>
        </p:nvSpPr>
        <p:spPr/>
        <p:txBody>
          <a:bodyPr/>
          <a:lstStyle/>
          <a:p>
            <a:endParaRPr lang="en-US" smtClean="0">
              <a:latin typeface="Arial" charset="0"/>
            </a:endParaRPr>
          </a:p>
        </p:txBody>
      </p:sp>
    </p:spTree>
    <p:extLst>
      <p:ext uri="{BB962C8B-B14F-4D97-AF65-F5344CB8AC3E}">
        <p14:creationId xmlns:p14="http://schemas.microsoft.com/office/powerpoint/2010/main" val="1525477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TC">
    <p:spTree>
      <p:nvGrpSpPr>
        <p:cNvPr id="1" name=""/>
        <p:cNvGrpSpPr/>
        <p:nvPr/>
      </p:nvGrpSpPr>
      <p:grpSpPr>
        <a:xfrm>
          <a:off x="0" y="0"/>
          <a:ext cx="0" cy="0"/>
          <a:chOff x="0" y="0"/>
          <a:chExt cx="0" cy="0"/>
        </a:xfrm>
      </p:grpSpPr>
      <p:pic>
        <p:nvPicPr>
          <p:cNvPr id="4" name="Picture 1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0988" y="6327775"/>
            <a:ext cx="16192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41"/>
          <p:cNvSpPr>
            <a:spLocks noGrp="1" noChangeArrowheads="1"/>
          </p:cNvSpPr>
          <p:nvPr>
            <p:ph type="title"/>
          </p:nvPr>
        </p:nvSpPr>
        <p:spPr bwMode="auto">
          <a:xfrm>
            <a:off x="369888" y="487363"/>
            <a:ext cx="8380412" cy="312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fr-FR" smtClean="0"/>
              <a:t>Modifiez le style du titre</a:t>
            </a:r>
            <a:endParaRPr lang="fr-FR" dirty="0" smtClean="0"/>
          </a:p>
        </p:txBody>
      </p:sp>
    </p:spTree>
    <p:extLst>
      <p:ext uri="{BB962C8B-B14F-4D97-AF65-F5344CB8AC3E}">
        <p14:creationId xmlns:p14="http://schemas.microsoft.com/office/powerpoint/2010/main" val="172697350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VCA">
    <p:spTree>
      <p:nvGrpSpPr>
        <p:cNvPr id="1" name=""/>
        <p:cNvGrpSpPr/>
        <p:nvPr/>
      </p:nvGrpSpPr>
      <p:grpSpPr>
        <a:xfrm>
          <a:off x="0" y="0"/>
          <a:ext cx="0" cy="0"/>
          <a:chOff x="0" y="0"/>
          <a:chExt cx="0" cy="0"/>
        </a:xfrm>
      </p:grpSpPr>
      <p:pic>
        <p:nvPicPr>
          <p:cNvPr id="4" name="Image 31" descr="Sign_Marq ppt FR.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125" y="6278563"/>
            <a:ext cx="16605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1"/>
          <p:cNvSpPr>
            <a:spLocks noGrp="1" noChangeArrowheads="1"/>
          </p:cNvSpPr>
          <p:nvPr>
            <p:ph type="title"/>
          </p:nvPr>
        </p:nvSpPr>
        <p:spPr bwMode="auto">
          <a:xfrm>
            <a:off x="369888" y="487363"/>
            <a:ext cx="8380412" cy="312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fr-FR" smtClean="0"/>
              <a:t>Modifiez le style du titre</a:t>
            </a:r>
            <a:endParaRPr lang="fr-FR" dirty="0" smtClean="0"/>
          </a:p>
        </p:txBody>
      </p:sp>
    </p:spTree>
    <p:extLst>
      <p:ext uri="{BB962C8B-B14F-4D97-AF65-F5344CB8AC3E}">
        <p14:creationId xmlns:p14="http://schemas.microsoft.com/office/powerpoint/2010/main" val="21850060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AA309A6D-C09C-4548-B29A-6CF363A7E532}" type="datetimeFigureOut">
              <a:rPr lang="fr-FR" smtClean="0"/>
              <a:pPr/>
              <a:t>13/04/2015</a:t>
            </a:fld>
            <a:endParaRPr lang="fr-BE"/>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p>
            <a:endParaRPr lang="fr-BE"/>
          </a:p>
        </p:txBody>
      </p:sp>
      <p:sp>
        <p:nvSpPr>
          <p:cNvPr id="4" name="Espace réservé du numéro de diapositive 3"/>
          <p:cNvSpPr>
            <a:spLocks noGrp="1"/>
          </p:cNvSpPr>
          <p:nvPr>
            <p:ph type="sldNum" sz="quarter" idx="12"/>
          </p:nvPr>
        </p:nvSpPr>
        <p:spPr>
          <a:xfrm>
            <a:off x="6553200" y="6356350"/>
            <a:ext cx="2133600" cy="365125"/>
          </a:xfrm>
          <a:prstGeom prst="rect">
            <a:avLst/>
          </a:prstGeom>
        </p:spPr>
        <p:txBody>
          <a:bodyPr/>
          <a:lstStyle/>
          <a:p>
            <a:fld id="{CF4668DC-857F-487D-BFFA-8C0CA5037977}" type="slidenum">
              <a:rPr lang="fr-BE" smtClean="0"/>
              <a:pPr/>
              <a:t>‹#›</a:t>
            </a:fld>
            <a:endParaRPr lang="fr-BE"/>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79388" y="508000"/>
            <a:ext cx="8785225" cy="304800"/>
          </a:xfrm>
          <a:prstGeom prst="rect">
            <a:avLst/>
          </a:prstGeom>
        </p:spPr>
        <p:txBody>
          <a:bodyPr/>
          <a:lstStyle/>
          <a:p>
            <a:r>
              <a:rPr lang="fr-FR" smtClean="0"/>
              <a:t>Modifiez le style du titre</a:t>
            </a:r>
            <a:endParaRPr lang="en-US"/>
          </a:p>
        </p:txBody>
      </p:sp>
      <p:sp>
        <p:nvSpPr>
          <p:cNvPr id="3" name="Espace réservé du contenu 2"/>
          <p:cNvSpPr>
            <a:spLocks noGrp="1"/>
          </p:cNvSpPr>
          <p:nvPr>
            <p:ph idx="1"/>
          </p:nvPr>
        </p:nvSpPr>
        <p:spPr>
          <a:xfrm>
            <a:off x="568325" y="944563"/>
            <a:ext cx="8008938" cy="5148262"/>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extLst>
      <p:ext uri="{BB962C8B-B14F-4D97-AF65-F5344CB8AC3E}">
        <p14:creationId xmlns:p14="http://schemas.microsoft.com/office/powerpoint/2010/main" val="25433226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 name="Picture 52" descr="Z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86" name="Line 62"/>
          <p:cNvSpPr>
            <a:spLocks noChangeShapeType="1"/>
          </p:cNvSpPr>
          <p:nvPr/>
        </p:nvSpPr>
        <p:spPr bwMode="auto">
          <a:xfrm>
            <a:off x="4535488" y="6138863"/>
            <a:ext cx="0" cy="538162"/>
          </a:xfrm>
          <a:prstGeom prst="line">
            <a:avLst/>
          </a:prstGeom>
          <a:noFill/>
          <a:ln w="12700">
            <a:solidFill>
              <a:schemeClr val="tx1"/>
            </a:solidFill>
            <a:round/>
            <a:headEnd/>
            <a:tailEnd/>
          </a:ln>
          <a:effectLst/>
        </p:spPr>
        <p:txBody>
          <a:bodyPr/>
          <a:lstStyle/>
          <a:p>
            <a:pPr>
              <a:lnSpc>
                <a:spcPct val="100000"/>
              </a:lnSpc>
              <a:spcBef>
                <a:spcPct val="0"/>
              </a:spcBef>
              <a:buClrTx/>
              <a:buFontTx/>
              <a:buNone/>
              <a:defRPr/>
            </a:pPr>
            <a:endParaRPr lang="fr-FR" sz="1800" b="0">
              <a:solidFill>
                <a:schemeClr val="tx1"/>
              </a:solidFill>
              <a:latin typeface="Arial" pitchFamily="-28" charset="0"/>
              <a:ea typeface="+mn-ea"/>
            </a:endParaRPr>
          </a:p>
        </p:txBody>
      </p:sp>
      <p:pic>
        <p:nvPicPr>
          <p:cNvPr id="669725" name="Picture 20" descr="logo renaul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424863" y="6137275"/>
            <a:ext cx="5397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Line 62"/>
          <p:cNvSpPr>
            <a:spLocks noChangeShapeType="1"/>
          </p:cNvSpPr>
          <p:nvPr/>
        </p:nvSpPr>
        <p:spPr bwMode="auto">
          <a:xfrm>
            <a:off x="2722563" y="6138863"/>
            <a:ext cx="0" cy="538162"/>
          </a:xfrm>
          <a:prstGeom prst="line">
            <a:avLst/>
          </a:prstGeom>
          <a:noFill/>
          <a:ln w="12700">
            <a:solidFill>
              <a:schemeClr val="tx1"/>
            </a:solidFill>
            <a:round/>
            <a:headEnd/>
            <a:tailEnd/>
          </a:ln>
          <a:effectLst/>
        </p:spPr>
        <p:txBody>
          <a:bodyPr/>
          <a:lstStyle/>
          <a:p>
            <a:pPr>
              <a:lnSpc>
                <a:spcPct val="100000"/>
              </a:lnSpc>
              <a:spcBef>
                <a:spcPct val="0"/>
              </a:spcBef>
              <a:buClrTx/>
              <a:buFontTx/>
              <a:buNone/>
              <a:defRPr/>
            </a:pPr>
            <a:endParaRPr lang="fr-FR" sz="1800" b="0">
              <a:solidFill>
                <a:schemeClr val="tx1"/>
              </a:solidFill>
              <a:latin typeface="Arial" pitchFamily="-28" charset="0"/>
              <a:ea typeface="+mn-ea"/>
            </a:endParaRPr>
          </a:p>
        </p:txBody>
      </p:sp>
      <p:sp>
        <p:nvSpPr>
          <p:cNvPr id="26" name="Text Box 23"/>
          <p:cNvSpPr txBox="1">
            <a:spLocks noChangeArrowheads="1"/>
          </p:cNvSpPr>
          <p:nvPr/>
        </p:nvSpPr>
        <p:spPr bwMode="auto">
          <a:xfrm>
            <a:off x="173038" y="6452908"/>
            <a:ext cx="2447925" cy="292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45712" anchor="b">
            <a:sp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lnSpc>
                <a:spcPct val="100000"/>
              </a:lnSpc>
            </a:pPr>
            <a:r>
              <a:rPr lang="fr-FR" sz="800" dirty="0" smtClean="0"/>
              <a:t>Nicolas HAREL</a:t>
            </a:r>
          </a:p>
          <a:p>
            <a:pPr eaLnBrk="1" hangingPunct="1">
              <a:lnSpc>
                <a:spcPct val="100000"/>
              </a:lnSpc>
            </a:pPr>
            <a:r>
              <a:rPr lang="fr-FR" sz="800" dirty="0" smtClean="0"/>
              <a:t>Sam TRIPATHY</a:t>
            </a:r>
            <a:endParaRPr lang="fr-FR" sz="800" dirty="0"/>
          </a:p>
        </p:txBody>
      </p:sp>
      <p:sp>
        <p:nvSpPr>
          <p:cNvPr id="29" name="Text Box 48"/>
          <p:cNvSpPr txBox="1">
            <a:spLocks noChangeArrowheads="1"/>
          </p:cNvSpPr>
          <p:nvPr/>
        </p:nvSpPr>
        <p:spPr bwMode="auto">
          <a:xfrm>
            <a:off x="2782888" y="6577013"/>
            <a:ext cx="16335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lnSpc>
                <a:spcPct val="100000"/>
              </a:lnSpc>
              <a:buClrTx/>
              <a:buFontTx/>
              <a:buNone/>
            </a:pPr>
            <a:r>
              <a:rPr lang="fr-FR" sz="800" dirty="0" smtClean="0"/>
              <a:t>23/10/2014</a:t>
            </a:r>
            <a:endParaRPr lang="fr-FR" sz="800" dirty="0"/>
          </a:p>
        </p:txBody>
      </p:sp>
      <p:sp>
        <p:nvSpPr>
          <p:cNvPr id="3" name="Text Box 48"/>
          <p:cNvSpPr txBox="1">
            <a:spLocks noChangeArrowheads="1"/>
          </p:cNvSpPr>
          <p:nvPr/>
        </p:nvSpPr>
        <p:spPr bwMode="auto">
          <a:xfrm>
            <a:off x="4606925" y="6453188"/>
            <a:ext cx="15113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lnSpc>
                <a:spcPct val="100000"/>
              </a:lnSpc>
              <a:buClrTx/>
              <a:buFontTx/>
              <a:buNone/>
            </a:pPr>
            <a:r>
              <a:rPr lang="fr-FR" sz="800"/>
              <a:t>CONFIDENTIEL</a:t>
            </a:r>
          </a:p>
          <a:p>
            <a:pPr eaLnBrk="1" hangingPunct="1">
              <a:lnSpc>
                <a:spcPct val="100000"/>
              </a:lnSpc>
              <a:buClrTx/>
              <a:buFontTx/>
              <a:buNone/>
            </a:pPr>
            <a:r>
              <a:rPr lang="fr-FR" sz="800"/>
              <a:t>PROPRIÉTÉ RENAULT</a:t>
            </a:r>
          </a:p>
        </p:txBody>
      </p:sp>
      <p:sp>
        <p:nvSpPr>
          <p:cNvPr id="19" name="Text Box 74"/>
          <p:cNvSpPr txBox="1">
            <a:spLocks noChangeArrowheads="1"/>
          </p:cNvSpPr>
          <p:nvPr/>
        </p:nvSpPr>
        <p:spPr bwMode="auto">
          <a:xfrm>
            <a:off x="5567363" y="6405563"/>
            <a:ext cx="141287" cy="141287"/>
          </a:xfrm>
          <a:prstGeom prst="rect">
            <a:avLst/>
          </a:prstGeom>
          <a:solidFill>
            <a:srgbClr val="FFFFFF"/>
          </a:solidFill>
          <a:ln w="9525">
            <a:solidFill>
              <a:srgbClr val="000000"/>
            </a:solidFill>
            <a:miter lim="800000"/>
            <a:headEnd/>
            <a:tailEnd/>
          </a:ln>
        </p:spPr>
        <p:txBody>
          <a:bodyPr wrap="none" lIns="97200" tIns="43200" bIns="50400" anchor="ctr" anchorCtr="1"/>
          <a:lstStyle>
            <a:lvl1pPr eaLnBrk="0" hangingPunct="0">
              <a:spcBef>
                <a:spcPct val="0"/>
              </a:spcBef>
              <a:defRPr sz="2400">
                <a:solidFill>
                  <a:schemeClr val="tx1"/>
                </a:solidFill>
                <a:latin typeface="Arial" charset="0"/>
                <a:ea typeface="MS PGothic" pitchFamily="34" charset="-128"/>
              </a:defRPr>
            </a:lvl1pPr>
            <a:lvl2pPr marL="37931725" indent="-37474525"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lnSpc>
                <a:spcPct val="100000"/>
              </a:lnSpc>
              <a:buClrTx/>
              <a:buFontTx/>
              <a:buNone/>
            </a:pPr>
            <a:endParaRPr lang="fr-FR" sz="800"/>
          </a:p>
        </p:txBody>
      </p:sp>
      <p:grpSp>
        <p:nvGrpSpPr>
          <p:cNvPr id="669738" name="Group 42"/>
          <p:cNvGrpSpPr>
            <a:grpSpLocks/>
          </p:cNvGrpSpPr>
          <p:nvPr/>
        </p:nvGrpSpPr>
        <p:grpSpPr bwMode="auto">
          <a:xfrm>
            <a:off x="179388" y="3965575"/>
            <a:ext cx="8783637" cy="1951038"/>
            <a:chOff x="113" y="2498"/>
            <a:chExt cx="5533" cy="1229"/>
          </a:xfrm>
        </p:grpSpPr>
        <p:sp>
          <p:nvSpPr>
            <p:cNvPr id="18" name="Rectangle 17"/>
            <p:cNvSpPr>
              <a:spLocks noChangeArrowheads="1"/>
            </p:cNvSpPr>
            <p:nvPr userDrawn="1"/>
          </p:nvSpPr>
          <p:spPr bwMode="auto">
            <a:xfrm>
              <a:off x="113" y="2498"/>
              <a:ext cx="5533" cy="1226"/>
            </a:xfrm>
            <a:prstGeom prst="rect">
              <a:avLst/>
            </a:prstGeom>
            <a:solidFill>
              <a:schemeClr val="accent1"/>
            </a:solidFill>
            <a:ln w="9525">
              <a:noFill/>
              <a:miter lim="800000"/>
              <a:headEnd/>
              <a:tailEnd/>
            </a:ln>
            <a:effectLst/>
          </p:spPr>
          <p:txBody>
            <a:bodyPr wrap="none" anchor="ctr"/>
            <a:lstStyle/>
            <a:p>
              <a:pPr>
                <a:lnSpc>
                  <a:spcPct val="100000"/>
                </a:lnSpc>
                <a:spcBef>
                  <a:spcPct val="0"/>
                </a:spcBef>
                <a:buClrTx/>
                <a:buFontTx/>
                <a:buNone/>
              </a:pPr>
              <a:endParaRPr lang="fr-FR" sz="1800" b="0">
                <a:solidFill>
                  <a:schemeClr val="tx1"/>
                </a:solidFill>
              </a:endParaRPr>
            </a:p>
          </p:txBody>
        </p:sp>
        <p:pic>
          <p:nvPicPr>
            <p:cNvPr id="669740" name="Picture 15" descr="ONGLET"/>
            <p:cNvPicPr preferRelativeResize="0">
              <a:picLocks noChangeAspect="1" noChangeArrowheads="1"/>
            </p:cNvPicPr>
            <p:nvPr userDrawn="1"/>
          </p:nvPicPr>
          <p:blipFill>
            <a:blip r:embed="rId7" cstate="print">
              <a:extLst>
                <a:ext uri="{28A0092B-C50C-407E-A947-70E740481C1C}">
                  <a14:useLocalDpi xmlns:a14="http://schemas.microsoft.com/office/drawing/2010/main" val="0"/>
                </a:ext>
              </a:extLst>
            </a:blip>
            <a:srcRect l="24104" t="24007" r="24104" b="24007"/>
            <a:stretch>
              <a:fillRect/>
            </a:stretch>
          </p:blipFill>
          <p:spPr bwMode="auto">
            <a:xfrm>
              <a:off x="5310" y="3398"/>
              <a:ext cx="336" cy="329"/>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8" name="Rectangle 43"/>
          <p:cNvSpPr>
            <a:spLocks noChangeArrowheads="1"/>
          </p:cNvSpPr>
          <p:nvPr/>
        </p:nvSpPr>
        <p:spPr bwMode="auto">
          <a:xfrm>
            <a:off x="177800" y="185738"/>
            <a:ext cx="8780463" cy="3748087"/>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lnSpc>
                <a:spcPct val="100000"/>
              </a:lnSpc>
              <a:spcBef>
                <a:spcPct val="0"/>
              </a:spcBef>
              <a:buClrTx/>
              <a:buFontTx/>
              <a:buNone/>
            </a:pPr>
            <a:endParaRPr lang="fr-FR" sz="1800" b="0">
              <a:solidFill>
                <a:schemeClr val="tx1"/>
              </a:solidFill>
            </a:endParaRPr>
          </a:p>
        </p:txBody>
      </p:sp>
    </p:spTree>
    <p:extLst>
      <p:ext uri="{BB962C8B-B14F-4D97-AF65-F5344CB8AC3E}">
        <p14:creationId xmlns:p14="http://schemas.microsoft.com/office/powerpoint/2010/main" val="11788587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tx1"/>
          </a:solidFill>
          <a:latin typeface="+mj-lt"/>
          <a:ea typeface="+mj-ea"/>
          <a:cs typeface="+mj-cs"/>
        </a:defRPr>
      </a:lvl1pPr>
      <a:lvl2pPr algn="l" rtl="0" eaLnBrk="1" fontAlgn="base" hangingPunct="1">
        <a:spcBef>
          <a:spcPct val="0"/>
        </a:spcBef>
        <a:spcAft>
          <a:spcPct val="0"/>
        </a:spcAft>
        <a:defRPr sz="2400" b="1">
          <a:solidFill>
            <a:schemeClr val="tx1"/>
          </a:solidFill>
          <a:latin typeface="Arial Narrow" pitchFamily="34" charset="0"/>
          <a:ea typeface="MS PGothic" pitchFamily="34" charset="-128"/>
        </a:defRPr>
      </a:lvl2pPr>
      <a:lvl3pPr algn="l" rtl="0" eaLnBrk="1" fontAlgn="base" hangingPunct="1">
        <a:spcBef>
          <a:spcPct val="0"/>
        </a:spcBef>
        <a:spcAft>
          <a:spcPct val="0"/>
        </a:spcAft>
        <a:defRPr sz="2400" b="1">
          <a:solidFill>
            <a:schemeClr val="tx1"/>
          </a:solidFill>
          <a:latin typeface="Arial Narrow" pitchFamily="34" charset="0"/>
          <a:ea typeface="MS PGothic" pitchFamily="34" charset="-128"/>
        </a:defRPr>
      </a:lvl3pPr>
      <a:lvl4pPr algn="l" rtl="0" eaLnBrk="1" fontAlgn="base" hangingPunct="1">
        <a:spcBef>
          <a:spcPct val="0"/>
        </a:spcBef>
        <a:spcAft>
          <a:spcPct val="0"/>
        </a:spcAft>
        <a:defRPr sz="2400" b="1">
          <a:solidFill>
            <a:schemeClr val="tx1"/>
          </a:solidFill>
          <a:latin typeface="Arial Narrow" pitchFamily="34" charset="0"/>
          <a:ea typeface="MS PGothic" pitchFamily="34" charset="-128"/>
        </a:defRPr>
      </a:lvl4pPr>
      <a:lvl5pPr algn="l" rtl="0" eaLnBrk="1" fontAlgn="base" hangingPunct="1">
        <a:spcBef>
          <a:spcPct val="0"/>
        </a:spcBef>
        <a:spcAft>
          <a:spcPct val="0"/>
        </a:spcAft>
        <a:defRPr sz="2400" b="1">
          <a:solidFill>
            <a:schemeClr val="tx1"/>
          </a:solidFill>
          <a:latin typeface="Arial Narrow" pitchFamily="34" charset="0"/>
          <a:ea typeface="MS PGothic" pitchFamily="34" charset="-128"/>
        </a:defRPr>
      </a:lvl5pPr>
      <a:lvl6pPr marL="457200" algn="l" rtl="0" eaLnBrk="1" fontAlgn="base" hangingPunct="1">
        <a:spcBef>
          <a:spcPct val="0"/>
        </a:spcBef>
        <a:spcAft>
          <a:spcPct val="0"/>
        </a:spcAft>
        <a:defRPr sz="2400" b="1">
          <a:solidFill>
            <a:schemeClr val="tx1"/>
          </a:solidFill>
          <a:latin typeface="Arial Narrow" pitchFamily="34" charset="0"/>
          <a:ea typeface="MS PGothic" pitchFamily="34" charset="-128"/>
        </a:defRPr>
      </a:lvl6pPr>
      <a:lvl7pPr marL="914400" algn="l" rtl="0" eaLnBrk="1" fontAlgn="base" hangingPunct="1">
        <a:spcBef>
          <a:spcPct val="0"/>
        </a:spcBef>
        <a:spcAft>
          <a:spcPct val="0"/>
        </a:spcAft>
        <a:defRPr sz="2400" b="1">
          <a:solidFill>
            <a:schemeClr val="tx1"/>
          </a:solidFill>
          <a:latin typeface="Arial Narrow" pitchFamily="34" charset="0"/>
          <a:ea typeface="MS PGothic" pitchFamily="34" charset="-128"/>
        </a:defRPr>
      </a:lvl7pPr>
      <a:lvl8pPr marL="1371600" algn="l" rtl="0" eaLnBrk="1" fontAlgn="base" hangingPunct="1">
        <a:spcBef>
          <a:spcPct val="0"/>
        </a:spcBef>
        <a:spcAft>
          <a:spcPct val="0"/>
        </a:spcAft>
        <a:defRPr sz="2400" b="1">
          <a:solidFill>
            <a:schemeClr val="tx1"/>
          </a:solidFill>
          <a:latin typeface="Arial Narrow" pitchFamily="34" charset="0"/>
          <a:ea typeface="MS PGothic" pitchFamily="34" charset="-128"/>
        </a:defRPr>
      </a:lvl8pPr>
      <a:lvl9pPr marL="1828800" algn="l" rtl="0" eaLnBrk="1" fontAlgn="base" hangingPunct="1">
        <a:spcBef>
          <a:spcPct val="0"/>
        </a:spcBef>
        <a:spcAft>
          <a:spcPct val="0"/>
        </a:spcAft>
        <a:defRPr sz="2400" b="1">
          <a:solidFill>
            <a:schemeClr val="tx1"/>
          </a:solidFill>
          <a:latin typeface="Arial Narrow" pitchFamily="34" charset="0"/>
          <a:ea typeface="MS PGothic" pitchFamily="34" charset="-128"/>
        </a:defRPr>
      </a:lvl9pPr>
    </p:titleStyle>
    <p:bodyStyle>
      <a:lvl1pPr marL="342900" indent="-342900" algn="l" rtl="0" eaLnBrk="1" fontAlgn="base" hangingPunct="1">
        <a:spcBef>
          <a:spcPct val="35000"/>
        </a:spcBef>
        <a:spcAft>
          <a:spcPct val="0"/>
        </a:spcAft>
        <a:buClr>
          <a:srgbClr val="F7B100"/>
        </a:buClr>
        <a:buFont typeface="Wingdings" pitchFamily="2" charset="2"/>
        <a:buChar char="§"/>
        <a:defRPr sz="2000" b="1">
          <a:solidFill>
            <a:schemeClr val="tx1"/>
          </a:solidFill>
          <a:latin typeface="+mn-lt"/>
          <a:ea typeface="+mn-ea"/>
          <a:cs typeface="+mn-cs"/>
        </a:defRPr>
      </a:lvl1pPr>
      <a:lvl2pPr marL="742950" indent="-285750" algn="l" rtl="0" eaLnBrk="1" fontAlgn="base" hangingPunct="1">
        <a:spcBef>
          <a:spcPct val="30000"/>
        </a:spcBef>
        <a:spcAft>
          <a:spcPct val="0"/>
        </a:spcAft>
        <a:buClr>
          <a:srgbClr val="F7B100"/>
        </a:buClr>
        <a:buFont typeface="Wingdings" pitchFamily="2" charset="2"/>
        <a:buChar char="§"/>
        <a:defRPr sz="1600">
          <a:solidFill>
            <a:schemeClr val="tx1"/>
          </a:solidFill>
          <a:latin typeface="+mn-lt"/>
          <a:ea typeface="+mn-ea"/>
        </a:defRPr>
      </a:lvl2pPr>
      <a:lvl3pPr marL="1143000" indent="-228600" algn="l" rtl="0" eaLnBrk="1" fontAlgn="base" hangingPunct="1">
        <a:spcBef>
          <a:spcPct val="35000"/>
        </a:spcBef>
        <a:spcAft>
          <a:spcPct val="0"/>
        </a:spcAft>
        <a:buFont typeface="Wingdings" pitchFamily="2" charset="2"/>
        <a:buChar char="§"/>
        <a:defRPr sz="1400">
          <a:solidFill>
            <a:schemeClr val="tx1"/>
          </a:solidFill>
          <a:latin typeface="+mn-lt"/>
          <a:ea typeface="+mn-ea"/>
        </a:defRPr>
      </a:lvl3pPr>
      <a:lvl4pPr marL="1600200" indent="-228600" algn="l" rtl="0" eaLnBrk="1" fontAlgn="base" hangingPunct="1">
        <a:spcBef>
          <a:spcPct val="40000"/>
        </a:spcBef>
        <a:spcAft>
          <a:spcPct val="0"/>
        </a:spcAft>
        <a:buFont typeface="Wingdings" pitchFamily="2" charset="2"/>
        <a:buChar char="§"/>
        <a:defRPr sz="1100">
          <a:solidFill>
            <a:schemeClr val="tx1"/>
          </a:solidFill>
          <a:latin typeface="+mn-lt"/>
          <a:ea typeface="+mn-ea"/>
        </a:defRPr>
      </a:lvl4pPr>
      <a:lvl5pPr marL="2057400" indent="-228600" algn="l" rtl="0" eaLnBrk="1" fontAlgn="base" hangingPunct="1">
        <a:spcBef>
          <a:spcPct val="20000"/>
        </a:spcBef>
        <a:spcAft>
          <a:spcPct val="0"/>
        </a:spcAft>
        <a:buChar char="»"/>
        <a:defRPr sz="1000">
          <a:solidFill>
            <a:schemeClr val="tx1"/>
          </a:solidFill>
          <a:latin typeface="+mn-lt"/>
          <a:ea typeface="+mn-ea"/>
        </a:defRPr>
      </a:lvl5pPr>
      <a:lvl6pPr marL="2514600" indent="-228600" algn="l" rtl="0" eaLnBrk="1" fontAlgn="base" hangingPunct="1">
        <a:spcBef>
          <a:spcPct val="20000"/>
        </a:spcBef>
        <a:spcAft>
          <a:spcPct val="0"/>
        </a:spcAft>
        <a:buChar char="»"/>
        <a:defRPr sz="1000">
          <a:solidFill>
            <a:schemeClr val="tx1"/>
          </a:solidFill>
          <a:latin typeface="+mn-lt"/>
          <a:ea typeface="+mn-ea"/>
        </a:defRPr>
      </a:lvl6pPr>
      <a:lvl7pPr marL="2971800" indent="-228600" algn="l" rtl="0" eaLnBrk="1" fontAlgn="base" hangingPunct="1">
        <a:spcBef>
          <a:spcPct val="20000"/>
        </a:spcBef>
        <a:spcAft>
          <a:spcPct val="0"/>
        </a:spcAft>
        <a:buChar char="»"/>
        <a:defRPr sz="1000">
          <a:solidFill>
            <a:schemeClr val="tx1"/>
          </a:solidFill>
          <a:latin typeface="+mn-lt"/>
          <a:ea typeface="+mn-ea"/>
        </a:defRPr>
      </a:lvl7pPr>
      <a:lvl8pPr marL="3429000" indent="-228600" algn="l" rtl="0" eaLnBrk="1" fontAlgn="base" hangingPunct="1">
        <a:spcBef>
          <a:spcPct val="20000"/>
        </a:spcBef>
        <a:spcAft>
          <a:spcPct val="0"/>
        </a:spcAft>
        <a:buChar char="»"/>
        <a:defRPr sz="1000">
          <a:solidFill>
            <a:schemeClr val="tx1"/>
          </a:solidFill>
          <a:latin typeface="+mn-lt"/>
          <a:ea typeface="+mn-ea"/>
        </a:defRPr>
      </a:lvl8pPr>
      <a:lvl9pPr marL="3886200" indent="-228600" algn="l" rtl="0" eaLnBrk="1" fontAlgn="base" hangingPunct="1">
        <a:spcBef>
          <a:spcPct val="20000"/>
        </a:spcBef>
        <a:spcAft>
          <a:spcPct val="0"/>
        </a:spcAft>
        <a:buChar char="»"/>
        <a:defRPr sz="10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Line 59"/>
          <p:cNvSpPr>
            <a:spLocks noChangeShapeType="1"/>
          </p:cNvSpPr>
          <p:nvPr/>
        </p:nvSpPr>
        <p:spPr bwMode="auto">
          <a:xfrm>
            <a:off x="6335713" y="6281738"/>
            <a:ext cx="0" cy="393700"/>
          </a:xfrm>
          <a:prstGeom prst="line">
            <a:avLst/>
          </a:prstGeom>
          <a:noFill/>
          <a:ln w="12700">
            <a:solidFill>
              <a:schemeClr val="tx1"/>
            </a:solidFill>
            <a:round/>
            <a:headEnd/>
            <a:tailEnd/>
          </a:ln>
          <a:effectLst/>
        </p:spPr>
        <p:txBody>
          <a:bodyPr/>
          <a:lstStyle/>
          <a:p>
            <a:pPr>
              <a:lnSpc>
                <a:spcPct val="100000"/>
              </a:lnSpc>
              <a:spcBef>
                <a:spcPct val="0"/>
              </a:spcBef>
              <a:buClrTx/>
              <a:buFontTx/>
              <a:buNone/>
              <a:defRPr/>
            </a:pPr>
            <a:endParaRPr lang="fr-FR" sz="1800" b="0">
              <a:solidFill>
                <a:schemeClr val="tx1"/>
              </a:solidFill>
              <a:latin typeface="Arial" pitchFamily="-28" charset="0"/>
              <a:ea typeface="+mn-ea"/>
            </a:endParaRPr>
          </a:p>
        </p:txBody>
      </p:sp>
      <p:sp>
        <p:nvSpPr>
          <p:cNvPr id="17" name="Rectangle 6"/>
          <p:cNvSpPr>
            <a:spLocks noChangeArrowheads="1"/>
          </p:cNvSpPr>
          <p:nvPr/>
        </p:nvSpPr>
        <p:spPr bwMode="auto">
          <a:xfrm>
            <a:off x="6397625" y="6550025"/>
            <a:ext cx="355600"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pPr>
              <a:lnSpc>
                <a:spcPct val="100000"/>
              </a:lnSpc>
              <a:spcBef>
                <a:spcPct val="0"/>
              </a:spcBef>
              <a:buClrTx/>
              <a:buFontTx/>
              <a:buNone/>
            </a:pPr>
            <a:fld id="{3D7D4E35-378A-4544-ADB7-01CFD1BAC25D}" type="slidenum">
              <a:rPr sz="800" noProof="1">
                <a:solidFill>
                  <a:schemeClr val="tx1"/>
                </a:solidFill>
              </a:rPr>
              <a:pPr>
                <a:lnSpc>
                  <a:spcPct val="100000"/>
                </a:lnSpc>
                <a:spcBef>
                  <a:spcPct val="0"/>
                </a:spcBef>
                <a:buClrTx/>
                <a:buFontTx/>
                <a:buNone/>
              </a:pPr>
              <a:t>‹#›</a:t>
            </a:fld>
            <a:endParaRPr lang="fr-FR" sz="800" noProof="1">
              <a:solidFill>
                <a:schemeClr val="tx1"/>
              </a:solidFill>
            </a:endParaRPr>
          </a:p>
        </p:txBody>
      </p:sp>
      <p:sp>
        <p:nvSpPr>
          <p:cNvPr id="26" name="Text Box 23"/>
          <p:cNvSpPr txBox="1">
            <a:spLocks noChangeArrowheads="1"/>
          </p:cNvSpPr>
          <p:nvPr/>
        </p:nvSpPr>
        <p:spPr bwMode="auto">
          <a:xfrm>
            <a:off x="173038" y="6454775"/>
            <a:ext cx="2447925"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45712" anchor="b">
            <a:sp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lnSpc>
                <a:spcPct val="100000"/>
              </a:lnSpc>
            </a:pPr>
            <a:r>
              <a:rPr lang="fr-FR" sz="800" dirty="0" smtClean="0"/>
              <a:t>Nicolas HAREL</a:t>
            </a:r>
          </a:p>
          <a:p>
            <a:pPr eaLnBrk="1" hangingPunct="1">
              <a:lnSpc>
                <a:spcPct val="100000"/>
              </a:lnSpc>
            </a:pPr>
            <a:r>
              <a:rPr lang="fr-FR" sz="800" dirty="0" smtClean="0"/>
              <a:t>Sam TRIPATHY</a:t>
            </a:r>
            <a:endParaRPr lang="fr-FR" sz="800" dirty="0"/>
          </a:p>
        </p:txBody>
      </p:sp>
      <p:sp>
        <p:nvSpPr>
          <p:cNvPr id="29" name="Text Box 48"/>
          <p:cNvSpPr txBox="1">
            <a:spLocks noChangeArrowheads="1"/>
          </p:cNvSpPr>
          <p:nvPr/>
        </p:nvSpPr>
        <p:spPr bwMode="auto">
          <a:xfrm>
            <a:off x="2782888" y="6577013"/>
            <a:ext cx="16335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lnSpc>
                <a:spcPct val="100000"/>
              </a:lnSpc>
              <a:buClrTx/>
              <a:buFontTx/>
              <a:buNone/>
            </a:pPr>
            <a:r>
              <a:rPr lang="fr-FR" sz="800" dirty="0" smtClean="0"/>
              <a:t>02310/2014</a:t>
            </a:r>
            <a:endParaRPr lang="fr-FR" sz="800" dirty="0"/>
          </a:p>
        </p:txBody>
      </p:sp>
      <p:sp>
        <p:nvSpPr>
          <p:cNvPr id="2" name="Text Box 48"/>
          <p:cNvSpPr txBox="1">
            <a:spLocks noChangeArrowheads="1"/>
          </p:cNvSpPr>
          <p:nvPr/>
        </p:nvSpPr>
        <p:spPr bwMode="auto">
          <a:xfrm>
            <a:off x="4606925" y="6453188"/>
            <a:ext cx="15113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lnSpc>
                <a:spcPct val="100000"/>
              </a:lnSpc>
              <a:buClrTx/>
              <a:buFontTx/>
              <a:buNone/>
            </a:pPr>
            <a:r>
              <a:rPr lang="fr-FR" sz="800"/>
              <a:t>CONFIDENTIEL</a:t>
            </a:r>
          </a:p>
          <a:p>
            <a:pPr eaLnBrk="1" hangingPunct="1">
              <a:lnSpc>
                <a:spcPct val="100000"/>
              </a:lnSpc>
              <a:buClrTx/>
              <a:buFontTx/>
              <a:buNone/>
            </a:pPr>
            <a:r>
              <a:rPr lang="fr-FR" sz="800"/>
              <a:t>PROPRIÉTÉ RENAULT</a:t>
            </a:r>
          </a:p>
        </p:txBody>
      </p:sp>
      <p:pic>
        <p:nvPicPr>
          <p:cNvPr id="473156" name="Picture 14" descr="logo renaul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75675" y="6284913"/>
            <a:ext cx="388938" cy="38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Line 59"/>
          <p:cNvSpPr>
            <a:spLocks noChangeShapeType="1"/>
          </p:cNvSpPr>
          <p:nvPr/>
        </p:nvSpPr>
        <p:spPr bwMode="auto">
          <a:xfrm>
            <a:off x="4535488" y="6281738"/>
            <a:ext cx="0" cy="393700"/>
          </a:xfrm>
          <a:prstGeom prst="line">
            <a:avLst/>
          </a:prstGeom>
          <a:noFill/>
          <a:ln w="12700">
            <a:solidFill>
              <a:schemeClr val="tx1"/>
            </a:solidFill>
            <a:round/>
            <a:headEnd/>
            <a:tailEnd/>
          </a:ln>
          <a:effectLst/>
        </p:spPr>
        <p:txBody>
          <a:bodyPr/>
          <a:lstStyle/>
          <a:p>
            <a:pPr>
              <a:lnSpc>
                <a:spcPct val="100000"/>
              </a:lnSpc>
              <a:spcBef>
                <a:spcPct val="0"/>
              </a:spcBef>
              <a:buClrTx/>
              <a:buFontTx/>
              <a:buNone/>
              <a:defRPr/>
            </a:pPr>
            <a:endParaRPr lang="fr-FR" sz="1800" b="0">
              <a:solidFill>
                <a:schemeClr val="tx1"/>
              </a:solidFill>
              <a:latin typeface="Arial" pitchFamily="-28" charset="0"/>
              <a:ea typeface="+mn-ea"/>
            </a:endParaRPr>
          </a:p>
        </p:txBody>
      </p:sp>
      <p:sp>
        <p:nvSpPr>
          <p:cNvPr id="4" name="Line 59"/>
          <p:cNvSpPr>
            <a:spLocks noChangeShapeType="1"/>
          </p:cNvSpPr>
          <p:nvPr/>
        </p:nvSpPr>
        <p:spPr bwMode="auto">
          <a:xfrm>
            <a:off x="2722563" y="6281738"/>
            <a:ext cx="0" cy="393700"/>
          </a:xfrm>
          <a:prstGeom prst="line">
            <a:avLst/>
          </a:prstGeom>
          <a:noFill/>
          <a:ln w="12700">
            <a:solidFill>
              <a:schemeClr val="tx1"/>
            </a:solidFill>
            <a:round/>
            <a:headEnd/>
            <a:tailEnd/>
          </a:ln>
          <a:effectLst/>
        </p:spPr>
        <p:txBody>
          <a:bodyPr/>
          <a:lstStyle/>
          <a:p>
            <a:pPr>
              <a:lnSpc>
                <a:spcPct val="100000"/>
              </a:lnSpc>
              <a:spcBef>
                <a:spcPct val="0"/>
              </a:spcBef>
              <a:buClrTx/>
              <a:buFontTx/>
              <a:buNone/>
              <a:defRPr/>
            </a:pPr>
            <a:endParaRPr lang="fr-FR" sz="1800" b="0">
              <a:solidFill>
                <a:schemeClr val="tx1"/>
              </a:solidFill>
              <a:latin typeface="Arial" pitchFamily="-28" charset="0"/>
              <a:ea typeface="+mn-ea"/>
            </a:endParaRPr>
          </a:p>
        </p:txBody>
      </p:sp>
      <p:sp>
        <p:nvSpPr>
          <p:cNvPr id="19" name="Text Box 74"/>
          <p:cNvSpPr txBox="1">
            <a:spLocks noChangeArrowheads="1"/>
          </p:cNvSpPr>
          <p:nvPr/>
        </p:nvSpPr>
        <p:spPr bwMode="auto">
          <a:xfrm>
            <a:off x="5567363" y="6405563"/>
            <a:ext cx="141287" cy="141287"/>
          </a:xfrm>
          <a:prstGeom prst="rect">
            <a:avLst/>
          </a:prstGeom>
          <a:solidFill>
            <a:srgbClr val="FFFFFF"/>
          </a:solidFill>
          <a:ln w="9525">
            <a:solidFill>
              <a:srgbClr val="000000"/>
            </a:solidFill>
            <a:miter lim="800000"/>
            <a:headEnd/>
            <a:tailEnd/>
          </a:ln>
        </p:spPr>
        <p:txBody>
          <a:bodyPr wrap="none" lIns="97200" tIns="43200" bIns="50400" anchor="ctr" anchorCtr="1"/>
          <a:lstStyle>
            <a:lvl1pPr eaLnBrk="0" hangingPunct="0">
              <a:spcBef>
                <a:spcPct val="0"/>
              </a:spcBef>
              <a:defRPr sz="2400">
                <a:solidFill>
                  <a:schemeClr val="tx1"/>
                </a:solidFill>
                <a:latin typeface="Arial" charset="0"/>
                <a:ea typeface="MS PGothic" pitchFamily="34" charset="-128"/>
              </a:defRPr>
            </a:lvl1pPr>
            <a:lvl2pPr marL="37931725" indent="-37474525"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lnSpc>
                <a:spcPct val="100000"/>
              </a:lnSpc>
              <a:buClrTx/>
              <a:buFontTx/>
              <a:buNone/>
            </a:pPr>
            <a:endParaRPr lang="fr-FR" sz="800"/>
          </a:p>
        </p:txBody>
      </p:sp>
      <p:pic>
        <p:nvPicPr>
          <p:cNvPr id="13" name="Picture 7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1875" y="6430963"/>
            <a:ext cx="1079500" cy="106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 bg1="lt1" tx1="dk1" bg2="lt2" tx2="dk2" accent1="accent1" accent2="accent2" accent3="accent3" accent4="accent4" accent5="accent5" accent6="accent6" hlink="hlink" folHlink="folHlink"/>
  <p:sldLayoutIdLst>
    <p:sldLayoutId id="2147483685" r:id="rId1"/>
    <p:sldLayoutId id="2147483686" r:id="rId2"/>
  </p:sldLayoutIdLst>
  <p:timing>
    <p:tnLst>
      <p:par>
        <p:cTn id="1" dur="indefinite" restart="never" nodeType="tmRoot"/>
      </p:par>
    </p:tnLst>
  </p:timing>
  <p:hf hdr="0" ftr="0" dt="0"/>
  <p:txStyles>
    <p:titleStyle>
      <a:lvl1pPr algn="l" rtl="0" eaLnBrk="1" fontAlgn="base" hangingPunct="1">
        <a:lnSpc>
          <a:spcPct val="90000"/>
        </a:lnSpc>
        <a:spcBef>
          <a:spcPct val="0"/>
        </a:spcBef>
        <a:spcAft>
          <a:spcPct val="0"/>
        </a:spcAft>
        <a:defRPr sz="2000" b="1">
          <a:solidFill>
            <a:schemeClr val="tx1"/>
          </a:solidFill>
          <a:latin typeface="+mj-lt"/>
          <a:ea typeface="+mj-ea"/>
          <a:cs typeface="+mj-cs"/>
        </a:defRPr>
      </a:lvl1pPr>
      <a:lvl2pPr algn="l" rtl="0" eaLnBrk="1" fontAlgn="base" hangingPunct="1">
        <a:lnSpc>
          <a:spcPct val="90000"/>
        </a:lnSpc>
        <a:spcBef>
          <a:spcPct val="0"/>
        </a:spcBef>
        <a:spcAft>
          <a:spcPct val="0"/>
        </a:spcAft>
        <a:defRPr sz="2000" b="1">
          <a:solidFill>
            <a:schemeClr val="tx1"/>
          </a:solidFill>
          <a:latin typeface="Arial Narrow" pitchFamily="34" charset="0"/>
          <a:ea typeface="MS PGothic" pitchFamily="34" charset="-128"/>
        </a:defRPr>
      </a:lvl2pPr>
      <a:lvl3pPr algn="l" rtl="0" eaLnBrk="1" fontAlgn="base" hangingPunct="1">
        <a:lnSpc>
          <a:spcPct val="90000"/>
        </a:lnSpc>
        <a:spcBef>
          <a:spcPct val="0"/>
        </a:spcBef>
        <a:spcAft>
          <a:spcPct val="0"/>
        </a:spcAft>
        <a:defRPr sz="2000" b="1">
          <a:solidFill>
            <a:schemeClr val="tx1"/>
          </a:solidFill>
          <a:latin typeface="Arial Narrow" pitchFamily="34" charset="0"/>
          <a:ea typeface="MS PGothic" pitchFamily="34" charset="-128"/>
        </a:defRPr>
      </a:lvl3pPr>
      <a:lvl4pPr algn="l" rtl="0" eaLnBrk="1" fontAlgn="base" hangingPunct="1">
        <a:lnSpc>
          <a:spcPct val="90000"/>
        </a:lnSpc>
        <a:spcBef>
          <a:spcPct val="0"/>
        </a:spcBef>
        <a:spcAft>
          <a:spcPct val="0"/>
        </a:spcAft>
        <a:defRPr sz="2000" b="1">
          <a:solidFill>
            <a:schemeClr val="tx1"/>
          </a:solidFill>
          <a:latin typeface="Arial Narrow" pitchFamily="34" charset="0"/>
          <a:ea typeface="MS PGothic" pitchFamily="34" charset="-128"/>
        </a:defRPr>
      </a:lvl4pPr>
      <a:lvl5pPr algn="l" rtl="0" eaLnBrk="1" fontAlgn="base" hangingPunct="1">
        <a:lnSpc>
          <a:spcPct val="90000"/>
        </a:lnSpc>
        <a:spcBef>
          <a:spcPct val="0"/>
        </a:spcBef>
        <a:spcAft>
          <a:spcPct val="0"/>
        </a:spcAft>
        <a:defRPr sz="2000" b="1">
          <a:solidFill>
            <a:schemeClr val="tx1"/>
          </a:solidFill>
          <a:latin typeface="Arial Narrow" pitchFamily="34" charset="0"/>
          <a:ea typeface="MS PGothic" pitchFamily="34" charset="-128"/>
        </a:defRPr>
      </a:lvl5pPr>
      <a:lvl6pPr marL="457200" algn="l" rtl="0" eaLnBrk="1" fontAlgn="base" hangingPunct="1">
        <a:lnSpc>
          <a:spcPct val="90000"/>
        </a:lnSpc>
        <a:spcBef>
          <a:spcPct val="0"/>
        </a:spcBef>
        <a:spcAft>
          <a:spcPct val="0"/>
        </a:spcAft>
        <a:defRPr sz="2000" b="1">
          <a:solidFill>
            <a:schemeClr val="tx1"/>
          </a:solidFill>
          <a:latin typeface="Arial Narrow" pitchFamily="34" charset="0"/>
          <a:ea typeface="MS PGothic" pitchFamily="34" charset="-128"/>
        </a:defRPr>
      </a:lvl6pPr>
      <a:lvl7pPr marL="914400" algn="l" rtl="0" eaLnBrk="1" fontAlgn="base" hangingPunct="1">
        <a:lnSpc>
          <a:spcPct val="90000"/>
        </a:lnSpc>
        <a:spcBef>
          <a:spcPct val="0"/>
        </a:spcBef>
        <a:spcAft>
          <a:spcPct val="0"/>
        </a:spcAft>
        <a:defRPr sz="2000" b="1">
          <a:solidFill>
            <a:schemeClr val="tx1"/>
          </a:solidFill>
          <a:latin typeface="Arial Narrow" pitchFamily="34" charset="0"/>
          <a:ea typeface="MS PGothic" pitchFamily="34" charset="-128"/>
        </a:defRPr>
      </a:lvl7pPr>
      <a:lvl8pPr marL="1371600" algn="l" rtl="0" eaLnBrk="1" fontAlgn="base" hangingPunct="1">
        <a:lnSpc>
          <a:spcPct val="90000"/>
        </a:lnSpc>
        <a:spcBef>
          <a:spcPct val="0"/>
        </a:spcBef>
        <a:spcAft>
          <a:spcPct val="0"/>
        </a:spcAft>
        <a:defRPr sz="2000" b="1">
          <a:solidFill>
            <a:schemeClr val="tx1"/>
          </a:solidFill>
          <a:latin typeface="Arial Narrow" pitchFamily="34" charset="0"/>
          <a:ea typeface="MS PGothic" pitchFamily="34" charset="-128"/>
        </a:defRPr>
      </a:lvl8pPr>
      <a:lvl9pPr marL="1828800" algn="l" rtl="0" eaLnBrk="1" fontAlgn="base" hangingPunct="1">
        <a:lnSpc>
          <a:spcPct val="90000"/>
        </a:lnSpc>
        <a:spcBef>
          <a:spcPct val="0"/>
        </a:spcBef>
        <a:spcAft>
          <a:spcPct val="0"/>
        </a:spcAft>
        <a:defRPr sz="2000" b="1">
          <a:solidFill>
            <a:schemeClr val="tx1"/>
          </a:solidFill>
          <a:latin typeface="Arial Narrow" pitchFamily="34" charset="0"/>
          <a:ea typeface="MS PGothic" pitchFamily="34" charset="-128"/>
        </a:defRPr>
      </a:lvl9pPr>
    </p:titleStyle>
    <p:bodyStyle>
      <a:lvl1pPr marL="177800" indent="-177800" algn="l" rtl="0" eaLnBrk="1" fontAlgn="base" hangingPunct="1">
        <a:spcBef>
          <a:spcPct val="80000"/>
        </a:spcBef>
        <a:spcAft>
          <a:spcPct val="0"/>
        </a:spcAft>
        <a:buClr>
          <a:schemeClr val="accent1"/>
        </a:buClr>
        <a:buSzPct val="85000"/>
        <a:buFont typeface="Wingdings" pitchFamily="2" charset="2"/>
        <a:buChar char="§"/>
        <a:defRPr b="1">
          <a:solidFill>
            <a:schemeClr val="tx1"/>
          </a:solidFill>
          <a:latin typeface="+mn-lt"/>
          <a:ea typeface="+mn-ea"/>
          <a:cs typeface="+mn-cs"/>
        </a:defRPr>
      </a:lvl1pPr>
      <a:lvl2pPr marL="536575" indent="-179388" algn="l" rtl="0" eaLnBrk="1" fontAlgn="base" hangingPunct="1">
        <a:spcBef>
          <a:spcPct val="80000"/>
        </a:spcBef>
        <a:spcAft>
          <a:spcPct val="0"/>
        </a:spcAft>
        <a:buClr>
          <a:schemeClr val="bg2"/>
        </a:buClr>
        <a:buSzPct val="85000"/>
        <a:buFont typeface="Wingdings" pitchFamily="2" charset="2"/>
        <a:buChar char="§"/>
        <a:defRPr sz="1600" b="1">
          <a:solidFill>
            <a:schemeClr val="tx1"/>
          </a:solidFill>
          <a:latin typeface="+mn-lt"/>
          <a:ea typeface="+mn-ea"/>
        </a:defRPr>
      </a:lvl2pPr>
      <a:lvl3pPr marL="898525" indent="-182563" algn="l" rtl="0" eaLnBrk="1" fontAlgn="base" hangingPunct="1">
        <a:spcBef>
          <a:spcPct val="80000"/>
        </a:spcBef>
        <a:spcAft>
          <a:spcPct val="0"/>
        </a:spcAft>
        <a:buClr>
          <a:schemeClr val="accent2"/>
        </a:buClr>
        <a:buSzPct val="85000"/>
        <a:buFont typeface="Wingdings" pitchFamily="2" charset="2"/>
        <a:defRPr sz="1400">
          <a:solidFill>
            <a:schemeClr val="tx1"/>
          </a:solidFill>
          <a:latin typeface="+mn-lt"/>
          <a:ea typeface="+mn-ea"/>
        </a:defRPr>
      </a:lvl3pPr>
      <a:lvl4pPr marL="1665288" indent="-228600" algn="l" rtl="0" eaLnBrk="1" fontAlgn="base" hangingPunct="1">
        <a:spcBef>
          <a:spcPct val="40000"/>
        </a:spcBef>
        <a:spcAft>
          <a:spcPct val="0"/>
        </a:spcAft>
        <a:buFont typeface="Wingdings" pitchFamily="2" charset="2"/>
        <a:buChar char="§"/>
        <a:defRPr sz="1100">
          <a:solidFill>
            <a:schemeClr val="tx1"/>
          </a:solidFill>
          <a:latin typeface="+mn-lt"/>
          <a:ea typeface="+mn-ea"/>
        </a:defRPr>
      </a:lvl4pPr>
      <a:lvl5pPr marL="2073275" indent="-228600" algn="l" rtl="0" eaLnBrk="1" fontAlgn="base" hangingPunct="1">
        <a:spcBef>
          <a:spcPct val="20000"/>
        </a:spcBef>
        <a:spcAft>
          <a:spcPct val="0"/>
        </a:spcAft>
        <a:buChar char="»"/>
        <a:defRPr sz="1000">
          <a:solidFill>
            <a:schemeClr val="tx1"/>
          </a:solidFill>
          <a:latin typeface="+mn-lt"/>
          <a:ea typeface="+mn-ea"/>
        </a:defRPr>
      </a:lvl5pPr>
      <a:lvl6pPr marL="2530475" indent="-228600" algn="l" rtl="0" eaLnBrk="1" fontAlgn="base" hangingPunct="1">
        <a:spcBef>
          <a:spcPct val="20000"/>
        </a:spcBef>
        <a:spcAft>
          <a:spcPct val="0"/>
        </a:spcAft>
        <a:buChar char="»"/>
        <a:defRPr sz="1000">
          <a:solidFill>
            <a:schemeClr val="tx1"/>
          </a:solidFill>
          <a:latin typeface="+mn-lt"/>
          <a:ea typeface="+mn-ea"/>
        </a:defRPr>
      </a:lvl6pPr>
      <a:lvl7pPr marL="2987675" indent="-228600" algn="l" rtl="0" eaLnBrk="1" fontAlgn="base" hangingPunct="1">
        <a:spcBef>
          <a:spcPct val="20000"/>
        </a:spcBef>
        <a:spcAft>
          <a:spcPct val="0"/>
        </a:spcAft>
        <a:buChar char="»"/>
        <a:defRPr sz="1000">
          <a:solidFill>
            <a:schemeClr val="tx1"/>
          </a:solidFill>
          <a:latin typeface="+mn-lt"/>
          <a:ea typeface="+mn-ea"/>
        </a:defRPr>
      </a:lvl7pPr>
      <a:lvl8pPr marL="3444875" indent="-228600" algn="l" rtl="0" eaLnBrk="1" fontAlgn="base" hangingPunct="1">
        <a:spcBef>
          <a:spcPct val="20000"/>
        </a:spcBef>
        <a:spcAft>
          <a:spcPct val="0"/>
        </a:spcAft>
        <a:buChar char="»"/>
        <a:defRPr sz="1000">
          <a:solidFill>
            <a:schemeClr val="tx1"/>
          </a:solidFill>
          <a:latin typeface="+mn-lt"/>
          <a:ea typeface="+mn-ea"/>
        </a:defRPr>
      </a:lvl8pPr>
      <a:lvl9pPr marL="3902075" indent="-228600" algn="l" rtl="0" eaLnBrk="1" fontAlgn="base" hangingPunct="1">
        <a:spcBef>
          <a:spcPct val="20000"/>
        </a:spcBef>
        <a:spcAft>
          <a:spcPct val="0"/>
        </a:spcAft>
        <a:buChar char="»"/>
        <a:defRPr sz="10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43608" y="4221088"/>
            <a:ext cx="7128792" cy="830997"/>
          </a:xfrm>
          <a:prstGeom prst="rect">
            <a:avLst/>
          </a:prstGeom>
          <a:noFill/>
        </p:spPr>
        <p:txBody>
          <a:bodyPr wrap="square" rtlCol="0">
            <a:spAutoFit/>
          </a:bodyPr>
          <a:lstStyle/>
          <a:p>
            <a:pPr>
              <a:lnSpc>
                <a:spcPct val="100000"/>
              </a:lnSpc>
              <a:spcBef>
                <a:spcPct val="0"/>
              </a:spcBef>
              <a:buClrTx/>
              <a:buFontTx/>
              <a:buNone/>
            </a:pPr>
            <a:r>
              <a:rPr lang="fr-FR" sz="2400" dirty="0">
                <a:latin typeface="Arial Narrow" pitchFamily="112" charset="0"/>
              </a:rPr>
              <a:t>WLTP</a:t>
            </a:r>
          </a:p>
          <a:p>
            <a:pPr>
              <a:lnSpc>
                <a:spcPct val="100000"/>
              </a:lnSpc>
              <a:spcBef>
                <a:spcPct val="0"/>
              </a:spcBef>
              <a:buClrTx/>
              <a:buFontTx/>
              <a:buNone/>
            </a:pPr>
            <a:r>
              <a:rPr lang="fr-FR" sz="2400" noProof="1" smtClean="0">
                <a:latin typeface="Arial Narrow" pitchFamily="112" charset="0"/>
              </a:rPr>
              <a:t>	PEV </a:t>
            </a:r>
            <a:r>
              <a:rPr lang="fr-FR" sz="2400" noProof="1">
                <a:latin typeface="Arial Narrow" pitchFamily="112" charset="0"/>
              </a:rPr>
              <a:t>Range test procedure : End of test criteria </a:t>
            </a:r>
          </a:p>
        </p:txBody>
      </p:sp>
    </p:spTree>
    <p:extLst>
      <p:ext uri="{BB962C8B-B14F-4D97-AF65-F5344CB8AC3E}">
        <p14:creationId xmlns:p14="http://schemas.microsoft.com/office/powerpoint/2010/main" val="19475991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3388" y="2226899"/>
            <a:ext cx="4355559" cy="14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2" y="2211766"/>
            <a:ext cx="4355559" cy="147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ZoneTexte 3"/>
          <p:cNvSpPr txBox="1"/>
          <p:nvPr/>
        </p:nvSpPr>
        <p:spPr>
          <a:xfrm>
            <a:off x="235114" y="188640"/>
            <a:ext cx="8676000"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b="1" dirty="0" smtClean="0"/>
              <a:t> : Problem definition</a:t>
            </a:r>
            <a:endParaRPr lang="en-US" b="1" dirty="0"/>
          </a:p>
        </p:txBody>
      </p:sp>
      <p:sp>
        <p:nvSpPr>
          <p:cNvPr id="3" name="ZoneTexte 2"/>
          <p:cNvSpPr txBox="1"/>
          <p:nvPr/>
        </p:nvSpPr>
        <p:spPr>
          <a:xfrm>
            <a:off x="251520" y="764704"/>
            <a:ext cx="8640000" cy="1169551"/>
          </a:xfrm>
          <a:prstGeom prst="rect">
            <a:avLst/>
          </a:prstGeom>
          <a:noFill/>
        </p:spPr>
        <p:txBody>
          <a:bodyPr wrap="square" rtlCol="0">
            <a:spAutoFit/>
          </a:bodyPr>
          <a:lstStyle/>
          <a:p>
            <a:pPr marL="285750" indent="-285750">
              <a:buFont typeface="Wingdings" panose="05000000000000000000" pitchFamily="2" charset="2"/>
              <a:buChar char="§"/>
            </a:pPr>
            <a:r>
              <a:rPr lang="en-US" sz="1400" dirty="0" smtClean="0"/>
              <a:t>Present GTR draft: ‘Break up criteria is reached when vehicle </a:t>
            </a:r>
            <a:r>
              <a:rPr lang="en-US" sz="1400" b="1" i="1" dirty="0" smtClean="0">
                <a:solidFill>
                  <a:srgbClr val="C00000"/>
                </a:solidFill>
              </a:rPr>
              <a:t>deviates from prescribed tolerance for 4 seconds or more’</a:t>
            </a:r>
          </a:p>
          <a:p>
            <a:pPr marL="285750" indent="-285750">
              <a:buFont typeface="Wingdings" panose="05000000000000000000" pitchFamily="2" charset="2"/>
              <a:buChar char="§"/>
            </a:pPr>
            <a:r>
              <a:rPr lang="en-US" sz="1400" dirty="0" smtClean="0"/>
              <a:t>In the present  GTR-draft, the energy consumption is also calculated over the range test </a:t>
            </a:r>
          </a:p>
          <a:p>
            <a:pPr marL="285750" indent="-285750">
              <a:buFont typeface="Wingdings" panose="05000000000000000000" pitchFamily="2" charset="2"/>
              <a:buChar char="§"/>
            </a:pPr>
            <a:r>
              <a:rPr lang="en-US" sz="1400" dirty="0" smtClean="0"/>
              <a:t>There are two possible situation where the ‘4second - end of test criteria’ may lead to incoherent AER and electric energy consumption value  </a:t>
            </a:r>
          </a:p>
        </p:txBody>
      </p:sp>
      <p:sp>
        <p:nvSpPr>
          <p:cNvPr id="5" name="Ellipse 4"/>
          <p:cNvSpPr/>
          <p:nvPr/>
        </p:nvSpPr>
        <p:spPr>
          <a:xfrm>
            <a:off x="127477" y="231613"/>
            <a:ext cx="329641" cy="3141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endParaRPr lang="en-US" dirty="0"/>
          </a:p>
        </p:txBody>
      </p:sp>
      <p:sp>
        <p:nvSpPr>
          <p:cNvPr id="6" name="ZoneTexte 5"/>
          <p:cNvSpPr txBox="1"/>
          <p:nvPr/>
        </p:nvSpPr>
        <p:spPr>
          <a:xfrm>
            <a:off x="121783" y="3564627"/>
            <a:ext cx="4140000" cy="307777"/>
          </a:xfrm>
          <a:prstGeom prst="rect">
            <a:avLst/>
          </a:prstGeom>
          <a:solidFill>
            <a:schemeClr val="accent1">
              <a:lumMod val="60000"/>
              <a:lumOff val="40000"/>
            </a:schemeClr>
          </a:solidFill>
        </p:spPr>
        <p:txBody>
          <a:bodyPr wrap="square" rtlCol="0">
            <a:spAutoFit/>
          </a:bodyPr>
          <a:lstStyle/>
          <a:p>
            <a:r>
              <a:rPr lang="en-US" sz="1400" dirty="0" smtClean="0"/>
              <a:t>Probelm1: Low speed PEV (capped speed)</a:t>
            </a:r>
          </a:p>
        </p:txBody>
      </p:sp>
      <p:sp>
        <p:nvSpPr>
          <p:cNvPr id="8" name="ZoneTexte 7"/>
          <p:cNvSpPr txBox="1"/>
          <p:nvPr/>
        </p:nvSpPr>
        <p:spPr>
          <a:xfrm>
            <a:off x="4932480" y="3886259"/>
            <a:ext cx="4140000" cy="224676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lgn="just">
              <a:buFont typeface="Arial" panose="020B0604020202020204" pitchFamily="34" charset="0"/>
              <a:buChar char="•"/>
            </a:pPr>
            <a:r>
              <a:rPr lang="en-US" sz="1400" dirty="0" smtClean="0"/>
              <a:t>If the vehicle power is lower than the required power, then vehicle will not be able to follow the drive cycle (Even if it has a high capacity battery)</a:t>
            </a:r>
          </a:p>
          <a:p>
            <a:pPr marL="285750" indent="-285750" algn="just">
              <a:buFont typeface="Arial" panose="020B0604020202020204" pitchFamily="34" charset="0"/>
              <a:buChar char="•"/>
            </a:pPr>
            <a:r>
              <a:rPr lang="en-US" sz="1400" dirty="0" smtClean="0"/>
              <a:t>In this case the test has to be stopped before completing the first WLTC cycle even though the battery is capable of driving a very long range) </a:t>
            </a:r>
          </a:p>
          <a:p>
            <a:pPr marL="285750" indent="-285750" algn="just">
              <a:buFont typeface="Arial" panose="020B0604020202020204" pitchFamily="34" charset="0"/>
              <a:buChar char="•"/>
            </a:pPr>
            <a:r>
              <a:rPr lang="en-US" sz="1400" dirty="0" smtClean="0"/>
              <a:t>Example: A vehicle with a real range of 150 km can have result in a range of 17 km </a:t>
            </a:r>
          </a:p>
        </p:txBody>
      </p:sp>
      <p:sp>
        <p:nvSpPr>
          <p:cNvPr id="9" name="ZoneTexte 8"/>
          <p:cNvSpPr txBox="1"/>
          <p:nvPr/>
        </p:nvSpPr>
        <p:spPr>
          <a:xfrm>
            <a:off x="107503" y="3886259"/>
            <a:ext cx="4154279" cy="181588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lgn="just">
              <a:buFont typeface="Arial" panose="020B0604020202020204" pitchFamily="34" charset="0"/>
              <a:buChar char="•"/>
            </a:pPr>
            <a:r>
              <a:rPr lang="en-US" sz="1400" dirty="0" smtClean="0"/>
              <a:t>Some times the maximum speed of ‘utility vehicles’ are capped (ex: 110 km/h) </a:t>
            </a:r>
          </a:p>
          <a:p>
            <a:pPr marL="285750" indent="-285750" algn="just">
              <a:buFont typeface="Arial" panose="020B0604020202020204" pitchFamily="34" charset="0"/>
              <a:buChar char="•"/>
            </a:pPr>
            <a:r>
              <a:rPr lang="en-US" sz="1400" dirty="0" smtClean="0"/>
              <a:t>These kind of vehicle will certainly not able to follow the drive cycle above the maximum speed of the vehicle </a:t>
            </a:r>
            <a:r>
              <a:rPr lang="en-US" sz="1200" dirty="0" smtClean="0"/>
              <a:t>(</a:t>
            </a:r>
            <a:r>
              <a:rPr lang="en-US" sz="1200" dirty="0" err="1" smtClean="0"/>
              <a:t>V</a:t>
            </a:r>
            <a:r>
              <a:rPr lang="en-US" sz="1200" baseline="-25000" dirty="0" err="1" smtClean="0"/>
              <a:t>max</a:t>
            </a:r>
            <a:r>
              <a:rPr lang="en-US" sz="1200" dirty="0" smtClean="0"/>
              <a:t> Vehicle &lt;</a:t>
            </a:r>
            <a:r>
              <a:rPr lang="en-US" sz="1200" dirty="0" err="1" smtClean="0"/>
              <a:t>V</a:t>
            </a:r>
            <a:r>
              <a:rPr lang="en-US" sz="1200" baseline="-25000" dirty="0" err="1" smtClean="0"/>
              <a:t>max</a:t>
            </a:r>
            <a:r>
              <a:rPr lang="en-US" sz="1200" dirty="0" smtClean="0"/>
              <a:t> WLTC)</a:t>
            </a:r>
            <a:endParaRPr lang="en-US" sz="1400" dirty="0" smtClean="0"/>
          </a:p>
          <a:p>
            <a:pPr marL="285750" indent="-285750" algn="just">
              <a:buFont typeface="Arial" panose="020B0604020202020204" pitchFamily="34" charset="0"/>
              <a:buChar char="•"/>
            </a:pPr>
            <a:r>
              <a:rPr lang="en-US" sz="1400" i="1" dirty="0" smtClean="0"/>
              <a:t>Example:</a:t>
            </a:r>
            <a:r>
              <a:rPr lang="en-US" sz="1400" dirty="0" smtClean="0"/>
              <a:t> a </a:t>
            </a:r>
            <a:r>
              <a:rPr lang="en-US" sz="1400" dirty="0"/>
              <a:t>vehicle with a maximum speed of </a:t>
            </a:r>
            <a:r>
              <a:rPr lang="en-US" sz="1400" dirty="0" smtClean="0"/>
              <a:t>110 </a:t>
            </a:r>
            <a:r>
              <a:rPr lang="en-US" sz="1400" dirty="0"/>
              <a:t>km/h will have a range </a:t>
            </a:r>
            <a:r>
              <a:rPr lang="en-US" sz="1400" dirty="0" smtClean="0"/>
              <a:t>16.7 km (real range &gt;200 km)</a:t>
            </a:r>
            <a:endParaRPr lang="en-US" sz="1400" dirty="0"/>
          </a:p>
        </p:txBody>
      </p:sp>
      <p:sp>
        <p:nvSpPr>
          <p:cNvPr id="10" name="ZoneTexte 9"/>
          <p:cNvSpPr txBox="1"/>
          <p:nvPr/>
        </p:nvSpPr>
        <p:spPr>
          <a:xfrm>
            <a:off x="4932480" y="3578482"/>
            <a:ext cx="4140000" cy="307777"/>
          </a:xfrm>
          <a:prstGeom prst="rect">
            <a:avLst/>
          </a:prstGeom>
          <a:solidFill>
            <a:schemeClr val="accent1">
              <a:lumMod val="60000"/>
              <a:lumOff val="40000"/>
            </a:schemeClr>
          </a:solidFill>
        </p:spPr>
        <p:txBody>
          <a:bodyPr wrap="square" rtlCol="0">
            <a:spAutoFit/>
          </a:bodyPr>
          <a:lstStyle/>
          <a:p>
            <a:r>
              <a:rPr lang="en-US" sz="1400" dirty="0" smtClean="0"/>
              <a:t>Problem 2: Low powered PEV </a:t>
            </a:r>
          </a:p>
        </p:txBody>
      </p:sp>
      <p:pic>
        <p:nvPicPr>
          <p:cNvPr id="4101"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39255" r="21490"/>
          <a:stretch/>
        </p:blipFill>
        <p:spPr bwMode="auto">
          <a:xfrm>
            <a:off x="8156824" y="1858852"/>
            <a:ext cx="226134" cy="9800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Ellipse 15"/>
          <p:cNvSpPr/>
          <p:nvPr/>
        </p:nvSpPr>
        <p:spPr>
          <a:xfrm rot="16836424">
            <a:off x="7762431" y="2199218"/>
            <a:ext cx="971445" cy="231502"/>
          </a:xfrm>
          <a:prstGeom prst="ellipse">
            <a:avLst/>
          </a:prstGeom>
          <a:noFill/>
          <a:ln/>
        </p:spPr>
        <p:style>
          <a:lnRef idx="2">
            <a:schemeClr val="accent2"/>
          </a:lnRef>
          <a:fillRef idx="1">
            <a:schemeClr val="lt1"/>
          </a:fillRef>
          <a:effectRef idx="0">
            <a:schemeClr val="accent2"/>
          </a:effectRef>
          <a:fontRef idx="minor">
            <a:schemeClr val="dk1"/>
          </a:fontRef>
        </p:style>
        <p:txBody>
          <a:bodyPr lIns="0" tIns="0" rIns="0" bIns="0" rtlCol="0" anchor="t" anchorCtr="0"/>
          <a:lstStyle/>
          <a:p>
            <a:pPr algn="ctr"/>
            <a:endParaRPr lang="en-US"/>
          </a:p>
        </p:txBody>
      </p:sp>
      <p:cxnSp>
        <p:nvCxnSpPr>
          <p:cNvPr id="13" name="Connecteur droit avec flèche 12"/>
          <p:cNvCxnSpPr/>
          <p:nvPr/>
        </p:nvCxnSpPr>
        <p:spPr>
          <a:xfrm>
            <a:off x="8382958" y="2420888"/>
            <a:ext cx="68377" cy="248795"/>
          </a:xfrm>
          <a:prstGeom prst="straightConnector1">
            <a:avLst/>
          </a:prstGeom>
          <a:ln>
            <a:headEnd type="none" w="med" len="med"/>
            <a:tailEnd type="triangle" w="med" len="med"/>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2881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35114" y="188640"/>
            <a:ext cx="8676000"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b="1" dirty="0" smtClean="0"/>
              <a:t>   Possible solutions  </a:t>
            </a:r>
            <a:endParaRPr lang="en-US" b="1" dirty="0"/>
          </a:p>
        </p:txBody>
      </p:sp>
      <p:sp>
        <p:nvSpPr>
          <p:cNvPr id="3" name="ZoneTexte 2"/>
          <p:cNvSpPr txBox="1"/>
          <p:nvPr/>
        </p:nvSpPr>
        <p:spPr>
          <a:xfrm>
            <a:off x="483502" y="836712"/>
            <a:ext cx="8408978" cy="307777"/>
          </a:xfrm>
          <a:prstGeom prst="rect">
            <a:avLst/>
          </a:prstGeom>
          <a:noFill/>
        </p:spPr>
        <p:txBody>
          <a:bodyPr wrap="square" rtlCol="0">
            <a:spAutoFit/>
          </a:bodyPr>
          <a:lstStyle/>
          <a:p>
            <a:pPr marL="285750" indent="-285750">
              <a:buFont typeface="Wingdings" panose="05000000000000000000" pitchFamily="2" charset="2"/>
              <a:buChar char="§"/>
            </a:pPr>
            <a:r>
              <a:rPr lang="en-US" sz="1400" dirty="0" smtClean="0"/>
              <a:t>There are two possible solutions under discussion </a:t>
            </a:r>
          </a:p>
        </p:txBody>
      </p:sp>
      <p:sp>
        <p:nvSpPr>
          <p:cNvPr id="5" name="Ellipse 4"/>
          <p:cNvSpPr/>
          <p:nvPr/>
        </p:nvSpPr>
        <p:spPr>
          <a:xfrm>
            <a:off x="127477" y="231613"/>
            <a:ext cx="329641" cy="3141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a:t>
            </a:r>
            <a:endParaRPr lang="en-US" dirty="0"/>
          </a:p>
        </p:txBody>
      </p:sp>
      <p:graphicFrame>
        <p:nvGraphicFramePr>
          <p:cNvPr id="12" name="Tableau 11"/>
          <p:cNvGraphicFramePr>
            <a:graphicFrameLocks noGrp="1"/>
          </p:cNvGraphicFramePr>
          <p:nvPr>
            <p:extLst>
              <p:ext uri="{D42A27DB-BD31-4B8C-83A1-F6EECF244321}">
                <p14:modId xmlns:p14="http://schemas.microsoft.com/office/powerpoint/2010/main" val="1807377007"/>
              </p:ext>
            </p:extLst>
          </p:nvPr>
        </p:nvGraphicFramePr>
        <p:xfrm>
          <a:off x="467544" y="1268760"/>
          <a:ext cx="8352928" cy="2499360"/>
        </p:xfrm>
        <a:graphic>
          <a:graphicData uri="http://schemas.openxmlformats.org/drawingml/2006/table">
            <a:tbl>
              <a:tblPr firstRow="1" bandRow="1">
                <a:tableStyleId>{5940675A-B579-460E-94D1-54222C63F5DA}</a:tableStyleId>
              </a:tblPr>
              <a:tblGrid>
                <a:gridCol w="288032"/>
                <a:gridCol w="1872208"/>
                <a:gridCol w="3528392"/>
                <a:gridCol w="2664296"/>
              </a:tblGrid>
              <a:tr h="360040">
                <a:tc gridSpan="2">
                  <a:txBody>
                    <a:bodyPr/>
                    <a:lstStyle/>
                    <a:p>
                      <a:endParaRPr lang="en-US" sz="1400" noProof="0" dirty="0"/>
                    </a:p>
                  </a:txBody>
                  <a:tcPr/>
                </a:tc>
                <a:tc hMerge="1">
                  <a:txBody>
                    <a:bodyPr/>
                    <a:lstStyle/>
                    <a:p>
                      <a:endParaRPr lang="en-US" sz="1400" noProof="0" dirty="0"/>
                    </a:p>
                  </a:txBody>
                  <a:tcPr/>
                </a:tc>
                <a:tc>
                  <a:txBody>
                    <a:bodyPr/>
                    <a:lstStyle/>
                    <a:p>
                      <a:pPr algn="ctr"/>
                      <a:r>
                        <a:rPr lang="en-US" sz="1400" b="1" noProof="0" dirty="0" smtClean="0"/>
                        <a:t>Solution 1</a:t>
                      </a:r>
                    </a:p>
                    <a:p>
                      <a:pPr algn="ctr"/>
                      <a:r>
                        <a:rPr lang="en-US" sz="1200" i="1" noProof="0" dirty="0" smtClean="0"/>
                        <a:t>(based on WLTP -ICE proposal)</a:t>
                      </a:r>
                      <a:r>
                        <a:rPr lang="en-US" sz="1200" i="1" baseline="0" noProof="0" dirty="0" smtClean="0"/>
                        <a:t> </a:t>
                      </a:r>
                      <a:endParaRPr lang="en-US" sz="1200" i="1" noProof="0" dirty="0"/>
                    </a:p>
                  </a:txBody>
                  <a:tcPr>
                    <a:solidFill>
                      <a:schemeClr val="accent1">
                        <a:lumMod val="60000"/>
                        <a:lumOff val="40000"/>
                      </a:schemeClr>
                    </a:solidFill>
                  </a:tcPr>
                </a:tc>
                <a:tc>
                  <a:txBody>
                    <a:bodyPr/>
                    <a:lstStyle/>
                    <a:p>
                      <a:pPr algn="ctr"/>
                      <a:r>
                        <a:rPr lang="en-US" sz="1400" b="1" noProof="0" dirty="0" smtClean="0"/>
                        <a:t>Solution 2</a:t>
                      </a:r>
                    </a:p>
                    <a:p>
                      <a:pPr algn="ctr"/>
                      <a:r>
                        <a:rPr lang="en-US" sz="1200" i="1" noProof="0" dirty="0" smtClean="0"/>
                        <a:t>(based on SAE J1634) </a:t>
                      </a:r>
                    </a:p>
                  </a:txBody>
                  <a:tcPr>
                    <a:solidFill>
                      <a:schemeClr val="accent1">
                        <a:lumMod val="60000"/>
                        <a:lumOff val="40000"/>
                      </a:schemeClr>
                    </a:solidFill>
                  </a:tcPr>
                </a:tc>
              </a:tr>
              <a:tr h="592832">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noProof="0" dirty="0" smtClean="0"/>
                        <a:t>Problem</a:t>
                      </a:r>
                      <a:r>
                        <a:rPr lang="fr-FR" sz="1400" b="1" noProof="0" dirty="0" smtClean="0"/>
                        <a:t> </a:t>
                      </a:r>
                      <a:endParaRPr lang="en-US" sz="1400" b="1" noProof="0" dirty="0"/>
                    </a:p>
                  </a:txBody>
                  <a:tcPr marL="36000" marR="36000" marT="36000" marB="36000" vert="vert270" anchor="ctr">
                    <a:solidFill>
                      <a:schemeClr val="accent1">
                        <a:lumMod val="60000"/>
                        <a:lumOff val="40000"/>
                      </a:schemeClr>
                    </a:solidFill>
                  </a:tcPr>
                </a:tc>
                <a:tc>
                  <a:txBody>
                    <a:bodyPr/>
                    <a:lstStyle/>
                    <a:p>
                      <a:r>
                        <a:rPr lang="en-US" sz="1400" noProof="0" dirty="0" smtClean="0"/>
                        <a:t>Low</a:t>
                      </a:r>
                      <a:r>
                        <a:rPr lang="en-US" sz="1400" baseline="0" noProof="0" dirty="0" smtClean="0"/>
                        <a:t> speed vehicle </a:t>
                      </a:r>
                      <a:endParaRPr lang="en-US" sz="1400" noProof="0" dirty="0"/>
                    </a:p>
                  </a:txBody>
                  <a:tcPr>
                    <a:solidFill>
                      <a:schemeClr val="accent1">
                        <a:lumMod val="60000"/>
                        <a:lumOff val="40000"/>
                      </a:schemeClr>
                    </a:solidFill>
                  </a:tcPr>
                </a:tc>
                <a:tc>
                  <a:txBody>
                    <a:bodyPr/>
                    <a:lstStyle/>
                    <a:p>
                      <a:pPr algn="just"/>
                      <a:r>
                        <a:rPr lang="en-US" sz="1400" noProof="0" dirty="0" smtClean="0"/>
                        <a:t>-’End of test criteria’ is</a:t>
                      </a:r>
                      <a:r>
                        <a:rPr lang="en-US" sz="1400" baseline="0" noProof="0" dirty="0" smtClean="0"/>
                        <a:t> not applicable to speed more than the ‘maximum speed’ of the vehicle</a:t>
                      </a:r>
                      <a:endParaRPr lang="en-US" sz="1400" noProof="0" dirty="0"/>
                    </a:p>
                  </a:txBody>
                  <a:tcPr/>
                </a:tc>
                <a:tc rowSpan="2">
                  <a:txBody>
                    <a:bodyPr/>
                    <a:lstStyle/>
                    <a:p>
                      <a:pPr algn="just"/>
                      <a:r>
                        <a:rPr lang="en-US" sz="1400" noProof="0" dirty="0" smtClean="0"/>
                        <a:t>-Shall be operated at maximum available power (or full throttle) when the vehicle can not achieve the speed trace within the speed and time tolerance</a:t>
                      </a:r>
                    </a:p>
                    <a:p>
                      <a:pPr algn="just"/>
                      <a:r>
                        <a:rPr lang="en-US" sz="1400" noProof="0" dirty="0" smtClean="0"/>
                        <a:t>-First drive cycle will be used as reference cycle (best effort situation)</a:t>
                      </a:r>
                    </a:p>
                    <a:p>
                      <a:pPr algn="just"/>
                      <a:endParaRPr lang="en-US" sz="1400" noProof="0" dirty="0"/>
                    </a:p>
                  </a:txBody>
                  <a:tcPr/>
                </a:tc>
              </a:tr>
              <a:tr h="835680">
                <a:tc vMerge="1">
                  <a:txBody>
                    <a:bodyPr/>
                    <a:lstStyle/>
                    <a:p>
                      <a:endParaRPr lang="en-US" sz="1400" noProof="0" dirty="0"/>
                    </a:p>
                  </a:txBody>
                  <a:tcPr/>
                </a:tc>
                <a:tc>
                  <a:txBody>
                    <a:bodyPr/>
                    <a:lstStyle/>
                    <a:p>
                      <a:r>
                        <a:rPr lang="en-US" sz="1400" noProof="0" dirty="0" smtClean="0"/>
                        <a:t>Low powered vehicle </a:t>
                      </a:r>
                      <a:endParaRPr lang="en-US" sz="1400" noProof="0" dirty="0"/>
                    </a:p>
                  </a:txBody>
                  <a:tcPr>
                    <a:solidFill>
                      <a:schemeClr val="accent1">
                        <a:lumMod val="60000"/>
                        <a:lumOff val="40000"/>
                      </a:schemeClr>
                    </a:solidFill>
                  </a:tcPr>
                </a:tc>
                <a:tc>
                  <a:txBody>
                    <a:bodyPr/>
                    <a:lstStyle/>
                    <a:p>
                      <a:pPr algn="just"/>
                      <a:r>
                        <a:rPr lang="en-US" sz="1400" noProof="0" dirty="0" smtClean="0"/>
                        <a:t>-Downscaling</a:t>
                      </a:r>
                      <a:r>
                        <a:rPr lang="en-US" sz="1400" baseline="0" noProof="0" dirty="0" smtClean="0"/>
                        <a:t> method according to the ‘cycle modification method’ for ICE vehicle should be used</a:t>
                      </a:r>
                    </a:p>
                    <a:p>
                      <a:pPr algn="just"/>
                      <a:r>
                        <a:rPr lang="en-US" sz="1400" baseline="0" noProof="0" dirty="0" smtClean="0"/>
                        <a:t>-In this case peak power of PEV should be used for calculation</a:t>
                      </a:r>
                      <a:endParaRPr lang="en-US" sz="1400" noProof="0" dirty="0"/>
                    </a:p>
                  </a:txBody>
                  <a:tcPr/>
                </a:tc>
                <a:tc vMerge="1">
                  <a:txBody>
                    <a:bodyPr/>
                    <a:lstStyle/>
                    <a:p>
                      <a:endParaRPr lang="en-US" sz="1400" noProof="0" dirty="0"/>
                    </a:p>
                  </a:txBody>
                  <a:tcPr/>
                </a:tc>
              </a:tr>
            </a:tbl>
          </a:graphicData>
        </a:graphic>
      </p:graphicFrame>
      <p:graphicFrame>
        <p:nvGraphicFramePr>
          <p:cNvPr id="11" name="Tableau 10"/>
          <p:cNvGraphicFramePr>
            <a:graphicFrameLocks noGrp="1"/>
          </p:cNvGraphicFramePr>
          <p:nvPr>
            <p:extLst>
              <p:ext uri="{D42A27DB-BD31-4B8C-83A1-F6EECF244321}">
                <p14:modId xmlns:p14="http://schemas.microsoft.com/office/powerpoint/2010/main" val="3658235861"/>
              </p:ext>
            </p:extLst>
          </p:nvPr>
        </p:nvGraphicFramePr>
        <p:xfrm>
          <a:off x="483504" y="4077072"/>
          <a:ext cx="8336969" cy="2103120"/>
        </p:xfrm>
        <a:graphic>
          <a:graphicData uri="http://schemas.openxmlformats.org/drawingml/2006/table">
            <a:tbl>
              <a:tblPr firstRow="1" bandRow="1">
                <a:tableStyleId>{5940675A-B579-460E-94D1-54222C63F5DA}</a:tableStyleId>
              </a:tblPr>
              <a:tblGrid>
                <a:gridCol w="272072"/>
                <a:gridCol w="1872208"/>
                <a:gridCol w="3528392"/>
                <a:gridCol w="2664297"/>
              </a:tblGrid>
              <a:tr h="370840">
                <a:tc rowSpan="2">
                  <a:txBody>
                    <a:bodyPr/>
                    <a:lstStyle/>
                    <a:p>
                      <a:pPr algn="ctr"/>
                      <a:r>
                        <a:rPr lang="en-US" sz="1400" b="1" noProof="0" dirty="0" smtClean="0"/>
                        <a:t>Comments</a:t>
                      </a:r>
                      <a:r>
                        <a:rPr lang="fr-FR" sz="1400" b="1" noProof="0" dirty="0" smtClean="0"/>
                        <a:t> </a:t>
                      </a:r>
                      <a:endParaRPr lang="en-US" sz="1400" b="1" noProof="0" dirty="0">
                        <a:solidFill>
                          <a:schemeClr val="tx1"/>
                        </a:solidFill>
                      </a:endParaRPr>
                    </a:p>
                  </a:txBody>
                  <a:tcPr marL="36000" marR="36000" marT="36000" marB="36000" vert="vert270">
                    <a:solidFill>
                      <a:schemeClr val="accent3">
                        <a:lumMod val="40000"/>
                        <a:lumOff val="60000"/>
                      </a:schemeClr>
                    </a:solidFill>
                  </a:tcPr>
                </a:tc>
                <a:tc>
                  <a:txBody>
                    <a:bodyPr/>
                    <a:lstStyle/>
                    <a:p>
                      <a:r>
                        <a:rPr lang="en-US" sz="1400" noProof="0" dirty="0" smtClean="0"/>
                        <a:t>Advantage </a:t>
                      </a:r>
                      <a:endParaRPr lang="en-US" sz="1400" b="0" noProof="0" dirty="0">
                        <a:solidFill>
                          <a:schemeClr val="tx1"/>
                        </a:solidFill>
                      </a:endParaRPr>
                    </a:p>
                  </a:txBody>
                  <a:tcPr>
                    <a:solidFill>
                      <a:schemeClr val="accent3">
                        <a:lumMod val="40000"/>
                        <a:lumOff val="60000"/>
                      </a:schemeClr>
                    </a:solidFill>
                  </a:tcPr>
                </a:tc>
                <a:tc>
                  <a:txBody>
                    <a:bodyPr/>
                    <a:lstStyle/>
                    <a:p>
                      <a:pPr algn="just"/>
                      <a:r>
                        <a:rPr lang="en-US" sz="1400" noProof="0" dirty="0" smtClean="0"/>
                        <a:t>-Coherent with the ICE vehicle in the present draft GTR </a:t>
                      </a:r>
                      <a:endParaRPr lang="en-US" sz="1400" b="0" noProof="0" dirty="0">
                        <a:solidFill>
                          <a:schemeClr val="tx1"/>
                        </a:solidFill>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noProof="0" dirty="0" smtClean="0"/>
                        <a:t>-One solution fits for all</a:t>
                      </a:r>
                    </a:p>
                    <a:p>
                      <a:pPr algn="just"/>
                      <a:endParaRPr lang="en-US" sz="1400" b="0" noProof="0" dirty="0">
                        <a:solidFill>
                          <a:schemeClr val="tx1"/>
                        </a:solidFill>
                      </a:endParaRPr>
                    </a:p>
                  </a:txBody>
                  <a:tcPr/>
                </a:tc>
              </a:tr>
              <a:tr h="370840">
                <a:tc vMerge="1">
                  <a:txBody>
                    <a:bodyPr/>
                    <a:lstStyle/>
                    <a:p>
                      <a:endParaRPr lang="en-US" sz="1400" b="0" noProof="0" dirty="0">
                        <a:solidFill>
                          <a:schemeClr val="tx1"/>
                        </a:solidFill>
                      </a:endParaRPr>
                    </a:p>
                  </a:txBody>
                  <a:tcPr>
                    <a:solidFill>
                      <a:schemeClr val="bg1">
                        <a:lumMod val="85000"/>
                      </a:schemeClr>
                    </a:solidFill>
                  </a:tcPr>
                </a:tc>
                <a:tc>
                  <a:txBody>
                    <a:bodyPr/>
                    <a:lstStyle/>
                    <a:p>
                      <a:r>
                        <a:rPr lang="en-US" sz="1400" noProof="0" dirty="0" smtClean="0"/>
                        <a:t> Disadvantage </a:t>
                      </a:r>
                      <a:endParaRPr lang="en-US" sz="1400" b="0" noProof="0" dirty="0">
                        <a:solidFill>
                          <a:schemeClr val="tx1"/>
                        </a:solidFill>
                      </a:endParaRPr>
                    </a:p>
                  </a:txBody>
                  <a:tcPr marL="36000" marR="36000" marT="36000" marB="36000">
                    <a:solidFill>
                      <a:schemeClr val="accent3">
                        <a:lumMod val="40000"/>
                        <a:lumOff val="60000"/>
                      </a:schemeClr>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400" noProof="0" dirty="0" smtClean="0"/>
                        <a:t>-PEV</a:t>
                      </a:r>
                      <a:r>
                        <a:rPr lang="en-US" sz="1400" baseline="0" noProof="0" dirty="0" smtClean="0"/>
                        <a:t> power defined according to R85 (peak or 30 minutes) does not consider the battery capacity of the vehicle. In reality the available [peak power] can be less than the declared power. Hence the cycle modification will be a worst case situation for OEM</a:t>
                      </a:r>
                      <a:endParaRPr lang="en-US" sz="1400" b="0" noProof="0" dirty="0" smtClean="0">
                        <a:solidFill>
                          <a:schemeClr val="tx1"/>
                        </a:solidFill>
                      </a:endParaRPr>
                    </a:p>
                  </a:txBody>
                  <a:tcPr/>
                </a:tc>
                <a:tc>
                  <a:txBody>
                    <a:bodyPr/>
                    <a:lstStyle/>
                    <a:p>
                      <a:pPr algn="just"/>
                      <a:r>
                        <a:rPr lang="en-US" sz="1400" noProof="0" dirty="0" smtClean="0"/>
                        <a:t>-Needs a pre</a:t>
                      </a:r>
                      <a:r>
                        <a:rPr lang="en-US" sz="1400" baseline="0" noProof="0" dirty="0" smtClean="0"/>
                        <a:t>-test to conform that the first cycle is the maximum power condition (best effort speed situation) </a:t>
                      </a:r>
                    </a:p>
                    <a:p>
                      <a:pPr algn="just"/>
                      <a:r>
                        <a:rPr lang="en-US" sz="1400" b="0" baseline="0" noProof="0" dirty="0" smtClean="0">
                          <a:solidFill>
                            <a:schemeClr val="tx1"/>
                          </a:solidFill>
                        </a:rPr>
                        <a:t>-Not coherent with the ICE vehicle in the draft GTR </a:t>
                      </a:r>
                      <a:endParaRPr lang="en-US" sz="1400" b="0" noProof="0" dirty="0">
                        <a:solidFill>
                          <a:schemeClr val="tx1"/>
                        </a:solidFill>
                      </a:endParaRPr>
                    </a:p>
                  </a:txBody>
                  <a:tcPr/>
                </a:tc>
              </a:tr>
            </a:tbl>
          </a:graphicData>
        </a:graphic>
      </p:graphicFrame>
      <p:sp>
        <p:nvSpPr>
          <p:cNvPr id="8" name="Rounded Rectangle 7"/>
          <p:cNvSpPr/>
          <p:nvPr/>
        </p:nvSpPr>
        <p:spPr>
          <a:xfrm rot="19643313">
            <a:off x="2560174" y="1169837"/>
            <a:ext cx="864000" cy="504000"/>
          </a:xfrm>
          <a:prstGeom prst="roundRect">
            <a:avLst/>
          </a:prstGeom>
          <a:ln/>
        </p:spPr>
        <p:style>
          <a:lnRef idx="2">
            <a:schemeClr val="accent3"/>
          </a:lnRef>
          <a:fillRef idx="1">
            <a:schemeClr val="lt1"/>
          </a:fillRef>
          <a:effectRef idx="0">
            <a:schemeClr val="accent3"/>
          </a:effectRef>
          <a:fontRef idx="minor">
            <a:schemeClr val="dk1"/>
          </a:fontRef>
        </p:style>
        <p:txBody>
          <a:bodyPr lIns="0" tIns="0" rIns="0" bIns="0" rtlCol="0" anchor="t" anchorCtr="0"/>
          <a:lstStyle/>
          <a:p>
            <a:pPr algn="ctr"/>
            <a:r>
              <a:rPr lang="en-US" sz="1400" dirty="0" smtClean="0">
                <a:solidFill>
                  <a:schemeClr val="tx1"/>
                </a:solidFill>
              </a:rPr>
              <a:t>Already </a:t>
            </a:r>
          </a:p>
          <a:p>
            <a:pPr algn="ctr"/>
            <a:r>
              <a:rPr lang="en-US" sz="1400" dirty="0" smtClean="0">
                <a:solidFill>
                  <a:schemeClr val="tx1"/>
                </a:solidFill>
              </a:rPr>
              <a:t>agreed</a:t>
            </a:r>
            <a:endParaRPr lang="en-US" sz="1400" dirty="0">
              <a:solidFill>
                <a:schemeClr val="tx1"/>
              </a:solidFill>
            </a:endParaRPr>
          </a:p>
        </p:txBody>
      </p:sp>
    </p:spTree>
    <p:extLst>
      <p:ext uri="{BB962C8B-B14F-4D97-AF65-F5344CB8AC3E}">
        <p14:creationId xmlns:p14="http://schemas.microsoft.com/office/powerpoint/2010/main" val="92952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35114" y="188640"/>
            <a:ext cx="8676000" cy="36933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b="1" dirty="0" smtClean="0">
                <a:latin typeface="+mj-lt"/>
              </a:rPr>
              <a:t>   </a:t>
            </a:r>
            <a:r>
              <a:rPr lang="en-US" b="1" dirty="0">
                <a:latin typeface="+mj-lt"/>
              </a:rPr>
              <a:t> </a:t>
            </a:r>
            <a:r>
              <a:rPr lang="en-US" b="1" dirty="0" smtClean="0">
                <a:latin typeface="+mj-lt"/>
              </a:rPr>
              <a:t>Text proposal for solution 1 (based on GTR draft on ICE )</a:t>
            </a:r>
            <a:endParaRPr lang="en-US" b="1" dirty="0">
              <a:latin typeface="+mj-lt"/>
            </a:endParaRPr>
          </a:p>
        </p:txBody>
      </p:sp>
      <p:sp>
        <p:nvSpPr>
          <p:cNvPr id="19" name="Ellipse 18"/>
          <p:cNvSpPr/>
          <p:nvPr/>
        </p:nvSpPr>
        <p:spPr>
          <a:xfrm>
            <a:off x="127477" y="231613"/>
            <a:ext cx="329641" cy="3141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3</a:t>
            </a:r>
            <a:endParaRPr lang="en-US" dirty="0"/>
          </a:p>
        </p:txBody>
      </p:sp>
      <p:sp>
        <p:nvSpPr>
          <p:cNvPr id="3" name="ZoneTexte 2"/>
          <p:cNvSpPr txBox="1"/>
          <p:nvPr/>
        </p:nvSpPr>
        <p:spPr>
          <a:xfrm>
            <a:off x="457118" y="980728"/>
            <a:ext cx="8363354" cy="3970318"/>
          </a:xfrm>
          <a:prstGeom prst="rect">
            <a:avLst/>
          </a:prstGeom>
          <a:noFill/>
        </p:spPr>
        <p:txBody>
          <a:bodyPr wrap="square" rtlCol="0">
            <a:spAutoFit/>
          </a:bodyPr>
          <a:lstStyle/>
          <a:p>
            <a:pPr algn="just"/>
            <a:r>
              <a:rPr lang="en-US" sz="1400" dirty="0"/>
              <a:t>Add the following text to the 3.4.3.2. of the Annex 8 (cleaned draft) : </a:t>
            </a:r>
            <a:endParaRPr lang="en-US" sz="1400" dirty="0" smtClean="0"/>
          </a:p>
          <a:p>
            <a:pPr algn="just"/>
            <a:endParaRPr lang="en-US" sz="1400" dirty="0"/>
          </a:p>
          <a:p>
            <a:pPr algn="just"/>
            <a:endParaRPr lang="en-US" sz="1400" dirty="0" smtClean="0"/>
          </a:p>
          <a:p>
            <a:pPr marL="800100" lvl="1" indent="-342900" algn="just">
              <a:buFont typeface="+mj-lt"/>
              <a:buAutoNum type="alphaUcPeriod"/>
            </a:pPr>
            <a:endParaRPr lang="en-US" sz="1400" b="0" dirty="0" smtClean="0">
              <a:solidFill>
                <a:schemeClr val="tx1"/>
              </a:solidFill>
            </a:endParaRPr>
          </a:p>
          <a:p>
            <a:pPr marL="800100" lvl="1" indent="-342900" algn="just">
              <a:buFont typeface="+mj-lt"/>
              <a:buAutoNum type="alphaUcPeriod"/>
            </a:pPr>
            <a:r>
              <a:rPr lang="en-US" sz="1400" dirty="0" smtClean="0"/>
              <a:t>If the vehicle is not able to follow the </a:t>
            </a:r>
            <a:r>
              <a:rPr lang="en-US" sz="1400" b="1" u="sng" dirty="0">
                <a:solidFill>
                  <a:srgbClr val="FF0000"/>
                </a:solidFill>
              </a:rPr>
              <a:t>extra high phase</a:t>
            </a:r>
            <a:r>
              <a:rPr lang="en-US" sz="1400" dirty="0"/>
              <a:t> </a:t>
            </a:r>
            <a:r>
              <a:rPr lang="en-US" sz="1400" dirty="0" smtClean="0"/>
              <a:t>of the first drive cycle due to low power of the vehicle then cycle modification method described in section 7 of annex 1 should be applied. </a:t>
            </a:r>
            <a:r>
              <a:rPr lang="en-US" sz="1400" dirty="0" smtClean="0">
                <a:solidFill>
                  <a:srgbClr val="FF0000"/>
                </a:solidFill>
              </a:rPr>
              <a:t>In this case </a:t>
            </a:r>
            <a:r>
              <a:rPr lang="en-US" sz="1400" b="1" u="sng" dirty="0" smtClean="0">
                <a:solidFill>
                  <a:srgbClr val="FF0000"/>
                </a:solidFill>
              </a:rPr>
              <a:t>peak power </a:t>
            </a:r>
            <a:r>
              <a:rPr lang="en-US" sz="1400" dirty="0" smtClean="0">
                <a:solidFill>
                  <a:srgbClr val="FF0000"/>
                </a:solidFill>
              </a:rPr>
              <a:t>should be used for calculation purpose</a:t>
            </a:r>
            <a:r>
              <a:rPr lang="en-US" sz="1400" dirty="0" smtClean="0"/>
              <a:t>. </a:t>
            </a:r>
            <a:r>
              <a:rPr lang="en-US" sz="1400" dirty="0">
                <a:solidFill>
                  <a:srgbClr val="FF0000"/>
                </a:solidFill>
              </a:rPr>
              <a:t>The ‘</a:t>
            </a:r>
            <a:r>
              <a:rPr lang="en-US" sz="1400" b="1" dirty="0">
                <a:solidFill>
                  <a:srgbClr val="FF0000"/>
                </a:solidFill>
              </a:rPr>
              <a:t>first drive cycle’</a:t>
            </a:r>
            <a:r>
              <a:rPr lang="en-US" sz="1400" dirty="0">
                <a:solidFill>
                  <a:srgbClr val="FF0000"/>
                </a:solidFill>
              </a:rPr>
              <a:t> should be used as the reference ‘drive cycle’ for the end of test criteria </a:t>
            </a:r>
            <a:endParaRPr lang="en-US" sz="1400" dirty="0" smtClean="0">
              <a:solidFill>
                <a:srgbClr val="FF0000"/>
              </a:solidFill>
            </a:endParaRPr>
          </a:p>
          <a:p>
            <a:pPr marL="800100" lvl="1" indent="-342900" algn="just">
              <a:buFont typeface="+mj-lt"/>
              <a:buAutoNum type="alphaUcPeriod"/>
            </a:pPr>
            <a:endParaRPr lang="en-US" sz="1400" dirty="0" smtClean="0"/>
          </a:p>
          <a:p>
            <a:pPr marL="800100" lvl="1" indent="-342900" algn="just">
              <a:buFont typeface="+mj-lt"/>
              <a:buAutoNum type="alphaUcPeriod"/>
            </a:pPr>
            <a:endParaRPr lang="en-US" sz="1400" dirty="0"/>
          </a:p>
          <a:p>
            <a:pPr marL="800100" lvl="1" indent="-342900" algn="just">
              <a:buFont typeface="+mj-lt"/>
              <a:buAutoNum type="alphaUcPeriod"/>
            </a:pPr>
            <a:endParaRPr lang="en-US" sz="1400" dirty="0" smtClean="0"/>
          </a:p>
          <a:p>
            <a:pPr marL="800100" lvl="1" indent="-342900" algn="just">
              <a:buFont typeface="+mj-lt"/>
              <a:buAutoNum type="alphaUcPeriod"/>
            </a:pPr>
            <a:r>
              <a:rPr lang="en-US" sz="1400" dirty="0" smtClean="0">
                <a:solidFill>
                  <a:srgbClr val="FF0000"/>
                </a:solidFill>
              </a:rPr>
              <a:t>For </a:t>
            </a:r>
            <a:r>
              <a:rPr lang="en-US" sz="1400" dirty="0">
                <a:solidFill>
                  <a:srgbClr val="FF0000"/>
                </a:solidFill>
              </a:rPr>
              <a:t>the ‘</a:t>
            </a:r>
            <a:r>
              <a:rPr lang="en-US" sz="1400" b="1" u="sng" dirty="0">
                <a:solidFill>
                  <a:srgbClr val="FF0000"/>
                </a:solidFill>
              </a:rPr>
              <a:t>extra high phase</a:t>
            </a:r>
            <a:r>
              <a:rPr lang="en-US" sz="1400" dirty="0"/>
              <a:t>’ , if the maximum speed of the vehicle is lower than the maximum speed of the drive cycle, the vehicle shall be driven with its maximum speed in those cycle periods where the cycle speed is higher than the maximum speed of the vehicle. </a:t>
            </a:r>
            <a:r>
              <a:rPr lang="en-US" sz="1400" dirty="0">
                <a:solidFill>
                  <a:srgbClr val="FF0000"/>
                </a:solidFill>
              </a:rPr>
              <a:t>For these type of vehicle the end of test criteria given in section 3.4.4.3.1.3 of Annex 8 does not apply above the maximum speed of the vehicle.” The ‘first drive cycle’ should be used as the reference ‘drive cycle’ for the end of test criteria </a:t>
            </a:r>
          </a:p>
          <a:p>
            <a:pPr marL="800100" lvl="1" indent="-342900" algn="just">
              <a:buFont typeface="+mj-lt"/>
              <a:buAutoNum type="alphaUcPeriod"/>
            </a:pPr>
            <a:endParaRPr lang="en-US" sz="1400" b="0" dirty="0" smtClean="0">
              <a:solidFill>
                <a:schemeClr val="tx1"/>
              </a:solidFill>
            </a:endParaRPr>
          </a:p>
        </p:txBody>
      </p:sp>
      <p:sp>
        <p:nvSpPr>
          <p:cNvPr id="4" name="ZoneTexte 3"/>
          <p:cNvSpPr txBox="1"/>
          <p:nvPr/>
        </p:nvSpPr>
        <p:spPr>
          <a:xfrm>
            <a:off x="118626" y="5877312"/>
            <a:ext cx="8856000" cy="360000"/>
          </a:xfrm>
          <a:prstGeom prst="rect">
            <a:avLst/>
          </a:prstGeom>
          <a:noFill/>
          <a:ln>
            <a:solidFill>
              <a:schemeClr val="accent2"/>
            </a:solidFill>
          </a:ln>
        </p:spPr>
        <p:txBody>
          <a:bodyPr wrap="square" rtlCol="0">
            <a:spAutoFit/>
          </a:bodyPr>
          <a:lstStyle/>
          <a:p>
            <a:r>
              <a:rPr lang="en-US" sz="1400" dirty="0" smtClean="0"/>
              <a:t>Only the sentence in </a:t>
            </a:r>
            <a:r>
              <a:rPr lang="en-US" sz="1400" dirty="0" smtClean="0">
                <a:solidFill>
                  <a:srgbClr val="FF0000"/>
                </a:solidFill>
              </a:rPr>
              <a:t>red </a:t>
            </a:r>
            <a:r>
              <a:rPr lang="en-US" sz="1400" dirty="0" smtClean="0"/>
              <a:t>is specific to the PEV. Rest of the text is same as that for ICE vehicle in the GTR draft </a:t>
            </a:r>
            <a:endParaRPr lang="en-US" sz="1400" dirty="0"/>
          </a:p>
        </p:txBody>
      </p:sp>
      <p:sp>
        <p:nvSpPr>
          <p:cNvPr id="5" name="Rounded Rectangle 4"/>
          <p:cNvSpPr/>
          <p:nvPr/>
        </p:nvSpPr>
        <p:spPr>
          <a:xfrm rot="19643313">
            <a:off x="69827" y="2083835"/>
            <a:ext cx="864000" cy="504000"/>
          </a:xfrm>
          <a:prstGeom prst="roundRect">
            <a:avLst/>
          </a:prstGeom>
          <a:ln/>
        </p:spPr>
        <p:style>
          <a:lnRef idx="2">
            <a:schemeClr val="accent3"/>
          </a:lnRef>
          <a:fillRef idx="1">
            <a:schemeClr val="lt1"/>
          </a:fillRef>
          <a:effectRef idx="0">
            <a:schemeClr val="accent3"/>
          </a:effectRef>
          <a:fontRef idx="minor">
            <a:schemeClr val="dk1"/>
          </a:fontRef>
        </p:style>
        <p:txBody>
          <a:bodyPr lIns="0" tIns="0" rIns="0" bIns="0" rtlCol="0" anchor="t" anchorCtr="0"/>
          <a:lstStyle/>
          <a:p>
            <a:pPr algn="ctr"/>
            <a:r>
              <a:rPr lang="en-US" sz="1400" dirty="0" smtClean="0">
                <a:solidFill>
                  <a:schemeClr val="tx1"/>
                </a:solidFill>
              </a:rPr>
              <a:t>Already </a:t>
            </a:r>
          </a:p>
          <a:p>
            <a:pPr algn="ctr"/>
            <a:r>
              <a:rPr lang="en-US" sz="1400" dirty="0" smtClean="0">
                <a:solidFill>
                  <a:schemeClr val="tx1"/>
                </a:solidFill>
              </a:rPr>
              <a:t>agreed</a:t>
            </a:r>
            <a:endParaRPr lang="en-US" sz="1400" dirty="0">
              <a:solidFill>
                <a:schemeClr val="tx1"/>
              </a:solidFill>
            </a:endParaRPr>
          </a:p>
        </p:txBody>
      </p:sp>
      <p:sp>
        <p:nvSpPr>
          <p:cNvPr id="7" name="Rounded Rectangle 6"/>
          <p:cNvSpPr/>
          <p:nvPr/>
        </p:nvSpPr>
        <p:spPr>
          <a:xfrm rot="19643313">
            <a:off x="100367" y="3514294"/>
            <a:ext cx="900000" cy="504000"/>
          </a:xfrm>
          <a:prstGeom prst="roundRect">
            <a:avLst/>
          </a:prstGeom>
          <a:ln/>
        </p:spPr>
        <p:style>
          <a:lnRef idx="2">
            <a:schemeClr val="accent2"/>
          </a:lnRef>
          <a:fillRef idx="1">
            <a:schemeClr val="lt1"/>
          </a:fillRef>
          <a:effectRef idx="0">
            <a:schemeClr val="accent2"/>
          </a:effectRef>
          <a:fontRef idx="minor">
            <a:schemeClr val="dk1"/>
          </a:fontRef>
        </p:style>
        <p:txBody>
          <a:bodyPr lIns="0" tIns="0" rIns="0" bIns="0" rtlCol="0" anchor="t" anchorCtr="0"/>
          <a:lstStyle/>
          <a:p>
            <a:pPr algn="ctr"/>
            <a:r>
              <a:rPr lang="en-US" sz="1400" dirty="0" smtClean="0">
                <a:solidFill>
                  <a:schemeClr val="tx1"/>
                </a:solidFill>
              </a:rPr>
              <a:t>To be conformed </a:t>
            </a:r>
          </a:p>
        </p:txBody>
      </p:sp>
    </p:spTree>
    <p:extLst>
      <p:ext uri="{BB962C8B-B14F-4D97-AF65-F5344CB8AC3E}">
        <p14:creationId xmlns:p14="http://schemas.microsoft.com/office/powerpoint/2010/main" val="2260455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60801" y="2708920"/>
            <a:ext cx="8676000" cy="40011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2000" b="1" dirty="0" smtClean="0"/>
              <a:t>Annex </a:t>
            </a:r>
            <a:endParaRPr lang="en-US" sz="2000" b="1" dirty="0"/>
          </a:p>
        </p:txBody>
      </p:sp>
    </p:spTree>
    <p:extLst>
      <p:ext uri="{BB962C8B-B14F-4D97-AF65-F5344CB8AC3E}">
        <p14:creationId xmlns:p14="http://schemas.microsoft.com/office/powerpoint/2010/main" val="1578478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77061" y="77800"/>
            <a:ext cx="9000000" cy="3600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   Vehicle not able to follow the drive cycle: What about ICE ?</a:t>
            </a:r>
            <a:endParaRPr lang="en-US"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12776"/>
            <a:ext cx="7033620" cy="3304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ZoneTexte 6"/>
          <p:cNvSpPr txBox="1"/>
          <p:nvPr/>
        </p:nvSpPr>
        <p:spPr>
          <a:xfrm>
            <a:off x="899592" y="1196752"/>
            <a:ext cx="5040560" cy="276999"/>
          </a:xfrm>
          <a:prstGeom prst="rect">
            <a:avLst/>
          </a:prstGeom>
          <a:noFill/>
        </p:spPr>
        <p:txBody>
          <a:bodyPr wrap="square" rtlCol="0">
            <a:spAutoFit/>
          </a:bodyPr>
          <a:lstStyle/>
          <a:p>
            <a:r>
              <a:rPr lang="en-US" sz="1200" i="1" dirty="0" smtClean="0">
                <a:solidFill>
                  <a:schemeClr val="accent2"/>
                </a:solidFill>
              </a:rPr>
              <a:t>Ref: WLTP-2014-005 </a:t>
            </a:r>
            <a:r>
              <a:rPr lang="en-US" sz="1200" i="1" dirty="0">
                <a:solidFill>
                  <a:schemeClr val="accent2"/>
                </a:solidFill>
              </a:rPr>
              <a:t>GTR Version 14.09.2014</a:t>
            </a:r>
          </a:p>
        </p:txBody>
      </p:sp>
    </p:spTree>
    <p:extLst>
      <p:ext uri="{BB962C8B-B14F-4D97-AF65-F5344CB8AC3E}">
        <p14:creationId xmlns:p14="http://schemas.microsoft.com/office/powerpoint/2010/main" val="3075840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à coins arrondis 1"/>
          <p:cNvSpPr/>
          <p:nvPr/>
        </p:nvSpPr>
        <p:spPr bwMode="auto">
          <a:xfrm>
            <a:off x="5940152" y="4509120"/>
            <a:ext cx="3024336" cy="648072"/>
          </a:xfrm>
          <a:prstGeom prst="roundRect">
            <a:avLst/>
          </a:prstGeom>
          <a:ln/>
          <a:extLst/>
        </p:spPr>
        <p:style>
          <a:lnRef idx="2">
            <a:schemeClr val="accent1"/>
          </a:lnRef>
          <a:fillRef idx="1">
            <a:schemeClr val="lt1"/>
          </a:fillRef>
          <a:effectRef idx="0">
            <a:schemeClr val="accent1"/>
          </a:effectRef>
          <a:fontRef idx="minor">
            <a:schemeClr val="dk1"/>
          </a:fontRef>
        </p:style>
        <p:txBody>
          <a:bodyPr vert="horz" wrap="square" lIns="36000" tIns="45720" rIns="36000" bIns="45720" numCol="1" rtlCol="0" anchor="t" anchorCtr="0" compatLnSpc="1">
            <a:prstTxWarp prst="textNoShape">
              <a:avLst/>
            </a:prstTxWarp>
          </a:bodyPr>
          <a:lstStyle/>
          <a:p>
            <a:pPr marL="342900" indent="-342900"/>
            <a:r>
              <a:rPr lang="en-US" sz="1400" b="0" dirty="0">
                <a:solidFill>
                  <a:schemeClr val="accent1"/>
                </a:solidFill>
                <a:latin typeface="Arial" charset="0"/>
                <a:ea typeface="MS PGothic" pitchFamily="34" charset="-128"/>
              </a:rPr>
              <a:t> </a:t>
            </a:r>
            <a:r>
              <a:rPr lang="en-US" sz="1400" b="0" dirty="0" smtClean="0">
                <a:solidFill>
                  <a:schemeClr val="accent1"/>
                </a:solidFill>
                <a:latin typeface="Arial" charset="0"/>
                <a:ea typeface="MS PGothic" pitchFamily="34" charset="-128"/>
              </a:rPr>
              <a:t>Trace </a:t>
            </a:r>
            <a:r>
              <a:rPr lang="en-US" sz="1400" b="0" dirty="0">
                <a:solidFill>
                  <a:schemeClr val="accent1"/>
                </a:solidFill>
                <a:latin typeface="Arial" charset="0"/>
                <a:ea typeface="MS PGothic" pitchFamily="34" charset="-128"/>
              </a:rPr>
              <a:t>violations </a:t>
            </a:r>
            <a:r>
              <a:rPr lang="en-US" sz="1400" b="0" dirty="0" smtClean="0">
                <a:solidFill>
                  <a:schemeClr val="accent1"/>
                </a:solidFill>
                <a:latin typeface="Arial" charset="0"/>
                <a:ea typeface="MS PGothic" pitchFamily="34" charset="-128"/>
              </a:rPr>
              <a:t>is acceptable if full power is used </a:t>
            </a:r>
            <a:endParaRPr lang="en-US" sz="1400" b="0" dirty="0">
              <a:solidFill>
                <a:schemeClr val="accent1"/>
              </a:solidFill>
              <a:latin typeface="Arial" charset="0"/>
              <a:ea typeface="MS PGothic" pitchFamily="34" charset="-128"/>
            </a:endParaRPr>
          </a:p>
        </p:txBody>
      </p:sp>
      <p:sp>
        <p:nvSpPr>
          <p:cNvPr id="88" name="Rectangle à coins arrondis 87"/>
          <p:cNvSpPr/>
          <p:nvPr/>
        </p:nvSpPr>
        <p:spPr bwMode="auto">
          <a:xfrm>
            <a:off x="179512" y="4509120"/>
            <a:ext cx="3492096" cy="648072"/>
          </a:xfrm>
          <a:prstGeom prst="roundRect">
            <a:avLst/>
          </a:prstGeom>
          <a:ln/>
          <a:extLst/>
        </p:spPr>
        <p:style>
          <a:lnRef idx="2">
            <a:schemeClr val="accent1"/>
          </a:lnRef>
          <a:fillRef idx="1">
            <a:schemeClr val="lt1"/>
          </a:fillRef>
          <a:effectRef idx="0">
            <a:schemeClr val="accent1"/>
          </a:effectRef>
          <a:fontRef idx="minor">
            <a:schemeClr val="dk1"/>
          </a:fontRef>
        </p:style>
        <p:txBody>
          <a:bodyPr vert="horz" wrap="square" lIns="36000" tIns="45720" rIns="36000" bIns="45720" numCol="1" rtlCol="0" anchor="t" anchorCtr="0" compatLnSpc="1">
            <a:prstTxWarp prst="textNoShape">
              <a:avLst/>
            </a:prstTxWarp>
          </a:bodyPr>
          <a:lstStyle/>
          <a:p>
            <a:pPr marL="342900" indent="-342900"/>
            <a:r>
              <a:rPr lang="en-US" sz="1400" b="0" dirty="0" smtClean="0">
                <a:solidFill>
                  <a:schemeClr val="accent1"/>
                </a:solidFill>
                <a:latin typeface="Arial" charset="0"/>
                <a:ea typeface="MS PGothic" pitchFamily="34" charset="-128"/>
              </a:rPr>
              <a:t>Required to follow the drive cycle  trace</a:t>
            </a:r>
          </a:p>
          <a:p>
            <a:pPr marL="342900" indent="-342900"/>
            <a:r>
              <a:rPr lang="en-US" sz="1400" b="0" dirty="0" smtClean="0">
                <a:solidFill>
                  <a:schemeClr val="accent1"/>
                </a:solidFill>
                <a:latin typeface="Arial" charset="0"/>
                <a:ea typeface="MS PGothic" pitchFamily="34" charset="-128"/>
              </a:rPr>
              <a:t>Violations is not  ignored</a:t>
            </a:r>
            <a:endParaRPr lang="en-US" sz="1400" b="0" dirty="0">
              <a:solidFill>
                <a:schemeClr val="accent1"/>
              </a:solidFill>
              <a:latin typeface="Arial" charset="0"/>
              <a:ea typeface="MS PGothic" pitchFamily="34" charset="-128"/>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908720"/>
            <a:ext cx="5952715" cy="28811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bwMode="auto">
          <a:xfrm>
            <a:off x="1547664" y="2465960"/>
            <a:ext cx="5256000" cy="1080000"/>
          </a:xfrm>
          <a:prstGeom prst="rect">
            <a:avLst/>
          </a:prstGeom>
          <a:solidFill>
            <a:srgbClr val="FF0000">
              <a:alpha val="67000"/>
            </a:srgbClr>
          </a:solidFill>
          <a:ln>
            <a:noFill/>
          </a:ln>
          <a:effectLst/>
          <a:extLst/>
        </p:spPr>
        <p:txBody>
          <a:bodyPr vert="horz" wrap="square" lIns="36000" tIns="45720" rIns="36000" bIns="45720" numCol="1" rtlCol="0" anchor="t" anchorCtr="0" compatLnSpc="1">
            <a:prstTxWarp prst="textNoShape">
              <a:avLst/>
            </a:prstTxWarp>
          </a:bodyPr>
          <a:lstStyle/>
          <a:p>
            <a:pPr marL="342900" marR="0" indent="-342900" algn="l" defTabSz="914400" rtl="0" eaLnBrk="1" fontAlgn="base" latinLnBrk="0" hangingPunct="1">
              <a:lnSpc>
                <a:spcPct val="90000"/>
              </a:lnSpc>
              <a:spcBef>
                <a:spcPct val="35000"/>
              </a:spcBef>
              <a:spcAft>
                <a:spcPct val="0"/>
              </a:spcAft>
              <a:buClr>
                <a:srgbClr val="F7B100"/>
              </a:buClr>
              <a:buSzTx/>
              <a:buFont typeface="Wingdings" pitchFamily="112" charset="2"/>
              <a:buNone/>
              <a:tabLst/>
            </a:pPr>
            <a:endParaRPr kumimoji="0" lang="en-US" sz="1600" b="1" i="0" u="none" strike="noStrike" cap="none" normalizeH="0" baseline="0" smtClean="0">
              <a:ln>
                <a:noFill/>
              </a:ln>
              <a:solidFill>
                <a:schemeClr val="accent1"/>
              </a:solidFill>
              <a:effectLst/>
              <a:latin typeface="Arial" charset="0"/>
              <a:ea typeface="MS PGothic" pitchFamily="34" charset="-128"/>
            </a:endParaRPr>
          </a:p>
        </p:txBody>
      </p:sp>
      <p:sp>
        <p:nvSpPr>
          <p:cNvPr id="8" name="Rectangle 7"/>
          <p:cNvSpPr/>
          <p:nvPr/>
        </p:nvSpPr>
        <p:spPr bwMode="auto">
          <a:xfrm>
            <a:off x="5292080" y="980728"/>
            <a:ext cx="1512000" cy="1476000"/>
          </a:xfrm>
          <a:prstGeom prst="rect">
            <a:avLst/>
          </a:prstGeom>
          <a:solidFill>
            <a:srgbClr val="92D050">
              <a:alpha val="67000"/>
            </a:srgbClr>
          </a:solidFill>
          <a:ln>
            <a:noFill/>
          </a:ln>
          <a:effectLst/>
          <a:extLst/>
        </p:spPr>
        <p:txBody>
          <a:bodyPr vert="horz" wrap="square" lIns="36000" tIns="45720" rIns="36000" bIns="45720" numCol="1" rtlCol="0" anchor="t" anchorCtr="0" compatLnSpc="1">
            <a:prstTxWarp prst="textNoShape">
              <a:avLst/>
            </a:prstTxWarp>
          </a:bodyPr>
          <a:lstStyle/>
          <a:p>
            <a:pPr marL="342900" marR="0" indent="-342900" algn="l" defTabSz="914400" rtl="0" eaLnBrk="1" fontAlgn="base" latinLnBrk="0" hangingPunct="1">
              <a:lnSpc>
                <a:spcPct val="90000"/>
              </a:lnSpc>
              <a:spcBef>
                <a:spcPct val="35000"/>
              </a:spcBef>
              <a:spcAft>
                <a:spcPct val="0"/>
              </a:spcAft>
              <a:buClr>
                <a:srgbClr val="F7B100"/>
              </a:buClr>
              <a:buSzTx/>
              <a:buFont typeface="Wingdings" pitchFamily="112" charset="2"/>
              <a:buNone/>
              <a:tabLst/>
            </a:pPr>
            <a:endParaRPr kumimoji="0" lang="en-US" sz="1600" b="1" i="0" u="none" strike="noStrike" cap="none" normalizeH="0" baseline="0" smtClean="0">
              <a:ln>
                <a:noFill/>
              </a:ln>
              <a:solidFill>
                <a:schemeClr val="accent1"/>
              </a:solidFill>
              <a:effectLst/>
              <a:latin typeface="Arial" charset="0"/>
              <a:ea typeface="MS PGothic" pitchFamily="34" charset="-128"/>
            </a:endParaRPr>
          </a:p>
        </p:txBody>
      </p:sp>
      <p:cxnSp>
        <p:nvCxnSpPr>
          <p:cNvPr id="5" name="Connecteur en angle 4"/>
          <p:cNvCxnSpPr>
            <a:stCxn id="8" idx="3"/>
            <a:endCxn id="2" idx="0"/>
          </p:cNvCxnSpPr>
          <p:nvPr/>
        </p:nvCxnSpPr>
        <p:spPr bwMode="auto">
          <a:xfrm>
            <a:off x="6804080" y="1718728"/>
            <a:ext cx="648240" cy="2790392"/>
          </a:xfrm>
          <a:prstGeom prst="bentConnector2">
            <a:avLst/>
          </a:prstGeom>
          <a:noFill/>
          <a:ln w="9525" cap="flat" cmpd="sng" algn="ctr">
            <a:solidFill>
              <a:srgbClr val="00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 name="Connecteur en angle 10"/>
          <p:cNvCxnSpPr>
            <a:stCxn id="3" idx="1"/>
            <a:endCxn id="88" idx="0"/>
          </p:cNvCxnSpPr>
          <p:nvPr/>
        </p:nvCxnSpPr>
        <p:spPr bwMode="auto">
          <a:xfrm rot="10800000" flipH="1" flipV="1">
            <a:off x="1547664" y="3005960"/>
            <a:ext cx="377896" cy="1503160"/>
          </a:xfrm>
          <a:prstGeom prst="bentConnector4">
            <a:avLst>
              <a:gd name="adj1" fmla="val -60493"/>
              <a:gd name="adj2" fmla="val 67962"/>
            </a:avLst>
          </a:prstGeom>
          <a:noFill/>
          <a:ln w="9525" cap="flat" cmpd="sng" algn="ctr">
            <a:solidFill>
              <a:srgbClr val="000000"/>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 name="ZoneTexte 9"/>
          <p:cNvSpPr txBox="1"/>
          <p:nvPr/>
        </p:nvSpPr>
        <p:spPr>
          <a:xfrm>
            <a:off x="80794" y="107340"/>
            <a:ext cx="9000000" cy="3600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a:t> Electric Vehicle: NEDC end of test criteria</a:t>
            </a:r>
          </a:p>
        </p:txBody>
      </p:sp>
    </p:spTree>
    <p:extLst>
      <p:ext uri="{BB962C8B-B14F-4D97-AF65-F5344CB8AC3E}">
        <p14:creationId xmlns:p14="http://schemas.microsoft.com/office/powerpoint/2010/main" val="2044338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93649" y="63945"/>
            <a:ext cx="9000000" cy="36000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dirty="0" smtClean="0">
                <a:latin typeface="+mj-lt"/>
              </a:rPr>
              <a:t>    Downscaling  application to PEV</a:t>
            </a:r>
            <a:endParaRPr lang="en-US" sz="2000" b="1" dirty="0">
              <a:latin typeface="+mj-lt"/>
            </a:endParaRPr>
          </a:p>
        </p:txBody>
      </p:sp>
      <p:sp>
        <p:nvSpPr>
          <p:cNvPr id="3" name="ZoneTexte 2"/>
          <p:cNvSpPr txBox="1"/>
          <p:nvPr/>
        </p:nvSpPr>
        <p:spPr>
          <a:xfrm>
            <a:off x="457118" y="719059"/>
            <a:ext cx="8363354" cy="738664"/>
          </a:xfrm>
          <a:prstGeom prst="rect">
            <a:avLst/>
          </a:prstGeom>
          <a:noFill/>
        </p:spPr>
        <p:txBody>
          <a:bodyPr wrap="square" rtlCol="0">
            <a:spAutoFit/>
          </a:bodyPr>
          <a:lstStyle/>
          <a:p>
            <a:pPr marL="285750" indent="-285750">
              <a:buFont typeface="Wingdings" panose="05000000000000000000" pitchFamily="2" charset="2"/>
              <a:buChar char="§"/>
            </a:pPr>
            <a:r>
              <a:rPr lang="en-US" sz="1400" b="0" dirty="0" smtClean="0"/>
              <a:t>Down scaling works well for Kangoo ZE</a:t>
            </a:r>
          </a:p>
          <a:p>
            <a:pPr marL="285750" indent="-285750">
              <a:buFont typeface="Wingdings" panose="05000000000000000000" pitchFamily="2" charset="2"/>
              <a:buChar char="§"/>
            </a:pPr>
            <a:r>
              <a:rPr lang="en-US" sz="1400" b="0" dirty="0" smtClean="0"/>
              <a:t>Need to justify the type of power used for calculation (net power or continuous power) </a:t>
            </a:r>
          </a:p>
          <a:p>
            <a:pPr marL="285750" indent="-285750">
              <a:buFont typeface="Wingdings" panose="05000000000000000000" pitchFamily="2" charset="2"/>
              <a:buChar char="§"/>
            </a:pPr>
            <a:r>
              <a:rPr lang="en-US" sz="1400" dirty="0" smtClean="0"/>
              <a:t>Kangoo </a:t>
            </a:r>
            <a:r>
              <a:rPr lang="en-US" sz="1400" dirty="0"/>
              <a:t>data: P</a:t>
            </a:r>
            <a:r>
              <a:rPr lang="en-US" sz="1400" baseline="-25000" dirty="0"/>
              <a:t>30 min</a:t>
            </a:r>
            <a:r>
              <a:rPr lang="en-US" sz="1400" dirty="0"/>
              <a:t>= </a:t>
            </a:r>
            <a:r>
              <a:rPr lang="en-US" sz="1400" dirty="0" err="1"/>
              <a:t>P</a:t>
            </a:r>
            <a:r>
              <a:rPr lang="en-US" sz="1400" baseline="-25000" dirty="0" err="1"/>
              <a:t>peak</a:t>
            </a:r>
            <a:r>
              <a:rPr lang="en-US" sz="1400" dirty="0"/>
              <a:t>= 44 </a:t>
            </a:r>
            <a:r>
              <a:rPr lang="en-US" sz="1400" dirty="0" smtClean="0"/>
              <a:t>kw</a:t>
            </a:r>
            <a:endParaRPr lang="en-US" sz="1400" b="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309" y="1772816"/>
            <a:ext cx="7891609" cy="44855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5153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 RENAULT_ZE">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RENAULT">
      <a:majorFont>
        <a:latin typeface="Arial Narrow"/>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_SIGN-FRANCAIS_Garde 1">
        <a:dk1>
          <a:srgbClr val="000000"/>
        </a:dk1>
        <a:lt1>
          <a:srgbClr val="FFFFFF"/>
        </a:lt1>
        <a:dk2>
          <a:srgbClr val="000000"/>
        </a:dk2>
        <a:lt2>
          <a:srgbClr val="8A8E91"/>
        </a:lt2>
        <a:accent1>
          <a:srgbClr val="F7B100"/>
        </a:accent1>
        <a:accent2>
          <a:srgbClr val="CCCCCC"/>
        </a:accent2>
        <a:accent3>
          <a:srgbClr val="FFFFFF"/>
        </a:accent3>
        <a:accent4>
          <a:srgbClr val="000000"/>
        </a:accent4>
        <a:accent5>
          <a:srgbClr val="FAD5AA"/>
        </a:accent5>
        <a:accent6>
          <a:srgbClr val="B9B9B9"/>
        </a:accent6>
        <a:hlink>
          <a:srgbClr val="9BC814"/>
        </a:hlink>
        <a:folHlink>
          <a:srgbClr val="C80E0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URANT_DTC">
  <a:themeElements>
    <a:clrScheme name="RENAULT ZE">
      <a:dk1>
        <a:srgbClr val="000000"/>
      </a:dk1>
      <a:lt1>
        <a:srgbClr val="FFFFFF"/>
      </a:lt1>
      <a:dk2>
        <a:srgbClr val="000000"/>
      </a:dk2>
      <a:lt2>
        <a:srgbClr val="FFFFFF"/>
      </a:lt2>
      <a:accent1>
        <a:srgbClr val="3CB6CE"/>
      </a:accent1>
      <a:accent2>
        <a:srgbClr val="C80E0E"/>
      </a:accent2>
      <a:accent3>
        <a:srgbClr val="9BC814"/>
      </a:accent3>
      <a:accent4>
        <a:srgbClr val="767A7D"/>
      </a:accent4>
      <a:accent5>
        <a:srgbClr val="CCCCCC"/>
      </a:accent5>
      <a:accent6>
        <a:srgbClr val="EBEBEB"/>
      </a:accent6>
      <a:hlink>
        <a:srgbClr val="000000"/>
      </a:hlink>
      <a:folHlink>
        <a:srgbClr val="7F7F7F"/>
      </a:folHlink>
    </a:clrScheme>
    <a:fontScheme name="A_SIGN-ANGLAIS_Page">
      <a:majorFont>
        <a:latin typeface="Arial Narrow"/>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lumMod val="95000"/>
          </a:schemeClr>
        </a:solidFill>
        <a:ln>
          <a:noFill/>
        </a:ln>
      </a:spPr>
      <a:bodyPr lIns="0" tIns="0" rIns="0" bIns="0" rtlCol="0" anchor="t" anchorCtr="0"/>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A_SIGN-ANGLAIS_Page 1">
        <a:dk1>
          <a:srgbClr val="000000"/>
        </a:dk1>
        <a:lt1>
          <a:srgbClr val="FFFFFF"/>
        </a:lt1>
        <a:dk2>
          <a:srgbClr val="000000"/>
        </a:dk2>
        <a:lt2>
          <a:srgbClr val="8A8E91"/>
        </a:lt2>
        <a:accent1>
          <a:srgbClr val="F7B100"/>
        </a:accent1>
        <a:accent2>
          <a:srgbClr val="CCCCCC"/>
        </a:accent2>
        <a:accent3>
          <a:srgbClr val="FFFFFF"/>
        </a:accent3>
        <a:accent4>
          <a:srgbClr val="000000"/>
        </a:accent4>
        <a:accent5>
          <a:srgbClr val="FAD5AA"/>
        </a:accent5>
        <a:accent6>
          <a:srgbClr val="B9B9B9"/>
        </a:accent6>
        <a:hlink>
          <a:srgbClr val="9BC814"/>
        </a:hlink>
        <a:folHlink>
          <a:srgbClr val="C80E0E"/>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R_111001_PPT ZE</Template>
  <TotalTime>11212</TotalTime>
  <Words>797</Words>
  <Application>Microsoft Office PowerPoint</Application>
  <PresentationFormat>画面に合わせる (4:3)</PresentationFormat>
  <Paragraphs>66</Paragraphs>
  <Slides>8</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8</vt:i4>
      </vt:variant>
    </vt:vector>
  </HeadingPairs>
  <TitlesOfParts>
    <vt:vector size="15" baseType="lpstr">
      <vt:lpstr>MS PGothic</vt:lpstr>
      <vt:lpstr>Arial</vt:lpstr>
      <vt:lpstr>Arial Narrow</vt:lpstr>
      <vt:lpstr>Calibri</vt:lpstr>
      <vt:lpstr>Wingdings</vt:lpstr>
      <vt:lpstr>PPT RENAULT_ZE</vt:lpstr>
      <vt:lpstr>COURANT_DTC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TRIPATHY Samarendra</dc:creator>
  <cp:lastModifiedBy>tetsuya niikuni</cp:lastModifiedBy>
  <cp:revision>213</cp:revision>
  <cp:lastPrinted>2014-10-21T13:58:55Z</cp:lastPrinted>
  <dcterms:created xsi:type="dcterms:W3CDTF">2014-03-12T04:48:25Z</dcterms:created>
  <dcterms:modified xsi:type="dcterms:W3CDTF">2015-04-13T12:11:37Z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