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62" r:id="rId4"/>
    <p:sldId id="263" r:id="rId5"/>
    <p:sldId id="264" r:id="rId6"/>
    <p:sldId id="267" r:id="rId7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737" autoAdjust="0"/>
  </p:normalViewPr>
  <p:slideViewPr>
    <p:cSldViewPr>
      <p:cViewPr varScale="1">
        <p:scale>
          <a:sx n="88" d="100"/>
          <a:sy n="88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xmlns="" val="34098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450" indent="-169450">
              <a:buFontTx/>
              <a:buChar char="-"/>
            </a:pP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86CD8-2B5F-47D2-B024-698315872481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3652478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680" y="1865241"/>
            <a:ext cx="8229600" cy="4133056"/>
          </a:xfrm>
        </p:spPr>
        <p:txBody>
          <a:bodyPr/>
          <a:lstStyle>
            <a:lvl1pPr marL="225425" indent="-225425">
              <a:spcBef>
                <a:spcPts val="800"/>
              </a:spcBef>
              <a:buClr>
                <a:schemeClr val="tx2"/>
              </a:buClr>
              <a:buFont typeface="Symbol" pitchFamily="18" charset="2"/>
              <a:buChar char=""/>
              <a:defRPr/>
            </a:lvl1pPr>
            <a:lvl2pPr>
              <a:spcBef>
                <a:spcPts val="800"/>
              </a:spcBef>
              <a:defRPr/>
            </a:lvl2pPr>
            <a:lvl3pPr marL="728663" indent="-211138">
              <a:spcBef>
                <a:spcPts val="800"/>
              </a:spcBef>
              <a:buClr>
                <a:schemeClr val="tx2"/>
              </a:buClr>
              <a:buSzPct val="90000"/>
              <a:buFont typeface="Symbol" pitchFamily="18" charset="2"/>
              <a:buChar char="·"/>
              <a:defRPr/>
            </a:lvl3pPr>
            <a:lvl4pPr marL="981075" indent="-239713">
              <a:spcBef>
                <a:spcPts val="800"/>
              </a:spcBef>
              <a:defRPr/>
            </a:lvl4pPr>
            <a:lvl5pPr marL="1219200" indent="-225425">
              <a:spcBef>
                <a:spcPts val="8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Advanced Technology &amp; Research, Erik Nordin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E9AD42-C178-4DDF-86C3-EDC77BEDCFC5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noProof="0" smtClean="0"/>
              <a:t>Date</a:t>
            </a:r>
            <a:endParaRPr lang="en-US" noProof="0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37932" y="3541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xmlns="" val="3041188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b="1" dirty="0" smtClean="0"/>
              <a:t>OICA HCV industry input to</a:t>
            </a:r>
            <a:br>
              <a:rPr lang="en-GB" sz="3200" b="1" dirty="0" smtClean="0"/>
            </a:br>
            <a:r>
              <a:rPr lang="en-GB" sz="3200" b="1" dirty="0" smtClean="0"/>
              <a:t>ACSF informal Group #1</a:t>
            </a:r>
            <a:endParaRPr lang="en-GB" sz="32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/>
          <a:lstStyle/>
          <a:p>
            <a:r>
              <a:rPr lang="en-GB" sz="1800" dirty="0" smtClean="0"/>
              <a:t>Meeting 2015-04-29 &amp; 30 in Bonn</a:t>
            </a:r>
            <a:endParaRPr lang="en-GB" sz="1800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868144" y="188640"/>
            <a:ext cx="2998143" cy="2880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Informal </a:t>
            </a:r>
            <a:r>
              <a:rPr kumimoji="0" lang="de-DE" sz="14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Document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 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ACSF-01-10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77542" y="1626965"/>
            <a:ext cx="1901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Safety</a:t>
            </a:r>
            <a:endParaRPr lang="sv-SE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77988" y="3436178"/>
            <a:ext cx="3458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Energy Efficiency </a:t>
            </a:r>
            <a:endParaRPr lang="sv-SE" sz="3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762352" y="4391000"/>
            <a:ext cx="2303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Productivity</a:t>
            </a:r>
            <a:endParaRPr lang="en-US" sz="3200" dirty="0"/>
          </a:p>
        </p:txBody>
      </p:sp>
      <p:sp>
        <p:nvSpPr>
          <p:cNvPr id="12" name="Rubrik 1"/>
          <p:cNvSpPr txBox="1">
            <a:spLocks/>
          </p:cNvSpPr>
          <p:nvPr/>
        </p:nvSpPr>
        <p:spPr>
          <a:xfrm>
            <a:off x="218211" y="24482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spcBef>
                <a:spcPct val="0"/>
              </a:spcBef>
              <a:buNone/>
              <a:defRPr lang="en-US" sz="3200" b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dirty="0" smtClean="0"/>
              <a:t>Automation targets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87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952" y="2704679"/>
            <a:ext cx="8229600" cy="3919156"/>
          </a:xfrm>
        </p:spPr>
        <p:txBody>
          <a:bodyPr/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 smtClean="0"/>
          </a:p>
        </p:txBody>
      </p:sp>
      <p:sp>
        <p:nvSpPr>
          <p:cNvPr id="3" name="Rubrik 1"/>
          <p:cNvSpPr txBox="1">
            <a:spLocks/>
          </p:cNvSpPr>
          <p:nvPr/>
        </p:nvSpPr>
        <p:spPr>
          <a:xfrm>
            <a:off x="218211" y="24482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spcBef>
                <a:spcPct val="0"/>
              </a:spcBef>
              <a:buNone/>
              <a:defRPr lang="en-US" sz="3200" b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/>
              <a:t>Automation areas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8504" y="4874093"/>
            <a:ext cx="2420112" cy="18150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65445" y="2123564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On Road Automation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138992" y="5747845"/>
            <a:ext cx="3236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Automation in Confined Areas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3198455"/>
            <a:ext cx="2134485" cy="16017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42745" y="3880683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Automatic Manoeuvring </a:t>
            </a:r>
            <a:endParaRPr lang="en-GB" dirty="0"/>
          </a:p>
        </p:txBody>
      </p:sp>
      <p:pic>
        <p:nvPicPr>
          <p:cNvPr id="1028" name="Picture 4" descr="http://www.logistics-scm.com/wp-content/uploads/2010/04/Volvo-FH16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2518"/>
            <a:ext cx="2160240" cy="159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225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952" y="2075688"/>
            <a:ext cx="8229600" cy="3919156"/>
          </a:xfrm>
        </p:spPr>
        <p:txBody>
          <a:bodyPr/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 smtClean="0"/>
          </a:p>
        </p:txBody>
      </p:sp>
      <p:sp>
        <p:nvSpPr>
          <p:cNvPr id="3" name="Rubrik 1"/>
          <p:cNvSpPr txBox="1">
            <a:spLocks/>
          </p:cNvSpPr>
          <p:nvPr/>
        </p:nvSpPr>
        <p:spPr>
          <a:xfrm>
            <a:off x="218211" y="24482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spcBef>
                <a:spcPct val="0"/>
              </a:spcBef>
              <a:buNone/>
              <a:defRPr lang="en-US" sz="3200" b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/>
              <a:t>Automation areas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029459" y="1837273"/>
            <a:ext cx="2026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0070C0"/>
                </a:solidFill>
              </a:rPr>
              <a:t>Main focus of the ACSF informal group</a:t>
            </a:r>
          </a:p>
        </p:txBody>
      </p:sp>
      <p:sp>
        <p:nvSpPr>
          <p:cNvPr id="2" name="Right Arrow 1"/>
          <p:cNvSpPr/>
          <p:nvPr/>
        </p:nvSpPr>
        <p:spPr>
          <a:xfrm rot="10800000">
            <a:off x="6300113" y="2120371"/>
            <a:ext cx="636985" cy="484632"/>
          </a:xfrm>
          <a:prstGeom prst="rightArrow">
            <a:avLst/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13" name="Content Placeholder 4_"/>
          <p:cNvSpPr txBox="1">
            <a:spLocks/>
          </p:cNvSpPr>
          <p:nvPr/>
        </p:nvSpPr>
        <p:spPr bwMode="auto">
          <a:xfrm>
            <a:off x="214952" y="2704679"/>
            <a:ext cx="8229600" cy="391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eaLnBrk="1" fontAlgn="base" hangingPunct="1"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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8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728663" indent="-211138" algn="l" rtl="0" eaLnBrk="1" fontAlgn="base" hangingPunct="1"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Symbol" pitchFamily="18" charset="2"/>
              <a:buChar char="·"/>
              <a:defRPr sz="2400">
                <a:solidFill>
                  <a:schemeClr val="tx1"/>
                </a:solidFill>
                <a:latin typeface="+mn-lt"/>
              </a:defRPr>
            </a:lvl3pPr>
            <a:lvl4pPr marL="981075" indent="-239713" algn="l" rtl="0" eaLnBrk="1" fontAlgn="base" hangingPunct="1">
              <a:spcBef>
                <a:spcPts val="8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219200" indent="-225425" algn="l" rtl="0" eaLnBrk="1" fontAlgn="base" hangingPunct="1"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Symbol" pitchFamily="18" charset="2"/>
              <a:buNone/>
            </a:pPr>
            <a:endParaRPr lang="en-GB" kern="0" smtClean="0"/>
          </a:p>
          <a:p>
            <a:pPr marL="0" indent="0">
              <a:buFont typeface="Symbol" pitchFamily="18" charset="2"/>
              <a:buNone/>
            </a:pPr>
            <a:endParaRPr lang="en-GB" kern="0" smtClean="0"/>
          </a:p>
          <a:p>
            <a:pPr marL="0" indent="0">
              <a:buFont typeface="Symbol" pitchFamily="18" charset="2"/>
              <a:buNone/>
            </a:pPr>
            <a:endParaRPr lang="en-GB" kern="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8504" y="4874093"/>
            <a:ext cx="2420112" cy="181508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138992" y="5747845"/>
            <a:ext cx="3236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Automation in Confined Areas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3198455"/>
            <a:ext cx="2134485" cy="160172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442745" y="3880683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Automatic Manoeuvring </a:t>
            </a:r>
            <a:endParaRPr lang="en-GB" dirty="0"/>
          </a:p>
        </p:txBody>
      </p:sp>
      <p:pic>
        <p:nvPicPr>
          <p:cNvPr id="19" name="Picture 4" descr="http://www.logistics-scm.com/wp-content/uploads/2010/04/Volvo-FH16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2518"/>
            <a:ext cx="2160240" cy="159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3765445" y="2123564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On Road Automation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32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7932" y="272262"/>
            <a:ext cx="8229600" cy="114300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z="3200" b="1" dirty="0"/>
              <a:t>On Road Automation</a:t>
            </a:r>
          </a:p>
        </p:txBody>
      </p:sp>
      <p:grpSp>
        <p:nvGrpSpPr>
          <p:cNvPr id="5" name="Group 17"/>
          <p:cNvGrpSpPr/>
          <p:nvPr/>
        </p:nvGrpSpPr>
        <p:grpSpPr>
          <a:xfrm>
            <a:off x="76203" y="1427243"/>
            <a:ext cx="8953497" cy="4882077"/>
            <a:chOff x="1012302" y="980728"/>
            <a:chExt cx="7897884" cy="4465953"/>
          </a:xfrm>
        </p:grpSpPr>
        <p:cxnSp>
          <p:nvCxnSpPr>
            <p:cNvPr id="6" name="Straight Connector 11"/>
            <p:cNvCxnSpPr/>
            <p:nvPr/>
          </p:nvCxnSpPr>
          <p:spPr>
            <a:xfrm>
              <a:off x="1403648" y="5445224"/>
              <a:ext cx="7506538" cy="1457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2"/>
            <p:cNvCxnSpPr/>
            <p:nvPr/>
          </p:nvCxnSpPr>
          <p:spPr>
            <a:xfrm flipV="1">
              <a:off x="1403648" y="980728"/>
              <a:ext cx="0" cy="4464496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5"/>
            <p:cNvSpPr txBox="1"/>
            <p:nvPr/>
          </p:nvSpPr>
          <p:spPr>
            <a:xfrm rot="16200000">
              <a:off x="-10257" y="2076241"/>
              <a:ext cx="2343757" cy="298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/>
                <a:t>Degree of Automation</a:t>
              </a:r>
            </a:p>
          </p:txBody>
        </p:sp>
      </p:grpSp>
      <p:sp>
        <p:nvSpPr>
          <p:cNvPr id="10" name="TextBox 22"/>
          <p:cNvSpPr txBox="1"/>
          <p:nvPr/>
        </p:nvSpPr>
        <p:spPr>
          <a:xfrm>
            <a:off x="2490803" y="447450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n-US" sz="1400" b="1" dirty="0" smtClean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3350" y="829766"/>
            <a:ext cx="1703698" cy="1194955"/>
          </a:xfrm>
          <a:prstGeom prst="rect">
            <a:avLst/>
          </a:prstGeom>
        </p:spPr>
      </p:pic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7123349" y="522044"/>
            <a:ext cx="1769131" cy="309958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Highway Autopilot</a:t>
            </a:r>
            <a:endParaRPr lang="en-US" sz="1400" b="1" dirty="0">
              <a:solidFill>
                <a:srgbClr val="313C48"/>
              </a:solidFill>
            </a:endParaRPr>
          </a:p>
        </p:txBody>
      </p:sp>
      <p:sp>
        <p:nvSpPr>
          <p:cNvPr id="28" name="Text Box 17_"/>
          <p:cNvSpPr txBox="1">
            <a:spLocks noChangeArrowheads="1"/>
          </p:cNvSpPr>
          <p:nvPr/>
        </p:nvSpPr>
        <p:spPr bwMode="auto">
          <a:xfrm>
            <a:off x="2325461" y="2979327"/>
            <a:ext cx="1625425" cy="52540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LKAS &amp; Traffic jam assist</a:t>
            </a:r>
            <a:endParaRPr lang="en-US" sz="1400" b="1" dirty="0">
              <a:solidFill>
                <a:srgbClr val="313C48"/>
              </a:solidFill>
            </a:endParaRPr>
          </a:p>
        </p:txBody>
      </p:sp>
      <p:sp>
        <p:nvSpPr>
          <p:cNvPr id="29" name="Text Box 17__"/>
          <p:cNvSpPr txBox="1">
            <a:spLocks noChangeArrowheads="1"/>
          </p:cNvSpPr>
          <p:nvPr/>
        </p:nvSpPr>
        <p:spPr bwMode="auto">
          <a:xfrm>
            <a:off x="5773754" y="1601619"/>
            <a:ext cx="1349595" cy="309958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Platooning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8022" y="574486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</a:t>
            </a:r>
            <a:endParaRPr lang="fr-FR" dirty="0"/>
          </a:p>
        </p:txBody>
      </p:sp>
      <p:sp>
        <p:nvSpPr>
          <p:cNvPr id="25" name="Freeform 9"/>
          <p:cNvSpPr/>
          <p:nvPr/>
        </p:nvSpPr>
        <p:spPr>
          <a:xfrm>
            <a:off x="865794" y="3284984"/>
            <a:ext cx="7666646" cy="2916433"/>
          </a:xfrm>
          <a:custGeom>
            <a:avLst/>
            <a:gdLst>
              <a:gd name="connsiteX0" fmla="*/ 0 w 5393932"/>
              <a:gd name="connsiteY0" fmla="*/ 3411054 h 3411054"/>
              <a:gd name="connsiteX1" fmla="*/ 1561672 w 5393932"/>
              <a:gd name="connsiteY1" fmla="*/ 2537751 h 3411054"/>
              <a:gd name="connsiteX2" fmla="*/ 3657600 w 5393932"/>
              <a:gd name="connsiteY2" fmla="*/ 411000 h 3411054"/>
              <a:gd name="connsiteX3" fmla="*/ 5393932 w 5393932"/>
              <a:gd name="connsiteY3" fmla="*/ 34 h 3411054"/>
              <a:gd name="connsiteX4" fmla="*/ 5393932 w 5393932"/>
              <a:gd name="connsiteY4" fmla="*/ 34 h 3411054"/>
              <a:gd name="connsiteX0" fmla="*/ 0 w 5563323"/>
              <a:gd name="connsiteY0" fmla="*/ 3780890 h 3780890"/>
              <a:gd name="connsiteX1" fmla="*/ 1561672 w 5563323"/>
              <a:gd name="connsiteY1" fmla="*/ 2907587 h 3780890"/>
              <a:gd name="connsiteX2" fmla="*/ 3657600 w 5563323"/>
              <a:gd name="connsiteY2" fmla="*/ 780836 h 3780890"/>
              <a:gd name="connsiteX3" fmla="*/ 5393932 w 5563323"/>
              <a:gd name="connsiteY3" fmla="*/ 369870 h 3780890"/>
              <a:gd name="connsiteX4" fmla="*/ 5527496 w 5563323"/>
              <a:gd name="connsiteY4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3657600 w 5527496"/>
              <a:gd name="connsiteY2" fmla="*/ 780836 h 3780890"/>
              <a:gd name="connsiteX3" fmla="*/ 5527496 w 5527496"/>
              <a:gd name="connsiteY3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3657600 w 5527496"/>
              <a:gd name="connsiteY2" fmla="*/ 780836 h 3780890"/>
              <a:gd name="connsiteX3" fmla="*/ 5527496 w 5527496"/>
              <a:gd name="connsiteY3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5527496 w 5527496"/>
              <a:gd name="connsiteY2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7496" h="3780890">
                <a:moveTo>
                  <a:pt x="0" y="3780890"/>
                </a:moveTo>
                <a:cubicBezTo>
                  <a:pt x="2962382" y="3188413"/>
                  <a:pt x="4116512" y="17125"/>
                  <a:pt x="5527496" y="0"/>
                </a:cubicBezTo>
              </a:path>
            </a:pathLst>
          </a:custGeom>
          <a:noFill/>
          <a:ln w="762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 Box 17___"/>
          <p:cNvSpPr txBox="1">
            <a:spLocks noChangeArrowheads="1"/>
          </p:cNvSpPr>
          <p:nvPr/>
        </p:nvSpPr>
        <p:spPr bwMode="auto">
          <a:xfrm>
            <a:off x="3976022" y="2102633"/>
            <a:ext cx="1905493" cy="52540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Enhanced LK / LC &amp;</a:t>
            </a:r>
          </a:p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Traffic jam Assist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951617" y="2631516"/>
            <a:ext cx="1988535" cy="1726827"/>
            <a:chOff x="2095092" y="1613019"/>
            <a:chExt cx="3135232" cy="2929746"/>
          </a:xfrm>
        </p:grpSpPr>
        <p:pic>
          <p:nvPicPr>
            <p:cNvPr id="34" name="Picture 9" descr="AQuA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2571" y="1613019"/>
              <a:ext cx="3034429" cy="18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6" name="Group 20"/>
            <p:cNvGrpSpPr>
              <a:grpSpLocks/>
            </p:cNvGrpSpPr>
            <p:nvPr/>
          </p:nvGrpSpPr>
          <p:grpSpPr bwMode="auto">
            <a:xfrm>
              <a:off x="2095092" y="3386991"/>
              <a:ext cx="3135232" cy="1155774"/>
              <a:chOff x="1713" y="3130"/>
              <a:chExt cx="2426" cy="952"/>
            </a:xfrm>
          </p:grpSpPr>
          <p:pic>
            <p:nvPicPr>
              <p:cNvPr id="37" name="Picture 21" descr="IMG_00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5317" r="22125"/>
              <a:stretch>
                <a:fillRect/>
              </a:stretch>
            </p:blipFill>
            <p:spPr bwMode="auto">
              <a:xfrm>
                <a:off x="1742" y="3175"/>
                <a:ext cx="719" cy="862"/>
              </a:xfrm>
              <a:prstGeom prst="rect">
                <a:avLst/>
              </a:prstGeom>
              <a:noFill/>
              <a:effectLst>
                <a:outerShdw dist="45791" dir="3378596" algn="ctr" rotWithShape="0">
                  <a:srgbClr val="808080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2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6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2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1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24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95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Rectangle 25"/>
              <p:cNvSpPr>
                <a:spLocks noChangeArrowheads="1"/>
              </p:cNvSpPr>
              <p:nvPr/>
            </p:nvSpPr>
            <p:spPr bwMode="auto">
              <a:xfrm>
                <a:off x="1713" y="3130"/>
                <a:ext cx="2426" cy="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773755" y="1911577"/>
            <a:ext cx="2277632" cy="131662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 Box 17____"/>
          <p:cNvSpPr txBox="1">
            <a:spLocks noChangeArrowheads="1"/>
          </p:cNvSpPr>
          <p:nvPr/>
        </p:nvSpPr>
        <p:spPr bwMode="auto">
          <a:xfrm>
            <a:off x="601542" y="3868130"/>
            <a:ext cx="1817513" cy="104862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en-US" sz="1400" b="1" dirty="0" smtClean="0">
                <a:solidFill>
                  <a:srgbClr val="313C48"/>
                </a:solidFill>
              </a:rPr>
              <a:t>Current Systems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LCS, LKS, ACC…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Active Steering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AEBS &amp; LDWS</a:t>
            </a:r>
            <a:br>
              <a:rPr lang="en-US" sz="1200" b="1" dirty="0" smtClean="0">
                <a:solidFill>
                  <a:srgbClr val="313C48"/>
                </a:solidFill>
              </a:rPr>
            </a:br>
            <a:r>
              <a:rPr lang="en-US" sz="1200" b="1" dirty="0" smtClean="0">
                <a:solidFill>
                  <a:srgbClr val="313C48"/>
                </a:solidFill>
              </a:rPr>
              <a:t>  mandatory</a:t>
            </a:r>
            <a:endParaRPr lang="en-US" sz="1400" b="1" dirty="0">
              <a:solidFill>
                <a:srgbClr val="313C48"/>
              </a:solidFill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76242"/>
            <a:ext cx="2259397" cy="121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5462" y="3501502"/>
            <a:ext cx="1830075" cy="1220050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3985251" y="5093639"/>
            <a:ext cx="360040" cy="351585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339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9"/>
          <p:cNvSpPr/>
          <p:nvPr/>
        </p:nvSpPr>
        <p:spPr>
          <a:xfrm>
            <a:off x="865794" y="3284984"/>
            <a:ext cx="7666646" cy="2916433"/>
          </a:xfrm>
          <a:custGeom>
            <a:avLst/>
            <a:gdLst>
              <a:gd name="connsiteX0" fmla="*/ 0 w 5393932"/>
              <a:gd name="connsiteY0" fmla="*/ 3411054 h 3411054"/>
              <a:gd name="connsiteX1" fmla="*/ 1561672 w 5393932"/>
              <a:gd name="connsiteY1" fmla="*/ 2537751 h 3411054"/>
              <a:gd name="connsiteX2" fmla="*/ 3657600 w 5393932"/>
              <a:gd name="connsiteY2" fmla="*/ 411000 h 3411054"/>
              <a:gd name="connsiteX3" fmla="*/ 5393932 w 5393932"/>
              <a:gd name="connsiteY3" fmla="*/ 34 h 3411054"/>
              <a:gd name="connsiteX4" fmla="*/ 5393932 w 5393932"/>
              <a:gd name="connsiteY4" fmla="*/ 34 h 3411054"/>
              <a:gd name="connsiteX0" fmla="*/ 0 w 5563323"/>
              <a:gd name="connsiteY0" fmla="*/ 3780890 h 3780890"/>
              <a:gd name="connsiteX1" fmla="*/ 1561672 w 5563323"/>
              <a:gd name="connsiteY1" fmla="*/ 2907587 h 3780890"/>
              <a:gd name="connsiteX2" fmla="*/ 3657600 w 5563323"/>
              <a:gd name="connsiteY2" fmla="*/ 780836 h 3780890"/>
              <a:gd name="connsiteX3" fmla="*/ 5393932 w 5563323"/>
              <a:gd name="connsiteY3" fmla="*/ 369870 h 3780890"/>
              <a:gd name="connsiteX4" fmla="*/ 5527496 w 5563323"/>
              <a:gd name="connsiteY4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3657600 w 5527496"/>
              <a:gd name="connsiteY2" fmla="*/ 780836 h 3780890"/>
              <a:gd name="connsiteX3" fmla="*/ 5527496 w 5527496"/>
              <a:gd name="connsiteY3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3657600 w 5527496"/>
              <a:gd name="connsiteY2" fmla="*/ 780836 h 3780890"/>
              <a:gd name="connsiteX3" fmla="*/ 5527496 w 5527496"/>
              <a:gd name="connsiteY3" fmla="*/ 0 h 3780890"/>
              <a:gd name="connsiteX0" fmla="*/ 0 w 5527496"/>
              <a:gd name="connsiteY0" fmla="*/ 3780890 h 3780890"/>
              <a:gd name="connsiteX1" fmla="*/ 1561672 w 5527496"/>
              <a:gd name="connsiteY1" fmla="*/ 2907587 h 3780890"/>
              <a:gd name="connsiteX2" fmla="*/ 5527496 w 5527496"/>
              <a:gd name="connsiteY2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  <a:gd name="connsiteX0" fmla="*/ 0 w 5527496"/>
              <a:gd name="connsiteY0" fmla="*/ 3780890 h 3780890"/>
              <a:gd name="connsiteX1" fmla="*/ 5527496 w 5527496"/>
              <a:gd name="connsiteY1" fmla="*/ 0 h 378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7496" h="3780890">
                <a:moveTo>
                  <a:pt x="0" y="3780890"/>
                </a:moveTo>
                <a:cubicBezTo>
                  <a:pt x="2962382" y="3188413"/>
                  <a:pt x="4116512" y="17125"/>
                  <a:pt x="5527496" y="0"/>
                </a:cubicBezTo>
              </a:path>
            </a:pathLst>
          </a:custGeom>
          <a:noFill/>
          <a:ln w="762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7932" y="272262"/>
            <a:ext cx="8229600" cy="114300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z="3200" b="1" dirty="0"/>
              <a:t>On Road Automation</a:t>
            </a:r>
          </a:p>
        </p:txBody>
      </p:sp>
      <p:grpSp>
        <p:nvGrpSpPr>
          <p:cNvPr id="5" name="Group 17"/>
          <p:cNvGrpSpPr/>
          <p:nvPr/>
        </p:nvGrpSpPr>
        <p:grpSpPr>
          <a:xfrm>
            <a:off x="76203" y="1427243"/>
            <a:ext cx="8953497" cy="4882077"/>
            <a:chOff x="1012302" y="980728"/>
            <a:chExt cx="7897884" cy="4465953"/>
          </a:xfrm>
        </p:grpSpPr>
        <p:cxnSp>
          <p:nvCxnSpPr>
            <p:cNvPr id="6" name="Straight Connector 11"/>
            <p:cNvCxnSpPr/>
            <p:nvPr/>
          </p:nvCxnSpPr>
          <p:spPr>
            <a:xfrm>
              <a:off x="1403648" y="5445224"/>
              <a:ext cx="7506538" cy="1457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2"/>
            <p:cNvCxnSpPr/>
            <p:nvPr/>
          </p:nvCxnSpPr>
          <p:spPr>
            <a:xfrm flipV="1">
              <a:off x="1403648" y="980728"/>
              <a:ext cx="0" cy="4464496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5"/>
            <p:cNvSpPr txBox="1"/>
            <p:nvPr/>
          </p:nvSpPr>
          <p:spPr>
            <a:xfrm rot="16200000">
              <a:off x="-10257" y="2076241"/>
              <a:ext cx="2343757" cy="298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/>
                <a:t>Degree of Automation</a:t>
              </a:r>
            </a:p>
          </p:txBody>
        </p:sp>
      </p:grpSp>
      <p:sp>
        <p:nvSpPr>
          <p:cNvPr id="10" name="TextBox 22"/>
          <p:cNvSpPr txBox="1"/>
          <p:nvPr/>
        </p:nvSpPr>
        <p:spPr>
          <a:xfrm>
            <a:off x="2490803" y="447450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n-US" sz="1400" b="1" dirty="0" smtClean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3350" y="829766"/>
            <a:ext cx="1703698" cy="1194955"/>
          </a:xfrm>
          <a:prstGeom prst="rect">
            <a:avLst/>
          </a:prstGeom>
        </p:spPr>
      </p:pic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7123349" y="522044"/>
            <a:ext cx="1769131" cy="309958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Highway Autopilot</a:t>
            </a:r>
            <a:endParaRPr lang="en-US" sz="1400" b="1" dirty="0">
              <a:solidFill>
                <a:srgbClr val="313C48"/>
              </a:solidFill>
            </a:endParaRPr>
          </a:p>
        </p:txBody>
      </p:sp>
      <p:sp>
        <p:nvSpPr>
          <p:cNvPr id="28" name="Text Box 17_"/>
          <p:cNvSpPr txBox="1">
            <a:spLocks noChangeArrowheads="1"/>
          </p:cNvSpPr>
          <p:nvPr/>
        </p:nvSpPr>
        <p:spPr bwMode="auto">
          <a:xfrm>
            <a:off x="2325461" y="2979327"/>
            <a:ext cx="1625425" cy="52540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LKAS &amp; Traffic jam assist</a:t>
            </a:r>
            <a:endParaRPr lang="en-US" sz="1400" b="1" dirty="0">
              <a:solidFill>
                <a:srgbClr val="313C48"/>
              </a:solidFill>
            </a:endParaRPr>
          </a:p>
        </p:txBody>
      </p:sp>
      <p:sp>
        <p:nvSpPr>
          <p:cNvPr id="29" name="Text Box 17__"/>
          <p:cNvSpPr txBox="1">
            <a:spLocks noChangeArrowheads="1"/>
          </p:cNvSpPr>
          <p:nvPr/>
        </p:nvSpPr>
        <p:spPr bwMode="auto">
          <a:xfrm>
            <a:off x="5773754" y="1601619"/>
            <a:ext cx="1349595" cy="309958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Platooning</a:t>
            </a:r>
          </a:p>
        </p:txBody>
      </p:sp>
      <p:sp>
        <p:nvSpPr>
          <p:cNvPr id="31" name="Text Box 17___"/>
          <p:cNvSpPr txBox="1">
            <a:spLocks noChangeArrowheads="1"/>
          </p:cNvSpPr>
          <p:nvPr/>
        </p:nvSpPr>
        <p:spPr bwMode="auto">
          <a:xfrm>
            <a:off x="3976022" y="2102633"/>
            <a:ext cx="1905493" cy="52540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Enhanced LK / LC &amp;</a:t>
            </a:r>
          </a:p>
          <a:p>
            <a:pPr algn="ctr"/>
            <a:r>
              <a:rPr lang="en-US" sz="1400" b="1" dirty="0" smtClean="0">
                <a:solidFill>
                  <a:srgbClr val="313C48"/>
                </a:solidFill>
              </a:rPr>
              <a:t>Traffic jam Assist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8022" y="574486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</a:t>
            </a:r>
            <a:endParaRPr lang="fr-FR" dirty="0"/>
          </a:p>
        </p:txBody>
      </p:sp>
      <p:grpSp>
        <p:nvGrpSpPr>
          <p:cNvPr id="48" name="Group 47"/>
          <p:cNvGrpSpPr/>
          <p:nvPr/>
        </p:nvGrpSpPr>
        <p:grpSpPr>
          <a:xfrm>
            <a:off x="3951617" y="2631516"/>
            <a:ext cx="1988535" cy="1726827"/>
            <a:chOff x="2095092" y="1613019"/>
            <a:chExt cx="3135232" cy="2929746"/>
          </a:xfrm>
        </p:grpSpPr>
        <p:pic>
          <p:nvPicPr>
            <p:cNvPr id="41" name="Picture 9" descr="AQuA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2571" y="1613019"/>
              <a:ext cx="3034429" cy="18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2" name="Group 20"/>
            <p:cNvGrpSpPr>
              <a:grpSpLocks/>
            </p:cNvGrpSpPr>
            <p:nvPr/>
          </p:nvGrpSpPr>
          <p:grpSpPr bwMode="auto">
            <a:xfrm>
              <a:off x="2095092" y="3386991"/>
              <a:ext cx="3135232" cy="1155774"/>
              <a:chOff x="1713" y="3130"/>
              <a:chExt cx="2426" cy="952"/>
            </a:xfrm>
          </p:grpSpPr>
          <p:pic>
            <p:nvPicPr>
              <p:cNvPr id="43" name="Picture 21" descr="IMG_00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5317" r="22125"/>
              <a:stretch>
                <a:fillRect/>
              </a:stretch>
            </p:blipFill>
            <p:spPr bwMode="auto">
              <a:xfrm>
                <a:off x="1742" y="3175"/>
                <a:ext cx="719" cy="862"/>
              </a:xfrm>
              <a:prstGeom prst="rect">
                <a:avLst/>
              </a:prstGeom>
              <a:noFill/>
              <a:effectLst>
                <a:outerShdw dist="45791" dir="3378596" algn="ctr" rotWithShape="0">
                  <a:srgbClr val="808080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6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" name="Picture 2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1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24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95" y="3175"/>
                <a:ext cx="495" cy="857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45791" dir="3378596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ectangle 25"/>
              <p:cNvSpPr>
                <a:spLocks noChangeArrowheads="1"/>
              </p:cNvSpPr>
              <p:nvPr/>
            </p:nvSpPr>
            <p:spPr bwMode="auto">
              <a:xfrm>
                <a:off x="1713" y="3130"/>
                <a:ext cx="2426" cy="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773755" y="1911577"/>
            <a:ext cx="2277632" cy="131662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22_"/>
          <p:cNvSpPr txBox="1"/>
          <p:nvPr/>
        </p:nvSpPr>
        <p:spPr>
          <a:xfrm>
            <a:off x="2419055" y="445460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n-US" sz="1400" b="1" dirty="0" smtClean="0"/>
          </a:p>
        </p:txBody>
      </p:sp>
      <p:sp>
        <p:nvSpPr>
          <p:cNvPr id="34" name="TextBox 33"/>
          <p:cNvSpPr txBox="1"/>
          <p:nvPr/>
        </p:nvSpPr>
        <p:spPr>
          <a:xfrm rot="20242241">
            <a:off x="1745245" y="5850475"/>
            <a:ext cx="2697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rgbClr val="00B050"/>
                </a:solidFill>
              </a:rPr>
              <a:t>CSF + ACSF &lt; 10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05993" y="980728"/>
            <a:ext cx="2333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0070C0"/>
                </a:solidFill>
              </a:rPr>
              <a:t>Focus of the ACSF informal group</a:t>
            </a:r>
          </a:p>
        </p:txBody>
      </p:sp>
      <p:sp>
        <p:nvSpPr>
          <p:cNvPr id="39" name="Right Arrow 38"/>
          <p:cNvSpPr/>
          <p:nvPr/>
        </p:nvSpPr>
        <p:spPr>
          <a:xfrm rot="2583091">
            <a:off x="3783345" y="1640065"/>
            <a:ext cx="636985" cy="484632"/>
          </a:xfrm>
          <a:prstGeom prst="rightArrow">
            <a:avLst/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3985251" y="5093639"/>
            <a:ext cx="360040" cy="351585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smtClean="0">
              <a:solidFill>
                <a:schemeClr val="tx1"/>
              </a:solidFill>
            </a:endParaRPr>
          </a:p>
        </p:txBody>
      </p:sp>
      <p:sp>
        <p:nvSpPr>
          <p:cNvPr id="30" name="Text Box 17____"/>
          <p:cNvSpPr txBox="1">
            <a:spLocks noChangeArrowheads="1"/>
          </p:cNvSpPr>
          <p:nvPr/>
        </p:nvSpPr>
        <p:spPr bwMode="auto">
          <a:xfrm>
            <a:off x="601542" y="3868130"/>
            <a:ext cx="1817513" cy="104862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en-US" sz="1400" b="1" dirty="0" smtClean="0">
                <a:solidFill>
                  <a:srgbClr val="313C48"/>
                </a:solidFill>
              </a:rPr>
              <a:t>Current Systems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LCS, LKS, ACC…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Active Steering</a:t>
            </a:r>
          </a:p>
          <a:p>
            <a:r>
              <a:rPr lang="en-US" sz="1200" b="1" dirty="0" smtClean="0">
                <a:solidFill>
                  <a:srgbClr val="313C48"/>
                </a:solidFill>
              </a:rPr>
              <a:t>- AEBS &amp; LDWS</a:t>
            </a:r>
            <a:br>
              <a:rPr lang="en-US" sz="1200" b="1" dirty="0" smtClean="0">
                <a:solidFill>
                  <a:srgbClr val="313C48"/>
                </a:solidFill>
              </a:rPr>
            </a:br>
            <a:r>
              <a:rPr lang="en-US" sz="1200" b="1" dirty="0" smtClean="0">
                <a:solidFill>
                  <a:srgbClr val="313C48"/>
                </a:solidFill>
              </a:rPr>
              <a:t>  mandatory</a:t>
            </a:r>
            <a:endParaRPr lang="en-US" sz="1400" b="1" dirty="0">
              <a:solidFill>
                <a:srgbClr val="313C48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76242"/>
            <a:ext cx="2259397" cy="121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5462" y="3501502"/>
            <a:ext cx="1830075" cy="1220050"/>
          </a:xfrm>
          <a:prstGeom prst="rect">
            <a:avLst/>
          </a:prstGeom>
        </p:spPr>
      </p:pic>
      <p:sp>
        <p:nvSpPr>
          <p:cNvPr id="35" name="TextBox 35"/>
          <p:cNvSpPr txBox="1"/>
          <p:nvPr/>
        </p:nvSpPr>
        <p:spPr>
          <a:xfrm rot="19686810">
            <a:off x="4996543" y="4421271"/>
            <a:ext cx="171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 smtClean="0">
                <a:solidFill>
                  <a:srgbClr val="FF0000"/>
                </a:solidFill>
              </a:rPr>
              <a:t>ACSF &gt; 10</a:t>
            </a:r>
          </a:p>
        </p:txBody>
      </p:sp>
    </p:spTree>
    <p:extLst>
      <p:ext uri="{BB962C8B-B14F-4D97-AF65-F5344CB8AC3E}">
        <p14:creationId xmlns:p14="http://schemas.microsoft.com/office/powerpoint/2010/main" xmlns="" val="323170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SF informal group - OICA Trucks inp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ACSF informal group - OICA Trucks input</Template>
  <TotalTime>0</TotalTime>
  <Words>142</Words>
  <Application>Microsoft Office PowerPoint</Application>
  <PresentationFormat>Bildschirmpräsentation (4:3)</PresentationFormat>
  <Paragraphs>47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ACSF informal group - OICA Trucks input</vt:lpstr>
      <vt:lpstr>OICA HCV industry input to ACSF informal Group #1</vt:lpstr>
      <vt:lpstr>Folie 2</vt:lpstr>
      <vt:lpstr>Folie 3</vt:lpstr>
      <vt:lpstr>Folie 4</vt:lpstr>
      <vt:lpstr>On Road Automation</vt:lpstr>
      <vt:lpstr>On Road Automation</vt:lpstr>
    </vt:vector>
  </TitlesOfParts>
  <Company>Volvo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HCV industry input to ACSF informal Group #1</dc:title>
  <dc:creator>Teyssier Pierre</dc:creator>
  <cp:lastModifiedBy>Jochen Schäfer CC/PJ-RO</cp:lastModifiedBy>
  <cp:revision>14</cp:revision>
  <dcterms:created xsi:type="dcterms:W3CDTF">2015-04-24T11:59:54Z</dcterms:created>
  <dcterms:modified xsi:type="dcterms:W3CDTF">2015-04-28T14:29:28Z</dcterms:modified>
</cp:coreProperties>
</file>