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2" r:id="rId2"/>
    <p:sldId id="259" r:id="rId3"/>
    <p:sldId id="258" r:id="rId4"/>
    <p:sldId id="260" r:id="rId5"/>
    <p:sldId id="264" r:id="rId6"/>
    <p:sldId id="265" r:id="rId7"/>
    <p:sldId id="269" r:id="rId8"/>
    <p:sldId id="271" r:id="rId9"/>
    <p:sldId id="267" r:id="rId10"/>
    <p:sldId id="266" r:id="rId11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00"/>
    <a:srgbClr val="FF9933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60"/>
  </p:normalViewPr>
  <p:slideViewPr>
    <p:cSldViewPr>
      <p:cViewPr varScale="1">
        <p:scale>
          <a:sx n="93" d="100"/>
          <a:sy n="93" d="100"/>
        </p:scale>
        <p:origin x="-864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3161A-E321-47F5-8847-E71BB3193337}" type="datetimeFigureOut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8911E-64B3-4925-9AC6-B222767FEE08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78360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FEF-6CC9-49FC-8BCB-67255392DDA4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8409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8717-023B-4F74-8233-C9386D58C1E5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03687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5218-5C9C-4969-94B4-C685C5A06D3A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04415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45CC-9C43-4729-ABFD-D49178737312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658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66F3-E578-44EA-8BC0-F518427DE7DD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5671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4ED2-4CD3-4D21-AD88-D248308038F0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22345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1B1F-A78D-4404-9DC1-88756379F8ED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9690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1788-EBB0-41BC-8A60-4A9997DA71E9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0297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BABF-0C1F-42EE-B6B9-246DAE9DBD83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08285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4575-4A95-4B60-A50B-1276E211DBF4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09221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53975-9206-44CE-8A6E-74B2B26A83E3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079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0F3E-EC7B-4103-AA36-C57BC456F572}" type="datetime1">
              <a:rPr kumimoji="1" lang="ja-JP" altLang="en-US" smtClean="0"/>
              <a:pPr/>
              <a:t>2015/4/29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91CCD-AA9A-456C-812C-036275812E93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3358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1</a:t>
            </a:fld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251" name="Textfeld 250"/>
          <p:cNvSpPr txBox="1"/>
          <p:nvPr/>
        </p:nvSpPr>
        <p:spPr>
          <a:xfrm>
            <a:off x="1568624" y="2492896"/>
            <a:ext cx="6555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/>
              <a:t>Different </a:t>
            </a:r>
            <a:r>
              <a:rPr lang="de-DE" sz="4400" dirty="0" err="1" smtClean="0"/>
              <a:t>use</a:t>
            </a:r>
            <a:r>
              <a:rPr lang="de-DE" sz="4400" dirty="0" smtClean="0"/>
              <a:t> </a:t>
            </a:r>
            <a:r>
              <a:rPr lang="de-DE" sz="4400" dirty="0" err="1" smtClean="0"/>
              <a:t>cases</a:t>
            </a:r>
            <a:r>
              <a:rPr lang="de-DE" sz="4400" dirty="0" smtClean="0"/>
              <a:t> </a:t>
            </a:r>
            <a:r>
              <a:rPr lang="de-DE" sz="4400" dirty="0" err="1" smtClean="0"/>
              <a:t>for</a:t>
            </a:r>
            <a:r>
              <a:rPr lang="de-DE" sz="4400" dirty="0" smtClean="0"/>
              <a:t> ACSF</a:t>
            </a:r>
            <a:endParaRPr lang="de-DE" sz="4400" dirty="0"/>
          </a:p>
        </p:txBody>
      </p:sp>
      <p:sp>
        <p:nvSpPr>
          <p:cNvPr id="252" name="Textfeld 251"/>
          <p:cNvSpPr txBox="1"/>
          <p:nvPr/>
        </p:nvSpPr>
        <p:spPr>
          <a:xfrm>
            <a:off x="443176" y="332656"/>
            <a:ext cx="450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Prepared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OICA </a:t>
            </a:r>
            <a:r>
              <a:rPr lang="de-DE" dirty="0" err="1" smtClean="0"/>
              <a:t>and</a:t>
            </a:r>
            <a:r>
              <a:rPr lang="de-DE" dirty="0" smtClean="0"/>
              <a:t> CLEPA </a:t>
            </a:r>
            <a:endParaRPr lang="de-DE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897216" y="260648"/>
            <a:ext cx="2782119" cy="360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Informal </a:t>
            </a:r>
            <a:r>
              <a:rPr kumimoji="0" lang="de-DE" sz="14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Document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ACSF-01-12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24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516729" y="1030821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3133595" y="1140787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0" name="グループ化 699"/>
          <p:cNvGrpSpPr/>
          <p:nvPr/>
        </p:nvGrpSpPr>
        <p:grpSpPr>
          <a:xfrm>
            <a:off x="2516055" y="2570733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_"/>
          <p:cNvGrpSpPr>
            <a:grpSpLocks/>
          </p:cNvGrpSpPr>
          <p:nvPr/>
        </p:nvGrpSpPr>
        <p:grpSpPr bwMode="auto">
          <a:xfrm rot="10800000">
            <a:off x="5988627" y="303062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5549003" y="2767023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__"/>
          <p:cNvGrpSpPr>
            <a:grpSpLocks/>
          </p:cNvGrpSpPr>
          <p:nvPr/>
        </p:nvGrpSpPr>
        <p:grpSpPr bwMode="auto">
          <a:xfrm rot="10800000">
            <a:off x="4919650" y="2670531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4421023" y="2948979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Avoidance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0" name="グループ化 1599"/>
          <p:cNvGrpSpPr/>
          <p:nvPr/>
        </p:nvGrpSpPr>
        <p:grpSpPr>
          <a:xfrm>
            <a:off x="2516056" y="4110646"/>
            <a:ext cx="6324702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___"/>
          <p:cNvGrpSpPr>
            <a:grpSpLocks/>
          </p:cNvGrpSpPr>
          <p:nvPr/>
        </p:nvGrpSpPr>
        <p:grpSpPr bwMode="auto">
          <a:xfrm rot="10800000">
            <a:off x="7115455" y="4548589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5102061" y="222393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5142522" y="3764713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8" y="155498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8" y="298412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8" y="4413267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265078" y="619391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179348"/>
            <a:ext cx="9246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Avoidance from collision: 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Out of scope of ACSF informal </a:t>
            </a:r>
            <a:r>
              <a:rPr lang="en-GB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group?</a:t>
            </a:r>
            <a:endParaRPr lang="en-GB" altLang="ja-JP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0" name="テキスト ボックス 1009"/>
          <p:cNvSpPr txBox="1"/>
          <p:nvPr/>
        </p:nvSpPr>
        <p:spPr>
          <a:xfrm>
            <a:off x="615201" y="1123866"/>
            <a:ext cx="2537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 avoidance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爆発 2 1"/>
          <p:cNvSpPr/>
          <p:nvPr/>
        </p:nvSpPr>
        <p:spPr>
          <a:xfrm>
            <a:off x="6314659" y="2684002"/>
            <a:ext cx="462854" cy="243158"/>
          </a:xfrm>
          <a:prstGeom prst="irregularSeal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4" name="テキスト ボックス 473"/>
          <p:cNvSpPr txBox="1"/>
          <p:nvPr/>
        </p:nvSpPr>
        <p:spPr>
          <a:xfrm>
            <a:off x="6341220" y="4806510"/>
            <a:ext cx="271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Avoidance completed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爆発 2 474"/>
          <p:cNvSpPr/>
          <p:nvPr/>
        </p:nvSpPr>
        <p:spPr>
          <a:xfrm>
            <a:off x="6358658" y="4217495"/>
            <a:ext cx="462854" cy="243158"/>
          </a:xfrm>
          <a:prstGeom prst="irregularSeal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37" name="Group 80____"/>
          <p:cNvGrpSpPr>
            <a:grpSpLocks/>
          </p:cNvGrpSpPr>
          <p:nvPr/>
        </p:nvGrpSpPr>
        <p:grpSpPr bwMode="auto">
          <a:xfrm rot="10800000">
            <a:off x="6346183" y="4569648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3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73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10</a:t>
            </a:fld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401" name="テキスト ボックス 1010"/>
          <p:cNvSpPr txBox="1"/>
          <p:nvPr/>
        </p:nvSpPr>
        <p:spPr>
          <a:xfrm>
            <a:off x="640340" y="5445224"/>
            <a:ext cx="870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emergency situation should be discriminated from regular situation</a:t>
            </a:r>
          </a:p>
        </p:txBody>
      </p:sp>
    </p:spTree>
    <p:extLst>
      <p:ext uri="{BB962C8B-B14F-4D97-AF65-F5344CB8AC3E}">
        <p14:creationId xmlns="" xmlns:p14="http://schemas.microsoft.com/office/powerpoint/2010/main" val="280233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012673" y="836712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2629539" y="946678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99" name="テキスト ボックス 698"/>
          <p:cNvSpPr txBox="1"/>
          <p:nvPr/>
        </p:nvSpPr>
        <p:spPr>
          <a:xfrm>
            <a:off x="2369164" y="1253017"/>
            <a:ext cx="46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0" name="グループ化 699"/>
          <p:cNvGrpSpPr/>
          <p:nvPr/>
        </p:nvGrpSpPr>
        <p:grpSpPr>
          <a:xfrm>
            <a:off x="2011999" y="2376624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_"/>
          <p:cNvGrpSpPr>
            <a:grpSpLocks/>
          </p:cNvGrpSpPr>
          <p:nvPr/>
        </p:nvGrpSpPr>
        <p:grpSpPr bwMode="auto">
          <a:xfrm rot="10800000">
            <a:off x="4548467" y="2483289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00" name="グループ化 1599"/>
          <p:cNvGrpSpPr/>
          <p:nvPr/>
        </p:nvGrpSpPr>
        <p:grpSpPr>
          <a:xfrm>
            <a:off x="2011999" y="3916537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__"/>
          <p:cNvGrpSpPr>
            <a:grpSpLocks/>
          </p:cNvGrpSpPr>
          <p:nvPr/>
        </p:nvGrpSpPr>
        <p:grpSpPr bwMode="auto">
          <a:xfrm rot="10800000">
            <a:off x="6681192" y="3992387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4598005" y="2029825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4638466" y="357060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9" y="136087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9" y="279001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9" y="421915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191195" y="609059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188055"/>
            <a:ext cx="809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Lane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keeping operation: In scope of ACSF informal group </a:t>
            </a:r>
            <a:endParaRPr kumimoji="1" lang="ja-JP" altLang="en-US" b="1" u="sng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テキスト ボックス 533"/>
          <p:cNvSpPr txBox="1"/>
          <p:nvPr/>
        </p:nvSpPr>
        <p:spPr>
          <a:xfrm>
            <a:off x="2011999" y="2752499"/>
            <a:ext cx="762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</a:t>
            </a:r>
            <a:r>
              <a:rPr lang="en-GB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driver’s presence and vehicle related activities</a:t>
            </a:r>
            <a:endParaRPr kumimoji="1" lang="ja-JP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テキスト ボックス 691"/>
          <p:cNvSpPr txBox="1"/>
          <p:nvPr/>
        </p:nvSpPr>
        <p:spPr>
          <a:xfrm>
            <a:off x="2724557" y="2420204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</a:t>
            </a:r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1" name="テキスト ボックス 730"/>
          <p:cNvSpPr txBox="1"/>
          <p:nvPr/>
        </p:nvSpPr>
        <p:spPr>
          <a:xfrm>
            <a:off x="4857354" y="3933225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</a:t>
            </a:r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動作設定ボタン : 情報 464">
            <a:hlinkClick r:id="" action="ppaction://noaction" highlightClick="1"/>
          </p:cNvPr>
          <p:cNvSpPr/>
          <p:nvPr/>
        </p:nvSpPr>
        <p:spPr>
          <a:xfrm>
            <a:off x="2144841" y="881354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6" name="テキスト ボックス 465"/>
          <p:cNvSpPr txBox="1"/>
          <p:nvPr/>
        </p:nvSpPr>
        <p:spPr>
          <a:xfrm>
            <a:off x="294996" y="886444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</a:t>
            </a:r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2</a:t>
            </a:fld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253" name="テキスト ボックス 533_"/>
          <p:cNvSpPr txBox="1"/>
          <p:nvPr/>
        </p:nvSpPr>
        <p:spPr>
          <a:xfrm>
            <a:off x="2008233" y="4277761"/>
            <a:ext cx="762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</a:t>
            </a:r>
            <a:r>
              <a:rPr lang="en-GB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driver’s presence and vehicle related activities</a:t>
            </a:r>
            <a:endParaRPr kumimoji="1" lang="ja-JP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24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012673" y="836712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2629539" y="946678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74" name="Group 80_"/>
          <p:cNvGrpSpPr>
            <a:grpSpLocks/>
          </p:cNvGrpSpPr>
          <p:nvPr/>
        </p:nvGrpSpPr>
        <p:grpSpPr bwMode="auto">
          <a:xfrm rot="10800000">
            <a:off x="3600409" y="945027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875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6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7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8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9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0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1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2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3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7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8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9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0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4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5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6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4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5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42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943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4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5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99" name="テキスト ボックス 698"/>
          <p:cNvSpPr txBox="1"/>
          <p:nvPr/>
        </p:nvSpPr>
        <p:spPr>
          <a:xfrm>
            <a:off x="2369164" y="1253017"/>
            <a:ext cx="652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a turn </a:t>
            </a:r>
            <a:r>
              <a:rPr kumimoji="1" lang="en-US" altLang="ja-JP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signal, driver acknowledgement of a ‘system request, etc.)</a:t>
            </a:r>
            <a:endParaRPr kumimoji="1" lang="ja-JP" alt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0" name="グループ化 699"/>
          <p:cNvGrpSpPr/>
          <p:nvPr/>
        </p:nvGrpSpPr>
        <p:grpSpPr>
          <a:xfrm>
            <a:off x="2011999" y="2376624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__"/>
          <p:cNvGrpSpPr>
            <a:grpSpLocks/>
          </p:cNvGrpSpPr>
          <p:nvPr/>
        </p:nvGrpSpPr>
        <p:grpSpPr bwMode="auto">
          <a:xfrm rot="10800000">
            <a:off x="4618761" y="2836511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3" name="Group 80___"/>
          <p:cNvGrpSpPr>
            <a:grpSpLocks/>
          </p:cNvGrpSpPr>
          <p:nvPr/>
        </p:nvGrpSpPr>
        <p:grpSpPr bwMode="auto">
          <a:xfrm rot="10800000">
            <a:off x="4546260" y="2484939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45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2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4179137" y="2572914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____"/>
          <p:cNvGrpSpPr>
            <a:grpSpLocks/>
          </p:cNvGrpSpPr>
          <p:nvPr/>
        </p:nvGrpSpPr>
        <p:grpSpPr bwMode="auto">
          <a:xfrm rot="10800000">
            <a:off x="3549784" y="2476422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2764839" y="2754870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0" name="グループ化 1599"/>
          <p:cNvGrpSpPr/>
          <p:nvPr/>
        </p:nvGrpSpPr>
        <p:grpSpPr>
          <a:xfrm>
            <a:off x="2011999" y="3916537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_____"/>
          <p:cNvGrpSpPr>
            <a:grpSpLocks/>
          </p:cNvGrpSpPr>
          <p:nvPr/>
        </p:nvGrpSpPr>
        <p:grpSpPr bwMode="auto">
          <a:xfrm rot="10800000">
            <a:off x="5803384" y="435448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78" name="Group 80______"/>
          <p:cNvGrpSpPr>
            <a:grpSpLocks/>
          </p:cNvGrpSpPr>
          <p:nvPr/>
        </p:nvGrpSpPr>
        <p:grpSpPr bwMode="auto">
          <a:xfrm rot="10800000">
            <a:off x="5730883" y="4024852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679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0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8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1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2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3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4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5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6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7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8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9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0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1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2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3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4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74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4598005" y="2029825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4638466" y="357060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9" y="136087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9" y="279001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9" y="421915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193070" y="6103416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28415" y="169521"/>
            <a:ext cx="8669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Lane changing operation :  In scope of ACSF informal group 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テキスト ボックス 535"/>
          <p:cNvSpPr txBox="1"/>
          <p:nvPr/>
        </p:nvSpPr>
        <p:spPr>
          <a:xfrm>
            <a:off x="5743366" y="4600943"/>
            <a:ext cx="4034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 completed</a:t>
            </a:r>
            <a:endParaRPr kumimoji="1"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テキスト ボックス 536"/>
          <p:cNvSpPr txBox="1"/>
          <p:nvPr/>
        </p:nvSpPr>
        <p:spPr>
          <a:xfrm>
            <a:off x="640340" y="5301208"/>
            <a:ext cx="870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 When the driver operates LC switch, the vehicle moves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target lane.  After this movement, the operation of LC is finished.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テキスト ボックス 537"/>
          <p:cNvSpPr txBox="1"/>
          <p:nvPr/>
        </p:nvSpPr>
        <p:spPr>
          <a:xfrm>
            <a:off x="380492" y="895621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動作設定ボタン : 情報 1">
            <a:hlinkClick r:id="" action="ppaction://noaction" highlightClick="1"/>
          </p:cNvPr>
          <p:cNvSpPr/>
          <p:nvPr/>
        </p:nvSpPr>
        <p:spPr>
          <a:xfrm>
            <a:off x="1952883" y="868941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3</a:t>
            </a:fld>
            <a:endParaRPr kumimoji="1" lang="ja-JP" alt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51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012673" y="479084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2629539" y="58905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74" name="Group 80"/>
          <p:cNvGrpSpPr>
            <a:grpSpLocks/>
          </p:cNvGrpSpPr>
          <p:nvPr/>
        </p:nvGrpSpPr>
        <p:grpSpPr bwMode="auto">
          <a:xfrm rot="10800000">
            <a:off x="3600409" y="587399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875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6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7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8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9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0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1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2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3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7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8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9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0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4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5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6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4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5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42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943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4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5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0" name="グループ化 699"/>
          <p:cNvGrpSpPr/>
          <p:nvPr/>
        </p:nvGrpSpPr>
        <p:grpSpPr>
          <a:xfrm>
            <a:off x="2011999" y="2018996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"/>
          <p:cNvGrpSpPr>
            <a:grpSpLocks/>
          </p:cNvGrpSpPr>
          <p:nvPr/>
        </p:nvGrpSpPr>
        <p:grpSpPr bwMode="auto">
          <a:xfrm rot="10800000">
            <a:off x="4618761" y="2478883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3" name="Group 80"/>
          <p:cNvGrpSpPr>
            <a:grpSpLocks/>
          </p:cNvGrpSpPr>
          <p:nvPr/>
        </p:nvGrpSpPr>
        <p:grpSpPr bwMode="auto">
          <a:xfrm rot="10800000">
            <a:off x="4546260" y="2127311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45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2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4179137" y="2215286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"/>
          <p:cNvGrpSpPr>
            <a:grpSpLocks/>
          </p:cNvGrpSpPr>
          <p:nvPr/>
        </p:nvGrpSpPr>
        <p:grpSpPr bwMode="auto">
          <a:xfrm rot="10800000">
            <a:off x="3549784" y="2118794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2764839" y="2397242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0" name="グループ化 1599"/>
          <p:cNvGrpSpPr/>
          <p:nvPr/>
        </p:nvGrpSpPr>
        <p:grpSpPr>
          <a:xfrm>
            <a:off x="2011999" y="3558909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"/>
          <p:cNvGrpSpPr>
            <a:grpSpLocks/>
          </p:cNvGrpSpPr>
          <p:nvPr/>
        </p:nvGrpSpPr>
        <p:grpSpPr bwMode="auto">
          <a:xfrm rot="10800000">
            <a:off x="5803384" y="3996852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78" name="Group 80"/>
          <p:cNvGrpSpPr>
            <a:grpSpLocks/>
          </p:cNvGrpSpPr>
          <p:nvPr/>
        </p:nvGrpSpPr>
        <p:grpSpPr bwMode="auto">
          <a:xfrm rot="10800000">
            <a:off x="5730883" y="3667224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679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0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8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1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2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3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4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5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6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7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8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9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0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1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2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3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4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74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4598005" y="1672197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4638466" y="3212976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9" y="1003251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9" y="2432391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9" y="3861530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265078" y="619391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44624"/>
            <a:ext cx="9246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LC &amp; LK operation (Sequence) : 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scope of ACSF informal group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テキスト ボックス 533"/>
          <p:cNvSpPr txBox="1"/>
          <p:nvPr/>
        </p:nvSpPr>
        <p:spPr>
          <a:xfrm>
            <a:off x="1136576" y="3938719"/>
            <a:ext cx="4277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 completed / Lane Keep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テキスト ボックス 535"/>
          <p:cNvSpPr txBox="1"/>
          <p:nvPr/>
        </p:nvSpPr>
        <p:spPr>
          <a:xfrm>
            <a:off x="4637268" y="4259118"/>
            <a:ext cx="46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driver’s intention (e.g. 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7" name="グループ化 536"/>
          <p:cNvGrpSpPr/>
          <p:nvPr/>
        </p:nvGrpSpPr>
        <p:grpSpPr>
          <a:xfrm>
            <a:off x="2013346" y="5053161"/>
            <a:ext cx="6324703" cy="1166235"/>
            <a:chOff x="989807" y="4764882"/>
            <a:chExt cx="7452518" cy="840581"/>
          </a:xfrm>
        </p:grpSpPr>
        <p:sp>
          <p:nvSpPr>
            <p:cNvPr id="538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53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540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541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542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543" name="Group 80"/>
          <p:cNvGrpSpPr>
            <a:grpSpLocks/>
          </p:cNvGrpSpPr>
          <p:nvPr/>
        </p:nvGrpSpPr>
        <p:grpSpPr bwMode="auto">
          <a:xfrm rot="10800000">
            <a:off x="7031620" y="5466064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54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61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5" name="Group 80"/>
          <p:cNvGrpSpPr>
            <a:grpSpLocks/>
          </p:cNvGrpSpPr>
          <p:nvPr/>
        </p:nvGrpSpPr>
        <p:grpSpPr bwMode="auto">
          <a:xfrm rot="10800000">
            <a:off x="6207990" y="5138313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616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2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0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1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2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3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4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9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0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1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2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3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4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0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1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2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3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4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3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684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87" name="下矢印 686"/>
          <p:cNvSpPr/>
          <p:nvPr/>
        </p:nvSpPr>
        <p:spPr>
          <a:xfrm>
            <a:off x="4639813" y="4707228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8" name="テキスト ボックス 687"/>
          <p:cNvSpPr txBox="1"/>
          <p:nvPr/>
        </p:nvSpPr>
        <p:spPr>
          <a:xfrm>
            <a:off x="705876" y="5355782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9" name="テキスト ボックス 688"/>
          <p:cNvSpPr txBox="1"/>
          <p:nvPr/>
        </p:nvSpPr>
        <p:spPr>
          <a:xfrm>
            <a:off x="4963833" y="5415226"/>
            <a:ext cx="2070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ON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0" name="動作設定ボタン : 情報 1009">
            <a:hlinkClick r:id="" action="ppaction://noaction" highlightClick="1"/>
          </p:cNvPr>
          <p:cNvSpPr/>
          <p:nvPr/>
        </p:nvSpPr>
        <p:spPr>
          <a:xfrm>
            <a:off x="2144841" y="546059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1" name="テキスト ボックス 1010"/>
          <p:cNvSpPr txBox="1"/>
          <p:nvPr/>
        </p:nvSpPr>
        <p:spPr>
          <a:xfrm>
            <a:off x="541043" y="553288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2" name="動作設定ボタン : 情報 1011">
            <a:hlinkClick r:id="" action="ppaction://noaction" highlightClick="1"/>
          </p:cNvPr>
          <p:cNvSpPr/>
          <p:nvPr/>
        </p:nvSpPr>
        <p:spPr>
          <a:xfrm>
            <a:off x="5309090" y="3971643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4</a:t>
            </a:fld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95" name="テキスト ボックス 698"/>
          <p:cNvSpPr txBox="1"/>
          <p:nvPr/>
        </p:nvSpPr>
        <p:spPr>
          <a:xfrm>
            <a:off x="2294628" y="897449"/>
            <a:ext cx="652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a turn </a:t>
            </a:r>
            <a:r>
              <a:rPr kumimoji="1" lang="en-US" altLang="ja-JP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signal, driver acknowledgement of a ‘system request, etc.)</a:t>
            </a:r>
            <a:endParaRPr kumimoji="1" lang="ja-JP" alt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" name="テキスト ボックス 533"/>
          <p:cNvSpPr txBox="1"/>
          <p:nvPr/>
        </p:nvSpPr>
        <p:spPr>
          <a:xfrm>
            <a:off x="2937959" y="5775890"/>
            <a:ext cx="6968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</a:t>
            </a:r>
            <a:r>
              <a:rPr lang="en-GB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driver’s presence and vehicle related activities</a:t>
            </a:r>
            <a:endParaRPr kumimoji="1" lang="ja-JP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1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3" name="グループ化 472"/>
          <p:cNvGrpSpPr/>
          <p:nvPr/>
        </p:nvGrpSpPr>
        <p:grpSpPr>
          <a:xfrm>
            <a:off x="2540346" y="3295803"/>
            <a:ext cx="6324703" cy="875060"/>
            <a:chOff x="989807" y="4764882"/>
            <a:chExt cx="7452518" cy="840581"/>
          </a:xfrm>
        </p:grpSpPr>
        <p:sp>
          <p:nvSpPr>
            <p:cNvPr id="474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475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476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477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47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29" name="グループ化 728"/>
          <p:cNvGrpSpPr/>
          <p:nvPr/>
        </p:nvGrpSpPr>
        <p:grpSpPr>
          <a:xfrm>
            <a:off x="2516729" y="1071936"/>
            <a:ext cx="6324703" cy="912751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3177137" y="1094815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99" name="テキスト ボックス 698"/>
          <p:cNvSpPr txBox="1"/>
          <p:nvPr/>
        </p:nvSpPr>
        <p:spPr>
          <a:xfrm>
            <a:off x="3008784" y="1455576"/>
            <a:ext cx="46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a turn signal)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0" name="グループ化 699"/>
          <p:cNvGrpSpPr/>
          <p:nvPr/>
        </p:nvGrpSpPr>
        <p:grpSpPr>
          <a:xfrm>
            <a:off x="2516055" y="2210780"/>
            <a:ext cx="6324703" cy="875060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"/>
          <p:cNvGrpSpPr>
            <a:grpSpLocks/>
          </p:cNvGrpSpPr>
          <p:nvPr/>
        </p:nvGrpSpPr>
        <p:grpSpPr bwMode="auto">
          <a:xfrm rot="10800000">
            <a:off x="5108303" y="2525523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3" name="Group 80"/>
          <p:cNvGrpSpPr>
            <a:grpSpLocks/>
          </p:cNvGrpSpPr>
          <p:nvPr/>
        </p:nvGrpSpPr>
        <p:grpSpPr bwMode="auto">
          <a:xfrm rot="10800000">
            <a:off x="5050316" y="2246523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45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2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4722974" y="2331984"/>
            <a:ext cx="235665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"/>
          <p:cNvGrpSpPr>
            <a:grpSpLocks/>
          </p:cNvGrpSpPr>
          <p:nvPr/>
        </p:nvGrpSpPr>
        <p:grpSpPr bwMode="auto">
          <a:xfrm rot="10800000">
            <a:off x="4053840" y="2238006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3268895" y="2602378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6" name="Group 80"/>
          <p:cNvGrpSpPr>
            <a:grpSpLocks/>
          </p:cNvGrpSpPr>
          <p:nvPr/>
        </p:nvGrpSpPr>
        <p:grpSpPr bwMode="auto">
          <a:xfrm rot="10800000">
            <a:off x="6481483" y="360515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78" name="Group 80"/>
          <p:cNvGrpSpPr>
            <a:grpSpLocks/>
          </p:cNvGrpSpPr>
          <p:nvPr/>
        </p:nvGrpSpPr>
        <p:grpSpPr bwMode="auto">
          <a:xfrm rot="10800000">
            <a:off x="6263967" y="3332930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679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0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8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1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2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3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4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5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6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7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8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9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0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1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2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3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4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74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5102061" y="1850740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5098277" y="2971710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8" y="1596102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8" y="2624174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8" y="357077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56456" y="6381328"/>
            <a:ext cx="3895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179348"/>
            <a:ext cx="924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4. LK &amp; LC operation (combination) : 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scope of ACSF informal group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0" name="テキスト ボックス 1009"/>
          <p:cNvSpPr txBox="1"/>
          <p:nvPr/>
        </p:nvSpPr>
        <p:spPr>
          <a:xfrm>
            <a:off x="776536" y="1117165"/>
            <a:ext cx="1474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テキスト ボックス 608"/>
          <p:cNvSpPr txBox="1"/>
          <p:nvPr/>
        </p:nvSpPr>
        <p:spPr>
          <a:xfrm>
            <a:off x="1708180" y="770620"/>
            <a:ext cx="46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switch)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動作設定ボタン : 情報 609">
            <a:hlinkClick r:id="" action="ppaction://noaction" highlightClick="1"/>
          </p:cNvPr>
          <p:cNvSpPr/>
          <p:nvPr/>
        </p:nvSpPr>
        <p:spPr>
          <a:xfrm>
            <a:off x="2208803" y="1093850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1" name="動作設定ボタン : 情報 610">
            <a:hlinkClick r:id="" action="ppaction://noaction" highlightClick="1"/>
          </p:cNvPr>
          <p:cNvSpPr/>
          <p:nvPr/>
        </p:nvSpPr>
        <p:spPr>
          <a:xfrm>
            <a:off x="2672809" y="1472369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2" name="テキスト ボックス 611"/>
          <p:cNvSpPr txBox="1"/>
          <p:nvPr/>
        </p:nvSpPr>
        <p:spPr>
          <a:xfrm>
            <a:off x="1208584" y="1437295"/>
            <a:ext cx="1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5</a:t>
            </a:fld>
            <a:endParaRPr kumimoji="1" lang="ja-JP" altLang="en-US" sz="2000">
              <a:solidFill>
                <a:schemeClr val="tx1"/>
              </a:solidFill>
            </a:endParaRPr>
          </a:p>
        </p:txBody>
      </p:sp>
      <p:grpSp>
        <p:nvGrpSpPr>
          <p:cNvPr id="479" name="グループ化 478"/>
          <p:cNvGrpSpPr/>
          <p:nvPr/>
        </p:nvGrpSpPr>
        <p:grpSpPr>
          <a:xfrm>
            <a:off x="2541019" y="4429607"/>
            <a:ext cx="6324703" cy="875060"/>
            <a:chOff x="989807" y="4764882"/>
            <a:chExt cx="7452518" cy="840581"/>
          </a:xfrm>
        </p:grpSpPr>
        <p:sp>
          <p:nvSpPr>
            <p:cNvPr id="480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481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482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483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484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485" name="Group 80"/>
          <p:cNvGrpSpPr>
            <a:grpSpLocks/>
          </p:cNvGrpSpPr>
          <p:nvPr/>
        </p:nvGrpSpPr>
        <p:grpSpPr bwMode="auto">
          <a:xfrm rot="10800000">
            <a:off x="8038408" y="4694801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86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55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59" name="Group 80"/>
          <p:cNvGrpSpPr>
            <a:grpSpLocks/>
          </p:cNvGrpSpPr>
          <p:nvPr/>
        </p:nvGrpSpPr>
        <p:grpSpPr bwMode="auto">
          <a:xfrm rot="10800000">
            <a:off x="7137287" y="4452495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560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8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0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1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2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63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35" name="下矢印 634"/>
          <p:cNvSpPr/>
          <p:nvPr/>
        </p:nvSpPr>
        <p:spPr>
          <a:xfrm>
            <a:off x="5098950" y="410551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6" name="テキスト ボックス 635"/>
          <p:cNvSpPr txBox="1"/>
          <p:nvPr/>
        </p:nvSpPr>
        <p:spPr>
          <a:xfrm>
            <a:off x="705201" y="4704583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9" name="テキスト ボックス 533"/>
          <p:cNvSpPr txBox="1"/>
          <p:nvPr/>
        </p:nvSpPr>
        <p:spPr>
          <a:xfrm>
            <a:off x="1366901" y="3583190"/>
            <a:ext cx="5242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 completed / Lane Keep resumes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0" name="テキスト ボックス 533"/>
          <p:cNvSpPr txBox="1"/>
          <p:nvPr/>
        </p:nvSpPr>
        <p:spPr>
          <a:xfrm>
            <a:off x="2937959" y="5013176"/>
            <a:ext cx="6968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</a:t>
            </a:r>
            <a:r>
              <a:rPr lang="en-GB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driver’s presence and vehicle related activities</a:t>
            </a:r>
            <a:endParaRPr kumimoji="1" lang="ja-JP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1" name="テキスト ボックス 1009"/>
          <p:cNvSpPr txBox="1"/>
          <p:nvPr/>
        </p:nvSpPr>
        <p:spPr>
          <a:xfrm>
            <a:off x="6056516" y="4678536"/>
            <a:ext cx="175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ON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870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516729" y="1030821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3133595" y="1140787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99" name="テキスト ボックス 698"/>
          <p:cNvSpPr txBox="1"/>
          <p:nvPr/>
        </p:nvSpPr>
        <p:spPr>
          <a:xfrm>
            <a:off x="2602697" y="1414462"/>
            <a:ext cx="7303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a dedicated control,  </a:t>
            </a:r>
            <a:r>
              <a:rPr lang="en-US" altLang="ja-JP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 acknowledgement of a ‘system request, etc.</a:t>
            </a:r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0" name="グループ化 699"/>
          <p:cNvGrpSpPr/>
          <p:nvPr/>
        </p:nvGrpSpPr>
        <p:grpSpPr>
          <a:xfrm>
            <a:off x="2516055" y="2570733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"/>
          <p:cNvGrpSpPr>
            <a:grpSpLocks/>
          </p:cNvGrpSpPr>
          <p:nvPr/>
        </p:nvGrpSpPr>
        <p:grpSpPr bwMode="auto">
          <a:xfrm rot="10800000">
            <a:off x="5122817" y="303062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3" name="Group 80"/>
          <p:cNvGrpSpPr>
            <a:grpSpLocks/>
          </p:cNvGrpSpPr>
          <p:nvPr/>
        </p:nvGrpSpPr>
        <p:grpSpPr bwMode="auto">
          <a:xfrm rot="10800000">
            <a:off x="5050316" y="2679048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45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2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4683193" y="2767023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"/>
          <p:cNvGrpSpPr>
            <a:grpSpLocks/>
          </p:cNvGrpSpPr>
          <p:nvPr/>
        </p:nvGrpSpPr>
        <p:grpSpPr bwMode="auto">
          <a:xfrm rot="10800000">
            <a:off x="4053840" y="2670531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3268895" y="2948979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0" name="グループ化 1599"/>
          <p:cNvGrpSpPr/>
          <p:nvPr/>
        </p:nvGrpSpPr>
        <p:grpSpPr>
          <a:xfrm>
            <a:off x="2516055" y="4110646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"/>
          <p:cNvGrpSpPr>
            <a:grpSpLocks/>
          </p:cNvGrpSpPr>
          <p:nvPr/>
        </p:nvGrpSpPr>
        <p:grpSpPr bwMode="auto">
          <a:xfrm rot="10800000">
            <a:off x="7333748" y="4221088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78" name="Group 80"/>
          <p:cNvGrpSpPr>
            <a:grpSpLocks/>
          </p:cNvGrpSpPr>
          <p:nvPr/>
        </p:nvGrpSpPr>
        <p:grpSpPr bwMode="auto">
          <a:xfrm rot="10800000">
            <a:off x="6234939" y="4218961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679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0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8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1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2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3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4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5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6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7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8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9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0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1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2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3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4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74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5102061" y="222393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5142522" y="3764713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8" y="155498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8" y="298412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8" y="4413267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265078" y="619391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179348"/>
            <a:ext cx="924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overtaking 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 as a sequence of LCs: In the scope of ACSF informal group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1" name="テキスト ボックス 1010"/>
          <p:cNvSpPr txBox="1"/>
          <p:nvPr/>
        </p:nvSpPr>
        <p:spPr>
          <a:xfrm>
            <a:off x="640340" y="5445224"/>
            <a:ext cx="870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 Initiated once, lane changed twice, </a:t>
            </a:r>
          </a:p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LK ON or OFF</a:t>
            </a:r>
          </a:p>
        </p:txBody>
      </p:sp>
      <p:sp>
        <p:nvSpPr>
          <p:cNvPr id="611" name="動作設定ボタン : 情報 610">
            <a:hlinkClick r:id="" action="ppaction://noaction" highlightClick="1"/>
          </p:cNvPr>
          <p:cNvSpPr/>
          <p:nvPr/>
        </p:nvSpPr>
        <p:spPr>
          <a:xfrm>
            <a:off x="2672809" y="1087810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2" name="テキスト ボックス 611"/>
          <p:cNvSpPr txBox="1"/>
          <p:nvPr/>
        </p:nvSpPr>
        <p:spPr>
          <a:xfrm>
            <a:off x="1208584" y="1052736"/>
            <a:ext cx="1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Overtaking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9" name="Group 80"/>
          <p:cNvGrpSpPr>
            <a:grpSpLocks/>
          </p:cNvGrpSpPr>
          <p:nvPr/>
        </p:nvGrpSpPr>
        <p:grpSpPr bwMode="auto">
          <a:xfrm rot="10800000">
            <a:off x="6245844" y="4525765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70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4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1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3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54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43" name="Freeform 320"/>
          <p:cNvSpPr>
            <a:spLocks/>
          </p:cNvSpPr>
          <p:nvPr/>
        </p:nvSpPr>
        <p:spPr bwMode="auto">
          <a:xfrm rot="16200000" flipV="1">
            <a:off x="6870428" y="4253248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sp>
        <p:nvSpPr>
          <p:cNvPr id="620" name="テキスト ボックス 619"/>
          <p:cNvSpPr txBox="1"/>
          <p:nvPr/>
        </p:nvSpPr>
        <p:spPr>
          <a:xfrm>
            <a:off x="4342034" y="4443968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Freeform 320"/>
          <p:cNvSpPr>
            <a:spLocks/>
          </p:cNvSpPr>
          <p:nvPr/>
        </p:nvSpPr>
        <p:spPr bwMode="auto">
          <a:xfrm rot="16200000" flipV="1">
            <a:off x="5765950" y="2801492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44" name="Group 80"/>
          <p:cNvGrpSpPr>
            <a:grpSpLocks/>
          </p:cNvGrpSpPr>
          <p:nvPr/>
        </p:nvGrpSpPr>
        <p:grpSpPr bwMode="auto">
          <a:xfrm rot="10800000">
            <a:off x="4016896" y="1139870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545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8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0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1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2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61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6</a:t>
            </a:fld>
            <a:endParaRPr kumimoji="1" lang="ja-JP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33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516729" y="1030821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3133595" y="1140787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0" name="グループ化 699"/>
          <p:cNvGrpSpPr/>
          <p:nvPr/>
        </p:nvGrpSpPr>
        <p:grpSpPr>
          <a:xfrm>
            <a:off x="2516055" y="2570733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_"/>
          <p:cNvGrpSpPr>
            <a:grpSpLocks/>
          </p:cNvGrpSpPr>
          <p:nvPr/>
        </p:nvGrpSpPr>
        <p:grpSpPr bwMode="auto">
          <a:xfrm rot="10800000">
            <a:off x="5122817" y="303062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3" name="Group 80__"/>
          <p:cNvGrpSpPr>
            <a:grpSpLocks/>
          </p:cNvGrpSpPr>
          <p:nvPr/>
        </p:nvGrpSpPr>
        <p:grpSpPr bwMode="auto">
          <a:xfrm rot="10800000">
            <a:off x="5050316" y="2679048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45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2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4683193" y="2767023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___"/>
          <p:cNvGrpSpPr>
            <a:grpSpLocks/>
          </p:cNvGrpSpPr>
          <p:nvPr/>
        </p:nvGrpSpPr>
        <p:grpSpPr bwMode="auto">
          <a:xfrm rot="10800000">
            <a:off x="4053840" y="2670531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3268895" y="2948979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0" name="グループ化 1599"/>
          <p:cNvGrpSpPr/>
          <p:nvPr/>
        </p:nvGrpSpPr>
        <p:grpSpPr>
          <a:xfrm>
            <a:off x="2516055" y="4110646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____"/>
          <p:cNvGrpSpPr>
            <a:grpSpLocks/>
          </p:cNvGrpSpPr>
          <p:nvPr/>
        </p:nvGrpSpPr>
        <p:grpSpPr bwMode="auto">
          <a:xfrm rot="10800000">
            <a:off x="7333748" y="4221088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78" name="Group 80_____"/>
          <p:cNvGrpSpPr>
            <a:grpSpLocks/>
          </p:cNvGrpSpPr>
          <p:nvPr/>
        </p:nvGrpSpPr>
        <p:grpSpPr bwMode="auto">
          <a:xfrm rot="10800000">
            <a:off x="6234939" y="4218961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679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0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8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1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2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3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4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5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6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7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8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9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0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1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2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3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4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74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5102061" y="222393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5142522" y="3764713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8" y="155498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8" y="298412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8" y="4413267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265078" y="619391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9" name="Group 80______"/>
          <p:cNvGrpSpPr>
            <a:grpSpLocks/>
          </p:cNvGrpSpPr>
          <p:nvPr/>
        </p:nvGrpSpPr>
        <p:grpSpPr bwMode="auto">
          <a:xfrm rot="10800000">
            <a:off x="6245844" y="4525765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70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4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1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3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54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43" name="Freeform 320_"/>
          <p:cNvSpPr>
            <a:spLocks/>
          </p:cNvSpPr>
          <p:nvPr/>
        </p:nvSpPr>
        <p:spPr bwMode="auto">
          <a:xfrm rot="16200000" flipV="1">
            <a:off x="6870428" y="4253248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sp>
        <p:nvSpPr>
          <p:cNvPr id="620" name="テキスト ボックス 619"/>
          <p:cNvSpPr txBox="1"/>
          <p:nvPr/>
        </p:nvSpPr>
        <p:spPr>
          <a:xfrm>
            <a:off x="4342034" y="4443968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Freeform 320__"/>
          <p:cNvSpPr>
            <a:spLocks/>
          </p:cNvSpPr>
          <p:nvPr/>
        </p:nvSpPr>
        <p:spPr bwMode="auto">
          <a:xfrm rot="16200000" flipV="1">
            <a:off x="5765950" y="2801492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44" name="Group 80_______"/>
          <p:cNvGrpSpPr>
            <a:grpSpLocks/>
          </p:cNvGrpSpPr>
          <p:nvPr/>
        </p:nvGrpSpPr>
        <p:grpSpPr bwMode="auto">
          <a:xfrm rot="10800000">
            <a:off x="4016896" y="1139870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545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8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0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1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2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61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7</a:t>
            </a:fld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19" name="テキスト ボックス 1009"/>
          <p:cNvSpPr txBox="1"/>
          <p:nvPr/>
        </p:nvSpPr>
        <p:spPr>
          <a:xfrm>
            <a:off x="776536" y="1043444"/>
            <a:ext cx="1474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テキスト ボックス 608"/>
          <p:cNvSpPr txBox="1"/>
          <p:nvPr/>
        </p:nvSpPr>
        <p:spPr>
          <a:xfrm>
            <a:off x="1708180" y="770620"/>
            <a:ext cx="46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switch)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3" name="動作設定ボタン : 情報 609">
            <a:hlinkClick r:id="" action="ppaction://noaction" highlightClick="1"/>
          </p:cNvPr>
          <p:cNvSpPr/>
          <p:nvPr/>
        </p:nvSpPr>
        <p:spPr>
          <a:xfrm>
            <a:off x="2208803" y="1093850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4" name="テキスト ボックス 698"/>
          <p:cNvSpPr txBox="1"/>
          <p:nvPr/>
        </p:nvSpPr>
        <p:spPr>
          <a:xfrm>
            <a:off x="2602697" y="1702549"/>
            <a:ext cx="7303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a dedicated control,  </a:t>
            </a:r>
            <a:r>
              <a:rPr lang="en-US" altLang="ja-JP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 acknowledgement of a ‘system request, etc.</a:t>
            </a:r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5" name="動作設定ボタン : 情報 610">
            <a:hlinkClick r:id="" action="ppaction://noaction" highlightClick="1"/>
          </p:cNvPr>
          <p:cNvSpPr/>
          <p:nvPr/>
        </p:nvSpPr>
        <p:spPr>
          <a:xfrm>
            <a:off x="2672809" y="1375897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6" name="テキスト ボックス 611"/>
          <p:cNvSpPr txBox="1"/>
          <p:nvPr/>
        </p:nvSpPr>
        <p:spPr>
          <a:xfrm>
            <a:off x="1208584" y="1340823"/>
            <a:ext cx="1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Overtaking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7" name="テキスト ボックス 619_"/>
          <p:cNvSpPr txBox="1"/>
          <p:nvPr/>
        </p:nvSpPr>
        <p:spPr>
          <a:xfrm>
            <a:off x="7009864" y="4559136"/>
            <a:ext cx="238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resumes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8" name="テキスト ボックス 534"/>
          <p:cNvSpPr txBox="1"/>
          <p:nvPr/>
        </p:nvSpPr>
        <p:spPr>
          <a:xfrm>
            <a:off x="243453" y="179348"/>
            <a:ext cx="924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LK &amp; LC operation (combination) : 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scope of ACSF informal group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52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516729" y="1030821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3133595" y="1140787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99" name="テキスト ボックス 698"/>
          <p:cNvSpPr txBox="1"/>
          <p:nvPr/>
        </p:nvSpPr>
        <p:spPr>
          <a:xfrm>
            <a:off x="280932" y="548680"/>
            <a:ext cx="2079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</a:t>
            </a:r>
          </a:p>
          <a:p>
            <a:pPr algn="ctr"/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(e.g.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0" name="グループ化 699"/>
          <p:cNvGrpSpPr/>
          <p:nvPr/>
        </p:nvGrpSpPr>
        <p:grpSpPr>
          <a:xfrm>
            <a:off x="2516055" y="2570733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_"/>
          <p:cNvGrpSpPr>
            <a:grpSpLocks/>
          </p:cNvGrpSpPr>
          <p:nvPr/>
        </p:nvGrpSpPr>
        <p:grpSpPr bwMode="auto">
          <a:xfrm rot="10800000">
            <a:off x="5122817" y="3030620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3" name="Group 80__"/>
          <p:cNvGrpSpPr>
            <a:grpSpLocks/>
          </p:cNvGrpSpPr>
          <p:nvPr/>
        </p:nvGrpSpPr>
        <p:grpSpPr bwMode="auto">
          <a:xfrm rot="10800000">
            <a:off x="5050316" y="2679048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454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5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6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8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4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3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22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4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25" name="Freeform 320"/>
          <p:cNvSpPr>
            <a:spLocks/>
          </p:cNvSpPr>
          <p:nvPr/>
        </p:nvSpPr>
        <p:spPr bwMode="auto">
          <a:xfrm rot="5400000">
            <a:off x="4683193" y="2767023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grpSp>
        <p:nvGrpSpPr>
          <p:cNvPr id="1527" name="Group 80___"/>
          <p:cNvGrpSpPr>
            <a:grpSpLocks/>
          </p:cNvGrpSpPr>
          <p:nvPr/>
        </p:nvGrpSpPr>
        <p:grpSpPr bwMode="auto">
          <a:xfrm rot="10800000">
            <a:off x="4053840" y="2670531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28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5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6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7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8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9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0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1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2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3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4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7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8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0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1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9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2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3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4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95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596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99" name="テキスト ボックス 1598"/>
          <p:cNvSpPr txBox="1"/>
          <p:nvPr/>
        </p:nvSpPr>
        <p:spPr>
          <a:xfrm>
            <a:off x="3268895" y="2948979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0" name="グループ化 1599"/>
          <p:cNvGrpSpPr/>
          <p:nvPr/>
        </p:nvGrpSpPr>
        <p:grpSpPr>
          <a:xfrm>
            <a:off x="2516055" y="4110646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____"/>
          <p:cNvGrpSpPr>
            <a:grpSpLocks/>
          </p:cNvGrpSpPr>
          <p:nvPr/>
        </p:nvGrpSpPr>
        <p:grpSpPr bwMode="auto">
          <a:xfrm rot="10800000">
            <a:off x="7333748" y="4221088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78" name="Group 80_____"/>
          <p:cNvGrpSpPr>
            <a:grpSpLocks/>
          </p:cNvGrpSpPr>
          <p:nvPr/>
        </p:nvGrpSpPr>
        <p:grpSpPr bwMode="auto">
          <a:xfrm rot="10800000">
            <a:off x="6234939" y="4218961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1679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0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8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1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2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3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4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5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6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7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8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9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0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1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2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3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4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6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747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8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9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5102061" y="222393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5142522" y="3764713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8" y="155498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8" y="298412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8" y="4413267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265078" y="619391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179348"/>
            <a:ext cx="924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Auto-overtaking :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In scope of ACSF informal group</a:t>
            </a:r>
            <a:endParaRPr kumimoji="1"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動作設定ボタン : 情報 610">
            <a:hlinkClick r:id="" action="ppaction://noaction" highlightClick="1"/>
          </p:cNvPr>
          <p:cNvSpPr/>
          <p:nvPr/>
        </p:nvSpPr>
        <p:spPr>
          <a:xfrm>
            <a:off x="2672809" y="1087810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2" name="テキスト ボックス 611"/>
          <p:cNvSpPr txBox="1"/>
          <p:nvPr/>
        </p:nvSpPr>
        <p:spPr>
          <a:xfrm>
            <a:off x="704528" y="1052736"/>
            <a:ext cx="2122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+ </a:t>
            </a:r>
          </a:p>
          <a:p>
            <a:r>
              <a:rPr kumimoji="1" lang="en-US" altLang="ja-JP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</a:t>
            </a:r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overtaking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9" name="Group 80______"/>
          <p:cNvGrpSpPr>
            <a:grpSpLocks/>
          </p:cNvGrpSpPr>
          <p:nvPr/>
        </p:nvGrpSpPr>
        <p:grpSpPr bwMode="auto">
          <a:xfrm rot="10800000">
            <a:off x="6245844" y="4525765"/>
            <a:ext cx="476553" cy="236668"/>
            <a:chOff x="1728" y="1536"/>
            <a:chExt cx="3168" cy="134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70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4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1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3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54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43" name="Freeform 320_"/>
          <p:cNvSpPr>
            <a:spLocks/>
          </p:cNvSpPr>
          <p:nvPr/>
        </p:nvSpPr>
        <p:spPr bwMode="auto">
          <a:xfrm rot="16200000" flipV="1">
            <a:off x="6870428" y="4253248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sp>
        <p:nvSpPr>
          <p:cNvPr id="620" name="テキスト ボックス 619"/>
          <p:cNvSpPr txBox="1"/>
          <p:nvPr/>
        </p:nvSpPr>
        <p:spPr>
          <a:xfrm>
            <a:off x="4342034" y="4443968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Change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Freeform 320__"/>
          <p:cNvSpPr>
            <a:spLocks/>
          </p:cNvSpPr>
          <p:nvPr/>
        </p:nvSpPr>
        <p:spPr bwMode="auto">
          <a:xfrm rot="16200000" flipV="1">
            <a:off x="5765950" y="2801492"/>
            <a:ext cx="346979" cy="426677"/>
          </a:xfrm>
          <a:custGeom>
            <a:avLst/>
            <a:gdLst>
              <a:gd name="T0" fmla="*/ 0 w 185"/>
              <a:gd name="T1" fmla="*/ 1 h 432"/>
              <a:gd name="T2" fmla="*/ 3 w 185"/>
              <a:gd name="T3" fmla="*/ 1 h 432"/>
              <a:gd name="T4" fmla="*/ 3 w 185"/>
              <a:gd name="T5" fmla="*/ 1 h 432"/>
              <a:gd name="T6" fmla="*/ 3 w 185"/>
              <a:gd name="T7" fmla="*/ 1 h 432"/>
              <a:gd name="T8" fmla="*/ 3 w 185"/>
              <a:gd name="T9" fmla="*/ 1 h 432"/>
              <a:gd name="T10" fmla="*/ 3 w 185"/>
              <a:gd name="T11" fmla="*/ 0 h 4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053 w 10000"/>
              <a:gd name="connsiteY1" fmla="*/ 7294 h 10000"/>
              <a:gd name="connsiteX2" fmla="*/ 4270 w 10000"/>
              <a:gd name="connsiteY2" fmla="*/ 6181 h 10000"/>
              <a:gd name="connsiteX3" fmla="*/ 7622 w 10000"/>
              <a:gd name="connsiteY3" fmla="*/ 4745 h 10000"/>
              <a:gd name="connsiteX4" fmla="*/ 9351 w 10000"/>
              <a:gd name="connsiteY4" fmla="*/ 2894 h 10000"/>
              <a:gd name="connsiteX5" fmla="*/ 10000 w 10000"/>
              <a:gd name="connsiteY5" fmla="*/ 0 h 10000"/>
              <a:gd name="connsiteX0" fmla="*/ 0 w 9525"/>
              <a:gd name="connsiteY0" fmla="*/ 9934 h 9934"/>
              <a:gd name="connsiteX1" fmla="*/ 578 w 9525"/>
              <a:gd name="connsiteY1" fmla="*/ 7294 h 9934"/>
              <a:gd name="connsiteX2" fmla="*/ 3795 w 9525"/>
              <a:gd name="connsiteY2" fmla="*/ 6181 h 9934"/>
              <a:gd name="connsiteX3" fmla="*/ 7147 w 9525"/>
              <a:gd name="connsiteY3" fmla="*/ 4745 h 9934"/>
              <a:gd name="connsiteX4" fmla="*/ 8876 w 9525"/>
              <a:gd name="connsiteY4" fmla="*/ 2894 h 9934"/>
              <a:gd name="connsiteX5" fmla="*/ 9525 w 9525"/>
              <a:gd name="connsiteY5" fmla="*/ 0 h 9934"/>
              <a:gd name="connsiteX0" fmla="*/ 0 w 10000"/>
              <a:gd name="connsiteY0" fmla="*/ 10000 h 10000"/>
              <a:gd name="connsiteX1" fmla="*/ 607 w 10000"/>
              <a:gd name="connsiteY1" fmla="*/ 7342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408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  <a:gd name="connsiteX0" fmla="*/ 0 w 10000"/>
              <a:gd name="connsiteY0" fmla="*/ 10000 h 10000"/>
              <a:gd name="connsiteX1" fmla="*/ 1205 w 10000"/>
              <a:gd name="connsiteY1" fmla="*/ 7607 h 10000"/>
              <a:gd name="connsiteX2" fmla="*/ 3984 w 10000"/>
              <a:gd name="connsiteY2" fmla="*/ 6222 h 10000"/>
              <a:gd name="connsiteX3" fmla="*/ 7503 w 10000"/>
              <a:gd name="connsiteY3" fmla="*/ 4777 h 10000"/>
              <a:gd name="connsiteX4" fmla="*/ 9319 w 10000"/>
              <a:gd name="connsiteY4" fmla="*/ 2913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7" y="8568"/>
                  <a:pt x="568" y="8501"/>
                  <a:pt x="1205" y="7607"/>
                </a:cubicBezTo>
                <a:cubicBezTo>
                  <a:pt x="2341" y="6912"/>
                  <a:pt x="2934" y="6694"/>
                  <a:pt x="3984" y="6222"/>
                </a:cubicBezTo>
                <a:cubicBezTo>
                  <a:pt x="5034" y="5750"/>
                  <a:pt x="6595" y="5336"/>
                  <a:pt x="7503" y="4777"/>
                </a:cubicBezTo>
                <a:cubicBezTo>
                  <a:pt x="8410" y="4218"/>
                  <a:pt x="8922" y="3705"/>
                  <a:pt x="9319" y="2913"/>
                </a:cubicBezTo>
                <a:cubicBezTo>
                  <a:pt x="9717" y="2120"/>
                  <a:pt x="9887" y="606"/>
                  <a:pt x="10000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44" name="Group 80_______"/>
          <p:cNvGrpSpPr>
            <a:grpSpLocks/>
          </p:cNvGrpSpPr>
          <p:nvPr/>
        </p:nvGrpSpPr>
        <p:grpSpPr bwMode="auto">
          <a:xfrm rot="10800000">
            <a:off x="4016896" y="1139870"/>
            <a:ext cx="476541" cy="246462"/>
            <a:chOff x="1728" y="1536"/>
            <a:chExt cx="3168" cy="1344"/>
          </a:xfrm>
          <a:solidFill>
            <a:srgbClr val="FFC000"/>
          </a:solidFill>
        </p:grpSpPr>
        <p:sp>
          <p:nvSpPr>
            <p:cNvPr id="545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8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0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1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2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61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8</a:t>
            </a:fld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19" name="テキスト ボックス 619_"/>
          <p:cNvSpPr txBox="1"/>
          <p:nvPr/>
        </p:nvSpPr>
        <p:spPr>
          <a:xfrm>
            <a:off x="7009864" y="4559136"/>
            <a:ext cx="2623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Overtaking completed </a:t>
            </a:r>
          </a:p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keep resumes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588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グループ化 728"/>
          <p:cNvGrpSpPr/>
          <p:nvPr/>
        </p:nvGrpSpPr>
        <p:grpSpPr>
          <a:xfrm>
            <a:off x="2012673" y="836712"/>
            <a:ext cx="6324703" cy="1166235"/>
            <a:chOff x="989807" y="4764882"/>
            <a:chExt cx="7452518" cy="840581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9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1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22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28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802" name="Group 80"/>
          <p:cNvGrpSpPr>
            <a:grpSpLocks/>
          </p:cNvGrpSpPr>
          <p:nvPr/>
        </p:nvGrpSpPr>
        <p:grpSpPr bwMode="auto">
          <a:xfrm rot="10800000">
            <a:off x="2629539" y="946678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03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4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7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0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871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99" name="テキスト ボックス 698"/>
          <p:cNvSpPr txBox="1"/>
          <p:nvPr/>
        </p:nvSpPr>
        <p:spPr>
          <a:xfrm>
            <a:off x="2369164" y="1253017"/>
            <a:ext cx="46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Driver’s intention (e.g. 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r>
              <a:rPr kumimoji="1"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0" name="グループ化 699"/>
          <p:cNvGrpSpPr/>
          <p:nvPr/>
        </p:nvGrpSpPr>
        <p:grpSpPr>
          <a:xfrm>
            <a:off x="2011999" y="2376624"/>
            <a:ext cx="6324703" cy="1166235"/>
            <a:chOff x="989807" y="4764882"/>
            <a:chExt cx="7452518" cy="840581"/>
          </a:xfrm>
        </p:grpSpPr>
        <p:sp>
          <p:nvSpPr>
            <p:cNvPr id="7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7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706" name="Group 80_"/>
          <p:cNvGrpSpPr>
            <a:grpSpLocks/>
          </p:cNvGrpSpPr>
          <p:nvPr/>
        </p:nvGrpSpPr>
        <p:grpSpPr bwMode="auto">
          <a:xfrm rot="10800000">
            <a:off x="4548467" y="2483289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9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450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00" name="グループ化 1599"/>
          <p:cNvGrpSpPr/>
          <p:nvPr/>
        </p:nvGrpSpPr>
        <p:grpSpPr>
          <a:xfrm>
            <a:off x="2011999" y="3916537"/>
            <a:ext cx="6324703" cy="1166235"/>
            <a:chOff x="989807" y="4764882"/>
            <a:chExt cx="7452518" cy="840581"/>
          </a:xfrm>
        </p:grpSpPr>
        <p:sp>
          <p:nvSpPr>
            <p:cNvPr id="1601" name="Rectangle 24"/>
            <p:cNvSpPr>
              <a:spLocks noChangeArrowheads="1"/>
            </p:cNvSpPr>
            <p:nvPr/>
          </p:nvSpPr>
          <p:spPr bwMode="auto">
            <a:xfrm rot="16200000" flipH="1">
              <a:off x="4295379" y="1459310"/>
              <a:ext cx="840581" cy="74517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000"/>
            </a:p>
          </p:txBody>
        </p:sp>
        <p:sp>
          <p:nvSpPr>
            <p:cNvPr id="1602" name="Line 169"/>
            <p:cNvSpPr>
              <a:spLocks noChangeShapeType="1"/>
            </p:cNvSpPr>
            <p:nvPr/>
          </p:nvSpPr>
          <p:spPr bwMode="auto">
            <a:xfrm rot="5400000">
              <a:off x="4702175" y="1310207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3" name="Line 171"/>
            <p:cNvSpPr>
              <a:spLocks noChangeShapeType="1"/>
            </p:cNvSpPr>
            <p:nvPr/>
          </p:nvSpPr>
          <p:spPr bwMode="auto">
            <a:xfrm rot="5400000">
              <a:off x="4716463" y="1817288"/>
              <a:ext cx="0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4" name="Line 172"/>
            <p:cNvSpPr>
              <a:spLocks noChangeShapeType="1"/>
            </p:cNvSpPr>
            <p:nvPr/>
          </p:nvSpPr>
          <p:spPr bwMode="auto">
            <a:xfrm rot="5400000">
              <a:off x="4716065" y="1084386"/>
              <a:ext cx="0" cy="745093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605" name="Line 169"/>
            <p:cNvSpPr>
              <a:spLocks noChangeShapeType="1"/>
            </p:cNvSpPr>
            <p:nvPr/>
          </p:nvSpPr>
          <p:spPr bwMode="auto">
            <a:xfrm rot="5400000">
              <a:off x="4702175" y="1564209"/>
              <a:ext cx="28575" cy="7451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1606" name="Group 80__"/>
          <p:cNvGrpSpPr>
            <a:grpSpLocks/>
          </p:cNvGrpSpPr>
          <p:nvPr/>
        </p:nvGrpSpPr>
        <p:grpSpPr bwMode="auto">
          <a:xfrm rot="10800000">
            <a:off x="6681192" y="3992387"/>
            <a:ext cx="476541" cy="246462"/>
            <a:chOff x="1728" y="1536"/>
            <a:chExt cx="3168" cy="134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07" name="Freeform 81"/>
            <p:cNvSpPr>
              <a:spLocks/>
            </p:cNvSpPr>
            <p:nvPr/>
          </p:nvSpPr>
          <p:spPr bwMode="auto">
            <a:xfrm flipH="1">
              <a:off x="1728" y="1644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Freeform 82"/>
            <p:cNvSpPr>
              <a:spLocks/>
            </p:cNvSpPr>
            <p:nvPr/>
          </p:nvSpPr>
          <p:spPr bwMode="auto">
            <a:xfrm flipH="1" flipV="1">
              <a:off x="1728" y="2208"/>
              <a:ext cx="3168" cy="564"/>
            </a:xfrm>
            <a:custGeom>
              <a:avLst/>
              <a:gdLst>
                <a:gd name="T0" fmla="*/ 0 w 2211"/>
                <a:gd name="T1" fmla="*/ 748 h 425"/>
                <a:gd name="T2" fmla="*/ 4 w 2211"/>
                <a:gd name="T3" fmla="*/ 555 h 425"/>
                <a:gd name="T4" fmla="*/ 16 w 2211"/>
                <a:gd name="T5" fmla="*/ 394 h 425"/>
                <a:gd name="T6" fmla="*/ 29 w 2211"/>
                <a:gd name="T7" fmla="*/ 257 h 425"/>
                <a:gd name="T8" fmla="*/ 42 w 2211"/>
                <a:gd name="T9" fmla="*/ 138 h 425"/>
                <a:gd name="T10" fmla="*/ 60 w 2211"/>
                <a:gd name="T11" fmla="*/ 111 h 425"/>
                <a:gd name="T12" fmla="*/ 92 w 2211"/>
                <a:gd name="T13" fmla="*/ 90 h 425"/>
                <a:gd name="T14" fmla="*/ 146 w 2211"/>
                <a:gd name="T15" fmla="*/ 74 h 425"/>
                <a:gd name="T16" fmla="*/ 516 w 2211"/>
                <a:gd name="T17" fmla="*/ 31 h 425"/>
                <a:gd name="T18" fmla="*/ 701 w 2211"/>
                <a:gd name="T19" fmla="*/ 11 h 425"/>
                <a:gd name="T20" fmla="*/ 1052 w 2211"/>
                <a:gd name="T21" fmla="*/ 11 h 425"/>
                <a:gd name="T22" fmla="*/ 1537 w 2211"/>
                <a:gd name="T23" fmla="*/ 5 h 425"/>
                <a:gd name="T24" fmla="*/ 2106 w 2211"/>
                <a:gd name="T25" fmla="*/ 9 h 425"/>
                <a:gd name="T26" fmla="*/ 2566 w 2211"/>
                <a:gd name="T27" fmla="*/ 9 h 425"/>
                <a:gd name="T28" fmla="*/ 2942 w 2211"/>
                <a:gd name="T29" fmla="*/ 9 h 425"/>
                <a:gd name="T30" fmla="*/ 3326 w 2211"/>
                <a:gd name="T31" fmla="*/ 0 h 425"/>
                <a:gd name="T32" fmla="*/ 3776 w 2211"/>
                <a:gd name="T33" fmla="*/ 4 h 425"/>
                <a:gd name="T34" fmla="*/ 4114 w 2211"/>
                <a:gd name="T35" fmla="*/ 9 h 425"/>
                <a:gd name="T36" fmla="*/ 4287 w 2211"/>
                <a:gd name="T37" fmla="*/ 27 h 425"/>
                <a:gd name="T38" fmla="*/ 4349 w 2211"/>
                <a:gd name="T39" fmla="*/ 50 h 425"/>
                <a:gd name="T40" fmla="*/ 4392 w 2211"/>
                <a:gd name="T41" fmla="*/ 82 h 425"/>
                <a:gd name="T42" fmla="*/ 4493 w 2211"/>
                <a:gd name="T43" fmla="*/ 291 h 425"/>
                <a:gd name="T44" fmla="*/ 4539 w 2211"/>
                <a:gd name="T45" fmla="*/ 748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11" h="425">
                  <a:moveTo>
                    <a:pt x="0" y="425"/>
                  </a:moveTo>
                  <a:cubicBezTo>
                    <a:pt x="0" y="386"/>
                    <a:pt x="1" y="348"/>
                    <a:pt x="2" y="315"/>
                  </a:cubicBezTo>
                  <a:cubicBezTo>
                    <a:pt x="3" y="282"/>
                    <a:pt x="6" y="252"/>
                    <a:pt x="8" y="224"/>
                  </a:cubicBezTo>
                  <a:cubicBezTo>
                    <a:pt x="10" y="196"/>
                    <a:pt x="12" y="170"/>
                    <a:pt x="14" y="146"/>
                  </a:cubicBezTo>
                  <a:cubicBezTo>
                    <a:pt x="16" y="122"/>
                    <a:pt x="18" y="92"/>
                    <a:pt x="20" y="78"/>
                  </a:cubicBezTo>
                  <a:cubicBezTo>
                    <a:pt x="22" y="64"/>
                    <a:pt x="25" y="67"/>
                    <a:pt x="29" y="63"/>
                  </a:cubicBezTo>
                  <a:cubicBezTo>
                    <a:pt x="33" y="59"/>
                    <a:pt x="38" y="54"/>
                    <a:pt x="45" y="51"/>
                  </a:cubicBezTo>
                  <a:cubicBezTo>
                    <a:pt x="52" y="48"/>
                    <a:pt x="37" y="48"/>
                    <a:pt x="71" y="42"/>
                  </a:cubicBezTo>
                  <a:cubicBezTo>
                    <a:pt x="105" y="36"/>
                    <a:pt x="206" y="23"/>
                    <a:pt x="251" y="17"/>
                  </a:cubicBezTo>
                  <a:cubicBezTo>
                    <a:pt x="296" y="11"/>
                    <a:pt x="298" y="8"/>
                    <a:pt x="341" y="6"/>
                  </a:cubicBezTo>
                  <a:cubicBezTo>
                    <a:pt x="384" y="4"/>
                    <a:pt x="444" y="6"/>
                    <a:pt x="512" y="6"/>
                  </a:cubicBezTo>
                  <a:cubicBezTo>
                    <a:pt x="580" y="6"/>
                    <a:pt x="663" y="3"/>
                    <a:pt x="749" y="3"/>
                  </a:cubicBezTo>
                  <a:cubicBezTo>
                    <a:pt x="835" y="3"/>
                    <a:pt x="943" y="5"/>
                    <a:pt x="1026" y="5"/>
                  </a:cubicBezTo>
                  <a:cubicBezTo>
                    <a:pt x="1109" y="5"/>
                    <a:pt x="1182" y="5"/>
                    <a:pt x="1250" y="5"/>
                  </a:cubicBezTo>
                  <a:cubicBezTo>
                    <a:pt x="1318" y="5"/>
                    <a:pt x="1371" y="6"/>
                    <a:pt x="1433" y="5"/>
                  </a:cubicBezTo>
                  <a:cubicBezTo>
                    <a:pt x="1495" y="4"/>
                    <a:pt x="1552" y="0"/>
                    <a:pt x="1620" y="0"/>
                  </a:cubicBezTo>
                  <a:cubicBezTo>
                    <a:pt x="1688" y="0"/>
                    <a:pt x="1775" y="1"/>
                    <a:pt x="1839" y="2"/>
                  </a:cubicBezTo>
                  <a:cubicBezTo>
                    <a:pt x="1903" y="3"/>
                    <a:pt x="1963" y="3"/>
                    <a:pt x="2004" y="5"/>
                  </a:cubicBezTo>
                  <a:cubicBezTo>
                    <a:pt x="2045" y="7"/>
                    <a:pt x="2069" y="11"/>
                    <a:pt x="2088" y="15"/>
                  </a:cubicBezTo>
                  <a:cubicBezTo>
                    <a:pt x="2107" y="19"/>
                    <a:pt x="2110" y="24"/>
                    <a:pt x="2118" y="29"/>
                  </a:cubicBezTo>
                  <a:cubicBezTo>
                    <a:pt x="2126" y="34"/>
                    <a:pt x="2127" y="24"/>
                    <a:pt x="2139" y="47"/>
                  </a:cubicBezTo>
                  <a:cubicBezTo>
                    <a:pt x="2151" y="70"/>
                    <a:pt x="2177" y="102"/>
                    <a:pt x="2189" y="165"/>
                  </a:cubicBezTo>
                  <a:cubicBezTo>
                    <a:pt x="2201" y="228"/>
                    <a:pt x="2207" y="371"/>
                    <a:pt x="2211" y="42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Freeform 83"/>
            <p:cNvSpPr>
              <a:spLocks/>
            </p:cNvSpPr>
            <p:nvPr/>
          </p:nvSpPr>
          <p:spPr bwMode="auto">
            <a:xfrm flipH="1">
              <a:off x="4062" y="1758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Freeform 84"/>
            <p:cNvSpPr>
              <a:spLocks/>
            </p:cNvSpPr>
            <p:nvPr/>
          </p:nvSpPr>
          <p:spPr bwMode="auto">
            <a:xfrm flipH="1">
              <a:off x="3053" y="1851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Freeform 85"/>
            <p:cNvSpPr>
              <a:spLocks/>
            </p:cNvSpPr>
            <p:nvPr/>
          </p:nvSpPr>
          <p:spPr bwMode="auto">
            <a:xfrm flipH="1">
              <a:off x="2630" y="1726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Freeform 86"/>
            <p:cNvSpPr>
              <a:spLocks/>
            </p:cNvSpPr>
            <p:nvPr/>
          </p:nvSpPr>
          <p:spPr bwMode="auto">
            <a:xfrm flipH="1">
              <a:off x="2606" y="1743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Freeform 87"/>
            <p:cNvSpPr>
              <a:spLocks/>
            </p:cNvSpPr>
            <p:nvPr/>
          </p:nvSpPr>
          <p:spPr bwMode="auto">
            <a:xfrm flipH="1">
              <a:off x="2552" y="1730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Freeform 88"/>
            <p:cNvSpPr>
              <a:spLocks/>
            </p:cNvSpPr>
            <p:nvPr/>
          </p:nvSpPr>
          <p:spPr bwMode="auto">
            <a:xfrm flipH="1">
              <a:off x="2519" y="1726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Freeform 89"/>
            <p:cNvSpPr>
              <a:spLocks/>
            </p:cNvSpPr>
            <p:nvPr/>
          </p:nvSpPr>
          <p:spPr bwMode="auto">
            <a:xfrm flipH="1">
              <a:off x="1913" y="1734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Freeform 90"/>
            <p:cNvSpPr>
              <a:spLocks/>
            </p:cNvSpPr>
            <p:nvPr/>
          </p:nvSpPr>
          <p:spPr bwMode="auto">
            <a:xfrm flipH="1">
              <a:off x="1796" y="1888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Freeform 91"/>
            <p:cNvSpPr>
              <a:spLocks/>
            </p:cNvSpPr>
            <p:nvPr/>
          </p:nvSpPr>
          <p:spPr bwMode="auto">
            <a:xfrm flipH="1">
              <a:off x="1840" y="1806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Freeform 92"/>
            <p:cNvSpPr>
              <a:spLocks/>
            </p:cNvSpPr>
            <p:nvPr/>
          </p:nvSpPr>
          <p:spPr bwMode="auto">
            <a:xfrm flipH="1">
              <a:off x="1771" y="1983"/>
              <a:ext cx="59" cy="230"/>
            </a:xfrm>
            <a:custGeom>
              <a:avLst/>
              <a:gdLst>
                <a:gd name="T0" fmla="*/ 13 w 40"/>
                <a:gd name="T1" fmla="*/ 304 h 174"/>
                <a:gd name="T2" fmla="*/ 1 w 40"/>
                <a:gd name="T3" fmla="*/ 131 h 174"/>
                <a:gd name="T4" fmla="*/ 1 w 40"/>
                <a:gd name="T5" fmla="*/ 48 h 174"/>
                <a:gd name="T6" fmla="*/ 9 w 40"/>
                <a:gd name="T7" fmla="*/ 5 h 174"/>
                <a:gd name="T8" fmla="*/ 59 w 40"/>
                <a:gd name="T9" fmla="*/ 15 h 174"/>
                <a:gd name="T10" fmla="*/ 68 w 40"/>
                <a:gd name="T11" fmla="*/ 71 h 174"/>
                <a:gd name="T12" fmla="*/ 87 w 40"/>
                <a:gd name="T13" fmla="*/ 303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74">
                  <a:moveTo>
                    <a:pt x="6" y="174"/>
                  </a:moveTo>
                  <a:cubicBezTo>
                    <a:pt x="6" y="158"/>
                    <a:pt x="2" y="99"/>
                    <a:pt x="1" y="75"/>
                  </a:cubicBezTo>
                  <a:cubicBezTo>
                    <a:pt x="0" y="51"/>
                    <a:pt x="1" y="39"/>
                    <a:pt x="1" y="27"/>
                  </a:cubicBezTo>
                  <a:cubicBezTo>
                    <a:pt x="1" y="15"/>
                    <a:pt x="0" y="6"/>
                    <a:pt x="4" y="3"/>
                  </a:cubicBezTo>
                  <a:cubicBezTo>
                    <a:pt x="8" y="0"/>
                    <a:pt x="23" y="2"/>
                    <a:pt x="27" y="8"/>
                  </a:cubicBezTo>
                  <a:cubicBezTo>
                    <a:pt x="31" y="14"/>
                    <a:pt x="29" y="14"/>
                    <a:pt x="31" y="41"/>
                  </a:cubicBezTo>
                  <a:cubicBezTo>
                    <a:pt x="33" y="68"/>
                    <a:pt x="38" y="146"/>
                    <a:pt x="40" y="17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Freeform 93"/>
            <p:cNvSpPr>
              <a:spLocks/>
            </p:cNvSpPr>
            <p:nvPr/>
          </p:nvSpPr>
          <p:spPr bwMode="auto">
            <a:xfrm flipH="1">
              <a:off x="1806" y="1851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Freeform 94"/>
            <p:cNvSpPr>
              <a:spLocks/>
            </p:cNvSpPr>
            <p:nvPr/>
          </p:nvSpPr>
          <p:spPr bwMode="auto">
            <a:xfrm flipH="1">
              <a:off x="1830" y="1879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Freeform 95"/>
            <p:cNvSpPr>
              <a:spLocks/>
            </p:cNvSpPr>
            <p:nvPr/>
          </p:nvSpPr>
          <p:spPr bwMode="auto">
            <a:xfrm flipH="1">
              <a:off x="1820" y="1676"/>
              <a:ext cx="160" cy="167"/>
            </a:xfrm>
            <a:custGeom>
              <a:avLst/>
              <a:gdLst>
                <a:gd name="T0" fmla="*/ 235 w 109"/>
                <a:gd name="T1" fmla="*/ 227 h 123"/>
                <a:gd name="T2" fmla="*/ 194 w 109"/>
                <a:gd name="T3" fmla="*/ 221 h 123"/>
                <a:gd name="T4" fmla="*/ 148 w 109"/>
                <a:gd name="T5" fmla="*/ 205 h 123"/>
                <a:gd name="T6" fmla="*/ 100 w 109"/>
                <a:gd name="T7" fmla="*/ 171 h 123"/>
                <a:gd name="T8" fmla="*/ 47 w 109"/>
                <a:gd name="T9" fmla="*/ 110 h 123"/>
                <a:gd name="T10" fmla="*/ 6 w 109"/>
                <a:gd name="T11" fmla="*/ 57 h 123"/>
                <a:gd name="T12" fmla="*/ 6 w 109"/>
                <a:gd name="T13" fmla="*/ 35 h 123"/>
                <a:gd name="T14" fmla="*/ 46 w 109"/>
                <a:gd name="T15" fmla="*/ 14 h 123"/>
                <a:gd name="T16" fmla="*/ 91 w 109"/>
                <a:gd name="T17" fmla="*/ 7 h 123"/>
                <a:gd name="T18" fmla="*/ 164 w 109"/>
                <a:gd name="T19" fmla="*/ 61 h 123"/>
                <a:gd name="T20" fmla="*/ 208 w 109"/>
                <a:gd name="T21" fmla="*/ 133 h 123"/>
                <a:gd name="T22" fmla="*/ 226 w 109"/>
                <a:gd name="T23" fmla="*/ 182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Freeform 96"/>
            <p:cNvSpPr>
              <a:spLocks/>
            </p:cNvSpPr>
            <p:nvPr/>
          </p:nvSpPr>
          <p:spPr bwMode="auto">
            <a:xfrm flipH="1">
              <a:off x="1747" y="1681"/>
              <a:ext cx="151" cy="536"/>
            </a:xfrm>
            <a:custGeom>
              <a:avLst/>
              <a:gdLst>
                <a:gd name="T0" fmla="*/ 0 w 105"/>
                <a:gd name="T1" fmla="*/ 0 h 402"/>
                <a:gd name="T2" fmla="*/ 58 w 105"/>
                <a:gd name="T3" fmla="*/ 27 h 402"/>
                <a:gd name="T4" fmla="*/ 95 w 105"/>
                <a:gd name="T5" fmla="*/ 76 h 402"/>
                <a:gd name="T6" fmla="*/ 131 w 105"/>
                <a:gd name="T7" fmla="*/ 144 h 402"/>
                <a:gd name="T8" fmla="*/ 183 w 105"/>
                <a:gd name="T9" fmla="*/ 320 h 402"/>
                <a:gd name="T10" fmla="*/ 217 w 105"/>
                <a:gd name="T11" fmla="*/ 71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402">
                  <a:moveTo>
                    <a:pt x="0" y="0"/>
                  </a:moveTo>
                  <a:cubicBezTo>
                    <a:pt x="10" y="4"/>
                    <a:pt x="20" y="8"/>
                    <a:pt x="28" y="15"/>
                  </a:cubicBezTo>
                  <a:cubicBezTo>
                    <a:pt x="36" y="22"/>
                    <a:pt x="40" y="32"/>
                    <a:pt x="46" y="43"/>
                  </a:cubicBezTo>
                  <a:cubicBezTo>
                    <a:pt x="52" y="54"/>
                    <a:pt x="56" y="58"/>
                    <a:pt x="63" y="81"/>
                  </a:cubicBezTo>
                  <a:cubicBezTo>
                    <a:pt x="70" y="104"/>
                    <a:pt x="81" y="127"/>
                    <a:pt x="88" y="180"/>
                  </a:cubicBezTo>
                  <a:cubicBezTo>
                    <a:pt x="95" y="233"/>
                    <a:pt x="101" y="356"/>
                    <a:pt x="105" y="402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Freeform 97"/>
            <p:cNvSpPr>
              <a:spLocks/>
            </p:cNvSpPr>
            <p:nvPr/>
          </p:nvSpPr>
          <p:spPr bwMode="auto">
            <a:xfrm flipH="1">
              <a:off x="2839" y="1694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Line 98"/>
            <p:cNvSpPr>
              <a:spLocks noChangeShapeType="1"/>
            </p:cNvSpPr>
            <p:nvPr/>
          </p:nvSpPr>
          <p:spPr bwMode="auto">
            <a:xfrm>
              <a:off x="2825" y="1681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Freeform 99"/>
            <p:cNvSpPr>
              <a:spLocks/>
            </p:cNvSpPr>
            <p:nvPr/>
          </p:nvSpPr>
          <p:spPr bwMode="auto">
            <a:xfrm flipH="1">
              <a:off x="2688" y="1681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Freeform 100"/>
            <p:cNvSpPr>
              <a:spLocks/>
            </p:cNvSpPr>
            <p:nvPr/>
          </p:nvSpPr>
          <p:spPr bwMode="auto">
            <a:xfrm flipH="1">
              <a:off x="2659" y="1658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Freeform 101"/>
            <p:cNvSpPr>
              <a:spLocks/>
            </p:cNvSpPr>
            <p:nvPr/>
          </p:nvSpPr>
          <p:spPr bwMode="auto">
            <a:xfrm flipH="1">
              <a:off x="3455" y="1694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Freeform 102"/>
            <p:cNvSpPr>
              <a:spLocks/>
            </p:cNvSpPr>
            <p:nvPr/>
          </p:nvSpPr>
          <p:spPr bwMode="auto">
            <a:xfrm flipH="1">
              <a:off x="3930" y="169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Freeform 103"/>
            <p:cNvSpPr>
              <a:spLocks/>
            </p:cNvSpPr>
            <p:nvPr/>
          </p:nvSpPr>
          <p:spPr bwMode="auto">
            <a:xfrm flipH="1">
              <a:off x="2839" y="1676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Freeform 104"/>
            <p:cNvSpPr>
              <a:spLocks/>
            </p:cNvSpPr>
            <p:nvPr/>
          </p:nvSpPr>
          <p:spPr bwMode="auto">
            <a:xfrm flipH="1">
              <a:off x="4153" y="1653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Freeform 105"/>
            <p:cNvSpPr>
              <a:spLocks/>
            </p:cNvSpPr>
            <p:nvPr/>
          </p:nvSpPr>
          <p:spPr bwMode="auto">
            <a:xfrm flipH="1">
              <a:off x="3426" y="1653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Freeform 106"/>
            <p:cNvSpPr>
              <a:spLocks/>
            </p:cNvSpPr>
            <p:nvPr/>
          </p:nvSpPr>
          <p:spPr bwMode="auto">
            <a:xfrm flipH="1">
              <a:off x="3445" y="181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Freeform 107"/>
            <p:cNvSpPr>
              <a:spLocks/>
            </p:cNvSpPr>
            <p:nvPr/>
          </p:nvSpPr>
          <p:spPr bwMode="auto">
            <a:xfrm flipH="1">
              <a:off x="4469" y="174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Freeform 108"/>
            <p:cNvSpPr>
              <a:spLocks/>
            </p:cNvSpPr>
            <p:nvPr/>
          </p:nvSpPr>
          <p:spPr bwMode="auto">
            <a:xfrm flipH="1">
              <a:off x="4765" y="1703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Freeform 109"/>
            <p:cNvSpPr>
              <a:spLocks/>
            </p:cNvSpPr>
            <p:nvPr/>
          </p:nvSpPr>
          <p:spPr bwMode="auto">
            <a:xfrm flipH="1">
              <a:off x="4784" y="1739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Freeform 110"/>
            <p:cNvSpPr>
              <a:spLocks/>
            </p:cNvSpPr>
            <p:nvPr/>
          </p:nvSpPr>
          <p:spPr bwMode="auto">
            <a:xfrm flipH="1">
              <a:off x="4794" y="1726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Freeform 111"/>
            <p:cNvSpPr>
              <a:spLocks/>
            </p:cNvSpPr>
            <p:nvPr/>
          </p:nvSpPr>
          <p:spPr bwMode="auto">
            <a:xfrm flipH="1">
              <a:off x="4804" y="1816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Freeform 112"/>
            <p:cNvSpPr>
              <a:spLocks/>
            </p:cNvSpPr>
            <p:nvPr/>
          </p:nvSpPr>
          <p:spPr bwMode="auto">
            <a:xfrm flipH="1">
              <a:off x="1980" y="1666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Freeform 113"/>
            <p:cNvSpPr>
              <a:spLocks/>
            </p:cNvSpPr>
            <p:nvPr/>
          </p:nvSpPr>
          <p:spPr bwMode="auto">
            <a:xfrm flipH="1">
              <a:off x="1946" y="1653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Freeform 114"/>
            <p:cNvSpPr>
              <a:spLocks/>
            </p:cNvSpPr>
            <p:nvPr/>
          </p:nvSpPr>
          <p:spPr bwMode="auto">
            <a:xfrm flipH="1">
              <a:off x="2771" y="1536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Freeform 115"/>
            <p:cNvSpPr>
              <a:spLocks/>
            </p:cNvSpPr>
            <p:nvPr/>
          </p:nvSpPr>
          <p:spPr bwMode="auto">
            <a:xfrm flipH="1" flipV="1">
              <a:off x="4062" y="2203"/>
              <a:ext cx="490" cy="455"/>
            </a:xfrm>
            <a:custGeom>
              <a:avLst/>
              <a:gdLst>
                <a:gd name="T0" fmla="*/ 632 w 341"/>
                <a:gd name="T1" fmla="*/ 605 h 342"/>
                <a:gd name="T2" fmla="*/ 632 w 341"/>
                <a:gd name="T3" fmla="*/ 361 h 342"/>
                <a:gd name="T4" fmla="*/ 670 w 341"/>
                <a:gd name="T5" fmla="*/ 170 h 342"/>
                <a:gd name="T6" fmla="*/ 688 w 341"/>
                <a:gd name="T7" fmla="*/ 138 h 342"/>
                <a:gd name="T8" fmla="*/ 644 w 341"/>
                <a:gd name="T9" fmla="*/ 101 h 342"/>
                <a:gd name="T10" fmla="*/ 332 w 341"/>
                <a:gd name="T11" fmla="*/ 25 h 342"/>
                <a:gd name="T12" fmla="*/ 204 w 341"/>
                <a:gd name="T13" fmla="*/ 5 h 342"/>
                <a:gd name="T14" fmla="*/ 167 w 341"/>
                <a:gd name="T15" fmla="*/ 4 h 342"/>
                <a:gd name="T16" fmla="*/ 118 w 341"/>
                <a:gd name="T17" fmla="*/ 25 h 342"/>
                <a:gd name="T18" fmla="*/ 75 w 341"/>
                <a:gd name="T19" fmla="*/ 89 h 342"/>
                <a:gd name="T20" fmla="*/ 19 w 341"/>
                <a:gd name="T21" fmla="*/ 323 h 342"/>
                <a:gd name="T22" fmla="*/ 0 w 341"/>
                <a:gd name="T23" fmla="*/ 604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342">
                  <a:moveTo>
                    <a:pt x="306" y="342"/>
                  </a:moveTo>
                  <a:cubicBezTo>
                    <a:pt x="306" y="319"/>
                    <a:pt x="303" y="245"/>
                    <a:pt x="306" y="204"/>
                  </a:cubicBezTo>
                  <a:cubicBezTo>
                    <a:pt x="309" y="163"/>
                    <a:pt x="320" y="117"/>
                    <a:pt x="324" y="96"/>
                  </a:cubicBezTo>
                  <a:cubicBezTo>
                    <a:pt x="328" y="75"/>
                    <a:pt x="335" y="84"/>
                    <a:pt x="333" y="78"/>
                  </a:cubicBezTo>
                  <a:cubicBezTo>
                    <a:pt x="331" y="72"/>
                    <a:pt x="341" y="68"/>
                    <a:pt x="312" y="57"/>
                  </a:cubicBezTo>
                  <a:cubicBezTo>
                    <a:pt x="283" y="46"/>
                    <a:pt x="196" y="23"/>
                    <a:pt x="161" y="14"/>
                  </a:cubicBezTo>
                  <a:cubicBezTo>
                    <a:pt x="126" y="5"/>
                    <a:pt x="112" y="5"/>
                    <a:pt x="99" y="3"/>
                  </a:cubicBezTo>
                  <a:cubicBezTo>
                    <a:pt x="86" y="1"/>
                    <a:pt x="88" y="0"/>
                    <a:pt x="81" y="2"/>
                  </a:cubicBezTo>
                  <a:cubicBezTo>
                    <a:pt x="74" y="4"/>
                    <a:pt x="64" y="6"/>
                    <a:pt x="57" y="14"/>
                  </a:cubicBezTo>
                  <a:cubicBezTo>
                    <a:pt x="50" y="22"/>
                    <a:pt x="44" y="22"/>
                    <a:pt x="36" y="50"/>
                  </a:cubicBezTo>
                  <a:cubicBezTo>
                    <a:pt x="28" y="78"/>
                    <a:pt x="15" y="135"/>
                    <a:pt x="9" y="183"/>
                  </a:cubicBezTo>
                  <a:cubicBezTo>
                    <a:pt x="3" y="231"/>
                    <a:pt x="2" y="308"/>
                    <a:pt x="0" y="3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Freeform 116"/>
            <p:cNvSpPr>
              <a:spLocks/>
            </p:cNvSpPr>
            <p:nvPr/>
          </p:nvSpPr>
          <p:spPr bwMode="auto">
            <a:xfrm flipH="1" flipV="1">
              <a:off x="3053" y="2523"/>
              <a:ext cx="1028" cy="42"/>
            </a:xfrm>
            <a:custGeom>
              <a:avLst/>
              <a:gdLst>
                <a:gd name="T0" fmla="*/ 0 w 717"/>
                <a:gd name="T1" fmla="*/ 53 h 33"/>
                <a:gd name="T2" fmla="*/ 444 w 717"/>
                <a:gd name="T3" fmla="*/ 48 h 33"/>
                <a:gd name="T4" fmla="*/ 986 w 717"/>
                <a:gd name="T5" fmla="*/ 39 h 33"/>
                <a:gd name="T6" fmla="*/ 1319 w 717"/>
                <a:gd name="T7" fmla="*/ 14 h 33"/>
                <a:gd name="T8" fmla="*/ 1474 w 717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7" h="33">
                  <a:moveTo>
                    <a:pt x="0" y="33"/>
                  </a:moveTo>
                  <a:cubicBezTo>
                    <a:pt x="68" y="32"/>
                    <a:pt x="136" y="31"/>
                    <a:pt x="216" y="30"/>
                  </a:cubicBezTo>
                  <a:cubicBezTo>
                    <a:pt x="296" y="29"/>
                    <a:pt x="409" y="27"/>
                    <a:pt x="480" y="24"/>
                  </a:cubicBezTo>
                  <a:cubicBezTo>
                    <a:pt x="551" y="21"/>
                    <a:pt x="603" y="13"/>
                    <a:pt x="642" y="9"/>
                  </a:cubicBezTo>
                  <a:cubicBezTo>
                    <a:pt x="681" y="5"/>
                    <a:pt x="702" y="2"/>
                    <a:pt x="717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Freeform 117"/>
            <p:cNvSpPr>
              <a:spLocks/>
            </p:cNvSpPr>
            <p:nvPr/>
          </p:nvSpPr>
          <p:spPr bwMode="auto">
            <a:xfrm flipH="1" flipV="1">
              <a:off x="2630" y="2542"/>
              <a:ext cx="1446" cy="148"/>
            </a:xfrm>
            <a:custGeom>
              <a:avLst/>
              <a:gdLst>
                <a:gd name="T0" fmla="*/ 0 w 1008"/>
                <a:gd name="T1" fmla="*/ 197 h 111"/>
                <a:gd name="T2" fmla="*/ 445 w 1008"/>
                <a:gd name="T3" fmla="*/ 192 h 111"/>
                <a:gd name="T4" fmla="*/ 988 w 1008"/>
                <a:gd name="T5" fmla="*/ 181 h 111"/>
                <a:gd name="T6" fmla="*/ 1321 w 1008"/>
                <a:gd name="T7" fmla="*/ 155 h 111"/>
                <a:gd name="T8" fmla="*/ 1463 w 1008"/>
                <a:gd name="T9" fmla="*/ 133 h 111"/>
                <a:gd name="T10" fmla="*/ 1605 w 1008"/>
                <a:gd name="T11" fmla="*/ 85 h 111"/>
                <a:gd name="T12" fmla="*/ 1871 w 1008"/>
                <a:gd name="T13" fmla="*/ 16 h 111"/>
                <a:gd name="T14" fmla="*/ 2074 w 1008"/>
                <a:gd name="T15" fmla="*/ 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8" h="111">
                  <a:moveTo>
                    <a:pt x="0" y="111"/>
                  </a:moveTo>
                  <a:cubicBezTo>
                    <a:pt x="68" y="110"/>
                    <a:pt x="136" y="109"/>
                    <a:pt x="216" y="108"/>
                  </a:cubicBezTo>
                  <a:cubicBezTo>
                    <a:pt x="296" y="107"/>
                    <a:pt x="409" y="105"/>
                    <a:pt x="480" y="102"/>
                  </a:cubicBezTo>
                  <a:cubicBezTo>
                    <a:pt x="551" y="99"/>
                    <a:pt x="604" y="91"/>
                    <a:pt x="642" y="87"/>
                  </a:cubicBezTo>
                  <a:cubicBezTo>
                    <a:pt x="680" y="83"/>
                    <a:pt x="688" y="81"/>
                    <a:pt x="711" y="75"/>
                  </a:cubicBezTo>
                  <a:cubicBezTo>
                    <a:pt x="734" y="69"/>
                    <a:pt x="747" y="59"/>
                    <a:pt x="780" y="48"/>
                  </a:cubicBezTo>
                  <a:cubicBezTo>
                    <a:pt x="813" y="37"/>
                    <a:pt x="871" y="17"/>
                    <a:pt x="909" y="9"/>
                  </a:cubicBezTo>
                  <a:cubicBezTo>
                    <a:pt x="947" y="1"/>
                    <a:pt x="988" y="2"/>
                    <a:pt x="1008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Freeform 118"/>
            <p:cNvSpPr>
              <a:spLocks/>
            </p:cNvSpPr>
            <p:nvPr/>
          </p:nvSpPr>
          <p:spPr bwMode="auto">
            <a:xfrm flipH="1" flipV="1">
              <a:off x="2606" y="2199"/>
              <a:ext cx="447" cy="474"/>
            </a:xfrm>
            <a:custGeom>
              <a:avLst/>
              <a:gdLst>
                <a:gd name="T0" fmla="*/ 638 w 313"/>
                <a:gd name="T1" fmla="*/ 633 h 355"/>
                <a:gd name="T2" fmla="*/ 637 w 313"/>
                <a:gd name="T3" fmla="*/ 505 h 355"/>
                <a:gd name="T4" fmla="*/ 620 w 313"/>
                <a:gd name="T5" fmla="*/ 328 h 355"/>
                <a:gd name="T6" fmla="*/ 590 w 313"/>
                <a:gd name="T7" fmla="*/ 164 h 355"/>
                <a:gd name="T8" fmla="*/ 553 w 313"/>
                <a:gd name="T9" fmla="*/ 25 h 355"/>
                <a:gd name="T10" fmla="*/ 486 w 313"/>
                <a:gd name="T11" fmla="*/ 15 h 355"/>
                <a:gd name="T12" fmla="*/ 290 w 313"/>
                <a:gd name="T13" fmla="*/ 57 h 355"/>
                <a:gd name="T14" fmla="*/ 63 w 313"/>
                <a:gd name="T15" fmla="*/ 122 h 355"/>
                <a:gd name="T16" fmla="*/ 27 w 313"/>
                <a:gd name="T17" fmla="*/ 132 h 355"/>
                <a:gd name="T18" fmla="*/ 1 w 313"/>
                <a:gd name="T19" fmla="*/ 164 h 355"/>
                <a:gd name="T20" fmla="*/ 33 w 313"/>
                <a:gd name="T21" fmla="*/ 389 h 355"/>
                <a:gd name="T22" fmla="*/ 37 w 313"/>
                <a:gd name="T23" fmla="*/ 633 h 3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3" h="355">
                  <a:moveTo>
                    <a:pt x="313" y="355"/>
                  </a:moveTo>
                  <a:cubicBezTo>
                    <a:pt x="313" y="343"/>
                    <a:pt x="313" y="311"/>
                    <a:pt x="312" y="283"/>
                  </a:cubicBezTo>
                  <a:cubicBezTo>
                    <a:pt x="311" y="255"/>
                    <a:pt x="308" y="216"/>
                    <a:pt x="304" y="184"/>
                  </a:cubicBezTo>
                  <a:cubicBezTo>
                    <a:pt x="300" y="152"/>
                    <a:pt x="294" y="120"/>
                    <a:pt x="289" y="92"/>
                  </a:cubicBezTo>
                  <a:cubicBezTo>
                    <a:pt x="284" y="64"/>
                    <a:pt x="279" y="28"/>
                    <a:pt x="271" y="14"/>
                  </a:cubicBezTo>
                  <a:cubicBezTo>
                    <a:pt x="263" y="0"/>
                    <a:pt x="259" y="5"/>
                    <a:pt x="238" y="8"/>
                  </a:cubicBezTo>
                  <a:cubicBezTo>
                    <a:pt x="217" y="11"/>
                    <a:pt x="176" y="22"/>
                    <a:pt x="142" y="32"/>
                  </a:cubicBezTo>
                  <a:cubicBezTo>
                    <a:pt x="108" y="42"/>
                    <a:pt x="52" y="61"/>
                    <a:pt x="31" y="68"/>
                  </a:cubicBezTo>
                  <a:cubicBezTo>
                    <a:pt x="10" y="75"/>
                    <a:pt x="18" y="70"/>
                    <a:pt x="13" y="74"/>
                  </a:cubicBezTo>
                  <a:cubicBezTo>
                    <a:pt x="8" y="78"/>
                    <a:pt x="0" y="68"/>
                    <a:pt x="1" y="92"/>
                  </a:cubicBezTo>
                  <a:cubicBezTo>
                    <a:pt x="2" y="116"/>
                    <a:pt x="13" y="174"/>
                    <a:pt x="16" y="218"/>
                  </a:cubicBezTo>
                  <a:cubicBezTo>
                    <a:pt x="19" y="262"/>
                    <a:pt x="18" y="327"/>
                    <a:pt x="18" y="35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Freeform 119"/>
            <p:cNvSpPr>
              <a:spLocks/>
            </p:cNvSpPr>
            <p:nvPr/>
          </p:nvSpPr>
          <p:spPr bwMode="auto">
            <a:xfrm flipH="1" flipV="1">
              <a:off x="2552" y="2199"/>
              <a:ext cx="93" cy="487"/>
            </a:xfrm>
            <a:custGeom>
              <a:avLst/>
              <a:gdLst>
                <a:gd name="T0" fmla="*/ 0 w 64"/>
                <a:gd name="T1" fmla="*/ 0 h 365"/>
                <a:gd name="T2" fmla="*/ 76 w 64"/>
                <a:gd name="T3" fmla="*/ 160 h 365"/>
                <a:gd name="T4" fmla="*/ 113 w 64"/>
                <a:gd name="T5" fmla="*/ 310 h 365"/>
                <a:gd name="T6" fmla="*/ 134 w 64"/>
                <a:gd name="T7" fmla="*/ 474 h 365"/>
                <a:gd name="T8" fmla="*/ 134 w 64"/>
                <a:gd name="T9" fmla="*/ 65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365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50" y="145"/>
                    <a:pt x="54" y="174"/>
                  </a:cubicBezTo>
                  <a:cubicBezTo>
                    <a:pt x="58" y="203"/>
                    <a:pt x="62" y="234"/>
                    <a:pt x="63" y="266"/>
                  </a:cubicBezTo>
                  <a:cubicBezTo>
                    <a:pt x="64" y="298"/>
                    <a:pt x="63" y="345"/>
                    <a:pt x="63" y="3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Freeform 120"/>
            <p:cNvSpPr>
              <a:spLocks/>
            </p:cNvSpPr>
            <p:nvPr/>
          </p:nvSpPr>
          <p:spPr bwMode="auto">
            <a:xfrm flipH="1" flipV="1">
              <a:off x="2519" y="2203"/>
              <a:ext cx="97" cy="487"/>
            </a:xfrm>
            <a:custGeom>
              <a:avLst/>
              <a:gdLst>
                <a:gd name="T0" fmla="*/ 0 w 68"/>
                <a:gd name="T1" fmla="*/ 0 h 366"/>
                <a:gd name="T2" fmla="*/ 73 w 68"/>
                <a:gd name="T3" fmla="*/ 160 h 366"/>
                <a:gd name="T4" fmla="*/ 110 w 68"/>
                <a:gd name="T5" fmla="*/ 309 h 366"/>
                <a:gd name="T6" fmla="*/ 134 w 68"/>
                <a:gd name="T7" fmla="*/ 472 h 366"/>
                <a:gd name="T8" fmla="*/ 138 w 68"/>
                <a:gd name="T9" fmla="*/ 648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366">
                  <a:moveTo>
                    <a:pt x="0" y="0"/>
                  </a:moveTo>
                  <a:cubicBezTo>
                    <a:pt x="13" y="30"/>
                    <a:pt x="27" y="61"/>
                    <a:pt x="36" y="90"/>
                  </a:cubicBezTo>
                  <a:cubicBezTo>
                    <a:pt x="45" y="119"/>
                    <a:pt x="49" y="145"/>
                    <a:pt x="54" y="174"/>
                  </a:cubicBezTo>
                  <a:cubicBezTo>
                    <a:pt x="59" y="203"/>
                    <a:pt x="64" y="235"/>
                    <a:pt x="66" y="267"/>
                  </a:cubicBezTo>
                  <a:cubicBezTo>
                    <a:pt x="68" y="299"/>
                    <a:pt x="68" y="346"/>
                    <a:pt x="68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Freeform 121"/>
            <p:cNvSpPr>
              <a:spLocks/>
            </p:cNvSpPr>
            <p:nvPr/>
          </p:nvSpPr>
          <p:spPr bwMode="auto">
            <a:xfrm flipH="1" flipV="1">
              <a:off x="1913" y="2610"/>
              <a:ext cx="689" cy="72"/>
            </a:xfrm>
            <a:custGeom>
              <a:avLst/>
              <a:gdLst>
                <a:gd name="T0" fmla="*/ 0 w 480"/>
                <a:gd name="T1" fmla="*/ 16 h 54"/>
                <a:gd name="T2" fmla="*/ 49 w 480"/>
                <a:gd name="T3" fmla="*/ 5 h 54"/>
                <a:gd name="T4" fmla="*/ 105 w 480"/>
                <a:gd name="T5" fmla="*/ 5 h 54"/>
                <a:gd name="T6" fmla="*/ 520 w 480"/>
                <a:gd name="T7" fmla="*/ 32 h 54"/>
                <a:gd name="T8" fmla="*/ 989 w 480"/>
                <a:gd name="T9" fmla="*/ 9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54">
                  <a:moveTo>
                    <a:pt x="0" y="9"/>
                  </a:moveTo>
                  <a:cubicBezTo>
                    <a:pt x="8" y="6"/>
                    <a:pt x="16" y="4"/>
                    <a:pt x="24" y="3"/>
                  </a:cubicBezTo>
                  <a:cubicBezTo>
                    <a:pt x="32" y="2"/>
                    <a:pt x="13" y="0"/>
                    <a:pt x="51" y="3"/>
                  </a:cubicBezTo>
                  <a:cubicBezTo>
                    <a:pt x="89" y="6"/>
                    <a:pt x="181" y="10"/>
                    <a:pt x="252" y="18"/>
                  </a:cubicBezTo>
                  <a:cubicBezTo>
                    <a:pt x="323" y="26"/>
                    <a:pt x="401" y="40"/>
                    <a:pt x="480" y="5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Freeform 122"/>
            <p:cNvSpPr>
              <a:spLocks/>
            </p:cNvSpPr>
            <p:nvPr/>
          </p:nvSpPr>
          <p:spPr bwMode="auto">
            <a:xfrm flipH="1" flipV="1">
              <a:off x="1796" y="2443"/>
              <a:ext cx="747" cy="85"/>
            </a:xfrm>
            <a:custGeom>
              <a:avLst/>
              <a:gdLst>
                <a:gd name="T0" fmla="*/ 0 w 521"/>
                <a:gd name="T1" fmla="*/ 0 h 65"/>
                <a:gd name="T2" fmla="*/ 530 w 521"/>
                <a:gd name="T3" fmla="*/ 56 h 65"/>
                <a:gd name="T4" fmla="*/ 1071 w 521"/>
                <a:gd name="T5" fmla="*/ 111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1" h="65">
                  <a:moveTo>
                    <a:pt x="0" y="0"/>
                  </a:moveTo>
                  <a:cubicBezTo>
                    <a:pt x="42" y="5"/>
                    <a:pt x="171" y="22"/>
                    <a:pt x="258" y="33"/>
                  </a:cubicBezTo>
                  <a:cubicBezTo>
                    <a:pt x="345" y="44"/>
                    <a:pt x="466" y="58"/>
                    <a:pt x="521" y="65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Freeform 123"/>
            <p:cNvSpPr>
              <a:spLocks/>
            </p:cNvSpPr>
            <p:nvPr/>
          </p:nvSpPr>
          <p:spPr bwMode="auto">
            <a:xfrm flipH="1" flipV="1">
              <a:off x="1840" y="2203"/>
              <a:ext cx="82" cy="407"/>
            </a:xfrm>
            <a:custGeom>
              <a:avLst/>
              <a:gdLst>
                <a:gd name="T0" fmla="*/ 0 w 58"/>
                <a:gd name="T1" fmla="*/ 0 h 306"/>
                <a:gd name="T2" fmla="*/ 83 w 58"/>
                <a:gd name="T3" fmla="*/ 218 h 306"/>
                <a:gd name="T4" fmla="*/ 112 w 58"/>
                <a:gd name="T5" fmla="*/ 380 h 306"/>
                <a:gd name="T6" fmla="*/ 115 w 58"/>
                <a:gd name="T7" fmla="*/ 541 h 3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06">
                  <a:moveTo>
                    <a:pt x="0" y="0"/>
                  </a:moveTo>
                  <a:cubicBezTo>
                    <a:pt x="16" y="43"/>
                    <a:pt x="33" y="87"/>
                    <a:pt x="42" y="123"/>
                  </a:cubicBezTo>
                  <a:cubicBezTo>
                    <a:pt x="51" y="159"/>
                    <a:pt x="54" y="185"/>
                    <a:pt x="56" y="215"/>
                  </a:cubicBezTo>
                  <a:cubicBezTo>
                    <a:pt x="58" y="245"/>
                    <a:pt x="57" y="287"/>
                    <a:pt x="57" y="30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Freeform 124"/>
            <p:cNvSpPr>
              <a:spLocks/>
            </p:cNvSpPr>
            <p:nvPr/>
          </p:nvSpPr>
          <p:spPr bwMode="auto">
            <a:xfrm flipH="1" flipV="1">
              <a:off x="1806" y="2465"/>
              <a:ext cx="53" cy="100"/>
            </a:xfrm>
            <a:custGeom>
              <a:avLst/>
              <a:gdLst>
                <a:gd name="T0" fmla="*/ 4 w 38"/>
                <a:gd name="T1" fmla="*/ 76 h 76"/>
                <a:gd name="T2" fmla="*/ 1 w 38"/>
                <a:gd name="T3" fmla="*/ 29 h 76"/>
                <a:gd name="T4" fmla="*/ 8 w 38"/>
                <a:gd name="T5" fmla="*/ 7 h 76"/>
                <a:gd name="T6" fmla="*/ 38 w 38"/>
                <a:gd name="T7" fmla="*/ 7 h 76"/>
                <a:gd name="T8" fmla="*/ 63 w 38"/>
                <a:gd name="T9" fmla="*/ 43 h 76"/>
                <a:gd name="T10" fmla="*/ 74 w 38"/>
                <a:gd name="T11" fmla="*/ 100 h 76"/>
                <a:gd name="T12" fmla="*/ 66 w 38"/>
                <a:gd name="T13" fmla="*/ 122 h 76"/>
                <a:gd name="T14" fmla="*/ 45 w 38"/>
                <a:gd name="T15" fmla="*/ 132 h 76"/>
                <a:gd name="T16" fmla="*/ 21 w 38"/>
                <a:gd name="T17" fmla="*/ 117 h 76"/>
                <a:gd name="T18" fmla="*/ 4 w 38"/>
                <a:gd name="T19" fmla="*/ 76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" h="76">
                  <a:moveTo>
                    <a:pt x="2" y="44"/>
                  </a:moveTo>
                  <a:cubicBezTo>
                    <a:pt x="0" y="36"/>
                    <a:pt x="1" y="24"/>
                    <a:pt x="1" y="17"/>
                  </a:cubicBezTo>
                  <a:cubicBezTo>
                    <a:pt x="1" y="10"/>
                    <a:pt x="1" y="6"/>
                    <a:pt x="4" y="4"/>
                  </a:cubicBezTo>
                  <a:cubicBezTo>
                    <a:pt x="7" y="2"/>
                    <a:pt x="14" y="0"/>
                    <a:pt x="19" y="4"/>
                  </a:cubicBezTo>
                  <a:cubicBezTo>
                    <a:pt x="24" y="8"/>
                    <a:pt x="29" y="16"/>
                    <a:pt x="32" y="25"/>
                  </a:cubicBezTo>
                  <a:cubicBezTo>
                    <a:pt x="35" y="34"/>
                    <a:pt x="38" y="50"/>
                    <a:pt x="38" y="58"/>
                  </a:cubicBezTo>
                  <a:cubicBezTo>
                    <a:pt x="38" y="66"/>
                    <a:pt x="37" y="68"/>
                    <a:pt x="34" y="71"/>
                  </a:cubicBezTo>
                  <a:cubicBezTo>
                    <a:pt x="31" y="74"/>
                    <a:pt x="27" y="76"/>
                    <a:pt x="23" y="76"/>
                  </a:cubicBezTo>
                  <a:cubicBezTo>
                    <a:pt x="19" y="76"/>
                    <a:pt x="15" y="74"/>
                    <a:pt x="11" y="68"/>
                  </a:cubicBezTo>
                  <a:cubicBezTo>
                    <a:pt x="7" y="62"/>
                    <a:pt x="4" y="52"/>
                    <a:pt x="2" y="44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Freeform 125"/>
            <p:cNvSpPr>
              <a:spLocks/>
            </p:cNvSpPr>
            <p:nvPr/>
          </p:nvSpPr>
          <p:spPr bwMode="auto">
            <a:xfrm flipH="1" flipV="1">
              <a:off x="1830" y="2475"/>
              <a:ext cx="24" cy="62"/>
            </a:xfrm>
            <a:custGeom>
              <a:avLst/>
              <a:gdLst>
                <a:gd name="T0" fmla="*/ 0 w 17"/>
                <a:gd name="T1" fmla="*/ 0 h 47"/>
                <a:gd name="T2" fmla="*/ 24 w 17"/>
                <a:gd name="T3" fmla="*/ 16 h 47"/>
                <a:gd name="T4" fmla="*/ 34 w 17"/>
                <a:gd name="T5" fmla="*/ 45 h 47"/>
                <a:gd name="T6" fmla="*/ 30 w 17"/>
                <a:gd name="T7" fmla="*/ 62 h 47"/>
                <a:gd name="T8" fmla="*/ 23 w 17"/>
                <a:gd name="T9" fmla="*/ 82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47">
                  <a:moveTo>
                    <a:pt x="0" y="0"/>
                  </a:moveTo>
                  <a:cubicBezTo>
                    <a:pt x="4" y="2"/>
                    <a:pt x="9" y="5"/>
                    <a:pt x="12" y="9"/>
                  </a:cubicBezTo>
                  <a:cubicBezTo>
                    <a:pt x="15" y="13"/>
                    <a:pt x="17" y="22"/>
                    <a:pt x="17" y="26"/>
                  </a:cubicBezTo>
                  <a:cubicBezTo>
                    <a:pt x="17" y="30"/>
                    <a:pt x="16" y="32"/>
                    <a:pt x="15" y="36"/>
                  </a:cubicBezTo>
                  <a:cubicBezTo>
                    <a:pt x="14" y="40"/>
                    <a:pt x="12" y="43"/>
                    <a:pt x="11" y="4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Freeform 126"/>
            <p:cNvSpPr>
              <a:spLocks/>
            </p:cNvSpPr>
            <p:nvPr/>
          </p:nvSpPr>
          <p:spPr bwMode="auto">
            <a:xfrm flipH="1" flipV="1">
              <a:off x="2839" y="2596"/>
              <a:ext cx="630" cy="126"/>
            </a:xfrm>
            <a:custGeom>
              <a:avLst/>
              <a:gdLst>
                <a:gd name="T0" fmla="*/ 902 w 440"/>
                <a:gd name="T1" fmla="*/ 4 h 97"/>
                <a:gd name="T2" fmla="*/ 248 w 440"/>
                <a:gd name="T3" fmla="*/ 6 h 97"/>
                <a:gd name="T4" fmla="*/ 143 w 440"/>
                <a:gd name="T5" fmla="*/ 6 h 97"/>
                <a:gd name="T6" fmla="*/ 113 w 440"/>
                <a:gd name="T7" fmla="*/ 4 h 97"/>
                <a:gd name="T8" fmla="*/ 100 w 440"/>
                <a:gd name="T9" fmla="*/ 27 h 97"/>
                <a:gd name="T10" fmla="*/ 46 w 440"/>
                <a:gd name="T11" fmla="*/ 125 h 97"/>
                <a:gd name="T12" fmla="*/ 33 w 440"/>
                <a:gd name="T13" fmla="*/ 158 h 97"/>
                <a:gd name="T14" fmla="*/ 60 w 440"/>
                <a:gd name="T15" fmla="*/ 158 h 97"/>
                <a:gd name="T16" fmla="*/ 385 w 440"/>
                <a:gd name="T17" fmla="*/ 148 h 97"/>
                <a:gd name="T18" fmla="*/ 527 w 440"/>
                <a:gd name="T19" fmla="*/ 135 h 97"/>
                <a:gd name="T20" fmla="*/ 641 w 440"/>
                <a:gd name="T21" fmla="*/ 105 h 97"/>
                <a:gd name="T22" fmla="*/ 896 w 440"/>
                <a:gd name="T23" fmla="*/ 39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0" h="97">
                  <a:moveTo>
                    <a:pt x="440" y="2"/>
                  </a:moveTo>
                  <a:cubicBezTo>
                    <a:pt x="387" y="2"/>
                    <a:pt x="183" y="4"/>
                    <a:pt x="121" y="4"/>
                  </a:cubicBezTo>
                  <a:cubicBezTo>
                    <a:pt x="59" y="4"/>
                    <a:pt x="81" y="4"/>
                    <a:pt x="70" y="4"/>
                  </a:cubicBezTo>
                  <a:cubicBezTo>
                    <a:pt x="59" y="4"/>
                    <a:pt x="58" y="0"/>
                    <a:pt x="55" y="2"/>
                  </a:cubicBezTo>
                  <a:cubicBezTo>
                    <a:pt x="52" y="4"/>
                    <a:pt x="55" y="4"/>
                    <a:pt x="49" y="16"/>
                  </a:cubicBezTo>
                  <a:cubicBezTo>
                    <a:pt x="43" y="28"/>
                    <a:pt x="27" y="61"/>
                    <a:pt x="22" y="74"/>
                  </a:cubicBezTo>
                  <a:cubicBezTo>
                    <a:pt x="17" y="87"/>
                    <a:pt x="15" y="91"/>
                    <a:pt x="16" y="94"/>
                  </a:cubicBezTo>
                  <a:cubicBezTo>
                    <a:pt x="17" y="97"/>
                    <a:pt x="0" y="95"/>
                    <a:pt x="29" y="94"/>
                  </a:cubicBezTo>
                  <a:cubicBezTo>
                    <a:pt x="58" y="93"/>
                    <a:pt x="150" y="90"/>
                    <a:pt x="188" y="88"/>
                  </a:cubicBezTo>
                  <a:cubicBezTo>
                    <a:pt x="226" y="86"/>
                    <a:pt x="236" y="84"/>
                    <a:pt x="257" y="80"/>
                  </a:cubicBezTo>
                  <a:cubicBezTo>
                    <a:pt x="278" y="76"/>
                    <a:pt x="283" y="71"/>
                    <a:pt x="313" y="62"/>
                  </a:cubicBezTo>
                  <a:cubicBezTo>
                    <a:pt x="343" y="53"/>
                    <a:pt x="390" y="37"/>
                    <a:pt x="437" y="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Line 127"/>
            <p:cNvSpPr>
              <a:spLocks noChangeShapeType="1"/>
            </p:cNvSpPr>
            <p:nvPr/>
          </p:nvSpPr>
          <p:spPr bwMode="auto">
            <a:xfrm flipV="1">
              <a:off x="2825" y="2690"/>
              <a:ext cx="19" cy="45"/>
            </a:xfrm>
            <a:prstGeom prst="lin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Freeform 128"/>
            <p:cNvSpPr>
              <a:spLocks/>
            </p:cNvSpPr>
            <p:nvPr/>
          </p:nvSpPr>
          <p:spPr bwMode="auto">
            <a:xfrm flipH="1" flipV="1">
              <a:off x="2688" y="2690"/>
              <a:ext cx="97" cy="45"/>
            </a:xfrm>
            <a:custGeom>
              <a:avLst/>
              <a:gdLst>
                <a:gd name="T0" fmla="*/ 0 w 68"/>
                <a:gd name="T1" fmla="*/ 0 h 33"/>
                <a:gd name="T2" fmla="*/ 96 w 68"/>
                <a:gd name="T3" fmla="*/ 15 h 33"/>
                <a:gd name="T4" fmla="*/ 138 w 68"/>
                <a:gd name="T5" fmla="*/ 6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3">
                  <a:moveTo>
                    <a:pt x="0" y="0"/>
                  </a:moveTo>
                  <a:cubicBezTo>
                    <a:pt x="18" y="1"/>
                    <a:pt x="36" y="3"/>
                    <a:pt x="47" y="8"/>
                  </a:cubicBezTo>
                  <a:cubicBezTo>
                    <a:pt x="58" y="13"/>
                    <a:pt x="63" y="23"/>
                    <a:pt x="68" y="3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Freeform 129"/>
            <p:cNvSpPr>
              <a:spLocks/>
            </p:cNvSpPr>
            <p:nvPr/>
          </p:nvSpPr>
          <p:spPr bwMode="auto">
            <a:xfrm flipH="1" flipV="1">
              <a:off x="2659" y="2690"/>
              <a:ext cx="185" cy="68"/>
            </a:xfrm>
            <a:custGeom>
              <a:avLst/>
              <a:gdLst>
                <a:gd name="T0" fmla="*/ 0 w 129"/>
                <a:gd name="T1" fmla="*/ 91 h 51"/>
                <a:gd name="T2" fmla="*/ 188 w 129"/>
                <a:gd name="T3" fmla="*/ 48 h 51"/>
                <a:gd name="T4" fmla="*/ 231 w 129"/>
                <a:gd name="T5" fmla="*/ 28 h 51"/>
                <a:gd name="T6" fmla="*/ 265 w 129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51">
                  <a:moveTo>
                    <a:pt x="0" y="51"/>
                  </a:moveTo>
                  <a:cubicBezTo>
                    <a:pt x="36" y="41"/>
                    <a:pt x="72" y="33"/>
                    <a:pt x="91" y="27"/>
                  </a:cubicBezTo>
                  <a:cubicBezTo>
                    <a:pt x="110" y="21"/>
                    <a:pt x="106" y="20"/>
                    <a:pt x="112" y="16"/>
                  </a:cubicBezTo>
                  <a:cubicBezTo>
                    <a:pt x="118" y="12"/>
                    <a:pt x="126" y="3"/>
                    <a:pt x="129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Freeform 130"/>
            <p:cNvSpPr>
              <a:spLocks/>
            </p:cNvSpPr>
            <p:nvPr/>
          </p:nvSpPr>
          <p:spPr bwMode="auto">
            <a:xfrm flipH="1" flipV="1">
              <a:off x="3455" y="2596"/>
              <a:ext cx="481" cy="126"/>
            </a:xfrm>
            <a:custGeom>
              <a:avLst/>
              <a:gdLst>
                <a:gd name="T0" fmla="*/ 642 w 335"/>
                <a:gd name="T1" fmla="*/ 9 h 94"/>
                <a:gd name="T2" fmla="*/ 630 w 335"/>
                <a:gd name="T3" fmla="*/ 56 h 94"/>
                <a:gd name="T4" fmla="*/ 610 w 335"/>
                <a:gd name="T5" fmla="*/ 133 h 94"/>
                <a:gd name="T6" fmla="*/ 604 w 335"/>
                <a:gd name="T7" fmla="*/ 158 h 94"/>
                <a:gd name="T8" fmla="*/ 548 w 335"/>
                <a:gd name="T9" fmla="*/ 164 h 94"/>
                <a:gd name="T10" fmla="*/ 337 w 335"/>
                <a:gd name="T11" fmla="*/ 169 h 94"/>
                <a:gd name="T12" fmla="*/ 171 w 335"/>
                <a:gd name="T13" fmla="*/ 160 h 94"/>
                <a:gd name="T14" fmla="*/ 24 w 335"/>
                <a:gd name="T15" fmla="*/ 137 h 94"/>
                <a:gd name="T16" fmla="*/ 19 w 335"/>
                <a:gd name="T17" fmla="*/ 111 h 94"/>
                <a:gd name="T18" fmla="*/ 43 w 335"/>
                <a:gd name="T19" fmla="*/ 28 h 94"/>
                <a:gd name="T20" fmla="*/ 47 w 335"/>
                <a:gd name="T21" fmla="*/ 12 h 94"/>
                <a:gd name="T22" fmla="*/ 115 w 335"/>
                <a:gd name="T23" fmla="*/ 12 h 94"/>
                <a:gd name="T24" fmla="*/ 604 w 335"/>
                <a:gd name="T25" fmla="*/ 4 h 94"/>
                <a:gd name="T26" fmla="*/ 642 w 335"/>
                <a:gd name="T27" fmla="*/ 9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5" h="94">
                  <a:moveTo>
                    <a:pt x="311" y="5"/>
                  </a:moveTo>
                  <a:cubicBezTo>
                    <a:pt x="313" y="10"/>
                    <a:pt x="308" y="20"/>
                    <a:pt x="306" y="31"/>
                  </a:cubicBezTo>
                  <a:cubicBezTo>
                    <a:pt x="304" y="42"/>
                    <a:pt x="298" y="65"/>
                    <a:pt x="296" y="74"/>
                  </a:cubicBezTo>
                  <a:cubicBezTo>
                    <a:pt x="294" y="83"/>
                    <a:pt x="298" y="85"/>
                    <a:pt x="293" y="88"/>
                  </a:cubicBezTo>
                  <a:cubicBezTo>
                    <a:pt x="288" y="91"/>
                    <a:pt x="287" y="90"/>
                    <a:pt x="266" y="91"/>
                  </a:cubicBezTo>
                  <a:cubicBezTo>
                    <a:pt x="245" y="92"/>
                    <a:pt x="194" y="94"/>
                    <a:pt x="164" y="94"/>
                  </a:cubicBezTo>
                  <a:cubicBezTo>
                    <a:pt x="134" y="94"/>
                    <a:pt x="108" y="92"/>
                    <a:pt x="83" y="89"/>
                  </a:cubicBezTo>
                  <a:cubicBezTo>
                    <a:pt x="58" y="86"/>
                    <a:pt x="24" y="80"/>
                    <a:pt x="12" y="76"/>
                  </a:cubicBezTo>
                  <a:cubicBezTo>
                    <a:pt x="0" y="72"/>
                    <a:pt x="7" y="72"/>
                    <a:pt x="9" y="62"/>
                  </a:cubicBezTo>
                  <a:cubicBezTo>
                    <a:pt x="11" y="52"/>
                    <a:pt x="19" y="25"/>
                    <a:pt x="21" y="16"/>
                  </a:cubicBezTo>
                  <a:cubicBezTo>
                    <a:pt x="23" y="7"/>
                    <a:pt x="17" y="8"/>
                    <a:pt x="23" y="7"/>
                  </a:cubicBezTo>
                  <a:cubicBezTo>
                    <a:pt x="29" y="6"/>
                    <a:pt x="11" y="8"/>
                    <a:pt x="56" y="7"/>
                  </a:cubicBezTo>
                  <a:cubicBezTo>
                    <a:pt x="101" y="6"/>
                    <a:pt x="251" y="2"/>
                    <a:pt x="293" y="2"/>
                  </a:cubicBezTo>
                  <a:cubicBezTo>
                    <a:pt x="335" y="2"/>
                    <a:pt x="309" y="0"/>
                    <a:pt x="311" y="5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Freeform 131"/>
            <p:cNvSpPr>
              <a:spLocks/>
            </p:cNvSpPr>
            <p:nvPr/>
          </p:nvSpPr>
          <p:spPr bwMode="auto">
            <a:xfrm flipH="1" flipV="1">
              <a:off x="3930" y="2618"/>
              <a:ext cx="223" cy="100"/>
            </a:xfrm>
            <a:custGeom>
              <a:avLst/>
              <a:gdLst>
                <a:gd name="T0" fmla="*/ 295 w 154"/>
                <a:gd name="T1" fmla="*/ 120 h 74"/>
                <a:gd name="T2" fmla="*/ 268 w 154"/>
                <a:gd name="T3" fmla="*/ 111 h 74"/>
                <a:gd name="T4" fmla="*/ 67 w 154"/>
                <a:gd name="T5" fmla="*/ 41 h 74"/>
                <a:gd name="T6" fmla="*/ 42 w 154"/>
                <a:gd name="T7" fmla="*/ 32 h 74"/>
                <a:gd name="T8" fmla="*/ 0 w 154"/>
                <a:gd name="T9" fmla="*/ 16 h 74"/>
                <a:gd name="T10" fmla="*/ 48 w 154"/>
                <a:gd name="T11" fmla="*/ 12 h 74"/>
                <a:gd name="T12" fmla="*/ 75 w 154"/>
                <a:gd name="T13" fmla="*/ 16 h 74"/>
                <a:gd name="T14" fmla="*/ 282 w 154"/>
                <a:gd name="T15" fmla="*/ 16 h 74"/>
                <a:gd name="T16" fmla="*/ 321 w 154"/>
                <a:gd name="T17" fmla="*/ 16 h 74"/>
                <a:gd name="T18" fmla="*/ 295 w 154"/>
                <a:gd name="T19" fmla="*/ 120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4">
                  <a:moveTo>
                    <a:pt x="141" y="66"/>
                  </a:moveTo>
                  <a:cubicBezTo>
                    <a:pt x="138" y="74"/>
                    <a:pt x="146" y="68"/>
                    <a:pt x="128" y="61"/>
                  </a:cubicBezTo>
                  <a:cubicBezTo>
                    <a:pt x="110" y="54"/>
                    <a:pt x="50" y="29"/>
                    <a:pt x="32" y="22"/>
                  </a:cubicBezTo>
                  <a:cubicBezTo>
                    <a:pt x="14" y="15"/>
                    <a:pt x="25" y="20"/>
                    <a:pt x="20" y="18"/>
                  </a:cubicBezTo>
                  <a:cubicBezTo>
                    <a:pt x="15" y="16"/>
                    <a:pt x="0" y="11"/>
                    <a:pt x="0" y="9"/>
                  </a:cubicBezTo>
                  <a:cubicBezTo>
                    <a:pt x="0" y="7"/>
                    <a:pt x="17" y="7"/>
                    <a:pt x="23" y="7"/>
                  </a:cubicBezTo>
                  <a:cubicBezTo>
                    <a:pt x="29" y="7"/>
                    <a:pt x="17" y="9"/>
                    <a:pt x="36" y="9"/>
                  </a:cubicBezTo>
                  <a:cubicBezTo>
                    <a:pt x="55" y="9"/>
                    <a:pt x="116" y="9"/>
                    <a:pt x="135" y="9"/>
                  </a:cubicBezTo>
                  <a:cubicBezTo>
                    <a:pt x="154" y="9"/>
                    <a:pt x="152" y="0"/>
                    <a:pt x="153" y="9"/>
                  </a:cubicBezTo>
                  <a:cubicBezTo>
                    <a:pt x="154" y="18"/>
                    <a:pt x="143" y="54"/>
                    <a:pt x="141" y="66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Freeform 132"/>
            <p:cNvSpPr>
              <a:spLocks/>
            </p:cNvSpPr>
            <p:nvPr/>
          </p:nvSpPr>
          <p:spPr bwMode="auto">
            <a:xfrm flipH="1" flipV="1">
              <a:off x="2839" y="2677"/>
              <a:ext cx="1945" cy="63"/>
            </a:xfrm>
            <a:custGeom>
              <a:avLst/>
              <a:gdLst>
                <a:gd name="T0" fmla="*/ 0 w 1360"/>
                <a:gd name="T1" fmla="*/ 86 h 46"/>
                <a:gd name="T2" fmla="*/ 493 w 1360"/>
                <a:gd name="T3" fmla="*/ 19 h 46"/>
                <a:gd name="T4" fmla="*/ 861 w 1360"/>
                <a:gd name="T5" fmla="*/ 5 h 46"/>
                <a:gd name="T6" fmla="*/ 1376 w 1360"/>
                <a:gd name="T7" fmla="*/ 5 h 46"/>
                <a:gd name="T8" fmla="*/ 1922 w 1360"/>
                <a:gd name="T9" fmla="*/ 0 h 46"/>
                <a:gd name="T10" fmla="*/ 2350 w 1360"/>
                <a:gd name="T11" fmla="*/ 1 h 46"/>
                <a:gd name="T12" fmla="*/ 2782 w 1360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0" h="46">
                  <a:moveTo>
                    <a:pt x="0" y="46"/>
                  </a:moveTo>
                  <a:cubicBezTo>
                    <a:pt x="40" y="40"/>
                    <a:pt x="171" y="17"/>
                    <a:pt x="241" y="10"/>
                  </a:cubicBezTo>
                  <a:cubicBezTo>
                    <a:pt x="311" y="3"/>
                    <a:pt x="349" y="4"/>
                    <a:pt x="421" y="3"/>
                  </a:cubicBezTo>
                  <a:cubicBezTo>
                    <a:pt x="493" y="2"/>
                    <a:pt x="587" y="3"/>
                    <a:pt x="673" y="3"/>
                  </a:cubicBezTo>
                  <a:cubicBezTo>
                    <a:pt x="759" y="3"/>
                    <a:pt x="861" y="0"/>
                    <a:pt x="940" y="0"/>
                  </a:cubicBezTo>
                  <a:cubicBezTo>
                    <a:pt x="1019" y="0"/>
                    <a:pt x="1079" y="1"/>
                    <a:pt x="1149" y="1"/>
                  </a:cubicBezTo>
                  <a:cubicBezTo>
                    <a:pt x="1219" y="1"/>
                    <a:pt x="1316" y="0"/>
                    <a:pt x="136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Freeform 133"/>
            <p:cNvSpPr>
              <a:spLocks/>
            </p:cNvSpPr>
            <p:nvPr/>
          </p:nvSpPr>
          <p:spPr bwMode="auto">
            <a:xfrm flipH="1" flipV="1">
              <a:off x="4153" y="2708"/>
              <a:ext cx="30" cy="55"/>
            </a:xfrm>
            <a:custGeom>
              <a:avLst/>
              <a:gdLst>
                <a:gd name="T0" fmla="*/ 39 w 20"/>
                <a:gd name="T1" fmla="*/ 0 h 41"/>
                <a:gd name="T2" fmla="*/ 14 w 20"/>
                <a:gd name="T3" fmla="*/ 20 h 41"/>
                <a:gd name="T4" fmla="*/ 5 w 20"/>
                <a:gd name="T5" fmla="*/ 42 h 41"/>
                <a:gd name="T6" fmla="*/ 45 w 20"/>
                <a:gd name="T7" fmla="*/ 7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41">
                  <a:moveTo>
                    <a:pt x="17" y="0"/>
                  </a:moveTo>
                  <a:cubicBezTo>
                    <a:pt x="12" y="3"/>
                    <a:pt x="8" y="7"/>
                    <a:pt x="6" y="11"/>
                  </a:cubicBezTo>
                  <a:cubicBezTo>
                    <a:pt x="4" y="15"/>
                    <a:pt x="0" y="18"/>
                    <a:pt x="2" y="23"/>
                  </a:cubicBezTo>
                  <a:cubicBezTo>
                    <a:pt x="4" y="28"/>
                    <a:pt x="12" y="34"/>
                    <a:pt x="20" y="4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Freeform 134"/>
            <p:cNvSpPr>
              <a:spLocks/>
            </p:cNvSpPr>
            <p:nvPr/>
          </p:nvSpPr>
          <p:spPr bwMode="auto">
            <a:xfrm flipH="1" flipV="1">
              <a:off x="3426" y="2596"/>
              <a:ext cx="59" cy="167"/>
            </a:xfrm>
            <a:custGeom>
              <a:avLst/>
              <a:gdLst>
                <a:gd name="T0" fmla="*/ 89 w 39"/>
                <a:gd name="T1" fmla="*/ 0 h 123"/>
                <a:gd name="T2" fmla="*/ 35 w 39"/>
                <a:gd name="T3" fmla="*/ 114 h 123"/>
                <a:gd name="T4" fmla="*/ 0 w 39"/>
                <a:gd name="T5" fmla="*/ 227 h 1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123">
                  <a:moveTo>
                    <a:pt x="39" y="0"/>
                  </a:moveTo>
                  <a:cubicBezTo>
                    <a:pt x="30" y="21"/>
                    <a:pt x="21" y="42"/>
                    <a:pt x="15" y="62"/>
                  </a:cubicBezTo>
                  <a:cubicBezTo>
                    <a:pt x="9" y="82"/>
                    <a:pt x="4" y="102"/>
                    <a:pt x="0" y="123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Freeform 135"/>
            <p:cNvSpPr>
              <a:spLocks/>
            </p:cNvSpPr>
            <p:nvPr/>
          </p:nvSpPr>
          <p:spPr bwMode="auto">
            <a:xfrm flipH="1" flipV="1">
              <a:off x="3445" y="2596"/>
              <a:ext cx="83" cy="4"/>
            </a:xfrm>
            <a:custGeom>
              <a:avLst/>
              <a:gdLst>
                <a:gd name="T0" fmla="*/ 0 w 55"/>
                <a:gd name="T1" fmla="*/ 0 h 1"/>
                <a:gd name="T2" fmla="*/ 125 w 55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1">
                  <a:moveTo>
                    <a:pt x="0" y="0"/>
                  </a:moveTo>
                  <a:cubicBezTo>
                    <a:pt x="9" y="0"/>
                    <a:pt x="44" y="0"/>
                    <a:pt x="55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Freeform 136"/>
            <p:cNvSpPr>
              <a:spLocks/>
            </p:cNvSpPr>
            <p:nvPr/>
          </p:nvSpPr>
          <p:spPr bwMode="auto">
            <a:xfrm flipH="1" flipV="1">
              <a:off x="4469" y="2573"/>
              <a:ext cx="379" cy="100"/>
            </a:xfrm>
            <a:custGeom>
              <a:avLst/>
              <a:gdLst>
                <a:gd name="T0" fmla="*/ 548 w 262"/>
                <a:gd name="T1" fmla="*/ 42 h 74"/>
                <a:gd name="T2" fmla="*/ 505 w 262"/>
                <a:gd name="T3" fmla="*/ 15 h 74"/>
                <a:gd name="T4" fmla="*/ 448 w 262"/>
                <a:gd name="T5" fmla="*/ 9 h 74"/>
                <a:gd name="T6" fmla="*/ 404 w 262"/>
                <a:gd name="T7" fmla="*/ 12 h 74"/>
                <a:gd name="T8" fmla="*/ 78 w 262"/>
                <a:gd name="T9" fmla="*/ 89 h 74"/>
                <a:gd name="T10" fmla="*/ 0 w 262"/>
                <a:gd name="T11" fmla="*/ 135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2" h="74">
                  <a:moveTo>
                    <a:pt x="262" y="23"/>
                  </a:moveTo>
                  <a:cubicBezTo>
                    <a:pt x="255" y="17"/>
                    <a:pt x="249" y="11"/>
                    <a:pt x="241" y="8"/>
                  </a:cubicBezTo>
                  <a:cubicBezTo>
                    <a:pt x="233" y="5"/>
                    <a:pt x="222" y="5"/>
                    <a:pt x="214" y="5"/>
                  </a:cubicBezTo>
                  <a:cubicBezTo>
                    <a:pt x="206" y="5"/>
                    <a:pt x="222" y="0"/>
                    <a:pt x="193" y="7"/>
                  </a:cubicBezTo>
                  <a:cubicBezTo>
                    <a:pt x="164" y="14"/>
                    <a:pt x="69" y="38"/>
                    <a:pt x="37" y="49"/>
                  </a:cubicBezTo>
                  <a:cubicBezTo>
                    <a:pt x="5" y="60"/>
                    <a:pt x="8" y="69"/>
                    <a:pt x="0" y="74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Freeform 137"/>
            <p:cNvSpPr>
              <a:spLocks/>
            </p:cNvSpPr>
            <p:nvPr/>
          </p:nvSpPr>
          <p:spPr bwMode="auto">
            <a:xfrm flipH="1" flipV="1">
              <a:off x="4765" y="2677"/>
              <a:ext cx="34" cy="36"/>
            </a:xfrm>
            <a:custGeom>
              <a:avLst/>
              <a:gdLst>
                <a:gd name="T0" fmla="*/ 55 w 21"/>
                <a:gd name="T1" fmla="*/ 0 h 30"/>
                <a:gd name="T2" fmla="*/ 21 w 21"/>
                <a:gd name="T3" fmla="*/ 23 h 30"/>
                <a:gd name="T4" fmla="*/ 0 w 21"/>
                <a:gd name="T5" fmla="*/ 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30">
                  <a:moveTo>
                    <a:pt x="21" y="0"/>
                  </a:moveTo>
                  <a:cubicBezTo>
                    <a:pt x="16" y="5"/>
                    <a:pt x="11" y="11"/>
                    <a:pt x="8" y="16"/>
                  </a:cubicBezTo>
                  <a:cubicBezTo>
                    <a:pt x="5" y="21"/>
                    <a:pt x="2" y="25"/>
                    <a:pt x="0" y="3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4" name="Freeform 138"/>
            <p:cNvSpPr>
              <a:spLocks/>
            </p:cNvSpPr>
            <p:nvPr/>
          </p:nvSpPr>
          <p:spPr bwMode="auto">
            <a:xfrm flipH="1" flipV="1">
              <a:off x="4784" y="2600"/>
              <a:ext cx="29" cy="77"/>
            </a:xfrm>
            <a:custGeom>
              <a:avLst/>
              <a:gdLst>
                <a:gd name="T0" fmla="*/ 40 w 21"/>
                <a:gd name="T1" fmla="*/ 0 h 59"/>
                <a:gd name="T2" fmla="*/ 11 w 21"/>
                <a:gd name="T3" fmla="*/ 50 h 59"/>
                <a:gd name="T4" fmla="*/ 0 w 21"/>
                <a:gd name="T5" fmla="*/ 100 h 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59">
                  <a:moveTo>
                    <a:pt x="21" y="0"/>
                  </a:moveTo>
                  <a:cubicBezTo>
                    <a:pt x="15" y="9"/>
                    <a:pt x="9" y="19"/>
                    <a:pt x="6" y="29"/>
                  </a:cubicBezTo>
                  <a:cubicBezTo>
                    <a:pt x="3" y="39"/>
                    <a:pt x="1" y="49"/>
                    <a:pt x="0" y="5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5" name="Freeform 139"/>
            <p:cNvSpPr>
              <a:spLocks/>
            </p:cNvSpPr>
            <p:nvPr/>
          </p:nvSpPr>
          <p:spPr bwMode="auto">
            <a:xfrm flipH="1" flipV="1">
              <a:off x="4794" y="2203"/>
              <a:ext cx="73" cy="487"/>
            </a:xfrm>
            <a:custGeom>
              <a:avLst/>
              <a:gdLst>
                <a:gd name="T0" fmla="*/ 107 w 50"/>
                <a:gd name="T1" fmla="*/ 0 h 366"/>
                <a:gd name="T2" fmla="*/ 77 w 50"/>
                <a:gd name="T3" fmla="*/ 11 h 366"/>
                <a:gd name="T4" fmla="*/ 61 w 50"/>
                <a:gd name="T5" fmla="*/ 32 h 366"/>
                <a:gd name="T6" fmla="*/ 38 w 50"/>
                <a:gd name="T7" fmla="*/ 96 h 366"/>
                <a:gd name="T8" fmla="*/ 19 w 50"/>
                <a:gd name="T9" fmla="*/ 198 h 366"/>
                <a:gd name="T10" fmla="*/ 4 w 50"/>
                <a:gd name="T11" fmla="*/ 387 h 366"/>
                <a:gd name="T12" fmla="*/ 0 w 50"/>
                <a:gd name="T13" fmla="*/ 648 h 3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366">
                  <a:moveTo>
                    <a:pt x="50" y="0"/>
                  </a:moveTo>
                  <a:cubicBezTo>
                    <a:pt x="45" y="1"/>
                    <a:pt x="39" y="3"/>
                    <a:pt x="36" y="6"/>
                  </a:cubicBezTo>
                  <a:cubicBezTo>
                    <a:pt x="33" y="9"/>
                    <a:pt x="32" y="10"/>
                    <a:pt x="29" y="18"/>
                  </a:cubicBezTo>
                  <a:cubicBezTo>
                    <a:pt x="26" y="26"/>
                    <a:pt x="21" y="38"/>
                    <a:pt x="18" y="54"/>
                  </a:cubicBezTo>
                  <a:cubicBezTo>
                    <a:pt x="15" y="70"/>
                    <a:pt x="12" y="85"/>
                    <a:pt x="9" y="112"/>
                  </a:cubicBezTo>
                  <a:cubicBezTo>
                    <a:pt x="6" y="139"/>
                    <a:pt x="3" y="177"/>
                    <a:pt x="2" y="219"/>
                  </a:cubicBezTo>
                  <a:cubicBezTo>
                    <a:pt x="1" y="261"/>
                    <a:pt x="0" y="336"/>
                    <a:pt x="0" y="36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6" name="Freeform 140"/>
            <p:cNvSpPr>
              <a:spLocks/>
            </p:cNvSpPr>
            <p:nvPr/>
          </p:nvSpPr>
          <p:spPr bwMode="auto">
            <a:xfrm flipH="1" flipV="1">
              <a:off x="4804" y="2203"/>
              <a:ext cx="39" cy="397"/>
            </a:xfrm>
            <a:custGeom>
              <a:avLst/>
              <a:gdLst>
                <a:gd name="T0" fmla="*/ 56 w 27"/>
                <a:gd name="T1" fmla="*/ 0 h 299"/>
                <a:gd name="T2" fmla="*/ 32 w 27"/>
                <a:gd name="T3" fmla="*/ 42 h 299"/>
                <a:gd name="T4" fmla="*/ 19 w 27"/>
                <a:gd name="T5" fmla="*/ 101 h 299"/>
                <a:gd name="T6" fmla="*/ 6 w 27"/>
                <a:gd name="T7" fmla="*/ 274 h 299"/>
                <a:gd name="T8" fmla="*/ 1 w 27"/>
                <a:gd name="T9" fmla="*/ 397 h 299"/>
                <a:gd name="T10" fmla="*/ 0 w 27"/>
                <a:gd name="T11" fmla="*/ 527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299">
                  <a:moveTo>
                    <a:pt x="27" y="0"/>
                  </a:moveTo>
                  <a:cubicBezTo>
                    <a:pt x="22" y="7"/>
                    <a:pt x="18" y="15"/>
                    <a:pt x="15" y="24"/>
                  </a:cubicBezTo>
                  <a:cubicBezTo>
                    <a:pt x="12" y="33"/>
                    <a:pt x="11" y="35"/>
                    <a:pt x="9" y="57"/>
                  </a:cubicBezTo>
                  <a:cubicBezTo>
                    <a:pt x="7" y="79"/>
                    <a:pt x="4" y="127"/>
                    <a:pt x="3" y="155"/>
                  </a:cubicBezTo>
                  <a:cubicBezTo>
                    <a:pt x="2" y="183"/>
                    <a:pt x="2" y="201"/>
                    <a:pt x="1" y="225"/>
                  </a:cubicBezTo>
                  <a:cubicBezTo>
                    <a:pt x="0" y="249"/>
                    <a:pt x="0" y="287"/>
                    <a:pt x="0" y="2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7" name="Freeform 141"/>
            <p:cNvSpPr>
              <a:spLocks/>
            </p:cNvSpPr>
            <p:nvPr/>
          </p:nvSpPr>
          <p:spPr bwMode="auto">
            <a:xfrm flipH="1" flipV="1">
              <a:off x="1980" y="2713"/>
              <a:ext cx="791" cy="37"/>
            </a:xfrm>
            <a:custGeom>
              <a:avLst/>
              <a:gdLst>
                <a:gd name="T0" fmla="*/ 1129 w 554"/>
                <a:gd name="T1" fmla="*/ 51 h 27"/>
                <a:gd name="T2" fmla="*/ 952 w 554"/>
                <a:gd name="T3" fmla="*/ 32 h 27"/>
                <a:gd name="T4" fmla="*/ 747 w 554"/>
                <a:gd name="T5" fmla="*/ 15 h 27"/>
                <a:gd name="T6" fmla="*/ 453 w 554"/>
                <a:gd name="T7" fmla="*/ 4 h 27"/>
                <a:gd name="T8" fmla="*/ 206 w 554"/>
                <a:gd name="T9" fmla="*/ 0 h 27"/>
                <a:gd name="T10" fmla="*/ 0 w 554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4" h="27">
                  <a:moveTo>
                    <a:pt x="554" y="27"/>
                  </a:moveTo>
                  <a:cubicBezTo>
                    <a:pt x="526" y="23"/>
                    <a:pt x="498" y="20"/>
                    <a:pt x="467" y="17"/>
                  </a:cubicBezTo>
                  <a:cubicBezTo>
                    <a:pt x="436" y="14"/>
                    <a:pt x="407" y="10"/>
                    <a:pt x="366" y="8"/>
                  </a:cubicBezTo>
                  <a:cubicBezTo>
                    <a:pt x="325" y="6"/>
                    <a:pt x="266" y="3"/>
                    <a:pt x="222" y="2"/>
                  </a:cubicBezTo>
                  <a:cubicBezTo>
                    <a:pt x="178" y="1"/>
                    <a:pt x="138" y="0"/>
                    <a:pt x="101" y="0"/>
                  </a:cubicBezTo>
                  <a:cubicBezTo>
                    <a:pt x="64" y="0"/>
                    <a:pt x="32" y="0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8" name="Freeform 142"/>
            <p:cNvSpPr>
              <a:spLocks/>
            </p:cNvSpPr>
            <p:nvPr/>
          </p:nvSpPr>
          <p:spPr bwMode="auto">
            <a:xfrm flipH="1" flipV="1">
              <a:off x="1946" y="2735"/>
              <a:ext cx="83" cy="28"/>
            </a:xfrm>
            <a:custGeom>
              <a:avLst/>
              <a:gdLst>
                <a:gd name="T0" fmla="*/ 117 w 59"/>
                <a:gd name="T1" fmla="*/ 39 h 20"/>
                <a:gd name="T2" fmla="*/ 58 w 59"/>
                <a:gd name="T3" fmla="*/ 18 h 20"/>
                <a:gd name="T4" fmla="*/ 0 w 5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0">
                  <a:moveTo>
                    <a:pt x="59" y="20"/>
                  </a:moveTo>
                  <a:cubicBezTo>
                    <a:pt x="49" y="16"/>
                    <a:pt x="39" y="12"/>
                    <a:pt x="29" y="9"/>
                  </a:cubicBezTo>
                  <a:cubicBezTo>
                    <a:pt x="19" y="6"/>
                    <a:pt x="9" y="3"/>
                    <a:pt x="0" y="0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9" name="Freeform 143"/>
            <p:cNvSpPr>
              <a:spLocks/>
            </p:cNvSpPr>
            <p:nvPr/>
          </p:nvSpPr>
          <p:spPr bwMode="auto">
            <a:xfrm flipH="1" flipV="1">
              <a:off x="2771" y="2727"/>
              <a:ext cx="102" cy="153"/>
            </a:xfrm>
            <a:custGeom>
              <a:avLst/>
              <a:gdLst>
                <a:gd name="T0" fmla="*/ 113 w 71"/>
                <a:gd name="T1" fmla="*/ 197 h 116"/>
                <a:gd name="T2" fmla="*/ 66 w 71"/>
                <a:gd name="T3" fmla="*/ 186 h 116"/>
                <a:gd name="T4" fmla="*/ 57 w 71"/>
                <a:gd name="T5" fmla="*/ 169 h 116"/>
                <a:gd name="T6" fmla="*/ 9 w 71"/>
                <a:gd name="T7" fmla="*/ 49 h 116"/>
                <a:gd name="T8" fmla="*/ 9 w 71"/>
                <a:gd name="T9" fmla="*/ 17 h 116"/>
                <a:gd name="T10" fmla="*/ 39 w 71"/>
                <a:gd name="T11" fmla="*/ 9 h 116"/>
                <a:gd name="T12" fmla="*/ 72 w 71"/>
                <a:gd name="T13" fmla="*/ 24 h 116"/>
                <a:gd name="T14" fmla="*/ 141 w 71"/>
                <a:gd name="T15" fmla="*/ 154 h 116"/>
                <a:gd name="T16" fmla="*/ 113 w 71"/>
                <a:gd name="T17" fmla="*/ 197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116">
                  <a:moveTo>
                    <a:pt x="55" y="113"/>
                  </a:moveTo>
                  <a:cubicBezTo>
                    <a:pt x="49" y="116"/>
                    <a:pt x="37" y="110"/>
                    <a:pt x="32" y="107"/>
                  </a:cubicBezTo>
                  <a:cubicBezTo>
                    <a:pt x="27" y="104"/>
                    <a:pt x="33" y="110"/>
                    <a:pt x="28" y="97"/>
                  </a:cubicBezTo>
                  <a:cubicBezTo>
                    <a:pt x="23" y="84"/>
                    <a:pt x="8" y="42"/>
                    <a:pt x="4" y="28"/>
                  </a:cubicBezTo>
                  <a:cubicBezTo>
                    <a:pt x="0" y="14"/>
                    <a:pt x="2" y="14"/>
                    <a:pt x="4" y="10"/>
                  </a:cubicBezTo>
                  <a:cubicBezTo>
                    <a:pt x="6" y="6"/>
                    <a:pt x="14" y="4"/>
                    <a:pt x="19" y="5"/>
                  </a:cubicBezTo>
                  <a:cubicBezTo>
                    <a:pt x="24" y="6"/>
                    <a:pt x="27" y="0"/>
                    <a:pt x="35" y="14"/>
                  </a:cubicBezTo>
                  <a:cubicBezTo>
                    <a:pt x="43" y="28"/>
                    <a:pt x="65" y="73"/>
                    <a:pt x="68" y="89"/>
                  </a:cubicBezTo>
                  <a:cubicBezTo>
                    <a:pt x="71" y="105"/>
                    <a:pt x="61" y="110"/>
                    <a:pt x="55" y="113"/>
                  </a:cubicBezTo>
                  <a:close/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0" name="Freeform 144"/>
            <p:cNvSpPr>
              <a:spLocks/>
            </p:cNvSpPr>
            <p:nvPr/>
          </p:nvSpPr>
          <p:spPr bwMode="auto">
            <a:xfrm flipH="1">
              <a:off x="1781" y="1816"/>
              <a:ext cx="44" cy="234"/>
            </a:xfrm>
            <a:custGeom>
              <a:avLst/>
              <a:gdLst>
                <a:gd name="T0" fmla="*/ 0 w 31"/>
                <a:gd name="T1" fmla="*/ 0 h 177"/>
                <a:gd name="T2" fmla="*/ 20 w 31"/>
                <a:gd name="T3" fmla="*/ 63 h 177"/>
                <a:gd name="T4" fmla="*/ 43 w 31"/>
                <a:gd name="T5" fmla="*/ 163 h 177"/>
                <a:gd name="T6" fmla="*/ 62 w 31"/>
                <a:gd name="T7" fmla="*/ 309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177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9" y="163"/>
                    <a:pt x="31" y="177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1" name="Freeform 145"/>
            <p:cNvSpPr>
              <a:spLocks/>
            </p:cNvSpPr>
            <p:nvPr/>
          </p:nvSpPr>
          <p:spPr bwMode="auto">
            <a:xfrm flipH="1" flipV="1">
              <a:off x="1825" y="2578"/>
              <a:ext cx="155" cy="162"/>
            </a:xfrm>
            <a:custGeom>
              <a:avLst/>
              <a:gdLst>
                <a:gd name="T0" fmla="*/ 220 w 109"/>
                <a:gd name="T1" fmla="*/ 213 h 123"/>
                <a:gd name="T2" fmla="*/ 182 w 109"/>
                <a:gd name="T3" fmla="*/ 208 h 123"/>
                <a:gd name="T4" fmla="*/ 139 w 109"/>
                <a:gd name="T5" fmla="*/ 192 h 123"/>
                <a:gd name="T6" fmla="*/ 92 w 109"/>
                <a:gd name="T7" fmla="*/ 161 h 123"/>
                <a:gd name="T8" fmla="*/ 44 w 109"/>
                <a:gd name="T9" fmla="*/ 104 h 123"/>
                <a:gd name="T10" fmla="*/ 6 w 109"/>
                <a:gd name="T11" fmla="*/ 54 h 123"/>
                <a:gd name="T12" fmla="*/ 6 w 109"/>
                <a:gd name="T13" fmla="*/ 33 h 123"/>
                <a:gd name="T14" fmla="*/ 43 w 109"/>
                <a:gd name="T15" fmla="*/ 12 h 123"/>
                <a:gd name="T16" fmla="*/ 85 w 109"/>
                <a:gd name="T17" fmla="*/ 7 h 123"/>
                <a:gd name="T18" fmla="*/ 154 w 109"/>
                <a:gd name="T19" fmla="*/ 57 h 123"/>
                <a:gd name="T20" fmla="*/ 196 w 109"/>
                <a:gd name="T21" fmla="*/ 125 h 123"/>
                <a:gd name="T22" fmla="*/ 212 w 109"/>
                <a:gd name="T23" fmla="*/ 171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23">
                  <a:moveTo>
                    <a:pt x="109" y="123"/>
                  </a:moveTo>
                  <a:cubicBezTo>
                    <a:pt x="106" y="123"/>
                    <a:pt x="97" y="122"/>
                    <a:pt x="90" y="120"/>
                  </a:cubicBezTo>
                  <a:cubicBezTo>
                    <a:pt x="83" y="118"/>
                    <a:pt x="76" y="115"/>
                    <a:pt x="69" y="111"/>
                  </a:cubicBezTo>
                  <a:cubicBezTo>
                    <a:pt x="62" y="107"/>
                    <a:pt x="54" y="101"/>
                    <a:pt x="46" y="93"/>
                  </a:cubicBezTo>
                  <a:cubicBezTo>
                    <a:pt x="38" y="85"/>
                    <a:pt x="29" y="70"/>
                    <a:pt x="22" y="60"/>
                  </a:cubicBezTo>
                  <a:cubicBezTo>
                    <a:pt x="15" y="50"/>
                    <a:pt x="6" y="38"/>
                    <a:pt x="3" y="31"/>
                  </a:cubicBezTo>
                  <a:cubicBezTo>
                    <a:pt x="0" y="24"/>
                    <a:pt x="0" y="23"/>
                    <a:pt x="3" y="19"/>
                  </a:cubicBezTo>
                  <a:cubicBezTo>
                    <a:pt x="6" y="15"/>
                    <a:pt x="15" y="9"/>
                    <a:pt x="21" y="7"/>
                  </a:cubicBezTo>
                  <a:cubicBezTo>
                    <a:pt x="27" y="5"/>
                    <a:pt x="33" y="0"/>
                    <a:pt x="42" y="4"/>
                  </a:cubicBezTo>
                  <a:cubicBezTo>
                    <a:pt x="51" y="8"/>
                    <a:pt x="67" y="22"/>
                    <a:pt x="76" y="33"/>
                  </a:cubicBezTo>
                  <a:cubicBezTo>
                    <a:pt x="85" y="44"/>
                    <a:pt x="92" y="61"/>
                    <a:pt x="97" y="72"/>
                  </a:cubicBezTo>
                  <a:cubicBezTo>
                    <a:pt x="102" y="83"/>
                    <a:pt x="104" y="95"/>
                    <a:pt x="105" y="99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2" name="Freeform 146"/>
            <p:cNvSpPr>
              <a:spLocks/>
            </p:cNvSpPr>
            <p:nvPr/>
          </p:nvSpPr>
          <p:spPr bwMode="auto">
            <a:xfrm flipH="1" flipV="1">
              <a:off x="1771" y="2199"/>
              <a:ext cx="54" cy="401"/>
            </a:xfrm>
            <a:custGeom>
              <a:avLst/>
              <a:gdLst>
                <a:gd name="T0" fmla="*/ 0 w 39"/>
                <a:gd name="T1" fmla="*/ 0 h 301"/>
                <a:gd name="T2" fmla="*/ 19 w 39"/>
                <a:gd name="T3" fmla="*/ 64 h 301"/>
                <a:gd name="T4" fmla="*/ 40 w 39"/>
                <a:gd name="T5" fmla="*/ 165 h 301"/>
                <a:gd name="T6" fmla="*/ 60 w 39"/>
                <a:gd name="T7" fmla="*/ 314 h 301"/>
                <a:gd name="T8" fmla="*/ 75 w 39"/>
                <a:gd name="T9" fmla="*/ 534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1">
                  <a:moveTo>
                    <a:pt x="0" y="0"/>
                  </a:moveTo>
                  <a:cubicBezTo>
                    <a:pt x="2" y="6"/>
                    <a:pt x="7" y="21"/>
                    <a:pt x="10" y="36"/>
                  </a:cubicBezTo>
                  <a:cubicBezTo>
                    <a:pt x="13" y="51"/>
                    <a:pt x="18" y="70"/>
                    <a:pt x="21" y="93"/>
                  </a:cubicBezTo>
                  <a:cubicBezTo>
                    <a:pt x="24" y="116"/>
                    <a:pt x="28" y="142"/>
                    <a:pt x="31" y="177"/>
                  </a:cubicBezTo>
                  <a:cubicBezTo>
                    <a:pt x="34" y="212"/>
                    <a:pt x="37" y="275"/>
                    <a:pt x="39" y="301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3" name="Freeform 147"/>
            <p:cNvSpPr>
              <a:spLocks/>
            </p:cNvSpPr>
            <p:nvPr/>
          </p:nvSpPr>
          <p:spPr bwMode="auto">
            <a:xfrm flipH="1">
              <a:off x="1757" y="1983"/>
              <a:ext cx="49" cy="76"/>
            </a:xfrm>
            <a:custGeom>
              <a:avLst/>
              <a:gdLst>
                <a:gd name="T0" fmla="*/ 0 w 35"/>
                <a:gd name="T1" fmla="*/ 0 h 56"/>
                <a:gd name="T2" fmla="*/ 50 w 35"/>
                <a:gd name="T3" fmla="*/ 15 h 56"/>
                <a:gd name="T4" fmla="*/ 63 w 35"/>
                <a:gd name="T5" fmla="*/ 58 h 56"/>
                <a:gd name="T6" fmla="*/ 69 w 35"/>
                <a:gd name="T7" fmla="*/ 103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6">
                  <a:moveTo>
                    <a:pt x="0" y="0"/>
                  </a:moveTo>
                  <a:cubicBezTo>
                    <a:pt x="4" y="2"/>
                    <a:pt x="21" y="3"/>
                    <a:pt x="26" y="8"/>
                  </a:cubicBezTo>
                  <a:cubicBezTo>
                    <a:pt x="31" y="13"/>
                    <a:pt x="31" y="24"/>
                    <a:pt x="32" y="32"/>
                  </a:cubicBezTo>
                  <a:cubicBezTo>
                    <a:pt x="33" y="40"/>
                    <a:pt x="34" y="48"/>
                    <a:pt x="35" y="56"/>
                  </a:cubicBezTo>
                </a:path>
              </a:pathLst>
            </a:custGeom>
            <a:grpFill/>
            <a:ln w="63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4" name="Group 148"/>
            <p:cNvGrpSpPr>
              <a:grpSpLocks/>
            </p:cNvGrpSpPr>
            <p:nvPr/>
          </p:nvGrpSpPr>
          <p:grpSpPr bwMode="auto">
            <a:xfrm flipH="1" flipV="1">
              <a:off x="1747" y="2203"/>
              <a:ext cx="151" cy="532"/>
              <a:chOff x="2393" y="1781"/>
              <a:chExt cx="105" cy="402"/>
            </a:xfrm>
            <a:grpFill/>
          </p:grpSpPr>
          <p:sp>
            <p:nvSpPr>
              <p:cNvPr id="1675" name="Freeform 149"/>
              <p:cNvSpPr>
                <a:spLocks/>
              </p:cNvSpPr>
              <p:nvPr/>
            </p:nvSpPr>
            <p:spPr bwMode="auto">
              <a:xfrm>
                <a:off x="2441" y="2007"/>
                <a:ext cx="40" cy="174"/>
              </a:xfrm>
              <a:custGeom>
                <a:avLst/>
                <a:gdLst>
                  <a:gd name="T0" fmla="*/ 6 w 40"/>
                  <a:gd name="T1" fmla="*/ 174 h 174"/>
                  <a:gd name="T2" fmla="*/ 1 w 40"/>
                  <a:gd name="T3" fmla="*/ 75 h 174"/>
                  <a:gd name="T4" fmla="*/ 1 w 40"/>
                  <a:gd name="T5" fmla="*/ 27 h 174"/>
                  <a:gd name="T6" fmla="*/ 4 w 40"/>
                  <a:gd name="T7" fmla="*/ 3 h 174"/>
                  <a:gd name="T8" fmla="*/ 27 w 40"/>
                  <a:gd name="T9" fmla="*/ 8 h 174"/>
                  <a:gd name="T10" fmla="*/ 31 w 40"/>
                  <a:gd name="T11" fmla="*/ 41 h 174"/>
                  <a:gd name="T12" fmla="*/ 40 w 40"/>
                  <a:gd name="T13" fmla="*/ 17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174">
                    <a:moveTo>
                      <a:pt x="6" y="174"/>
                    </a:moveTo>
                    <a:cubicBezTo>
                      <a:pt x="6" y="158"/>
                      <a:pt x="2" y="99"/>
                      <a:pt x="1" y="75"/>
                    </a:cubicBezTo>
                    <a:cubicBezTo>
                      <a:pt x="0" y="51"/>
                      <a:pt x="1" y="39"/>
                      <a:pt x="1" y="27"/>
                    </a:cubicBezTo>
                    <a:cubicBezTo>
                      <a:pt x="1" y="15"/>
                      <a:pt x="0" y="6"/>
                      <a:pt x="4" y="3"/>
                    </a:cubicBezTo>
                    <a:cubicBezTo>
                      <a:pt x="8" y="0"/>
                      <a:pt x="23" y="2"/>
                      <a:pt x="27" y="8"/>
                    </a:cubicBezTo>
                    <a:cubicBezTo>
                      <a:pt x="31" y="14"/>
                      <a:pt x="29" y="14"/>
                      <a:pt x="31" y="41"/>
                    </a:cubicBezTo>
                    <a:cubicBezTo>
                      <a:pt x="33" y="68"/>
                      <a:pt x="38" y="146"/>
                      <a:pt x="40" y="173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6" name="Freeform 150"/>
              <p:cNvSpPr>
                <a:spLocks/>
              </p:cNvSpPr>
              <p:nvPr/>
            </p:nvSpPr>
            <p:spPr bwMode="auto">
              <a:xfrm>
                <a:off x="2393" y="1781"/>
                <a:ext cx="105" cy="402"/>
              </a:xfrm>
              <a:custGeom>
                <a:avLst/>
                <a:gdLst>
                  <a:gd name="T0" fmla="*/ 0 w 105"/>
                  <a:gd name="T1" fmla="*/ 0 h 402"/>
                  <a:gd name="T2" fmla="*/ 28 w 105"/>
                  <a:gd name="T3" fmla="*/ 15 h 402"/>
                  <a:gd name="T4" fmla="*/ 46 w 105"/>
                  <a:gd name="T5" fmla="*/ 43 h 402"/>
                  <a:gd name="T6" fmla="*/ 63 w 105"/>
                  <a:gd name="T7" fmla="*/ 81 h 402"/>
                  <a:gd name="T8" fmla="*/ 88 w 105"/>
                  <a:gd name="T9" fmla="*/ 180 h 402"/>
                  <a:gd name="T10" fmla="*/ 105 w 105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402">
                    <a:moveTo>
                      <a:pt x="0" y="0"/>
                    </a:moveTo>
                    <a:cubicBezTo>
                      <a:pt x="10" y="4"/>
                      <a:pt x="20" y="8"/>
                      <a:pt x="28" y="15"/>
                    </a:cubicBezTo>
                    <a:cubicBezTo>
                      <a:pt x="36" y="22"/>
                      <a:pt x="40" y="32"/>
                      <a:pt x="46" y="43"/>
                    </a:cubicBezTo>
                    <a:cubicBezTo>
                      <a:pt x="52" y="54"/>
                      <a:pt x="56" y="58"/>
                      <a:pt x="63" y="81"/>
                    </a:cubicBezTo>
                    <a:cubicBezTo>
                      <a:pt x="70" y="104"/>
                      <a:pt x="81" y="127"/>
                      <a:pt x="88" y="180"/>
                    </a:cubicBezTo>
                    <a:cubicBezTo>
                      <a:pt x="95" y="233"/>
                      <a:pt x="101" y="356"/>
                      <a:pt x="105" y="402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7" name="Freeform 151"/>
              <p:cNvSpPr>
                <a:spLocks/>
              </p:cNvSpPr>
              <p:nvPr/>
            </p:nvSpPr>
            <p:spPr bwMode="auto">
              <a:xfrm>
                <a:off x="2457" y="2009"/>
                <a:ext cx="35" cy="56"/>
              </a:xfrm>
              <a:custGeom>
                <a:avLst/>
                <a:gdLst>
                  <a:gd name="T0" fmla="*/ 0 w 35"/>
                  <a:gd name="T1" fmla="*/ 0 h 56"/>
                  <a:gd name="T2" fmla="*/ 26 w 35"/>
                  <a:gd name="T3" fmla="*/ 8 h 56"/>
                  <a:gd name="T4" fmla="*/ 32 w 35"/>
                  <a:gd name="T5" fmla="*/ 32 h 56"/>
                  <a:gd name="T6" fmla="*/ 35 w 35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56">
                    <a:moveTo>
                      <a:pt x="0" y="0"/>
                    </a:moveTo>
                    <a:cubicBezTo>
                      <a:pt x="4" y="2"/>
                      <a:pt x="21" y="3"/>
                      <a:pt x="26" y="8"/>
                    </a:cubicBezTo>
                    <a:cubicBezTo>
                      <a:pt x="31" y="13"/>
                      <a:pt x="31" y="24"/>
                      <a:pt x="32" y="32"/>
                    </a:cubicBezTo>
                    <a:cubicBezTo>
                      <a:pt x="33" y="40"/>
                      <a:pt x="34" y="48"/>
                      <a:pt x="35" y="56"/>
                    </a:cubicBezTo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下矢印 2"/>
          <p:cNvSpPr/>
          <p:nvPr/>
        </p:nvSpPr>
        <p:spPr>
          <a:xfrm>
            <a:off x="4598005" y="2029825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5" name="下矢印 1824"/>
          <p:cNvSpPr/>
          <p:nvPr/>
        </p:nvSpPr>
        <p:spPr>
          <a:xfrm>
            <a:off x="4638466" y="3570604"/>
            <a:ext cx="869338" cy="31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7" name="テキスト ボックス 1826"/>
          <p:cNvSpPr txBox="1"/>
          <p:nvPr/>
        </p:nvSpPr>
        <p:spPr>
          <a:xfrm>
            <a:off x="704529" y="136087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8" name="テキスト ボックス 1827"/>
          <p:cNvSpPr txBox="1"/>
          <p:nvPr/>
        </p:nvSpPr>
        <p:spPr>
          <a:xfrm>
            <a:off x="704529" y="2790019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9" name="テキスト ボックス 1828"/>
          <p:cNvSpPr txBox="1"/>
          <p:nvPr/>
        </p:nvSpPr>
        <p:spPr>
          <a:xfrm>
            <a:off x="704529" y="4219158"/>
            <a:ext cx="59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0" name="テキスト ボックス 1829"/>
          <p:cNvSpPr txBox="1"/>
          <p:nvPr/>
        </p:nvSpPr>
        <p:spPr>
          <a:xfrm>
            <a:off x="191195" y="6090592"/>
            <a:ext cx="389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Blue : by ACSF system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Red : by the driver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テキスト ボックス 534"/>
          <p:cNvSpPr txBox="1"/>
          <p:nvPr/>
        </p:nvSpPr>
        <p:spPr>
          <a:xfrm>
            <a:off x="243453" y="188055"/>
            <a:ext cx="8092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kumimoji="1"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Lane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keeping 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 w/o driver evaluation: Out of scope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of ACSF informal group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b="1" u="sng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テキスト ボックス 691"/>
          <p:cNvSpPr txBox="1"/>
          <p:nvPr/>
        </p:nvSpPr>
        <p:spPr>
          <a:xfrm>
            <a:off x="3094111" y="2420204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</a:t>
            </a:r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1" name="テキスト ボックス 730"/>
          <p:cNvSpPr txBox="1"/>
          <p:nvPr/>
        </p:nvSpPr>
        <p:spPr>
          <a:xfrm>
            <a:off x="5213111" y="3933056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</a:t>
            </a:r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動作設定ボタン : 情報 464">
            <a:hlinkClick r:id="" action="ppaction://noaction" highlightClick="1"/>
          </p:cNvPr>
          <p:cNvSpPr/>
          <p:nvPr/>
        </p:nvSpPr>
        <p:spPr>
          <a:xfrm>
            <a:off x="2144841" y="881354"/>
            <a:ext cx="383917" cy="335745"/>
          </a:xfrm>
          <a:prstGeom prst="actionButtonInform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6" name="テキスト ボックス 465"/>
          <p:cNvSpPr txBox="1"/>
          <p:nvPr/>
        </p:nvSpPr>
        <p:spPr>
          <a:xfrm>
            <a:off x="892631" y="823627"/>
            <a:ext cx="182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 </a:t>
            </a:r>
            <a:r>
              <a:rPr lang="en-US" altLang="ja-JP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endParaRPr kumimoji="1"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1CCD-AA9A-456C-812C-036275812E93}" type="slidenum">
              <a:rPr kumimoji="1" lang="ja-JP" altLang="en-US" sz="2000" smtClean="0">
                <a:solidFill>
                  <a:schemeClr val="tx1"/>
                </a:solidFill>
              </a:rPr>
              <a:pPr/>
              <a:t>9</a:t>
            </a:fld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51" name="テキスト ボックス 533"/>
          <p:cNvSpPr txBox="1"/>
          <p:nvPr/>
        </p:nvSpPr>
        <p:spPr>
          <a:xfrm>
            <a:off x="2011999" y="2752499"/>
            <a:ext cx="762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evaluation </a:t>
            </a:r>
            <a:r>
              <a:rPr lang="en-GB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driver’s presence and vehicle related activities</a:t>
            </a:r>
            <a:endParaRPr kumimoji="1" lang="ja-JP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テキスト ボックス 533_"/>
          <p:cNvSpPr txBox="1"/>
          <p:nvPr/>
        </p:nvSpPr>
        <p:spPr>
          <a:xfrm>
            <a:off x="2720752" y="4293096"/>
            <a:ext cx="724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evaluation </a:t>
            </a:r>
            <a:r>
              <a:rPr lang="en-GB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driver’s presence and vehicle related activities</a:t>
            </a:r>
            <a:endParaRPr kumimoji="1" lang="ja-JP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986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</Words>
  <Application>Microsoft Office PowerPoint</Application>
  <PresentationFormat>A4-Papier (210x297 mm)</PresentationFormat>
  <Paragraphs>128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Office ​​テーマ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Company>トヨタ自動車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池田　幸洋</dc:creator>
  <cp:lastModifiedBy>Jochen Schäfer CC/PJ-RO</cp:lastModifiedBy>
  <cp:revision>113</cp:revision>
  <cp:lastPrinted>2015-04-10T00:55:50Z</cp:lastPrinted>
  <dcterms:created xsi:type="dcterms:W3CDTF">2014-07-07T06:59:57Z</dcterms:created>
  <dcterms:modified xsi:type="dcterms:W3CDTF">2015-04-29T15:14:40Z</dcterms:modified>
</cp:coreProperties>
</file>