
<file path=[Content_Types].xml><?xml version="1.0" encoding="utf-8"?>
<Types xmlns="http://schemas.openxmlformats.org/package/2006/content-types">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8"/>
  </p:notesMasterIdLst>
  <p:handoutMasterIdLst>
    <p:handoutMasterId r:id="rId19"/>
  </p:handoutMasterIdLst>
  <p:sldIdLst>
    <p:sldId id="256" r:id="rId2"/>
    <p:sldId id="732" r:id="rId3"/>
    <p:sldId id="824" r:id="rId4"/>
    <p:sldId id="825" r:id="rId5"/>
    <p:sldId id="804" r:id="rId6"/>
    <p:sldId id="826" r:id="rId7"/>
    <p:sldId id="827" r:id="rId8"/>
    <p:sldId id="829" r:id="rId9"/>
    <p:sldId id="830" r:id="rId10"/>
    <p:sldId id="828" r:id="rId11"/>
    <p:sldId id="833" r:id="rId12"/>
    <p:sldId id="831" r:id="rId13"/>
    <p:sldId id="835" r:id="rId14"/>
    <p:sldId id="837" r:id="rId15"/>
    <p:sldId id="838" r:id="rId16"/>
    <p:sldId id="817" r:id="rId17"/>
  </p:sldIdLst>
  <p:sldSz cx="9144000" cy="6858000" type="screen4x3"/>
  <p:notesSz cx="6669088" cy="9926638"/>
  <p:defaultTextStyle>
    <a:defPPr>
      <a:defRPr lang="en-GB"/>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0099"/>
    <a:srgbClr val="CC0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89732" autoAdjust="0"/>
  </p:normalViewPr>
  <p:slideViewPr>
    <p:cSldViewPr>
      <p:cViewPr varScale="1">
        <p:scale>
          <a:sx n="84" d="100"/>
          <a:sy n="84" d="100"/>
        </p:scale>
        <p:origin x="1243"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GB"/>
          </a:p>
        </p:txBody>
      </p:sp>
      <p:sp>
        <p:nvSpPr>
          <p:cNvPr id="54275" name="Rectangle 3"/>
          <p:cNvSpPr>
            <a:spLocks noGrp="1" noChangeArrowheads="1"/>
          </p:cNvSpPr>
          <p:nvPr>
            <p:ph type="dt" sz="quarter"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GB"/>
          </a:p>
        </p:txBody>
      </p:sp>
      <p:sp>
        <p:nvSpPr>
          <p:cNvPr id="54276" name="Rectangle 4"/>
          <p:cNvSpPr>
            <a:spLocks noGrp="1" noChangeArrowheads="1"/>
          </p:cNvSpPr>
          <p:nvPr>
            <p:ph type="ftr" sz="quarter" idx="2"/>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GB"/>
          </a:p>
        </p:txBody>
      </p:sp>
      <p:sp>
        <p:nvSpPr>
          <p:cNvPr id="54277" name="Rectangle 5"/>
          <p:cNvSpPr>
            <a:spLocks noGrp="1" noChangeArrowheads="1"/>
          </p:cNvSpPr>
          <p:nvPr>
            <p:ph type="sldNum" sz="quarter" idx="3"/>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26F16E9-95B0-4E2B-ABD0-5EC531ECA83E}" type="slidenum">
              <a:rPr lang="en-GB"/>
              <a:pPr>
                <a:defRPr/>
              </a:pPr>
              <a:t>‹Nr.›</a:t>
            </a:fld>
            <a:endParaRPr lang="en-GB"/>
          </a:p>
        </p:txBody>
      </p:sp>
    </p:spTree>
    <p:extLst>
      <p:ext uri="{BB962C8B-B14F-4D97-AF65-F5344CB8AC3E}">
        <p14:creationId xmlns:p14="http://schemas.microsoft.com/office/powerpoint/2010/main" val="11161667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GB"/>
          </a:p>
        </p:txBody>
      </p:sp>
      <p:sp>
        <p:nvSpPr>
          <p:cNvPr id="40963" name="Rectangle 3"/>
          <p:cNvSpPr>
            <a:spLocks noGrp="1" noChangeArrowheads="1"/>
          </p:cNvSpPr>
          <p:nvPr>
            <p:ph type="dt"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GB"/>
          </a:p>
        </p:txBody>
      </p:sp>
      <p:sp>
        <p:nvSpPr>
          <p:cNvPr id="2052"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5" name="Rectangle 5"/>
          <p:cNvSpPr>
            <a:spLocks noGrp="1" noChangeArrowheads="1"/>
          </p:cNvSpPr>
          <p:nvPr>
            <p:ph type="body" sz="quarter" idx="3"/>
          </p:nvPr>
        </p:nvSpPr>
        <p:spPr bwMode="auto">
          <a:xfrm>
            <a:off x="889000" y="4714875"/>
            <a:ext cx="48910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Klicken Sie, um die Formate des Vorlagentextes zu bearbeiten</a:t>
            </a:r>
          </a:p>
          <a:p>
            <a:pPr lvl="1"/>
            <a:r>
              <a:rPr lang="en-GB" noProof="0" smtClean="0"/>
              <a:t>Zweite Ebene</a:t>
            </a:r>
          </a:p>
          <a:p>
            <a:pPr lvl="2"/>
            <a:r>
              <a:rPr lang="en-GB" noProof="0" smtClean="0"/>
              <a:t>Dritte Ebene</a:t>
            </a:r>
          </a:p>
          <a:p>
            <a:pPr lvl="3"/>
            <a:r>
              <a:rPr lang="en-GB" noProof="0" smtClean="0"/>
              <a:t>Vierte Ebene</a:t>
            </a:r>
          </a:p>
          <a:p>
            <a:pPr lvl="4"/>
            <a:r>
              <a:rPr lang="en-GB" noProof="0" smtClean="0"/>
              <a:t>Fünfte Ebene</a:t>
            </a:r>
          </a:p>
        </p:txBody>
      </p:sp>
      <p:sp>
        <p:nvSpPr>
          <p:cNvPr id="40966" name="Rectangle 6"/>
          <p:cNvSpPr>
            <a:spLocks noGrp="1" noChangeArrowheads="1"/>
          </p:cNvSpPr>
          <p:nvPr>
            <p:ph type="ftr" sz="quarter" idx="4"/>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GB"/>
          </a:p>
        </p:txBody>
      </p:sp>
      <p:sp>
        <p:nvSpPr>
          <p:cNvPr id="40967" name="Rectangle 7"/>
          <p:cNvSpPr>
            <a:spLocks noGrp="1" noChangeArrowheads="1"/>
          </p:cNvSpPr>
          <p:nvPr>
            <p:ph type="sldNum" sz="quarter" idx="5"/>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EA5EFE1-8B73-4B91-89B3-2291A1CABA14}" type="slidenum">
              <a:rPr lang="en-GB"/>
              <a:pPr>
                <a:defRPr/>
              </a:pPr>
              <a:t>‹Nr.›</a:t>
            </a:fld>
            <a:endParaRPr lang="en-GB"/>
          </a:p>
        </p:txBody>
      </p:sp>
    </p:spTree>
    <p:extLst>
      <p:ext uri="{BB962C8B-B14F-4D97-AF65-F5344CB8AC3E}">
        <p14:creationId xmlns:p14="http://schemas.microsoft.com/office/powerpoint/2010/main" val="15903225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2E17AFD-3E01-45C6-B8E9-1AFD1F7F74C3}" type="slidenum">
              <a:rPr lang="en-GB"/>
              <a:pPr>
                <a:defRPr/>
              </a:pPr>
              <a:t>‹Nr.›</a:t>
            </a:fld>
            <a:endParaRPr lang="en-GB"/>
          </a:p>
        </p:txBody>
      </p:sp>
    </p:spTree>
    <p:extLst>
      <p:ext uri="{BB962C8B-B14F-4D97-AF65-F5344CB8AC3E}">
        <p14:creationId xmlns:p14="http://schemas.microsoft.com/office/powerpoint/2010/main" val="170315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4410A77-A59B-424B-A3C2-85CEACC01708}" type="slidenum">
              <a:rPr lang="en-GB"/>
              <a:pPr>
                <a:defRPr/>
              </a:pPr>
              <a:t>‹Nr.›</a:t>
            </a:fld>
            <a:endParaRPr lang="en-GB"/>
          </a:p>
        </p:txBody>
      </p:sp>
    </p:spTree>
    <p:extLst>
      <p:ext uri="{BB962C8B-B14F-4D97-AF65-F5344CB8AC3E}">
        <p14:creationId xmlns:p14="http://schemas.microsoft.com/office/powerpoint/2010/main" val="1149937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85800" y="609600"/>
            <a:ext cx="5676900" cy="54864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BA45F88-97F8-4B4B-83D6-8AB06C61F399}" type="slidenum">
              <a:rPr lang="en-GB"/>
              <a:pPr>
                <a:defRPr/>
              </a:pPr>
              <a:t>‹Nr.›</a:t>
            </a:fld>
            <a:endParaRPr lang="en-GB"/>
          </a:p>
        </p:txBody>
      </p:sp>
    </p:spTree>
    <p:extLst>
      <p:ext uri="{BB962C8B-B14F-4D97-AF65-F5344CB8AC3E}">
        <p14:creationId xmlns:p14="http://schemas.microsoft.com/office/powerpoint/2010/main" val="1602132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32982" y="0"/>
            <a:ext cx="7772400" cy="1143000"/>
          </a:xfrm>
        </p:spPr>
        <p:txBody>
          <a:bodyPr/>
          <a:lstStyle>
            <a:lvl1pPr>
              <a:defRPr sz="3200" b="1">
                <a:latin typeface="Arial" panose="020B0604020202020204" pitchFamily="34" charset="0"/>
                <a:cs typeface="Arial" panose="020B0604020202020204" pitchFamily="34" charset="0"/>
              </a:defRPr>
            </a:lvl1p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lvl1pPr>
              <a:defRPr>
                <a:solidFill>
                  <a:srgbClr val="000099"/>
                </a:solidFill>
                <a:latin typeface="Arial" panose="020B0604020202020204" pitchFamily="34" charset="0"/>
                <a:cs typeface="Arial" panose="020B0604020202020204" pitchFamily="34" charset="0"/>
              </a:defRPr>
            </a:lvl1pPr>
            <a:lvl2pPr marL="742950" indent="-285750">
              <a:buFont typeface="Wingdings" panose="05000000000000000000" pitchFamily="2" charset="2"/>
              <a:buChar char="Ø"/>
              <a:defRPr>
                <a:solidFill>
                  <a:srgbClr val="009900"/>
                </a:solidFill>
                <a:latin typeface="Arial" panose="020B0604020202020204" pitchFamily="34" charset="0"/>
                <a:cs typeface="Arial" panose="020B0604020202020204" pitchFamily="34" charset="0"/>
              </a:defRPr>
            </a:lvl2pPr>
            <a:lvl3pPr marL="1143000" indent="-228600">
              <a:buFont typeface="Wingdings" panose="05000000000000000000" pitchFamily="2" charset="2"/>
              <a:buChar char="§"/>
              <a:defRPr>
                <a:solidFill>
                  <a:srgbClr val="000099"/>
                </a:solidFill>
                <a:latin typeface="Arial" panose="020B0604020202020204" pitchFamily="34" charset="0"/>
                <a:cs typeface="Arial" panose="020B0604020202020204" pitchFamily="34" charset="0"/>
              </a:defRPr>
            </a:lvl3pPr>
            <a:lvl4pPr>
              <a:defRPr>
                <a:solidFill>
                  <a:srgbClr val="009900"/>
                </a:solidFill>
                <a:latin typeface="Arial" panose="020B0604020202020204" pitchFamily="34" charset="0"/>
                <a:cs typeface="Arial" panose="020B0604020202020204" pitchFamily="34" charset="0"/>
              </a:defRPr>
            </a:lvl4pPr>
            <a:lvl5pPr>
              <a:defRPr>
                <a:solidFill>
                  <a:srgbClr val="000099"/>
                </a:solidFill>
                <a:latin typeface="Arial" panose="020B0604020202020204" pitchFamily="34" charset="0"/>
                <a:cs typeface="Arial" panose="020B0604020202020204"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C01F6B5-3A21-401E-90D5-D5B095DED363}" type="slidenum">
              <a:rPr lang="en-GB"/>
              <a:pPr>
                <a:defRPr/>
              </a:pPr>
              <a:t>‹Nr.›</a:t>
            </a:fld>
            <a:endParaRPr lang="en-GB"/>
          </a:p>
        </p:txBody>
      </p:sp>
    </p:spTree>
    <p:extLst>
      <p:ext uri="{BB962C8B-B14F-4D97-AF65-F5344CB8AC3E}">
        <p14:creationId xmlns:p14="http://schemas.microsoft.com/office/powerpoint/2010/main" val="4046154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EA20333-9E8A-4E6F-9D14-BB80D6A2C724}" type="slidenum">
              <a:rPr lang="en-GB"/>
              <a:pPr>
                <a:defRPr/>
              </a:pPr>
              <a:t>‹Nr.›</a:t>
            </a:fld>
            <a:endParaRPr lang="en-GB"/>
          </a:p>
        </p:txBody>
      </p:sp>
    </p:spTree>
    <p:extLst>
      <p:ext uri="{BB962C8B-B14F-4D97-AF65-F5344CB8AC3E}">
        <p14:creationId xmlns:p14="http://schemas.microsoft.com/office/powerpoint/2010/main" val="1137564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A8814EF-BE0B-4207-8079-44622108C237}" type="slidenum">
              <a:rPr lang="en-GB"/>
              <a:pPr>
                <a:defRPr/>
              </a:pPr>
              <a:t>‹Nr.›</a:t>
            </a:fld>
            <a:endParaRPr lang="en-GB"/>
          </a:p>
        </p:txBody>
      </p:sp>
    </p:spTree>
    <p:extLst>
      <p:ext uri="{BB962C8B-B14F-4D97-AF65-F5344CB8AC3E}">
        <p14:creationId xmlns:p14="http://schemas.microsoft.com/office/powerpoint/2010/main" val="947303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BA2A95E-F2C8-4CF9-A842-C3F43FAE6685}" type="slidenum">
              <a:rPr lang="en-GB"/>
              <a:pPr>
                <a:defRPr/>
              </a:pPr>
              <a:t>‹Nr.›</a:t>
            </a:fld>
            <a:endParaRPr lang="en-GB"/>
          </a:p>
        </p:txBody>
      </p:sp>
    </p:spTree>
    <p:extLst>
      <p:ext uri="{BB962C8B-B14F-4D97-AF65-F5344CB8AC3E}">
        <p14:creationId xmlns:p14="http://schemas.microsoft.com/office/powerpoint/2010/main" val="1732039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69298649-6914-4B5E-A8D6-339BC84B6BC7}" type="slidenum">
              <a:rPr lang="en-GB"/>
              <a:pPr>
                <a:defRPr/>
              </a:pPr>
              <a:t>‹Nr.›</a:t>
            </a:fld>
            <a:endParaRPr lang="en-GB"/>
          </a:p>
        </p:txBody>
      </p:sp>
    </p:spTree>
    <p:extLst>
      <p:ext uri="{BB962C8B-B14F-4D97-AF65-F5344CB8AC3E}">
        <p14:creationId xmlns:p14="http://schemas.microsoft.com/office/powerpoint/2010/main" val="2832555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A7C1C3C-8FD2-4904-AF1C-E559E2BF5E8A}" type="slidenum">
              <a:rPr lang="en-GB"/>
              <a:pPr>
                <a:defRPr/>
              </a:pPr>
              <a:t>‹Nr.›</a:t>
            </a:fld>
            <a:endParaRPr lang="en-GB"/>
          </a:p>
        </p:txBody>
      </p:sp>
    </p:spTree>
    <p:extLst>
      <p:ext uri="{BB962C8B-B14F-4D97-AF65-F5344CB8AC3E}">
        <p14:creationId xmlns:p14="http://schemas.microsoft.com/office/powerpoint/2010/main" val="2000963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55315D3-AB25-4FA5-BD44-3D25AE0283F8}" type="slidenum">
              <a:rPr lang="en-GB"/>
              <a:pPr>
                <a:defRPr/>
              </a:pPr>
              <a:t>‹Nr.›</a:t>
            </a:fld>
            <a:endParaRPr lang="en-GB"/>
          </a:p>
        </p:txBody>
      </p:sp>
    </p:spTree>
    <p:extLst>
      <p:ext uri="{BB962C8B-B14F-4D97-AF65-F5344CB8AC3E}">
        <p14:creationId xmlns:p14="http://schemas.microsoft.com/office/powerpoint/2010/main" val="2168937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EECF024-924F-4F64-97D5-C19F691A4504}" type="slidenum">
              <a:rPr lang="en-GB"/>
              <a:pPr>
                <a:defRPr/>
              </a:pPr>
              <a:t>‹Nr.›</a:t>
            </a:fld>
            <a:endParaRPr lang="en-GB"/>
          </a:p>
        </p:txBody>
      </p:sp>
    </p:spTree>
    <p:extLst>
      <p:ext uri="{BB962C8B-B14F-4D97-AF65-F5344CB8AC3E}">
        <p14:creationId xmlns:p14="http://schemas.microsoft.com/office/powerpoint/2010/main" val="172786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Klicken Sie, um das Titelformat zu bearbeiten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Klicken Sie, um die Formate des Vorlagentextes zu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D9B1F00E-3750-4905-8B76-6C4AC0EAED74}" type="slidenum">
              <a:rPr lang="en-GB"/>
              <a:pPr>
                <a:defRPr/>
              </a:pPr>
              <a:t>‹Nr.›</a:t>
            </a:fld>
            <a:endParaRPr lang="en-GB"/>
          </a:p>
        </p:txBody>
      </p:sp>
      <p:pic>
        <p:nvPicPr>
          <p:cNvPr id="1031" name="Picture 1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991475" y="260350"/>
            <a:ext cx="115252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Line 13"/>
          <p:cNvSpPr>
            <a:spLocks noChangeShapeType="1"/>
          </p:cNvSpPr>
          <p:nvPr/>
        </p:nvSpPr>
        <p:spPr bwMode="auto">
          <a:xfrm flipH="1">
            <a:off x="0" y="1125538"/>
            <a:ext cx="9144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07950" y="119063"/>
            <a:ext cx="7777163" cy="957262"/>
          </a:xfrm>
        </p:spPr>
        <p:txBody>
          <a:bodyPr/>
          <a:lstStyle/>
          <a:p>
            <a:pPr eaLnBrk="1" hangingPunct="1"/>
            <a:r>
              <a:rPr lang="en-US" smtClean="0"/>
              <a:t>WLTP-11-6e</a:t>
            </a:r>
            <a:endParaRPr lang="en-GB" dirty="0" smtClean="0"/>
          </a:p>
        </p:txBody>
      </p:sp>
      <p:sp>
        <p:nvSpPr>
          <p:cNvPr id="4099" name="Text Box 13"/>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66943212-E9C5-4D7E-86E9-9A29FAEA4ED9}" type="slidenum">
              <a:rPr lang="en-GB" sz="1400">
                <a:latin typeface="Arial" panose="020B0604020202020204" pitchFamily="34" charset="0"/>
              </a:rPr>
              <a:pPr eaLnBrk="1" hangingPunct="1">
                <a:spcBef>
                  <a:spcPct val="50000"/>
                </a:spcBef>
                <a:buFontTx/>
                <a:buNone/>
              </a:pPr>
              <a:t>1</a:t>
            </a:fld>
            <a:endParaRPr lang="en-GB" sz="1400" dirty="0">
              <a:latin typeface="Arial" panose="020B0604020202020204" pitchFamily="34" charset="0"/>
            </a:endParaRPr>
          </a:p>
        </p:txBody>
      </p:sp>
      <p:sp>
        <p:nvSpPr>
          <p:cNvPr id="4100" name="Rectangle 17"/>
          <p:cNvSpPr>
            <a:spLocks noChangeArrowheads="1"/>
          </p:cNvSpPr>
          <p:nvPr/>
        </p:nvSpPr>
        <p:spPr bwMode="auto">
          <a:xfrm>
            <a:off x="168275" y="2223464"/>
            <a:ext cx="8750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en-GB" sz="2800" b="1" dirty="0">
              <a:solidFill>
                <a:srgbClr val="000099"/>
              </a:solidFill>
              <a:latin typeface="Arial" panose="020B0604020202020204" pitchFamily="34" charset="0"/>
            </a:endParaRPr>
          </a:p>
          <a:p>
            <a:pPr algn="ctr" eaLnBrk="1" hangingPunct="1">
              <a:spcBef>
                <a:spcPct val="0"/>
              </a:spcBef>
              <a:buFontTx/>
              <a:buNone/>
            </a:pPr>
            <a:endParaRPr lang="en-GB" sz="2800" b="1" dirty="0">
              <a:solidFill>
                <a:srgbClr val="000099"/>
              </a:solidFill>
              <a:latin typeface="Arial" panose="020B0604020202020204" pitchFamily="34" charset="0"/>
            </a:endParaRPr>
          </a:p>
        </p:txBody>
      </p:sp>
      <p:sp>
        <p:nvSpPr>
          <p:cNvPr id="4101" name="Rectangle 18"/>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4102" name="Rectangle 19"/>
          <p:cNvSpPr>
            <a:spLocks noChangeArrowheads="1"/>
          </p:cNvSpPr>
          <p:nvPr/>
        </p:nvSpPr>
        <p:spPr bwMode="auto">
          <a:xfrm>
            <a:off x="1114425" y="4061789"/>
            <a:ext cx="68580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en-GB" sz="2400" b="1" dirty="0">
              <a:solidFill>
                <a:srgbClr val="009900"/>
              </a:solidFill>
              <a:latin typeface="Arial" panose="020B0604020202020204" pitchFamily="34" charset="0"/>
            </a:endParaRPr>
          </a:p>
          <a:p>
            <a:pPr algn="ctr" eaLnBrk="1" hangingPunct="1">
              <a:spcBef>
                <a:spcPct val="0"/>
              </a:spcBef>
              <a:buFontTx/>
              <a:buNone/>
            </a:pPr>
            <a:endParaRPr lang="en-GB" sz="2400" b="1" dirty="0">
              <a:solidFill>
                <a:srgbClr val="009900"/>
              </a:solidFill>
              <a:latin typeface="Arial" panose="020B0604020202020204" pitchFamily="34" charset="0"/>
            </a:endParaRPr>
          </a:p>
          <a:p>
            <a:pPr algn="ctr" eaLnBrk="1" hangingPunct="1">
              <a:spcBef>
                <a:spcPct val="0"/>
              </a:spcBef>
              <a:buFontTx/>
              <a:buNone/>
            </a:pPr>
            <a:r>
              <a:rPr lang="en-GB" sz="2400" b="1" dirty="0" smtClean="0">
                <a:solidFill>
                  <a:srgbClr val="009900"/>
                </a:solidFill>
                <a:latin typeface="Arial" panose="020B0604020202020204" pitchFamily="34" charset="0"/>
              </a:rPr>
              <a:t>25.05.2015</a:t>
            </a:r>
            <a:endParaRPr lang="en-GB" sz="2400" b="1" dirty="0">
              <a:solidFill>
                <a:srgbClr val="009900"/>
              </a:solidFill>
              <a:latin typeface="Arial" panose="020B0604020202020204" pitchFamily="34" charset="0"/>
            </a:endParaRPr>
          </a:p>
        </p:txBody>
      </p:sp>
      <p:sp>
        <p:nvSpPr>
          <p:cNvPr id="7" name="Rectangle 17"/>
          <p:cNvSpPr>
            <a:spLocks noChangeArrowheads="1"/>
          </p:cNvSpPr>
          <p:nvPr/>
        </p:nvSpPr>
        <p:spPr bwMode="auto">
          <a:xfrm>
            <a:off x="168275" y="1412778"/>
            <a:ext cx="8750300" cy="3288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sz="2800" b="1" dirty="0" smtClean="0">
                <a:solidFill>
                  <a:srgbClr val="000099"/>
                </a:solidFill>
                <a:latin typeface="Arial" panose="020B0604020202020204" pitchFamily="34" charset="0"/>
              </a:rPr>
              <a:t>Proposal</a:t>
            </a:r>
          </a:p>
          <a:p>
            <a:pPr algn="ctr" eaLnBrk="1" hangingPunct="1">
              <a:spcBef>
                <a:spcPct val="0"/>
              </a:spcBef>
              <a:buFontTx/>
              <a:buNone/>
            </a:pPr>
            <a:endParaRPr lang="en-US" sz="2800" b="1" dirty="0">
              <a:solidFill>
                <a:srgbClr val="000099"/>
              </a:solidFill>
              <a:latin typeface="Arial" panose="020B0604020202020204" pitchFamily="34" charset="0"/>
            </a:endParaRPr>
          </a:p>
          <a:p>
            <a:pPr algn="ctr" eaLnBrk="1" hangingPunct="1">
              <a:spcBef>
                <a:spcPct val="0"/>
              </a:spcBef>
              <a:buFontTx/>
              <a:buNone/>
            </a:pPr>
            <a:endParaRPr lang="en-US" sz="2800" b="1" dirty="0" smtClean="0">
              <a:solidFill>
                <a:srgbClr val="000099"/>
              </a:solidFill>
              <a:latin typeface="Arial" panose="020B0604020202020204" pitchFamily="34" charset="0"/>
            </a:endParaRPr>
          </a:p>
          <a:p>
            <a:pPr algn="ctr" eaLnBrk="1" hangingPunct="1">
              <a:spcBef>
                <a:spcPct val="0"/>
              </a:spcBef>
              <a:buFontTx/>
              <a:buNone/>
            </a:pPr>
            <a:r>
              <a:rPr lang="en-US" sz="2800" b="1" dirty="0" smtClean="0">
                <a:solidFill>
                  <a:srgbClr val="000099"/>
                </a:solidFill>
                <a:latin typeface="Arial" panose="020B0604020202020204" pitchFamily="34" charset="0"/>
              </a:rPr>
              <a:t>Crawler gear requirements based on transmission parameters</a:t>
            </a:r>
          </a:p>
          <a:p>
            <a:pPr algn="ctr" eaLnBrk="1" hangingPunct="1">
              <a:spcBef>
                <a:spcPct val="0"/>
              </a:spcBef>
              <a:buFontTx/>
              <a:buNone/>
            </a:pPr>
            <a:endParaRPr lang="en-US" sz="2800" b="1" dirty="0">
              <a:solidFill>
                <a:srgbClr val="000099"/>
              </a:solidFill>
              <a:latin typeface="Arial" panose="020B0604020202020204" pitchFamily="34" charset="0"/>
            </a:endParaRPr>
          </a:p>
          <a:p>
            <a:pPr algn="ctr" eaLnBrk="1" hangingPunct="1">
              <a:spcBef>
                <a:spcPct val="0"/>
              </a:spcBef>
              <a:buFontTx/>
              <a:buNone/>
            </a:pPr>
            <a:endParaRPr lang="en-US" sz="2800" b="1" dirty="0" smtClean="0">
              <a:solidFill>
                <a:srgbClr val="000099"/>
              </a:solidFill>
              <a:latin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179388" y="1199527"/>
            <a:ext cx="8713092" cy="5626264"/>
          </a:xfrm>
          <a:prstGeom prst="rect">
            <a:avLst/>
          </a:prstGeom>
        </p:spPr>
      </p:pic>
      <p:sp>
        <p:nvSpPr>
          <p:cNvPr id="5122" name="Rectangle 2"/>
          <p:cNvSpPr>
            <a:spLocks noGrp="1" noChangeArrowheads="1"/>
          </p:cNvSpPr>
          <p:nvPr>
            <p:ph type="title" idx="4294967295"/>
          </p:nvPr>
        </p:nvSpPr>
        <p:spPr>
          <a:xfrm>
            <a:off x="179388" y="260350"/>
            <a:ext cx="7705725" cy="762000"/>
          </a:xfrm>
        </p:spPr>
        <p:txBody>
          <a:bodyPr/>
          <a:lstStyle/>
          <a:p>
            <a:pPr marL="536575" indent="-536575" eaLnBrk="1" hangingPunct="1"/>
            <a:r>
              <a:rPr lang="en-US" sz="3200" b="1" dirty="0" smtClean="0">
                <a:latin typeface="Arial" panose="020B0604020202020204" pitchFamily="34" charset="0"/>
              </a:rPr>
              <a:t>Engine power vs vehicle speed, N1</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10</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Text Box 9"/>
          <p:cNvSpPr txBox="1">
            <a:spLocks noChangeArrowheads="1"/>
          </p:cNvSpPr>
          <p:nvPr/>
        </p:nvSpPr>
        <p:spPr bwMode="auto">
          <a:xfrm>
            <a:off x="6753225" y="6516688"/>
            <a:ext cx="1439863" cy="307975"/>
          </a:xfrm>
          <a:prstGeom prst="rect">
            <a:avLst/>
          </a:prstGeom>
          <a:noFill/>
          <a:ln w="9525">
            <a:noFill/>
            <a:miter lim="800000"/>
            <a:headEnd/>
            <a:tailEnd/>
          </a:ln>
        </p:spPr>
        <p:txBody>
          <a:bodyPr>
            <a:spAutoFit/>
          </a:bodyPr>
          <a:lstStyle/>
          <a:p>
            <a:pPr algn="ctr">
              <a:spcBef>
                <a:spcPct val="50000"/>
              </a:spcBef>
            </a:pPr>
            <a:r>
              <a:rPr kumimoji="0" lang="de-DE" altLang="ja-JP" sz="1400" dirty="0" err="1">
                <a:latin typeface="Arial" charset="0"/>
                <a:cs typeface="Arial" charset="0"/>
              </a:rPr>
              <a:t>Figure</a:t>
            </a:r>
            <a:r>
              <a:rPr kumimoji="0" lang="de-DE" altLang="ja-JP" sz="1400" dirty="0">
                <a:latin typeface="Arial" charset="0"/>
                <a:cs typeface="Arial" charset="0"/>
              </a:rPr>
              <a:t> </a:t>
            </a:r>
            <a:r>
              <a:rPr kumimoji="0" lang="de-DE" altLang="ja-JP" sz="1400" dirty="0" smtClean="0">
                <a:latin typeface="Arial" charset="0"/>
                <a:cs typeface="Arial" charset="0"/>
              </a:rPr>
              <a:t>2</a:t>
            </a:r>
            <a:endParaRPr kumimoji="0" lang="de-DE" altLang="ja-JP" sz="1400" dirty="0">
              <a:latin typeface="Arial" charset="0"/>
              <a:cs typeface="Arial" charset="0"/>
            </a:endParaRPr>
          </a:p>
        </p:txBody>
      </p:sp>
    </p:spTree>
    <p:extLst>
      <p:ext uri="{BB962C8B-B14F-4D97-AF65-F5344CB8AC3E}">
        <p14:creationId xmlns:p14="http://schemas.microsoft.com/office/powerpoint/2010/main" val="17510123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Development of crawler </a:t>
            </a:r>
            <a:r>
              <a:rPr lang="en-US" sz="3200" b="1" dirty="0">
                <a:latin typeface="Arial" panose="020B0604020202020204" pitchFamily="34" charset="0"/>
              </a:rPr>
              <a:t>gear </a:t>
            </a:r>
            <a:r>
              <a:rPr lang="en-US" sz="3200" b="1" dirty="0" smtClean="0">
                <a:latin typeface="Arial" panose="020B0604020202020204" pitchFamily="34" charset="0"/>
              </a:rPr>
              <a:t>requirements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11</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195591" name="Rectangle 7"/>
          <p:cNvSpPr>
            <a:spLocks noChangeArrowheads="1"/>
          </p:cNvSpPr>
          <p:nvPr/>
        </p:nvSpPr>
        <p:spPr bwMode="auto">
          <a:xfrm>
            <a:off x="323850" y="109635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US" sz="2400" b="1" dirty="0" smtClean="0">
                <a:solidFill>
                  <a:srgbClr val="000099"/>
                </a:solidFill>
                <a:latin typeface="Arial" panose="020B0604020202020204" pitchFamily="34" charset="0"/>
              </a:rPr>
              <a:t>Figure 3 shows the same vehicle as in figure 2, but with a different transmission design. The gearing is so short, that the maximum speed of the vehicle is determined by the engine speed limitation and is much lower than the maximum speed determined by the driving resistance power.</a:t>
            </a:r>
          </a:p>
          <a:p>
            <a:pPr eaLnBrk="1" hangingPunct="1">
              <a:spcAft>
                <a:spcPct val="20000"/>
              </a:spcAft>
            </a:pPr>
            <a:r>
              <a:rPr lang="en-US" sz="2400" b="1" dirty="0" smtClean="0">
                <a:solidFill>
                  <a:srgbClr val="000099"/>
                </a:solidFill>
                <a:latin typeface="Arial" panose="020B0604020202020204" pitchFamily="34" charset="0"/>
              </a:rPr>
              <a:t>For this vehicle the 1</a:t>
            </a:r>
            <a:r>
              <a:rPr lang="en-US" sz="2400" b="1" baseline="30000" dirty="0" smtClean="0">
                <a:solidFill>
                  <a:srgbClr val="000099"/>
                </a:solidFill>
                <a:latin typeface="Arial" panose="020B0604020202020204" pitchFamily="34" charset="0"/>
              </a:rPr>
              <a:t>st</a:t>
            </a:r>
            <a:r>
              <a:rPr lang="en-US" sz="2400" b="1" dirty="0" smtClean="0">
                <a:solidFill>
                  <a:srgbClr val="000099"/>
                </a:solidFill>
                <a:latin typeface="Arial" panose="020B0604020202020204" pitchFamily="34" charset="0"/>
              </a:rPr>
              <a:t> gear should be a crawler gear, but it does not meet the ratio spread criteria.</a:t>
            </a:r>
          </a:p>
          <a:p>
            <a:pPr eaLnBrk="1" hangingPunct="1">
              <a:spcAft>
                <a:spcPct val="20000"/>
              </a:spcAft>
            </a:pPr>
            <a:r>
              <a:rPr lang="en-US" sz="2400" b="1" dirty="0" smtClean="0">
                <a:solidFill>
                  <a:srgbClr val="000099"/>
                </a:solidFill>
                <a:latin typeface="Arial" panose="020B0604020202020204" pitchFamily="34" charset="0"/>
              </a:rPr>
              <a:t>But when the ratio spreads are multiplied by the correction factor</a:t>
            </a:r>
          </a:p>
          <a:p>
            <a:pPr lvl="1" eaLnBrk="1" hangingPunct="1">
              <a:spcAft>
                <a:spcPct val="20000"/>
              </a:spcAft>
              <a:buFont typeface="Wingdings" panose="05000000000000000000" pitchFamily="2" charset="2"/>
              <a:buChar char="Ø"/>
            </a:pPr>
            <a:r>
              <a:rPr lang="en-US" sz="2400" b="1" dirty="0" err="1" smtClean="0">
                <a:solidFill>
                  <a:srgbClr val="009900"/>
                </a:solidFill>
                <a:latin typeface="Arial" panose="020B0604020202020204" pitchFamily="34" charset="0"/>
              </a:rPr>
              <a:t>v</a:t>
            </a:r>
            <a:r>
              <a:rPr lang="en-US" sz="2400" b="1" baseline="-25000" dirty="0" err="1" smtClean="0">
                <a:solidFill>
                  <a:srgbClr val="009900"/>
                </a:solidFill>
                <a:latin typeface="Arial" panose="020B0604020202020204" pitchFamily="34" charset="0"/>
              </a:rPr>
              <a:t>max</a:t>
            </a:r>
            <a:r>
              <a:rPr lang="en-US" sz="2400" b="1" dirty="0" smtClean="0">
                <a:solidFill>
                  <a:srgbClr val="009900"/>
                </a:solidFill>
                <a:latin typeface="Arial" panose="020B0604020202020204" pitchFamily="34" charset="0"/>
              </a:rPr>
              <a:t>(P</a:t>
            </a:r>
            <a:r>
              <a:rPr lang="en-US" sz="2400" b="1" baseline="-25000" dirty="0" smtClean="0">
                <a:solidFill>
                  <a:srgbClr val="009900"/>
                </a:solidFill>
                <a:latin typeface="Arial" panose="020B0604020202020204" pitchFamily="34" charset="0"/>
              </a:rPr>
              <a:t>res</a:t>
            </a:r>
            <a:r>
              <a:rPr lang="en-US" sz="2400" b="1" dirty="0" smtClean="0">
                <a:solidFill>
                  <a:srgbClr val="009900"/>
                </a:solidFill>
                <a:latin typeface="Arial" panose="020B0604020202020204" pitchFamily="34" charset="0"/>
              </a:rPr>
              <a:t>=P</a:t>
            </a:r>
            <a:r>
              <a:rPr lang="en-US" sz="2400" b="1" baseline="-25000" dirty="0" smtClean="0">
                <a:solidFill>
                  <a:srgbClr val="009900"/>
                </a:solidFill>
                <a:latin typeface="Arial" panose="020B0604020202020204" pitchFamily="34" charset="0"/>
              </a:rPr>
              <a:t>rated</a:t>
            </a:r>
            <a:r>
              <a:rPr lang="en-US" sz="2400" b="1" dirty="0" smtClean="0">
                <a:solidFill>
                  <a:srgbClr val="009900"/>
                </a:solidFill>
                <a:latin typeface="Arial" panose="020B0604020202020204" pitchFamily="34" charset="0"/>
              </a:rPr>
              <a:t>) / </a:t>
            </a:r>
            <a:r>
              <a:rPr lang="en-US" sz="2400" b="1" dirty="0" err="1" smtClean="0">
                <a:solidFill>
                  <a:srgbClr val="009900"/>
                </a:solidFill>
                <a:latin typeface="Arial" panose="020B0604020202020204" pitchFamily="34" charset="0"/>
              </a:rPr>
              <a:t>v_s_g</a:t>
            </a:r>
            <a:r>
              <a:rPr lang="en-US" sz="2400" b="1" baseline="-25000" dirty="0" err="1" smtClean="0">
                <a:solidFill>
                  <a:srgbClr val="009900"/>
                </a:solidFill>
                <a:latin typeface="Arial" panose="020B0604020202020204" pitchFamily="34" charset="0"/>
              </a:rPr>
              <a:t>vmax</a:t>
            </a:r>
            <a:endParaRPr lang="en-US" sz="2400" b="1" baseline="-25000" dirty="0" smtClean="0">
              <a:solidFill>
                <a:srgbClr val="009900"/>
              </a:solidFill>
              <a:latin typeface="Arial" panose="020B0604020202020204" pitchFamily="34" charset="0"/>
            </a:endParaRPr>
          </a:p>
          <a:p>
            <a:pPr marL="447675" indent="-447675" eaLnBrk="1" hangingPunct="1">
              <a:spcAft>
                <a:spcPct val="20000"/>
              </a:spcAft>
              <a:buNone/>
            </a:pPr>
            <a:r>
              <a:rPr lang="en-US" sz="2400" b="1" dirty="0" smtClean="0">
                <a:solidFill>
                  <a:srgbClr val="000099"/>
                </a:solidFill>
                <a:latin typeface="Arial" panose="020B0604020202020204" pitchFamily="34" charset="0"/>
              </a:rPr>
              <a:t>	the ratio spread criteria would be fulfilled for this example. The two other examples would remain as before.</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775991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5591">
                                            <p:txEl>
                                              <p:pRg st="4" end="4"/>
                                            </p:txEl>
                                          </p:spTgt>
                                        </p:tgtEl>
                                        <p:attrNameLst>
                                          <p:attrName>style.visibility</p:attrName>
                                        </p:attrNameLst>
                                      </p:cBhvr>
                                      <p:to>
                                        <p:strVal val="visible"/>
                                      </p:to>
                                    </p:set>
                                    <p:anim calcmode="lin" valueType="num">
                                      <p:cBhvr additive="base">
                                        <p:cTn id="31" dur="500" fill="hold"/>
                                        <p:tgtEl>
                                          <p:spTgt spid="1955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559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180548" y="1156120"/>
            <a:ext cx="8778568" cy="5668543"/>
          </a:xfrm>
          <a:prstGeom prst="rect">
            <a:avLst/>
          </a:prstGeom>
        </p:spPr>
      </p:pic>
      <p:sp>
        <p:nvSpPr>
          <p:cNvPr id="5122" name="Rectangle 2"/>
          <p:cNvSpPr>
            <a:spLocks noGrp="1" noChangeArrowheads="1"/>
          </p:cNvSpPr>
          <p:nvPr>
            <p:ph type="title" idx="4294967295"/>
          </p:nvPr>
        </p:nvSpPr>
        <p:spPr>
          <a:xfrm>
            <a:off x="179388" y="260350"/>
            <a:ext cx="7705725" cy="762000"/>
          </a:xfrm>
        </p:spPr>
        <p:txBody>
          <a:bodyPr/>
          <a:lstStyle/>
          <a:p>
            <a:pPr marL="536575" indent="-536575" eaLnBrk="1" hangingPunct="1"/>
            <a:r>
              <a:rPr lang="en-US" sz="3200" b="1" dirty="0" smtClean="0">
                <a:latin typeface="Arial" panose="020B0604020202020204" pitchFamily="34" charset="0"/>
              </a:rPr>
              <a:t>Engine power vs vehicle speed, N1</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12</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Text Box 9"/>
          <p:cNvSpPr txBox="1">
            <a:spLocks noChangeArrowheads="1"/>
          </p:cNvSpPr>
          <p:nvPr/>
        </p:nvSpPr>
        <p:spPr bwMode="auto">
          <a:xfrm>
            <a:off x="6753225" y="6516688"/>
            <a:ext cx="1439863" cy="307975"/>
          </a:xfrm>
          <a:prstGeom prst="rect">
            <a:avLst/>
          </a:prstGeom>
          <a:noFill/>
          <a:ln w="9525">
            <a:noFill/>
            <a:miter lim="800000"/>
            <a:headEnd/>
            <a:tailEnd/>
          </a:ln>
        </p:spPr>
        <p:txBody>
          <a:bodyPr>
            <a:spAutoFit/>
          </a:bodyPr>
          <a:lstStyle/>
          <a:p>
            <a:pPr algn="ctr">
              <a:spcBef>
                <a:spcPct val="50000"/>
              </a:spcBef>
            </a:pPr>
            <a:r>
              <a:rPr kumimoji="0" lang="de-DE" altLang="ja-JP" sz="1400" dirty="0" err="1">
                <a:latin typeface="Arial" charset="0"/>
                <a:cs typeface="Arial" charset="0"/>
              </a:rPr>
              <a:t>Figure</a:t>
            </a:r>
            <a:r>
              <a:rPr kumimoji="0" lang="de-DE" altLang="ja-JP" sz="1400" dirty="0">
                <a:latin typeface="Arial" charset="0"/>
                <a:cs typeface="Arial" charset="0"/>
              </a:rPr>
              <a:t> </a:t>
            </a:r>
            <a:r>
              <a:rPr kumimoji="0" lang="de-DE" altLang="ja-JP" sz="1400" dirty="0" smtClean="0">
                <a:latin typeface="Arial" charset="0"/>
                <a:cs typeface="Arial" charset="0"/>
              </a:rPr>
              <a:t>3</a:t>
            </a:r>
            <a:endParaRPr kumimoji="0" lang="de-DE" altLang="ja-JP" sz="1400" dirty="0">
              <a:latin typeface="Arial" charset="0"/>
              <a:cs typeface="Arial" charset="0"/>
            </a:endParaRPr>
          </a:p>
        </p:txBody>
      </p:sp>
    </p:spTree>
    <p:extLst>
      <p:ext uri="{BB962C8B-B14F-4D97-AF65-F5344CB8AC3E}">
        <p14:creationId xmlns:p14="http://schemas.microsoft.com/office/powerpoint/2010/main" val="14956684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Development of crawler </a:t>
            </a:r>
            <a:r>
              <a:rPr lang="en-US" sz="3200" b="1" dirty="0">
                <a:latin typeface="Arial" panose="020B0604020202020204" pitchFamily="34" charset="0"/>
              </a:rPr>
              <a:t>gear </a:t>
            </a:r>
            <a:r>
              <a:rPr lang="en-US" sz="3200" b="1" dirty="0" smtClean="0">
                <a:latin typeface="Arial" panose="020B0604020202020204" pitchFamily="34" charset="0"/>
              </a:rPr>
              <a:t>requirements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13</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195591" name="Rectangle 7"/>
          <p:cNvSpPr>
            <a:spLocks noChangeArrowheads="1"/>
          </p:cNvSpPr>
          <p:nvPr/>
        </p:nvSpPr>
        <p:spPr bwMode="auto">
          <a:xfrm>
            <a:off x="323850" y="1114643"/>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US" sz="2400" b="1" dirty="0" err="1">
                <a:solidFill>
                  <a:srgbClr val="000099"/>
                </a:solidFill>
                <a:latin typeface="Arial" panose="020B0604020202020204" pitchFamily="34" charset="0"/>
              </a:rPr>
              <a:t>v</a:t>
            </a:r>
            <a:r>
              <a:rPr lang="en-US" sz="2400" b="1" baseline="-25000" dirty="0" err="1">
                <a:solidFill>
                  <a:srgbClr val="000099"/>
                </a:solidFill>
                <a:latin typeface="Arial" panose="020B0604020202020204" pitchFamily="34" charset="0"/>
              </a:rPr>
              <a:t>max</a:t>
            </a:r>
            <a:r>
              <a:rPr lang="en-US" sz="2400" b="1" dirty="0">
                <a:solidFill>
                  <a:srgbClr val="000099"/>
                </a:solidFill>
                <a:latin typeface="Arial" panose="020B0604020202020204" pitchFamily="34" charset="0"/>
              </a:rPr>
              <a:t>(P</a:t>
            </a:r>
            <a:r>
              <a:rPr lang="en-US" sz="2400" b="1" baseline="-25000" dirty="0">
                <a:solidFill>
                  <a:srgbClr val="000099"/>
                </a:solidFill>
                <a:latin typeface="Arial" panose="020B0604020202020204" pitchFamily="34" charset="0"/>
              </a:rPr>
              <a:t>res</a:t>
            </a:r>
            <a:r>
              <a:rPr lang="en-US" sz="2400" b="1" dirty="0">
                <a:solidFill>
                  <a:srgbClr val="000099"/>
                </a:solidFill>
                <a:latin typeface="Arial" panose="020B0604020202020204" pitchFamily="34" charset="0"/>
              </a:rPr>
              <a:t>=P</a:t>
            </a:r>
            <a:r>
              <a:rPr lang="en-US" sz="2400" b="1" baseline="-25000" dirty="0">
                <a:solidFill>
                  <a:srgbClr val="000099"/>
                </a:solidFill>
                <a:latin typeface="Arial" panose="020B0604020202020204" pitchFamily="34" charset="0"/>
              </a:rPr>
              <a:t>rated</a:t>
            </a:r>
            <a:r>
              <a:rPr lang="en-US" sz="2400" b="1" dirty="0" smtClean="0">
                <a:solidFill>
                  <a:srgbClr val="000099"/>
                </a:solidFill>
                <a:latin typeface="Arial" panose="020B0604020202020204" pitchFamily="34" charset="0"/>
              </a:rPr>
              <a:t>) is the (theoretical) maximum vehicle speed, where the driving resistance power equals rated power for optimal gearing.</a:t>
            </a:r>
          </a:p>
          <a:p>
            <a:pPr marL="457200" lvl="1" eaLnBrk="1" hangingPunct="1">
              <a:spcAft>
                <a:spcPct val="20000"/>
              </a:spcAft>
              <a:buFontTx/>
              <a:buChar char="•"/>
            </a:pPr>
            <a:r>
              <a:rPr lang="en-US" sz="2400" b="1" dirty="0" err="1" smtClean="0">
                <a:solidFill>
                  <a:srgbClr val="000099"/>
                </a:solidFill>
                <a:latin typeface="Arial" panose="020B0604020202020204" pitchFamily="34" charset="0"/>
              </a:rPr>
              <a:t>v_s_g</a:t>
            </a:r>
            <a:r>
              <a:rPr lang="en-US" sz="2400" b="1" baseline="-25000" dirty="0" err="1" smtClean="0">
                <a:solidFill>
                  <a:srgbClr val="000099"/>
                </a:solidFill>
                <a:latin typeface="Arial" panose="020B0604020202020204" pitchFamily="34" charset="0"/>
              </a:rPr>
              <a:t>vmax</a:t>
            </a:r>
            <a:r>
              <a:rPr lang="en-US" sz="2400" b="1" baseline="-25000" dirty="0" smtClean="0">
                <a:solidFill>
                  <a:srgbClr val="000099"/>
                </a:solidFill>
                <a:latin typeface="Arial" panose="020B0604020202020204" pitchFamily="34" charset="0"/>
              </a:rPr>
              <a:t> </a:t>
            </a:r>
            <a:r>
              <a:rPr lang="en-US" sz="2400" b="1" dirty="0" smtClean="0">
                <a:solidFill>
                  <a:srgbClr val="000099"/>
                </a:solidFill>
                <a:latin typeface="Arial" panose="020B0604020202020204" pitchFamily="34" charset="0"/>
              </a:rPr>
              <a:t>is the vehicle speed at rated engine speed in the gear, where the maximum vehicle speed is reached.</a:t>
            </a:r>
          </a:p>
          <a:p>
            <a:pPr marL="457200" lvl="1" eaLnBrk="1" hangingPunct="1">
              <a:spcAft>
                <a:spcPct val="20000"/>
              </a:spcAft>
              <a:buFontTx/>
              <a:buChar char="•"/>
            </a:pPr>
            <a:r>
              <a:rPr lang="en-US" sz="2400" b="1" dirty="0" smtClean="0">
                <a:solidFill>
                  <a:srgbClr val="000099"/>
                </a:solidFill>
                <a:latin typeface="Arial" panose="020B0604020202020204" pitchFamily="34" charset="0"/>
              </a:rPr>
              <a:t>Since </a:t>
            </a:r>
            <a:r>
              <a:rPr lang="en-US" sz="2400" b="1" dirty="0" err="1" smtClean="0">
                <a:solidFill>
                  <a:srgbClr val="000099"/>
                </a:solidFill>
                <a:latin typeface="Arial" panose="020B0604020202020204" pitchFamily="34" charset="0"/>
              </a:rPr>
              <a:t>v_s_g</a:t>
            </a:r>
            <a:r>
              <a:rPr lang="en-US" sz="2400" b="1" baseline="-25000" dirty="0" err="1" smtClean="0">
                <a:solidFill>
                  <a:srgbClr val="000099"/>
                </a:solidFill>
                <a:latin typeface="Arial" panose="020B0604020202020204" pitchFamily="34" charset="0"/>
              </a:rPr>
              <a:t>vmax</a:t>
            </a:r>
            <a:r>
              <a:rPr lang="en-US" sz="2400" b="1" dirty="0" smtClean="0">
                <a:solidFill>
                  <a:srgbClr val="000099"/>
                </a:solidFill>
                <a:latin typeface="Arial" panose="020B0604020202020204" pitchFamily="34" charset="0"/>
              </a:rPr>
              <a:t> = </a:t>
            </a:r>
            <a:r>
              <a:rPr lang="en-US" sz="2400" b="1" dirty="0" err="1" smtClean="0">
                <a:solidFill>
                  <a:srgbClr val="000099"/>
                </a:solidFill>
                <a:latin typeface="Arial" panose="020B0604020202020204" pitchFamily="34" charset="0"/>
              </a:rPr>
              <a:t>n</a:t>
            </a:r>
            <a:r>
              <a:rPr lang="en-US" sz="2400" b="1" baseline="-25000" dirty="0" err="1" smtClean="0">
                <a:solidFill>
                  <a:srgbClr val="000099"/>
                </a:solidFill>
                <a:latin typeface="Arial" panose="020B0604020202020204" pitchFamily="34" charset="0"/>
              </a:rPr>
              <a:t>rated</a:t>
            </a:r>
            <a:r>
              <a:rPr lang="en-US" sz="2400" b="1" dirty="0" smtClean="0">
                <a:solidFill>
                  <a:srgbClr val="000099"/>
                </a:solidFill>
                <a:latin typeface="Arial" panose="020B0604020202020204" pitchFamily="34" charset="0"/>
              </a:rPr>
              <a:t> / n/v(</a:t>
            </a:r>
            <a:r>
              <a:rPr lang="en-US" sz="2400" b="1" dirty="0" err="1" smtClean="0">
                <a:solidFill>
                  <a:srgbClr val="000099"/>
                </a:solidFill>
                <a:latin typeface="Arial" panose="020B0604020202020204" pitchFamily="34" charset="0"/>
              </a:rPr>
              <a:t>g</a:t>
            </a:r>
            <a:r>
              <a:rPr lang="en-US" sz="2400" b="1" baseline="-25000" dirty="0" err="1" smtClean="0">
                <a:solidFill>
                  <a:srgbClr val="000099"/>
                </a:solidFill>
                <a:latin typeface="Arial" panose="020B0604020202020204" pitchFamily="34" charset="0"/>
              </a:rPr>
              <a:t>vmax</a:t>
            </a:r>
            <a:r>
              <a:rPr lang="en-US" sz="2400" b="1" dirty="0" smtClean="0">
                <a:solidFill>
                  <a:srgbClr val="000099"/>
                </a:solidFill>
                <a:latin typeface="Arial" panose="020B0604020202020204" pitchFamily="34" charset="0"/>
              </a:rPr>
              <a:t>), the correction factor can also be expressed as</a:t>
            </a:r>
          </a:p>
          <a:p>
            <a:pPr marL="914400" lvl="2" eaLnBrk="1" hangingPunct="1">
              <a:spcAft>
                <a:spcPct val="20000"/>
              </a:spcAft>
              <a:buFont typeface="Wingdings" panose="05000000000000000000" pitchFamily="2" charset="2"/>
              <a:buChar char="Ø"/>
            </a:pPr>
            <a:r>
              <a:rPr lang="en-US" b="1" dirty="0" err="1">
                <a:solidFill>
                  <a:srgbClr val="009900"/>
                </a:solidFill>
                <a:latin typeface="Arial" panose="020B0604020202020204" pitchFamily="34" charset="0"/>
              </a:rPr>
              <a:t>v</a:t>
            </a:r>
            <a:r>
              <a:rPr lang="en-US" b="1" baseline="-25000" dirty="0" err="1">
                <a:solidFill>
                  <a:srgbClr val="009900"/>
                </a:solidFill>
                <a:latin typeface="Arial" panose="020B0604020202020204" pitchFamily="34" charset="0"/>
              </a:rPr>
              <a:t>max</a:t>
            </a:r>
            <a:r>
              <a:rPr lang="en-US" b="1" dirty="0">
                <a:solidFill>
                  <a:srgbClr val="009900"/>
                </a:solidFill>
                <a:latin typeface="Arial" panose="020B0604020202020204" pitchFamily="34" charset="0"/>
              </a:rPr>
              <a:t>(P</a:t>
            </a:r>
            <a:r>
              <a:rPr lang="en-US" b="1" baseline="-25000" dirty="0">
                <a:solidFill>
                  <a:srgbClr val="009900"/>
                </a:solidFill>
                <a:latin typeface="Arial" panose="020B0604020202020204" pitchFamily="34" charset="0"/>
              </a:rPr>
              <a:t>res</a:t>
            </a:r>
            <a:r>
              <a:rPr lang="en-US" b="1" dirty="0">
                <a:solidFill>
                  <a:srgbClr val="009900"/>
                </a:solidFill>
                <a:latin typeface="Arial" panose="020B0604020202020204" pitchFamily="34" charset="0"/>
              </a:rPr>
              <a:t>=P</a:t>
            </a:r>
            <a:r>
              <a:rPr lang="en-US" b="1" baseline="-25000" dirty="0">
                <a:solidFill>
                  <a:srgbClr val="009900"/>
                </a:solidFill>
                <a:latin typeface="Arial" panose="020B0604020202020204" pitchFamily="34" charset="0"/>
              </a:rPr>
              <a:t>rated</a:t>
            </a:r>
            <a:r>
              <a:rPr lang="en-US" b="1" dirty="0" smtClean="0">
                <a:solidFill>
                  <a:srgbClr val="009900"/>
                </a:solidFill>
                <a:latin typeface="Arial" panose="020B0604020202020204" pitchFamily="34" charset="0"/>
              </a:rPr>
              <a:t>) </a:t>
            </a:r>
            <a:r>
              <a:rPr lang="en-US" b="1" dirty="0">
                <a:solidFill>
                  <a:srgbClr val="009900"/>
                </a:solidFill>
                <a:latin typeface="Arial" panose="020B0604020202020204" pitchFamily="34" charset="0"/>
              </a:rPr>
              <a:t>* n/v(</a:t>
            </a:r>
            <a:r>
              <a:rPr lang="en-US" b="1" dirty="0" err="1">
                <a:solidFill>
                  <a:srgbClr val="009900"/>
                </a:solidFill>
                <a:latin typeface="Arial" panose="020B0604020202020204" pitchFamily="34" charset="0"/>
              </a:rPr>
              <a:t>gvmax</a:t>
            </a:r>
            <a:r>
              <a:rPr lang="en-US" b="1" dirty="0">
                <a:solidFill>
                  <a:srgbClr val="009900"/>
                </a:solidFill>
                <a:latin typeface="Arial" panose="020B0604020202020204" pitchFamily="34" charset="0"/>
              </a:rPr>
              <a:t>) </a:t>
            </a:r>
            <a:r>
              <a:rPr lang="en-US" b="1" dirty="0" smtClean="0">
                <a:solidFill>
                  <a:srgbClr val="009900"/>
                </a:solidFill>
                <a:latin typeface="Arial" panose="020B0604020202020204" pitchFamily="34" charset="0"/>
              </a:rPr>
              <a:t>/ </a:t>
            </a:r>
            <a:r>
              <a:rPr lang="en-US" b="1" dirty="0" err="1" smtClean="0">
                <a:solidFill>
                  <a:srgbClr val="009900"/>
                </a:solidFill>
                <a:latin typeface="Arial" panose="020B0604020202020204" pitchFamily="34" charset="0"/>
              </a:rPr>
              <a:t>n</a:t>
            </a:r>
            <a:r>
              <a:rPr lang="en-US" b="1" baseline="-25000" dirty="0" err="1" smtClean="0">
                <a:solidFill>
                  <a:srgbClr val="009900"/>
                </a:solidFill>
                <a:latin typeface="Arial" panose="020B0604020202020204" pitchFamily="34" charset="0"/>
              </a:rPr>
              <a:t>rated</a:t>
            </a:r>
          </a:p>
          <a:p>
            <a:pPr marL="457200" lvl="1" eaLnBrk="1" hangingPunct="1">
              <a:spcAft>
                <a:spcPct val="20000"/>
              </a:spcAft>
              <a:buFontTx/>
              <a:buChar char="•"/>
            </a:pPr>
            <a:endParaRPr lang="en-US" sz="2400" b="1" dirty="0" smtClean="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080509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Proposal for crawler gear requirements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14</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09635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US" sz="2400" b="1" dirty="0" smtClean="0">
                <a:solidFill>
                  <a:srgbClr val="000099"/>
                </a:solidFill>
                <a:latin typeface="Arial" panose="020B0604020202020204" pitchFamily="34" charset="0"/>
              </a:rPr>
              <a:t>Finally, this proposal was adopted by the task force.</a:t>
            </a:r>
          </a:p>
          <a:p>
            <a:pPr eaLnBrk="1" hangingPunct="1">
              <a:spcAft>
                <a:spcPct val="20000"/>
              </a:spcAft>
            </a:pPr>
            <a:r>
              <a:rPr lang="en-US" sz="2400" b="1" dirty="0" smtClean="0">
                <a:solidFill>
                  <a:srgbClr val="000099"/>
                </a:solidFill>
                <a:latin typeface="Arial" panose="020B0604020202020204" pitchFamily="34" charset="0"/>
              </a:rPr>
              <a:t>The proposal is as follows:</a:t>
            </a:r>
          </a:p>
          <a:p>
            <a:pPr eaLnBrk="1" hangingPunct="1">
              <a:spcAft>
                <a:spcPct val="20000"/>
              </a:spcAft>
            </a:pPr>
            <a:r>
              <a:rPr lang="en-US" sz="2400" b="1" dirty="0" smtClean="0">
                <a:solidFill>
                  <a:srgbClr val="000099"/>
                </a:solidFill>
                <a:latin typeface="Arial" panose="020B0604020202020204" pitchFamily="34" charset="0"/>
              </a:rPr>
              <a:t>The 1</a:t>
            </a:r>
            <a:r>
              <a:rPr lang="en-US" sz="2400" b="1" baseline="30000" dirty="0" smtClean="0">
                <a:solidFill>
                  <a:srgbClr val="000099"/>
                </a:solidFill>
                <a:latin typeface="Arial" panose="020B0604020202020204" pitchFamily="34" charset="0"/>
              </a:rPr>
              <a:t>st</a:t>
            </a:r>
            <a:r>
              <a:rPr lang="en-US" sz="2400" b="1" dirty="0" smtClean="0">
                <a:solidFill>
                  <a:srgbClr val="000099"/>
                </a:solidFill>
                <a:latin typeface="Arial" panose="020B0604020202020204" pitchFamily="34" charset="0"/>
              </a:rPr>
              <a:t> gear of a transmission is a crawler gear and can be disregarded for the gear use calculation as well as when driving the cycle on a chassis dynamometer on request of the manufacturer, if the following requirements are fulfilled: </a:t>
            </a:r>
          </a:p>
          <a:p>
            <a:pPr lvl="1" eaLnBrk="1" hangingPunct="1">
              <a:spcAft>
                <a:spcPct val="20000"/>
              </a:spcAft>
              <a:buFont typeface="+mj-lt"/>
              <a:buAutoNum type="arabicPeriod"/>
            </a:pPr>
            <a:r>
              <a:rPr lang="en-US" sz="2400" b="1" dirty="0" smtClean="0">
                <a:solidFill>
                  <a:srgbClr val="009900"/>
                </a:solidFill>
                <a:latin typeface="Arial" panose="020B0604020202020204" pitchFamily="34" charset="0"/>
              </a:rPr>
              <a:t>The </a:t>
            </a:r>
            <a:r>
              <a:rPr lang="en-US" sz="2400" b="1" dirty="0">
                <a:solidFill>
                  <a:srgbClr val="009900"/>
                </a:solidFill>
                <a:latin typeface="Arial" panose="020B0604020202020204" pitchFamily="34" charset="0"/>
              </a:rPr>
              <a:t>vehicle does not have a </a:t>
            </a:r>
            <a:r>
              <a:rPr lang="en-US" sz="2400" b="1" dirty="0" smtClean="0">
                <a:solidFill>
                  <a:srgbClr val="009900"/>
                </a:solidFill>
                <a:latin typeface="Arial" panose="020B0604020202020204" pitchFamily="34" charset="0"/>
              </a:rPr>
              <a:t>two-range </a:t>
            </a:r>
            <a:r>
              <a:rPr lang="en-US" sz="2400" b="1" dirty="0">
                <a:solidFill>
                  <a:srgbClr val="009900"/>
                </a:solidFill>
                <a:latin typeface="Arial" panose="020B0604020202020204" pitchFamily="34" charset="0"/>
              </a:rPr>
              <a:t>transmission,</a:t>
            </a:r>
          </a:p>
          <a:p>
            <a:pPr lvl="1" eaLnBrk="1" hangingPunct="1">
              <a:spcAft>
                <a:spcPct val="20000"/>
              </a:spcAft>
              <a:buFont typeface="+mj-lt"/>
              <a:buAutoNum type="arabicPeriod"/>
            </a:pPr>
            <a:r>
              <a:rPr lang="en-US" sz="2400" b="1" dirty="0" smtClean="0">
                <a:solidFill>
                  <a:srgbClr val="009900"/>
                </a:solidFill>
                <a:latin typeface="Arial" panose="020B0604020202020204" pitchFamily="34" charset="0"/>
              </a:rPr>
              <a:t>The </a:t>
            </a:r>
            <a:r>
              <a:rPr lang="en-US" sz="2400" b="1" dirty="0">
                <a:solidFill>
                  <a:srgbClr val="009900"/>
                </a:solidFill>
                <a:latin typeface="Arial" panose="020B0604020202020204" pitchFamily="34" charset="0"/>
              </a:rPr>
              <a:t>vehicle is homologated to tow a trailer,</a:t>
            </a:r>
          </a:p>
          <a:p>
            <a:pPr lvl="1" eaLnBrk="1" hangingPunct="1">
              <a:spcAft>
                <a:spcPct val="20000"/>
              </a:spcAft>
              <a:buFont typeface="+mj-lt"/>
              <a:buAutoNum type="arabicPeriod"/>
            </a:pPr>
            <a:r>
              <a:rPr lang="en-US" sz="2400" b="1" dirty="0" smtClean="0">
                <a:solidFill>
                  <a:srgbClr val="009900"/>
                </a:solidFill>
                <a:latin typeface="Arial" panose="020B0604020202020204" pitchFamily="34" charset="0"/>
              </a:rPr>
              <a:t>((n/v</a:t>
            </a:r>
            <a:r>
              <a:rPr lang="en-US" sz="2400" b="1" baseline="-25000" dirty="0" smtClean="0">
                <a:solidFill>
                  <a:srgbClr val="009900"/>
                </a:solidFill>
                <a:latin typeface="Arial" panose="020B0604020202020204" pitchFamily="34" charset="0"/>
              </a:rPr>
              <a:t>1</a:t>
            </a:r>
            <a:r>
              <a:rPr lang="en-US" sz="2400" b="1" dirty="0" smtClean="0">
                <a:solidFill>
                  <a:srgbClr val="009900"/>
                </a:solidFill>
                <a:latin typeface="Arial" panose="020B0604020202020204" pitchFamily="34" charset="0"/>
              </a:rPr>
              <a:t>)/(n/</a:t>
            </a:r>
            <a:r>
              <a:rPr lang="en-US" sz="2400" b="1" dirty="0" err="1" smtClean="0">
                <a:solidFill>
                  <a:srgbClr val="009900"/>
                </a:solidFill>
                <a:latin typeface="Arial" panose="020B0604020202020204" pitchFamily="34" charset="0"/>
              </a:rPr>
              <a:t>v</a:t>
            </a:r>
            <a:r>
              <a:rPr lang="en-US" sz="2400" b="1" baseline="-25000" dirty="0" err="1" smtClean="0">
                <a:solidFill>
                  <a:srgbClr val="009900"/>
                </a:solidFill>
                <a:latin typeface="Arial" panose="020B0604020202020204" pitchFamily="34" charset="0"/>
              </a:rPr>
              <a:t>gvmax</a:t>
            </a:r>
            <a:r>
              <a:rPr lang="en-US" sz="2400" b="1" dirty="0" smtClean="0">
                <a:solidFill>
                  <a:srgbClr val="009900"/>
                </a:solidFill>
                <a:latin typeface="Arial" panose="020B0604020202020204" pitchFamily="34" charset="0"/>
              </a:rPr>
              <a:t>))*(</a:t>
            </a:r>
            <a:r>
              <a:rPr lang="en-US" sz="2400" b="1" dirty="0" err="1" smtClean="0">
                <a:solidFill>
                  <a:srgbClr val="009900"/>
                </a:solidFill>
                <a:latin typeface="Arial" panose="020B0604020202020204" pitchFamily="34" charset="0"/>
              </a:rPr>
              <a:t>v</a:t>
            </a:r>
            <a:r>
              <a:rPr lang="en-US" sz="2400" b="1" baseline="-25000" dirty="0" err="1" smtClean="0">
                <a:solidFill>
                  <a:srgbClr val="009900"/>
                </a:solidFill>
                <a:latin typeface="Arial" panose="020B0604020202020204" pitchFamily="34" charset="0"/>
              </a:rPr>
              <a:t>max</a:t>
            </a:r>
            <a:r>
              <a:rPr lang="en-US" sz="2400" b="1" dirty="0" smtClean="0">
                <a:solidFill>
                  <a:srgbClr val="009900"/>
                </a:solidFill>
                <a:latin typeface="Arial" panose="020B0604020202020204" pitchFamily="34" charset="0"/>
              </a:rPr>
              <a:t>(P</a:t>
            </a:r>
            <a:r>
              <a:rPr lang="en-US" sz="2400" b="1" baseline="-25000" dirty="0" smtClean="0">
                <a:solidFill>
                  <a:srgbClr val="009900"/>
                </a:solidFill>
                <a:latin typeface="Arial" panose="020B0604020202020204" pitchFamily="34" charset="0"/>
              </a:rPr>
              <a:t>res</a:t>
            </a:r>
            <a:r>
              <a:rPr lang="en-US" sz="2400" b="1" dirty="0" smtClean="0">
                <a:solidFill>
                  <a:srgbClr val="009900"/>
                </a:solidFill>
                <a:latin typeface="Arial" panose="020B0604020202020204" pitchFamily="34" charset="0"/>
              </a:rPr>
              <a:t>=P</a:t>
            </a:r>
            <a:r>
              <a:rPr lang="en-US" sz="2400" b="1" baseline="-25000" dirty="0" smtClean="0">
                <a:solidFill>
                  <a:srgbClr val="009900"/>
                </a:solidFill>
                <a:latin typeface="Arial" panose="020B0604020202020204" pitchFamily="34" charset="0"/>
              </a:rPr>
              <a:t>rated</a:t>
            </a:r>
            <a:r>
              <a:rPr lang="en-US" sz="2400" b="1" dirty="0" smtClean="0">
                <a:solidFill>
                  <a:srgbClr val="009900"/>
                </a:solidFill>
                <a:latin typeface="Arial" panose="020B0604020202020204" pitchFamily="34" charset="0"/>
              </a:rPr>
              <a:t>)/</a:t>
            </a:r>
            <a:r>
              <a:rPr lang="en-US" sz="2400" b="1" dirty="0" err="1" smtClean="0">
                <a:solidFill>
                  <a:srgbClr val="009900"/>
                </a:solidFill>
                <a:latin typeface="Arial" panose="020B0604020202020204" pitchFamily="34" charset="0"/>
              </a:rPr>
              <a:t>v_s_g</a:t>
            </a:r>
            <a:r>
              <a:rPr lang="en-US" sz="2400" b="1" baseline="-25000" dirty="0" err="1" smtClean="0">
                <a:solidFill>
                  <a:srgbClr val="009900"/>
                </a:solidFill>
                <a:latin typeface="Arial" panose="020B0604020202020204" pitchFamily="34" charset="0"/>
              </a:rPr>
              <a:t>vmax</a:t>
            </a:r>
            <a:r>
              <a:rPr lang="en-US" sz="2400" b="1" dirty="0" smtClean="0">
                <a:solidFill>
                  <a:srgbClr val="009900"/>
                </a:solidFill>
                <a:latin typeface="Arial" panose="020B0604020202020204" pitchFamily="34" charset="0"/>
              </a:rPr>
              <a:t>) &gt; 7,</a:t>
            </a:r>
          </a:p>
          <a:p>
            <a:pPr lvl="1" eaLnBrk="1" hangingPunct="1">
              <a:spcAft>
                <a:spcPct val="20000"/>
              </a:spcAft>
              <a:buFont typeface="+mj-lt"/>
              <a:buAutoNum type="arabicPeriod"/>
            </a:pPr>
            <a:r>
              <a:rPr lang="pt-BR" sz="2400" b="1" dirty="0" smtClean="0">
                <a:solidFill>
                  <a:srgbClr val="009900"/>
                </a:solidFill>
                <a:latin typeface="Arial" panose="020B0604020202020204" pitchFamily="34" charset="0"/>
              </a:rPr>
              <a:t>((n/v</a:t>
            </a:r>
            <a:r>
              <a:rPr lang="pt-BR" sz="2400" b="1" baseline="-25000" dirty="0" smtClean="0">
                <a:solidFill>
                  <a:srgbClr val="009900"/>
                </a:solidFill>
                <a:latin typeface="Arial" panose="020B0604020202020204" pitchFamily="34" charset="0"/>
              </a:rPr>
              <a:t>2</a:t>
            </a:r>
            <a:r>
              <a:rPr lang="pt-BR" sz="2400" b="1" dirty="0" smtClean="0">
                <a:solidFill>
                  <a:srgbClr val="009900"/>
                </a:solidFill>
                <a:latin typeface="Arial" panose="020B0604020202020204" pitchFamily="34" charset="0"/>
              </a:rPr>
              <a:t>)/(</a:t>
            </a:r>
            <a:r>
              <a:rPr lang="pt-BR" sz="2400" b="1" dirty="0">
                <a:solidFill>
                  <a:srgbClr val="009900"/>
                </a:solidFill>
                <a:latin typeface="Arial" panose="020B0604020202020204" pitchFamily="34" charset="0"/>
              </a:rPr>
              <a:t>n/v</a:t>
            </a:r>
            <a:r>
              <a:rPr lang="pt-BR" sz="2400" b="1" baseline="-25000" dirty="0">
                <a:solidFill>
                  <a:srgbClr val="009900"/>
                </a:solidFill>
                <a:latin typeface="Arial" panose="020B0604020202020204" pitchFamily="34" charset="0"/>
              </a:rPr>
              <a:t>gvmax</a:t>
            </a:r>
            <a:r>
              <a:rPr lang="pt-BR" sz="2400" b="1" dirty="0">
                <a:solidFill>
                  <a:srgbClr val="009900"/>
                </a:solidFill>
                <a:latin typeface="Arial" panose="020B0604020202020204" pitchFamily="34" charset="0"/>
              </a:rPr>
              <a:t>))*(v</a:t>
            </a:r>
            <a:r>
              <a:rPr lang="pt-BR" sz="2400" b="1" baseline="-25000" dirty="0">
                <a:solidFill>
                  <a:srgbClr val="009900"/>
                </a:solidFill>
                <a:latin typeface="Arial" panose="020B0604020202020204" pitchFamily="34" charset="0"/>
              </a:rPr>
              <a:t>max</a:t>
            </a:r>
            <a:r>
              <a:rPr lang="pt-BR" sz="2400" b="1" dirty="0">
                <a:solidFill>
                  <a:srgbClr val="009900"/>
                </a:solidFill>
                <a:latin typeface="Arial" panose="020B0604020202020204" pitchFamily="34" charset="0"/>
              </a:rPr>
              <a:t>(P</a:t>
            </a:r>
            <a:r>
              <a:rPr lang="pt-BR" sz="2400" b="1" baseline="-25000" dirty="0">
                <a:solidFill>
                  <a:srgbClr val="009900"/>
                </a:solidFill>
                <a:latin typeface="Arial" panose="020B0604020202020204" pitchFamily="34" charset="0"/>
              </a:rPr>
              <a:t>res</a:t>
            </a:r>
            <a:r>
              <a:rPr lang="pt-BR" sz="2400" b="1" dirty="0">
                <a:solidFill>
                  <a:srgbClr val="009900"/>
                </a:solidFill>
                <a:latin typeface="Arial" panose="020B0604020202020204" pitchFamily="34" charset="0"/>
              </a:rPr>
              <a:t>=P</a:t>
            </a:r>
            <a:r>
              <a:rPr lang="pt-BR" sz="2400" b="1" baseline="-25000" dirty="0">
                <a:solidFill>
                  <a:srgbClr val="009900"/>
                </a:solidFill>
                <a:latin typeface="Arial" panose="020B0604020202020204" pitchFamily="34" charset="0"/>
              </a:rPr>
              <a:t>rated</a:t>
            </a:r>
            <a:r>
              <a:rPr lang="pt-BR" sz="2400" b="1" dirty="0">
                <a:solidFill>
                  <a:srgbClr val="009900"/>
                </a:solidFill>
                <a:latin typeface="Arial" panose="020B0604020202020204" pitchFamily="34" charset="0"/>
              </a:rPr>
              <a:t>)/v_s_g</a:t>
            </a:r>
            <a:r>
              <a:rPr lang="pt-BR" sz="2400" b="1" baseline="-25000" dirty="0">
                <a:solidFill>
                  <a:srgbClr val="009900"/>
                </a:solidFill>
                <a:latin typeface="Arial" panose="020B0604020202020204" pitchFamily="34" charset="0"/>
              </a:rPr>
              <a:t>vmax</a:t>
            </a:r>
            <a:r>
              <a:rPr lang="pt-BR" sz="2400" b="1" dirty="0">
                <a:solidFill>
                  <a:srgbClr val="009900"/>
                </a:solidFill>
                <a:latin typeface="Arial" panose="020B0604020202020204" pitchFamily="34" charset="0"/>
              </a:rPr>
              <a:t>) &gt; </a:t>
            </a:r>
            <a:r>
              <a:rPr lang="pt-BR" sz="2400" b="1" dirty="0" smtClean="0">
                <a:solidFill>
                  <a:srgbClr val="009900"/>
                </a:solidFill>
                <a:latin typeface="Arial" panose="020B0604020202020204" pitchFamily="34" charset="0"/>
              </a:rPr>
              <a:t>4,</a:t>
            </a:r>
          </a:p>
          <a:p>
            <a:pPr marL="457200" lvl="1" indent="0" eaLnBrk="1" hangingPunct="1">
              <a:spcAft>
                <a:spcPct val="20000"/>
              </a:spcAft>
              <a:buNone/>
            </a:pPr>
            <a:endParaRPr lang="pt-BR" sz="2400" b="1" dirty="0">
              <a:solidFill>
                <a:srgbClr val="009900"/>
              </a:solidFill>
              <a:latin typeface="Arial" panose="020B0604020202020204" pitchFamily="34" charset="0"/>
            </a:endParaRPr>
          </a:p>
          <a:p>
            <a:pPr lvl="1" eaLnBrk="1" hangingPunct="1">
              <a:spcAft>
                <a:spcPct val="20000"/>
              </a:spcAft>
              <a:buFont typeface="Wingdings" panose="05000000000000000000" pitchFamily="2" charset="2"/>
              <a:buChar char="Ø"/>
            </a:pPr>
            <a:endParaRPr lang="en-US" sz="2400" b="1" dirty="0" smtClean="0">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925214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5591">
                                            <p:txEl>
                                              <p:pRg st="4" end="4"/>
                                            </p:txEl>
                                          </p:spTgt>
                                        </p:tgtEl>
                                        <p:attrNameLst>
                                          <p:attrName>style.visibility</p:attrName>
                                        </p:attrNameLst>
                                      </p:cBhvr>
                                      <p:to>
                                        <p:strVal val="visible"/>
                                      </p:to>
                                    </p:set>
                                    <p:anim calcmode="lin" valueType="num">
                                      <p:cBhvr additive="base">
                                        <p:cTn id="31" dur="500" fill="hold"/>
                                        <p:tgtEl>
                                          <p:spTgt spid="1955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559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5591">
                                            <p:txEl>
                                              <p:pRg st="5" end="5"/>
                                            </p:txEl>
                                          </p:spTgt>
                                        </p:tgtEl>
                                        <p:attrNameLst>
                                          <p:attrName>style.visibility</p:attrName>
                                        </p:attrNameLst>
                                      </p:cBhvr>
                                      <p:to>
                                        <p:strVal val="visible"/>
                                      </p:to>
                                    </p:set>
                                    <p:anim calcmode="lin" valueType="num">
                                      <p:cBhvr additive="base">
                                        <p:cTn id="37" dur="500" fill="hold"/>
                                        <p:tgtEl>
                                          <p:spTgt spid="19559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559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Proposal for crawler gear requirements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15</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09635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lvl="1" eaLnBrk="1" hangingPunct="1">
              <a:spcAft>
                <a:spcPct val="20000"/>
              </a:spcAft>
              <a:buFont typeface="+mj-lt"/>
              <a:buAutoNum type="arabicPeriod" startAt="5"/>
            </a:pPr>
            <a:r>
              <a:rPr lang="en-US" sz="2400" b="1" dirty="0" smtClean="0">
                <a:solidFill>
                  <a:srgbClr val="009900"/>
                </a:solidFill>
                <a:latin typeface="Arial" panose="020B0604020202020204" pitchFamily="34" charset="0"/>
              </a:rPr>
              <a:t>The </a:t>
            </a:r>
            <a:r>
              <a:rPr lang="en-US" sz="2400" b="1" dirty="0">
                <a:solidFill>
                  <a:srgbClr val="009900"/>
                </a:solidFill>
                <a:latin typeface="Arial" panose="020B0604020202020204" pitchFamily="34" charset="0"/>
              </a:rPr>
              <a:t>vehicle can pull away five times within 4s in a total of </a:t>
            </a:r>
            <a:r>
              <a:rPr lang="en-US" sz="2400" b="1" dirty="0" smtClean="0">
                <a:solidFill>
                  <a:srgbClr val="009900"/>
                </a:solidFill>
                <a:latin typeface="Arial" panose="020B0604020202020204" pitchFamily="34" charset="0"/>
              </a:rPr>
              <a:t>5 min </a:t>
            </a:r>
            <a:r>
              <a:rPr lang="en-US" sz="2400" b="1" dirty="0">
                <a:solidFill>
                  <a:srgbClr val="009900"/>
                </a:solidFill>
                <a:latin typeface="Arial" panose="020B0604020202020204" pitchFamily="34" charset="0"/>
              </a:rPr>
              <a:t>on a gradient of 12% in 2</a:t>
            </a:r>
            <a:r>
              <a:rPr lang="en-US" sz="2400" b="1" baseline="30000" dirty="0">
                <a:solidFill>
                  <a:srgbClr val="009900"/>
                </a:solidFill>
                <a:latin typeface="Arial" panose="020B0604020202020204" pitchFamily="34" charset="0"/>
              </a:rPr>
              <a:t>nd</a:t>
            </a:r>
            <a:r>
              <a:rPr lang="en-US" sz="2400" b="1" dirty="0">
                <a:solidFill>
                  <a:srgbClr val="009900"/>
                </a:solidFill>
                <a:latin typeface="Arial" panose="020B0604020202020204" pitchFamily="34" charset="0"/>
              </a:rPr>
              <a:t> gear at a mass of </a:t>
            </a:r>
            <a:r>
              <a:rPr lang="en-US" sz="2400" b="1" dirty="0" err="1" smtClean="0">
                <a:solidFill>
                  <a:srgbClr val="009900"/>
                </a:solidFill>
                <a:latin typeface="Arial" panose="020B0604020202020204" pitchFamily="34" charset="0"/>
              </a:rPr>
              <a:t>m</a:t>
            </a:r>
            <a:r>
              <a:rPr lang="en-US" sz="2400" b="1" baseline="-25000" dirty="0" err="1" smtClean="0">
                <a:solidFill>
                  <a:srgbClr val="009900"/>
                </a:solidFill>
                <a:latin typeface="Arial" panose="020B0604020202020204" pitchFamily="34" charset="0"/>
              </a:rPr>
              <a:t>r</a:t>
            </a:r>
            <a:r>
              <a:rPr lang="en-US" sz="2400" b="1" dirty="0" smtClean="0">
                <a:solidFill>
                  <a:srgbClr val="009900"/>
                </a:solidFill>
                <a:latin typeface="Arial" panose="020B0604020202020204" pitchFamily="34" charset="0"/>
              </a:rPr>
              <a:t> </a:t>
            </a:r>
            <a:r>
              <a:rPr lang="en-US" sz="2400" b="1" dirty="0">
                <a:solidFill>
                  <a:srgbClr val="009900"/>
                </a:solidFill>
                <a:latin typeface="Arial" panose="020B0604020202020204" pitchFamily="34" charset="0"/>
              </a:rPr>
              <a:t>+ 25 kg + (GTM – </a:t>
            </a:r>
            <a:r>
              <a:rPr lang="en-US" sz="2400" b="1" dirty="0" err="1">
                <a:solidFill>
                  <a:srgbClr val="009900"/>
                </a:solidFill>
                <a:latin typeface="Arial" panose="020B0604020202020204" pitchFamily="34" charset="0"/>
              </a:rPr>
              <a:t>m</a:t>
            </a:r>
            <a:r>
              <a:rPr lang="en-US" sz="2400" b="1" baseline="-25000" dirty="0" err="1">
                <a:solidFill>
                  <a:srgbClr val="009900"/>
                </a:solidFill>
                <a:latin typeface="Arial" panose="020B0604020202020204" pitchFamily="34" charset="0"/>
              </a:rPr>
              <a:t>r</a:t>
            </a:r>
            <a:r>
              <a:rPr lang="en-US" sz="2400" b="1" dirty="0">
                <a:solidFill>
                  <a:srgbClr val="009900"/>
                </a:solidFill>
                <a:latin typeface="Arial" panose="020B0604020202020204" pitchFamily="34" charset="0"/>
              </a:rPr>
              <a:t> – 25 kg)*</a:t>
            </a:r>
            <a:r>
              <a:rPr lang="en-US" sz="2400" b="1" dirty="0" smtClean="0">
                <a:solidFill>
                  <a:srgbClr val="009900"/>
                </a:solidFill>
                <a:latin typeface="Arial" panose="020B0604020202020204" pitchFamily="34" charset="0"/>
              </a:rPr>
              <a:t>0.28</a:t>
            </a:r>
          </a:p>
          <a:p>
            <a:pPr marL="45720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n/v</a:t>
            </a:r>
            <a:r>
              <a:rPr lang="en-US" sz="2400" b="1" baseline="-25000" dirty="0">
                <a:solidFill>
                  <a:srgbClr val="000099"/>
                </a:solidFill>
                <a:latin typeface="Arial" panose="020B0604020202020204" pitchFamily="34" charset="0"/>
              </a:rPr>
              <a:t>1</a:t>
            </a:r>
            <a:r>
              <a:rPr lang="en-US" sz="2400" b="1" dirty="0">
                <a:solidFill>
                  <a:srgbClr val="000099"/>
                </a:solidFill>
                <a:latin typeface="Arial" panose="020B0604020202020204" pitchFamily="34" charset="0"/>
              </a:rPr>
              <a:t> is the ratio between engine speed in min</a:t>
            </a:r>
            <a:r>
              <a:rPr lang="en-US" sz="2400" b="1" baseline="30000" dirty="0">
                <a:solidFill>
                  <a:srgbClr val="000099"/>
                </a:solidFill>
                <a:latin typeface="Arial" panose="020B0604020202020204" pitchFamily="34" charset="0"/>
              </a:rPr>
              <a:t>-1</a:t>
            </a:r>
            <a:r>
              <a:rPr lang="en-US" sz="2400" b="1" dirty="0">
                <a:solidFill>
                  <a:srgbClr val="000099"/>
                </a:solidFill>
                <a:latin typeface="Arial" panose="020B0604020202020204" pitchFamily="34" charset="0"/>
              </a:rPr>
              <a:t> and vehicle speed in km/h in 1</a:t>
            </a:r>
            <a:r>
              <a:rPr lang="en-US" sz="2400" b="1" baseline="30000" dirty="0">
                <a:solidFill>
                  <a:srgbClr val="000099"/>
                </a:solidFill>
                <a:latin typeface="Arial" panose="020B0604020202020204" pitchFamily="34" charset="0"/>
              </a:rPr>
              <a:t>st</a:t>
            </a:r>
            <a:r>
              <a:rPr lang="en-US" sz="2400" b="1" dirty="0">
                <a:solidFill>
                  <a:srgbClr val="000099"/>
                </a:solidFill>
                <a:latin typeface="Arial" panose="020B0604020202020204" pitchFamily="34" charset="0"/>
              </a:rPr>
              <a:t> gear.</a:t>
            </a:r>
          </a:p>
          <a:p>
            <a:pPr marL="45720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n/</a:t>
            </a:r>
            <a:r>
              <a:rPr lang="en-US" sz="2400" b="1" dirty="0" err="1">
                <a:solidFill>
                  <a:srgbClr val="000099"/>
                </a:solidFill>
                <a:latin typeface="Arial" panose="020B0604020202020204" pitchFamily="34" charset="0"/>
              </a:rPr>
              <a:t>v</a:t>
            </a:r>
            <a:r>
              <a:rPr lang="en-US" sz="2400" b="1" baseline="-25000" dirty="0" err="1">
                <a:solidFill>
                  <a:srgbClr val="000099"/>
                </a:solidFill>
                <a:latin typeface="Arial" panose="020B0604020202020204" pitchFamily="34" charset="0"/>
              </a:rPr>
              <a:t>gvmax</a:t>
            </a:r>
            <a:r>
              <a:rPr lang="en-US" sz="2400" b="1" dirty="0">
                <a:solidFill>
                  <a:srgbClr val="000099"/>
                </a:solidFill>
                <a:latin typeface="Arial" panose="020B0604020202020204" pitchFamily="34" charset="0"/>
              </a:rPr>
              <a:t> is the ratio between engine speed in min</a:t>
            </a:r>
            <a:r>
              <a:rPr lang="en-US" sz="2400" b="1" baseline="30000" dirty="0">
                <a:solidFill>
                  <a:srgbClr val="000099"/>
                </a:solidFill>
                <a:latin typeface="Arial" panose="020B0604020202020204" pitchFamily="34" charset="0"/>
              </a:rPr>
              <a:t>-1</a:t>
            </a:r>
            <a:r>
              <a:rPr lang="en-US" sz="2400" b="1" dirty="0">
                <a:solidFill>
                  <a:srgbClr val="000099"/>
                </a:solidFill>
                <a:latin typeface="Arial" panose="020B0604020202020204" pitchFamily="34" charset="0"/>
              </a:rPr>
              <a:t> and vehicle speed in km/h in 2</a:t>
            </a:r>
            <a:r>
              <a:rPr lang="en-US" sz="2400" b="1" baseline="30000" dirty="0">
                <a:solidFill>
                  <a:srgbClr val="000099"/>
                </a:solidFill>
                <a:latin typeface="Arial" panose="020B0604020202020204" pitchFamily="34" charset="0"/>
              </a:rPr>
              <a:t>nd</a:t>
            </a:r>
            <a:r>
              <a:rPr lang="en-US" sz="2400" b="1" dirty="0">
                <a:solidFill>
                  <a:srgbClr val="000099"/>
                </a:solidFill>
                <a:latin typeface="Arial" panose="020B0604020202020204" pitchFamily="34" charset="0"/>
              </a:rPr>
              <a:t> gear.</a:t>
            </a:r>
          </a:p>
          <a:p>
            <a:pPr marL="457200" lvl="1" eaLnBrk="1" hangingPunct="1">
              <a:spcAft>
                <a:spcPct val="20000"/>
              </a:spcAft>
              <a:buFont typeface="Arial" panose="020B0604020202020204" pitchFamily="34" charset="0"/>
              <a:buChar char="•"/>
            </a:pPr>
            <a:r>
              <a:rPr lang="en-US" sz="2400" b="1" dirty="0" err="1">
                <a:solidFill>
                  <a:srgbClr val="000099"/>
                </a:solidFill>
                <a:latin typeface="Arial" panose="020B0604020202020204" pitchFamily="34" charset="0"/>
              </a:rPr>
              <a:t>m</a:t>
            </a:r>
            <a:r>
              <a:rPr lang="en-US" sz="2400" b="1" baseline="-25000" dirty="0" err="1">
                <a:solidFill>
                  <a:srgbClr val="000099"/>
                </a:solidFill>
                <a:latin typeface="Arial" panose="020B0604020202020204" pitchFamily="34" charset="0"/>
              </a:rPr>
              <a:t>r</a:t>
            </a:r>
            <a:r>
              <a:rPr lang="en-US" sz="2400" b="1" dirty="0">
                <a:solidFill>
                  <a:srgbClr val="000099"/>
                </a:solidFill>
                <a:latin typeface="Arial" panose="020B0604020202020204" pitchFamily="34" charset="0"/>
              </a:rPr>
              <a:t> is the mass in running order.</a:t>
            </a:r>
          </a:p>
          <a:p>
            <a:pPr marL="45720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GTM is the gross train mass. This is the gross vehicle mass plus maximum trailer mass as homologated by the manufacturer.</a:t>
            </a:r>
          </a:p>
          <a:p>
            <a:pPr marL="457200" lvl="1"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 proposal for the integration of these requirements in annex 2 of the GTR is provided </a:t>
            </a:r>
            <a:r>
              <a:rPr lang="en-US" sz="2400" b="1" dirty="0" smtClean="0">
                <a:solidFill>
                  <a:srgbClr val="000099"/>
                </a:solidFill>
                <a:latin typeface="Arial" panose="020B0604020202020204" pitchFamily="34" charset="0"/>
              </a:rPr>
              <a:t>in WLTP-11-7e. </a:t>
            </a:r>
            <a:endParaRPr lang="pt-BR" sz="2400" b="1" dirty="0">
              <a:solidFill>
                <a:srgbClr val="000099"/>
              </a:solidFill>
              <a:latin typeface="Arial" panose="020B0604020202020204" pitchFamily="34" charset="0"/>
            </a:endParaRPr>
          </a:p>
          <a:p>
            <a:pPr lvl="1" eaLnBrk="1" hangingPunct="1">
              <a:spcAft>
                <a:spcPct val="20000"/>
              </a:spcAft>
              <a:buFont typeface="Wingdings" panose="05000000000000000000" pitchFamily="2" charset="2"/>
              <a:buChar char="Ø"/>
            </a:pPr>
            <a:endParaRPr lang="en-US" sz="2400" b="1" dirty="0" smtClean="0">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5758130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Development of crawler gear requirements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16</a:t>
            </a:fld>
            <a:endParaRPr lang="en-GB" sz="1400">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3429000"/>
            <a:ext cx="8640638" cy="334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indent="0" algn="ctr" eaLnBrk="1" hangingPunct="1">
              <a:spcAft>
                <a:spcPct val="20000"/>
              </a:spcAft>
              <a:buNone/>
            </a:pPr>
            <a:r>
              <a:rPr lang="en-GB" sz="2400" b="1" dirty="0" smtClean="0">
                <a:solidFill>
                  <a:srgbClr val="000099"/>
                </a:solidFill>
                <a:latin typeface="Arial" panose="020B0604020202020204" pitchFamily="34" charset="0"/>
              </a:rPr>
              <a:t>This concludes the proposal for crawler gear requirements.</a:t>
            </a:r>
            <a:endParaRPr lang="en-GB" sz="2400" b="1" dirty="0">
              <a:solidFill>
                <a:srgbClr val="000099"/>
              </a:solidFill>
              <a:latin typeface="Arial" panose="020B0604020202020204" pitchFamily="34" charset="0"/>
            </a:endParaRPr>
          </a:p>
          <a:p>
            <a:pPr marL="0" indent="0" algn="ctr" eaLnBrk="1" hangingPunct="1">
              <a:spcAft>
                <a:spcPct val="20000"/>
              </a:spcAft>
              <a:buNone/>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874918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Basis of the Development</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09635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Basis of the development of crawler gear requirements was a database of vehicles consisting of 42 vehicles taken from the WLTP in-use database, the validation 2 database and a database for high powered vehicles from previous research projects. </a:t>
            </a:r>
            <a:endParaRPr lang="en-US" sz="2400" b="1" dirty="0" smtClean="0">
              <a:solidFill>
                <a:srgbClr val="000099"/>
              </a:solidFill>
              <a:latin typeface="Arial" panose="020B0604020202020204" pitchFamily="34" charset="0"/>
            </a:endParaRPr>
          </a:p>
          <a:p>
            <a:pPr eaLnBrk="1" hangingPunct="1">
              <a:spcAft>
                <a:spcPct val="20000"/>
              </a:spcAft>
              <a:buFont typeface="Arial" panose="020B0604020202020204" pitchFamily="34" charset="0"/>
              <a:buChar char="•"/>
            </a:pPr>
            <a:r>
              <a:rPr lang="en-US" sz="2400" b="1" dirty="0" smtClean="0">
                <a:solidFill>
                  <a:srgbClr val="000099"/>
                </a:solidFill>
                <a:latin typeface="Arial" panose="020B0604020202020204" pitchFamily="34" charset="0"/>
              </a:rPr>
              <a:t>This </a:t>
            </a:r>
            <a:r>
              <a:rPr lang="en-US" sz="2400" b="1" dirty="0">
                <a:solidFill>
                  <a:srgbClr val="000099"/>
                </a:solidFill>
                <a:latin typeface="Arial" panose="020B0604020202020204" pitchFamily="34" charset="0"/>
              </a:rPr>
              <a:t>data was complemented by 45 vehicle configurations, whose technical data including the transmission was modified in order to include also extreme cases or to assess the influence of parameter variations</a:t>
            </a:r>
            <a:r>
              <a:rPr lang="en-US" sz="2400" b="1" dirty="0" smtClean="0">
                <a:solidFill>
                  <a:srgbClr val="000099"/>
                </a:solidFill>
                <a:latin typeface="Arial" panose="020B0604020202020204" pitchFamily="34" charset="0"/>
              </a:rPr>
              <a:t>.</a:t>
            </a:r>
          </a:p>
          <a:p>
            <a:pPr marL="914400" lvl="2" eaLnBrk="1" hangingPunct="1">
              <a:spcAft>
                <a:spcPct val="20000"/>
              </a:spcAft>
              <a:buFont typeface="Wingdings" panose="05000000000000000000" pitchFamily="2" charset="2"/>
              <a:buChar char="Ø"/>
            </a:pPr>
            <a:endParaRPr lang="de-DE" b="1" dirty="0" smtClean="0">
              <a:solidFill>
                <a:srgbClr val="000099"/>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Basis of the Development</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3</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09635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smtClean="0">
                <a:solidFill>
                  <a:srgbClr val="000099"/>
                </a:solidFill>
                <a:latin typeface="Arial" panose="020B0604020202020204" pitchFamily="34" charset="0"/>
              </a:rPr>
              <a:t>Examples</a:t>
            </a:r>
            <a:r>
              <a:rPr lang="en-US" sz="2400" b="1" dirty="0">
                <a:solidFill>
                  <a:srgbClr val="000099"/>
                </a:solidFill>
                <a:latin typeface="Arial" panose="020B0604020202020204" pitchFamily="34" charset="0"/>
              </a:rPr>
              <a:t>: in some cases was the number of gears modified between 5 (4) and 7 in that way, that the n/v ratio for the highest gear was kept constant and the ratios for the other gears were set to higher values with increasing number of gears (see </a:t>
            </a:r>
            <a:r>
              <a:rPr lang="en-US" sz="2400" b="1" dirty="0" smtClean="0">
                <a:solidFill>
                  <a:srgbClr val="000099"/>
                </a:solidFill>
                <a:latin typeface="Arial" panose="020B0604020202020204" pitchFamily="34" charset="0"/>
              </a:rPr>
              <a:t>WLTP-GS-TF-26). </a:t>
            </a:r>
          </a:p>
          <a:p>
            <a:pPr eaLnBrk="1" hangingPunct="1">
              <a:spcAft>
                <a:spcPct val="20000"/>
              </a:spcAft>
              <a:buFont typeface="Arial" panose="020B0604020202020204" pitchFamily="34" charset="0"/>
              <a:buChar char="•"/>
            </a:pPr>
            <a:r>
              <a:rPr lang="en-US" sz="2400" b="1" dirty="0" smtClean="0">
                <a:solidFill>
                  <a:srgbClr val="000099"/>
                </a:solidFill>
                <a:latin typeface="Arial" panose="020B0604020202020204" pitchFamily="34" charset="0"/>
              </a:rPr>
              <a:t>Another </a:t>
            </a:r>
            <a:r>
              <a:rPr lang="en-US" sz="2400" b="1" dirty="0">
                <a:solidFill>
                  <a:srgbClr val="000099"/>
                </a:solidFill>
                <a:latin typeface="Arial" panose="020B0604020202020204" pitchFamily="34" charset="0"/>
              </a:rPr>
              <a:t>parameter, which was varied is the rated speed value. The complete list of the vehicles from the two WLTP databases is shown in WLTP-GS-TF-26</a:t>
            </a:r>
            <a:r>
              <a:rPr lang="en-US" sz="2400" b="1" dirty="0" smtClean="0">
                <a:solidFill>
                  <a:srgbClr val="000099"/>
                </a:solidFill>
                <a:latin typeface="Arial" panose="020B0604020202020204" pitchFamily="34" charset="0"/>
              </a:rPr>
              <a:t>.</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maximum speed and the gear number, in which the max. vehicle speed is reached were calculated for the 87 vehicles </a:t>
            </a:r>
            <a:r>
              <a:rPr lang="en-US" sz="2400" b="1" dirty="0" smtClean="0">
                <a:solidFill>
                  <a:srgbClr val="000099"/>
                </a:solidFill>
                <a:latin typeface="Arial" panose="020B0604020202020204" pitchFamily="34" charset="0"/>
              </a:rPr>
              <a:t>with </a:t>
            </a:r>
            <a:r>
              <a:rPr lang="en-US" sz="2400" b="1" dirty="0">
                <a:solidFill>
                  <a:srgbClr val="000099"/>
                </a:solidFill>
                <a:latin typeface="Arial" panose="020B0604020202020204" pitchFamily="34" charset="0"/>
              </a:rPr>
              <a:t>the new gearshift calculation tool using </a:t>
            </a:r>
            <a:r>
              <a:rPr lang="en-US" sz="2400" b="1" dirty="0" smtClean="0">
                <a:solidFill>
                  <a:srgbClr val="000099"/>
                </a:solidFill>
                <a:latin typeface="Arial" panose="020B0604020202020204" pitchFamily="34" charset="0"/>
              </a:rPr>
              <a:t>road </a:t>
            </a:r>
            <a:r>
              <a:rPr lang="en-US" sz="2400" b="1" dirty="0">
                <a:solidFill>
                  <a:srgbClr val="000099"/>
                </a:solidFill>
                <a:latin typeface="Arial" panose="020B0604020202020204" pitchFamily="34" charset="0"/>
              </a:rPr>
              <a:t>load </a:t>
            </a:r>
            <a:r>
              <a:rPr lang="en-US" sz="2400" b="1" dirty="0" smtClean="0">
                <a:solidFill>
                  <a:srgbClr val="000099"/>
                </a:solidFill>
                <a:latin typeface="Arial" panose="020B0604020202020204" pitchFamily="34" charset="0"/>
              </a:rPr>
              <a:t>values, which were based on expert guesses </a:t>
            </a:r>
            <a:r>
              <a:rPr lang="en-US" sz="2400" b="1" dirty="0">
                <a:solidFill>
                  <a:srgbClr val="000099"/>
                </a:solidFill>
                <a:latin typeface="Arial" panose="020B0604020202020204" pitchFamily="34" charset="0"/>
              </a:rPr>
              <a:t>by the author</a:t>
            </a:r>
            <a:r>
              <a:rPr lang="en-US" sz="2400" b="1" dirty="0" smtClean="0">
                <a:solidFill>
                  <a:srgbClr val="000099"/>
                </a:solidFill>
                <a:latin typeface="Arial" panose="020B0604020202020204" pitchFamily="34" charset="0"/>
              </a:rPr>
              <a:t>.</a:t>
            </a:r>
            <a:endParaRPr lang="de-DE" b="1" dirty="0" smtClean="0">
              <a:solidFill>
                <a:srgbClr val="000099"/>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4904924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Development of crawler gear requirements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4</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09635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From </a:t>
            </a:r>
            <a:r>
              <a:rPr lang="en-US" sz="2400" b="1" dirty="0" smtClean="0">
                <a:solidFill>
                  <a:srgbClr val="000099"/>
                </a:solidFill>
                <a:latin typeface="Arial" panose="020B0604020202020204" pitchFamily="34" charset="0"/>
              </a:rPr>
              <a:t>table 1 in WLTP-GS-TF-26 could be concluded, that </a:t>
            </a:r>
            <a:r>
              <a:rPr lang="en-US" sz="2400" b="1" dirty="0">
                <a:solidFill>
                  <a:srgbClr val="000099"/>
                </a:solidFill>
                <a:latin typeface="Arial" panose="020B0604020202020204" pitchFamily="34" charset="0"/>
              </a:rPr>
              <a:t>the only requirements, that would work properly and would fulfil the side condition to prevent the application for high powered sports cars, are thresholds for the ratio between the n/v rations in 1. and 2. gear and the n/v ratio in that gear, in which the maximum vehicle speed is </a:t>
            </a:r>
            <a:r>
              <a:rPr lang="en-US" sz="2400" b="1" dirty="0" smtClean="0">
                <a:solidFill>
                  <a:srgbClr val="000099"/>
                </a:solidFill>
                <a:latin typeface="Arial" panose="020B0604020202020204" pitchFamily="34" charset="0"/>
              </a:rPr>
              <a:t>reached. </a:t>
            </a:r>
          </a:p>
          <a:p>
            <a:pPr eaLnBrk="1" hangingPunct="1">
              <a:spcAft>
                <a:spcPct val="20000"/>
              </a:spcAft>
              <a:buFont typeface="Arial" panose="020B0604020202020204" pitchFamily="34" charset="0"/>
              <a:buChar char="•"/>
            </a:pPr>
            <a:r>
              <a:rPr lang="en-US" sz="2400" b="1" dirty="0" smtClean="0">
                <a:solidFill>
                  <a:srgbClr val="000099"/>
                </a:solidFill>
                <a:latin typeface="Arial" panose="020B0604020202020204" pitchFamily="34" charset="0"/>
              </a:rPr>
              <a:t>The proposed thresholds are 7 for the 1</a:t>
            </a:r>
            <a:r>
              <a:rPr lang="en-US" sz="2400" b="1" baseline="30000" dirty="0" smtClean="0">
                <a:solidFill>
                  <a:srgbClr val="000099"/>
                </a:solidFill>
                <a:latin typeface="Arial" panose="020B0604020202020204" pitchFamily="34" charset="0"/>
              </a:rPr>
              <a:t>st</a:t>
            </a:r>
            <a:r>
              <a:rPr lang="en-US" sz="2400" b="1" dirty="0" smtClean="0">
                <a:solidFill>
                  <a:srgbClr val="000099"/>
                </a:solidFill>
                <a:latin typeface="Arial" panose="020B0604020202020204" pitchFamily="34" charset="0"/>
              </a:rPr>
              <a:t> gear and 4 for the 2</a:t>
            </a:r>
            <a:r>
              <a:rPr lang="en-US" sz="2400" b="1" baseline="30000" dirty="0" smtClean="0">
                <a:solidFill>
                  <a:srgbClr val="000099"/>
                </a:solidFill>
                <a:latin typeface="Arial" panose="020B0604020202020204" pitchFamily="34" charset="0"/>
              </a:rPr>
              <a:t>nd</a:t>
            </a:r>
            <a:r>
              <a:rPr lang="en-US" sz="2400" b="1" dirty="0" smtClean="0">
                <a:solidFill>
                  <a:srgbClr val="000099"/>
                </a:solidFill>
                <a:latin typeface="Arial" panose="020B0604020202020204" pitchFamily="34" charset="0"/>
              </a:rPr>
              <a:t> gear. </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Some of the N1 vehicles and even one of the M1 vehicles from the WLTP databases fulfill the requirement for the </a:t>
            </a:r>
            <a:r>
              <a:rPr lang="en-US" sz="2400" b="1" dirty="0" smtClean="0">
                <a:solidFill>
                  <a:srgbClr val="000099"/>
                </a:solidFill>
                <a:latin typeface="Arial" panose="020B0604020202020204" pitchFamily="34" charset="0"/>
              </a:rPr>
              <a:t>1</a:t>
            </a:r>
            <a:r>
              <a:rPr lang="en-US" sz="2400" b="1" baseline="30000" dirty="0" smtClean="0">
                <a:solidFill>
                  <a:srgbClr val="000099"/>
                </a:solidFill>
                <a:latin typeface="Arial" panose="020B0604020202020204" pitchFamily="34" charset="0"/>
              </a:rPr>
              <a:t>st</a:t>
            </a:r>
            <a:r>
              <a:rPr lang="en-US" sz="2400" b="1" dirty="0" smtClean="0">
                <a:solidFill>
                  <a:srgbClr val="000099"/>
                </a:solidFill>
                <a:latin typeface="Arial" panose="020B0604020202020204" pitchFamily="34" charset="0"/>
              </a:rPr>
              <a:t> </a:t>
            </a:r>
            <a:r>
              <a:rPr lang="en-US" sz="2400" b="1" dirty="0">
                <a:solidFill>
                  <a:srgbClr val="000099"/>
                </a:solidFill>
                <a:latin typeface="Arial" panose="020B0604020202020204" pitchFamily="34" charset="0"/>
              </a:rPr>
              <a:t>gear, but none of them fulfill the </a:t>
            </a:r>
            <a:r>
              <a:rPr lang="en-US" sz="2400" b="1" dirty="0" smtClean="0">
                <a:solidFill>
                  <a:srgbClr val="000099"/>
                </a:solidFill>
                <a:latin typeface="Arial" panose="020B0604020202020204" pitchFamily="34" charset="0"/>
              </a:rPr>
              <a:t>requirement </a:t>
            </a:r>
            <a:r>
              <a:rPr lang="en-US" sz="2400" b="1" dirty="0">
                <a:solidFill>
                  <a:srgbClr val="000099"/>
                </a:solidFill>
                <a:latin typeface="Arial" panose="020B0604020202020204" pitchFamily="34" charset="0"/>
              </a:rPr>
              <a:t>for the </a:t>
            </a:r>
            <a:r>
              <a:rPr lang="en-US" sz="2400" b="1" dirty="0" smtClean="0">
                <a:solidFill>
                  <a:srgbClr val="000099"/>
                </a:solidFill>
                <a:latin typeface="Arial" panose="020B0604020202020204" pitchFamily="34" charset="0"/>
              </a:rPr>
              <a:t>2</a:t>
            </a:r>
            <a:r>
              <a:rPr lang="en-US" sz="2400" b="1" baseline="30000" dirty="0" smtClean="0">
                <a:solidFill>
                  <a:srgbClr val="000099"/>
                </a:solidFill>
                <a:latin typeface="Arial" panose="020B0604020202020204" pitchFamily="34" charset="0"/>
              </a:rPr>
              <a:t>nd</a:t>
            </a:r>
            <a:r>
              <a:rPr lang="en-US" sz="2400" b="1" dirty="0" smtClean="0">
                <a:solidFill>
                  <a:srgbClr val="000099"/>
                </a:solidFill>
                <a:latin typeface="Arial" panose="020B0604020202020204" pitchFamily="34" charset="0"/>
              </a:rPr>
              <a:t> </a:t>
            </a:r>
            <a:r>
              <a:rPr lang="en-US" sz="2400" b="1" dirty="0">
                <a:solidFill>
                  <a:srgbClr val="000099"/>
                </a:solidFill>
                <a:latin typeface="Arial" panose="020B0604020202020204" pitchFamily="34" charset="0"/>
              </a:rPr>
              <a:t>gear. </a:t>
            </a:r>
            <a:endParaRPr lang="de-DE" sz="2400" b="1" dirty="0" smtClean="0">
              <a:solidFill>
                <a:srgbClr val="000099"/>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8321367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Development of crawler </a:t>
            </a:r>
            <a:r>
              <a:rPr lang="en-US" sz="3200" b="1" dirty="0">
                <a:latin typeface="Arial" panose="020B0604020202020204" pitchFamily="34" charset="0"/>
              </a:rPr>
              <a:t>gear </a:t>
            </a:r>
            <a:r>
              <a:rPr lang="en-US" sz="3200" b="1" dirty="0" smtClean="0">
                <a:latin typeface="Arial" panose="020B0604020202020204" pitchFamily="34" charset="0"/>
              </a:rPr>
              <a:t>requirements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5</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09635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US" sz="2400" b="1" dirty="0" smtClean="0">
                <a:solidFill>
                  <a:srgbClr val="000099"/>
                </a:solidFill>
                <a:latin typeface="Arial" panose="020B0604020202020204" pitchFamily="34" charset="0"/>
              </a:rPr>
              <a:t>This </a:t>
            </a:r>
            <a:r>
              <a:rPr lang="en-US" sz="2400" b="1" dirty="0">
                <a:solidFill>
                  <a:srgbClr val="000099"/>
                </a:solidFill>
                <a:latin typeface="Arial" panose="020B0604020202020204" pitchFamily="34" charset="0"/>
              </a:rPr>
              <a:t>underlines the importance for the </a:t>
            </a:r>
            <a:r>
              <a:rPr lang="en-US" sz="2400" b="1" dirty="0" smtClean="0">
                <a:solidFill>
                  <a:srgbClr val="000099"/>
                </a:solidFill>
                <a:latin typeface="Arial" panose="020B0604020202020204" pitchFamily="34" charset="0"/>
              </a:rPr>
              <a:t>2</a:t>
            </a:r>
            <a:r>
              <a:rPr lang="en-US" sz="2400" b="1" baseline="30000" dirty="0" smtClean="0">
                <a:solidFill>
                  <a:srgbClr val="000099"/>
                </a:solidFill>
                <a:latin typeface="Arial" panose="020B0604020202020204" pitchFamily="34" charset="0"/>
              </a:rPr>
              <a:t>nd</a:t>
            </a:r>
            <a:r>
              <a:rPr lang="en-US" sz="2400" b="1" dirty="0" smtClean="0">
                <a:solidFill>
                  <a:srgbClr val="000099"/>
                </a:solidFill>
                <a:latin typeface="Arial" panose="020B0604020202020204" pitchFamily="34" charset="0"/>
              </a:rPr>
              <a:t> </a:t>
            </a:r>
            <a:r>
              <a:rPr lang="en-US" sz="2400" b="1" dirty="0">
                <a:solidFill>
                  <a:srgbClr val="000099"/>
                </a:solidFill>
                <a:latin typeface="Arial" panose="020B0604020202020204" pitchFamily="34" charset="0"/>
              </a:rPr>
              <a:t>gear requirement, which prevents misuse for high powered M1 vehicles. </a:t>
            </a:r>
            <a:endParaRPr lang="en-US" sz="2400" b="1" dirty="0" smtClean="0">
              <a:solidFill>
                <a:srgbClr val="000099"/>
              </a:solidFill>
              <a:latin typeface="Arial" panose="020B0604020202020204" pitchFamily="34" charset="0"/>
            </a:endParaRPr>
          </a:p>
          <a:p>
            <a:pPr eaLnBrk="1" hangingPunct="1">
              <a:spcAft>
                <a:spcPct val="20000"/>
              </a:spcAft>
            </a:pPr>
            <a:r>
              <a:rPr lang="en-US" sz="2400" b="1" dirty="0" smtClean="0">
                <a:solidFill>
                  <a:srgbClr val="000099"/>
                </a:solidFill>
                <a:latin typeface="Arial" panose="020B0604020202020204" pitchFamily="34" charset="0"/>
              </a:rPr>
              <a:t>But </a:t>
            </a:r>
            <a:r>
              <a:rPr lang="en-US" sz="2400" b="1" dirty="0">
                <a:solidFill>
                  <a:srgbClr val="000099"/>
                </a:solidFill>
                <a:latin typeface="Arial" panose="020B0604020202020204" pitchFamily="34" charset="0"/>
              </a:rPr>
              <a:t>all 7speed versions of the modified vehicles as well as the two N1 vehicles, that were modified in order to comply fulfill both requirements. </a:t>
            </a:r>
            <a:endParaRPr lang="en-US" sz="2400" b="1" dirty="0" smtClean="0">
              <a:solidFill>
                <a:srgbClr val="000099"/>
              </a:solidFill>
              <a:latin typeface="Arial" panose="020B0604020202020204" pitchFamily="34" charset="0"/>
            </a:endParaRPr>
          </a:p>
          <a:p>
            <a:pPr eaLnBrk="1" hangingPunct="1">
              <a:spcAft>
                <a:spcPct val="20000"/>
              </a:spcAft>
            </a:pPr>
            <a:r>
              <a:rPr lang="en-US" sz="2400" b="1" dirty="0" smtClean="0">
                <a:solidFill>
                  <a:srgbClr val="000099"/>
                </a:solidFill>
                <a:latin typeface="Arial" panose="020B0604020202020204" pitchFamily="34" charset="0"/>
              </a:rPr>
              <a:t>The </a:t>
            </a:r>
            <a:r>
              <a:rPr lang="en-US" sz="2400" b="1" dirty="0">
                <a:solidFill>
                  <a:srgbClr val="000099"/>
                </a:solidFill>
                <a:latin typeface="Arial" panose="020B0604020202020204" pitchFamily="34" charset="0"/>
              </a:rPr>
              <a:t>reason for the compliance of the 7speed versions is, that the n/v ratio for the highest gear was kept constant and the ratios for the other gears were set to higher values with increasing number of gears, as mentioned before, so that the </a:t>
            </a:r>
            <a:r>
              <a:rPr lang="en-US" sz="2400" b="1" dirty="0" smtClean="0">
                <a:solidFill>
                  <a:srgbClr val="000099"/>
                </a:solidFill>
                <a:latin typeface="Arial" panose="020B0604020202020204" pitchFamily="34" charset="0"/>
              </a:rPr>
              <a:t>1</a:t>
            </a:r>
            <a:r>
              <a:rPr lang="en-US" sz="2400" b="1" baseline="30000" dirty="0" smtClean="0">
                <a:solidFill>
                  <a:srgbClr val="000099"/>
                </a:solidFill>
                <a:latin typeface="Arial" panose="020B0604020202020204" pitchFamily="34" charset="0"/>
              </a:rPr>
              <a:t>st</a:t>
            </a:r>
            <a:r>
              <a:rPr lang="en-US" sz="2400" b="1" dirty="0" smtClean="0">
                <a:solidFill>
                  <a:srgbClr val="000099"/>
                </a:solidFill>
                <a:latin typeface="Arial" panose="020B0604020202020204" pitchFamily="34" charset="0"/>
              </a:rPr>
              <a:t> </a:t>
            </a:r>
            <a:r>
              <a:rPr lang="en-US" sz="2400" b="1" dirty="0">
                <a:solidFill>
                  <a:srgbClr val="000099"/>
                </a:solidFill>
                <a:latin typeface="Arial" panose="020B0604020202020204" pitchFamily="34" charset="0"/>
              </a:rPr>
              <a:t>gear for the 7speed versions becomes really a crawler gear.</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414440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Development of crawler </a:t>
            </a:r>
            <a:r>
              <a:rPr lang="en-US" sz="3200" b="1" dirty="0">
                <a:latin typeface="Arial" panose="020B0604020202020204" pitchFamily="34" charset="0"/>
              </a:rPr>
              <a:t>gear </a:t>
            </a:r>
            <a:r>
              <a:rPr lang="en-US" sz="3200" b="1" dirty="0" smtClean="0">
                <a:latin typeface="Arial" panose="020B0604020202020204" pitchFamily="34" charset="0"/>
              </a:rPr>
              <a:t>requirements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6</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09635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US" sz="2400" b="1" dirty="0" smtClean="0">
                <a:solidFill>
                  <a:srgbClr val="000099"/>
                </a:solidFill>
                <a:latin typeface="Arial" panose="020B0604020202020204" pitchFamily="34" charset="0"/>
              </a:rPr>
              <a:t>The gear ratio spread requirements were then tested for 229 vehicles from the WLTP in-use database and from the WLTP validation 2 database.</a:t>
            </a:r>
          </a:p>
          <a:p>
            <a:pPr eaLnBrk="1" hangingPunct="1">
              <a:spcAft>
                <a:spcPct val="20000"/>
              </a:spcAft>
            </a:pPr>
            <a:r>
              <a:rPr lang="en-US" sz="2400" b="1" dirty="0" smtClean="0">
                <a:solidFill>
                  <a:srgbClr val="000099"/>
                </a:solidFill>
                <a:latin typeface="Arial" panose="020B0604020202020204" pitchFamily="34" charset="0"/>
              </a:rPr>
              <a:t>The results are summarized in table 1.</a:t>
            </a:r>
          </a:p>
          <a:p>
            <a:pPr eaLnBrk="1" hangingPunct="1">
              <a:spcAft>
                <a:spcPct val="20000"/>
              </a:spcAft>
            </a:pPr>
            <a:r>
              <a:rPr lang="en-US" sz="2400" b="1" dirty="0" smtClean="0">
                <a:solidFill>
                  <a:srgbClr val="000099"/>
                </a:solidFill>
                <a:latin typeface="Arial" panose="020B0604020202020204" pitchFamily="34" charset="0"/>
              </a:rPr>
              <a:t>These requirements were also supported </a:t>
            </a:r>
            <a:r>
              <a:rPr lang="en-US" sz="2400" b="1" dirty="0">
                <a:solidFill>
                  <a:srgbClr val="000099"/>
                </a:solidFill>
                <a:latin typeface="Arial" panose="020B0604020202020204" pitchFamily="34" charset="0"/>
              </a:rPr>
              <a:t>by corresponding transmission design data for N2 and N3 vehicles, that are shown in </a:t>
            </a:r>
            <a:r>
              <a:rPr lang="en-US" sz="2400" b="1" dirty="0" smtClean="0">
                <a:solidFill>
                  <a:srgbClr val="000099"/>
                </a:solidFill>
                <a:latin typeface="Arial" panose="020B0604020202020204" pitchFamily="34" charset="0"/>
              </a:rPr>
              <a:t>table 3 of WLTP-GS-TF-26 and covers 6speed to 16speed transmissions.</a:t>
            </a:r>
          </a:p>
          <a:p>
            <a:pPr eaLnBrk="1" hangingPunct="1">
              <a:spcAft>
                <a:spcPct val="20000"/>
              </a:spcAft>
            </a:pPr>
            <a:r>
              <a:rPr lang="en-US" sz="2400" b="1" dirty="0">
                <a:solidFill>
                  <a:srgbClr val="000099"/>
                </a:solidFill>
                <a:latin typeface="Arial" panose="020B0604020202020204" pitchFamily="34" charset="0"/>
              </a:rPr>
              <a:t>This proposal was accepted </a:t>
            </a:r>
            <a:r>
              <a:rPr lang="en-US" sz="2400" b="1" dirty="0" smtClean="0">
                <a:solidFill>
                  <a:srgbClr val="000099"/>
                </a:solidFill>
                <a:latin typeface="Arial" panose="020B0604020202020204" pitchFamily="34" charset="0"/>
              </a:rPr>
              <a:t>by the TF members except the </a:t>
            </a:r>
            <a:r>
              <a:rPr lang="en-US" sz="2400" b="1" dirty="0">
                <a:solidFill>
                  <a:srgbClr val="000099"/>
                </a:solidFill>
                <a:latin typeface="Arial" panose="020B0604020202020204" pitchFamily="34" charset="0"/>
              </a:rPr>
              <a:t>Japanese colleagues, who sent examples of vehicle configurations to Nick Arden and the chairman, which have a crawler gear, but would not qualify, when applying the </a:t>
            </a:r>
            <a:r>
              <a:rPr lang="en-US" sz="2400" b="1" dirty="0" smtClean="0">
                <a:solidFill>
                  <a:srgbClr val="000099"/>
                </a:solidFill>
                <a:latin typeface="Arial" panose="020B0604020202020204" pitchFamily="34" charset="0"/>
              </a:rPr>
              <a:t>proposed ratio spread criteria.</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650896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260350"/>
            <a:ext cx="7705725" cy="762000"/>
          </a:xfrm>
        </p:spPr>
        <p:txBody>
          <a:bodyPr/>
          <a:lstStyle/>
          <a:p>
            <a:pPr marL="536575" indent="-536575" eaLnBrk="1" hangingPunct="1"/>
            <a:r>
              <a:rPr lang="en-US" sz="3200" b="1" dirty="0">
                <a:latin typeface="Arial" panose="020B0604020202020204" pitchFamily="34" charset="0"/>
              </a:rPr>
              <a:t>Development of crawler gear requirements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7</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Text Box 9"/>
          <p:cNvSpPr txBox="1">
            <a:spLocks noChangeArrowheads="1"/>
          </p:cNvSpPr>
          <p:nvPr/>
        </p:nvSpPr>
        <p:spPr bwMode="auto">
          <a:xfrm>
            <a:off x="6753225" y="6516688"/>
            <a:ext cx="1439863" cy="307975"/>
          </a:xfrm>
          <a:prstGeom prst="rect">
            <a:avLst/>
          </a:prstGeom>
          <a:noFill/>
          <a:ln w="9525">
            <a:noFill/>
            <a:miter lim="800000"/>
            <a:headEnd/>
            <a:tailEnd/>
          </a:ln>
        </p:spPr>
        <p:txBody>
          <a:bodyPr>
            <a:spAutoFit/>
          </a:bodyPr>
          <a:lstStyle/>
          <a:p>
            <a:pPr algn="ctr">
              <a:spcBef>
                <a:spcPct val="50000"/>
              </a:spcBef>
            </a:pPr>
            <a:r>
              <a:rPr kumimoji="0" lang="de-DE" altLang="ja-JP" sz="1400" dirty="0" smtClean="0">
                <a:latin typeface="Arial" charset="0"/>
                <a:cs typeface="Arial" charset="0"/>
              </a:rPr>
              <a:t>Table 1</a:t>
            </a:r>
            <a:endParaRPr kumimoji="0" lang="de-DE" altLang="ja-JP" sz="1400" dirty="0">
              <a:latin typeface="Arial" charset="0"/>
              <a:cs typeface="Arial" charset="0"/>
            </a:endParaRPr>
          </a:p>
        </p:txBody>
      </p:sp>
      <p:pic>
        <p:nvPicPr>
          <p:cNvPr id="2" name="Grafik 1"/>
          <p:cNvPicPr>
            <a:picLocks noChangeAspect="1"/>
          </p:cNvPicPr>
          <p:nvPr/>
        </p:nvPicPr>
        <p:blipFill>
          <a:blip r:embed="rId2"/>
          <a:stretch>
            <a:fillRect/>
          </a:stretch>
        </p:blipFill>
        <p:spPr>
          <a:xfrm>
            <a:off x="323528" y="1230755"/>
            <a:ext cx="7869560" cy="5289367"/>
          </a:xfrm>
          <a:prstGeom prst="rect">
            <a:avLst/>
          </a:prstGeom>
        </p:spPr>
      </p:pic>
    </p:spTree>
    <p:extLst>
      <p:ext uri="{BB962C8B-B14F-4D97-AF65-F5344CB8AC3E}">
        <p14:creationId xmlns:p14="http://schemas.microsoft.com/office/powerpoint/2010/main" val="9892326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Development of crawler </a:t>
            </a:r>
            <a:r>
              <a:rPr lang="en-US" sz="3200" b="1" dirty="0">
                <a:latin typeface="Arial" panose="020B0604020202020204" pitchFamily="34" charset="0"/>
              </a:rPr>
              <a:t>gear </a:t>
            </a:r>
            <a:r>
              <a:rPr lang="en-US" sz="3200" b="1" dirty="0" smtClean="0">
                <a:latin typeface="Arial" panose="020B0604020202020204" pitchFamily="34" charset="0"/>
              </a:rPr>
              <a:t>requirements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8</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096355"/>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US" sz="2400" b="1" dirty="0" smtClean="0">
                <a:solidFill>
                  <a:srgbClr val="000099"/>
                </a:solidFill>
                <a:latin typeface="Arial" panose="020B0604020202020204" pitchFamily="34" charset="0"/>
              </a:rPr>
              <a:t>These </a:t>
            </a:r>
            <a:r>
              <a:rPr lang="en-US" sz="2400" b="1" dirty="0">
                <a:solidFill>
                  <a:srgbClr val="000099"/>
                </a:solidFill>
                <a:latin typeface="Arial" panose="020B0604020202020204" pitchFamily="34" charset="0"/>
              </a:rPr>
              <a:t>examples were assessed by the </a:t>
            </a:r>
            <a:r>
              <a:rPr lang="en-US" sz="2400" b="1" dirty="0" smtClean="0">
                <a:solidFill>
                  <a:srgbClr val="000099"/>
                </a:solidFill>
                <a:latin typeface="Arial" panose="020B0604020202020204" pitchFamily="34" charset="0"/>
              </a:rPr>
              <a:t>chairman.</a:t>
            </a:r>
          </a:p>
          <a:p>
            <a:pPr eaLnBrk="1" hangingPunct="1">
              <a:spcAft>
                <a:spcPct val="20000"/>
              </a:spcAft>
            </a:pPr>
            <a:r>
              <a:rPr lang="en-US" sz="2400" b="1" dirty="0" smtClean="0">
                <a:solidFill>
                  <a:srgbClr val="000099"/>
                </a:solidFill>
                <a:latin typeface="Arial" panose="020B0604020202020204" pitchFamily="34" charset="0"/>
              </a:rPr>
              <a:t>The engine power versus vehicle speed diagrams in figures 1 to 3 show examples, that shall illustrate the proposal of the chairman for a correction factor, that would take care of the concerns of the Japanese colleagues.  </a:t>
            </a:r>
          </a:p>
          <a:p>
            <a:pPr eaLnBrk="1" hangingPunct="1">
              <a:spcAft>
                <a:spcPct val="20000"/>
              </a:spcAft>
            </a:pPr>
            <a:r>
              <a:rPr lang="en-US" sz="2400" b="1" dirty="0" smtClean="0">
                <a:solidFill>
                  <a:srgbClr val="000099"/>
                </a:solidFill>
                <a:latin typeface="Arial" panose="020B0604020202020204" pitchFamily="34" charset="0"/>
              </a:rPr>
              <a:t>Figure 1 shows an example of a N1 vehicle from Japan, which fulfils the requirements for the 1</a:t>
            </a:r>
            <a:r>
              <a:rPr lang="en-US" sz="2400" b="1" baseline="30000" dirty="0" smtClean="0">
                <a:solidFill>
                  <a:srgbClr val="000099"/>
                </a:solidFill>
                <a:latin typeface="Arial" panose="020B0604020202020204" pitchFamily="34" charset="0"/>
              </a:rPr>
              <a:t>st</a:t>
            </a:r>
            <a:r>
              <a:rPr lang="en-US" sz="2400" b="1" dirty="0" smtClean="0">
                <a:solidFill>
                  <a:srgbClr val="000099"/>
                </a:solidFill>
                <a:latin typeface="Arial" panose="020B0604020202020204" pitchFamily="34" charset="0"/>
              </a:rPr>
              <a:t> gear being a crawler gear.</a:t>
            </a:r>
          </a:p>
          <a:p>
            <a:pPr eaLnBrk="1" hangingPunct="1">
              <a:spcAft>
                <a:spcPct val="20000"/>
              </a:spcAft>
            </a:pPr>
            <a:r>
              <a:rPr lang="en-US" sz="2400" b="1" dirty="0" smtClean="0">
                <a:solidFill>
                  <a:srgbClr val="000099"/>
                </a:solidFill>
                <a:latin typeface="Arial" panose="020B0604020202020204" pitchFamily="34" charset="0"/>
              </a:rPr>
              <a:t>Figure 2 shows another example of a N1 vehicle </a:t>
            </a:r>
            <a:r>
              <a:rPr lang="en-US" sz="2400" b="1" dirty="0">
                <a:solidFill>
                  <a:srgbClr val="000099"/>
                </a:solidFill>
                <a:latin typeface="Arial" panose="020B0604020202020204" pitchFamily="34" charset="0"/>
              </a:rPr>
              <a:t>from Japan, which </a:t>
            </a:r>
            <a:r>
              <a:rPr lang="en-US" sz="2400" b="1" dirty="0" smtClean="0">
                <a:solidFill>
                  <a:srgbClr val="000099"/>
                </a:solidFill>
                <a:latin typeface="Arial" panose="020B0604020202020204" pitchFamily="34" charset="0"/>
              </a:rPr>
              <a:t>does not fulfil </a:t>
            </a:r>
            <a:r>
              <a:rPr lang="en-US" sz="2400" b="1" dirty="0">
                <a:solidFill>
                  <a:srgbClr val="000099"/>
                </a:solidFill>
                <a:latin typeface="Arial" panose="020B0604020202020204" pitchFamily="34" charset="0"/>
              </a:rPr>
              <a:t>the requirements for the </a:t>
            </a:r>
            <a:r>
              <a:rPr lang="en-US" sz="2400" b="1" dirty="0" smtClean="0">
                <a:solidFill>
                  <a:srgbClr val="000099"/>
                </a:solidFill>
                <a:latin typeface="Arial" panose="020B0604020202020204" pitchFamily="34" charset="0"/>
              </a:rPr>
              <a:t>1</a:t>
            </a:r>
            <a:r>
              <a:rPr lang="en-US" sz="2400" b="1" baseline="30000" dirty="0" smtClean="0">
                <a:solidFill>
                  <a:srgbClr val="000099"/>
                </a:solidFill>
                <a:latin typeface="Arial" panose="020B0604020202020204" pitchFamily="34" charset="0"/>
              </a:rPr>
              <a:t>st</a:t>
            </a:r>
            <a:r>
              <a:rPr lang="en-US" sz="2400" b="1" dirty="0" smtClean="0">
                <a:solidFill>
                  <a:srgbClr val="000099"/>
                </a:solidFill>
                <a:latin typeface="Arial" panose="020B0604020202020204" pitchFamily="34" charset="0"/>
              </a:rPr>
              <a:t> </a:t>
            </a:r>
            <a:r>
              <a:rPr lang="en-US" sz="2400" b="1" dirty="0">
                <a:solidFill>
                  <a:srgbClr val="000099"/>
                </a:solidFill>
                <a:latin typeface="Arial" panose="020B0604020202020204" pitchFamily="34" charset="0"/>
              </a:rPr>
              <a:t>gear being a crawler </a:t>
            </a:r>
            <a:r>
              <a:rPr lang="en-US" sz="2400" b="1" dirty="0" smtClean="0">
                <a:solidFill>
                  <a:srgbClr val="000099"/>
                </a:solidFill>
                <a:latin typeface="Arial" panose="020B0604020202020204" pitchFamily="34" charset="0"/>
              </a:rPr>
              <a:t>gear, but with a similar transmission design as in figure 1.</a:t>
            </a:r>
            <a:endParaRPr lang="en-US" sz="2400" b="1" dirty="0">
              <a:solidFill>
                <a:srgbClr val="000099"/>
              </a:solidFill>
              <a:latin typeface="Arial" panose="020B0604020202020204" pitchFamily="34" charset="0"/>
            </a:endParaRPr>
          </a:p>
          <a:p>
            <a:pPr eaLnBrk="1" hangingPunct="1">
              <a:spcAft>
                <a:spcPct val="20000"/>
              </a:spcAft>
            </a:pPr>
            <a:endParaRPr lang="en-US" sz="2400" b="1" dirty="0" smtClean="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027764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293126" y="1200301"/>
            <a:ext cx="8710147" cy="5624362"/>
          </a:xfrm>
          <a:prstGeom prst="rect">
            <a:avLst/>
          </a:prstGeom>
        </p:spPr>
      </p:pic>
      <p:sp>
        <p:nvSpPr>
          <p:cNvPr id="5122" name="Rectangle 2"/>
          <p:cNvSpPr>
            <a:spLocks noGrp="1" noChangeArrowheads="1"/>
          </p:cNvSpPr>
          <p:nvPr>
            <p:ph type="title" idx="4294967295"/>
          </p:nvPr>
        </p:nvSpPr>
        <p:spPr>
          <a:xfrm>
            <a:off x="179388" y="260350"/>
            <a:ext cx="7705725" cy="762000"/>
          </a:xfrm>
        </p:spPr>
        <p:txBody>
          <a:bodyPr/>
          <a:lstStyle/>
          <a:p>
            <a:pPr marL="536575" indent="-536575" eaLnBrk="1" hangingPunct="1"/>
            <a:r>
              <a:rPr lang="en-US" sz="3200" b="1" dirty="0" smtClean="0">
                <a:latin typeface="Arial" panose="020B0604020202020204" pitchFamily="34" charset="0"/>
              </a:rPr>
              <a:t>Engine power vs vehicle speed, N1</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9</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0" name="Text Box 9"/>
          <p:cNvSpPr txBox="1">
            <a:spLocks noChangeArrowheads="1"/>
          </p:cNvSpPr>
          <p:nvPr/>
        </p:nvSpPr>
        <p:spPr bwMode="auto">
          <a:xfrm>
            <a:off x="6753225" y="6516688"/>
            <a:ext cx="1439863" cy="307975"/>
          </a:xfrm>
          <a:prstGeom prst="rect">
            <a:avLst/>
          </a:prstGeom>
          <a:noFill/>
          <a:ln w="9525">
            <a:noFill/>
            <a:miter lim="800000"/>
            <a:headEnd/>
            <a:tailEnd/>
          </a:ln>
        </p:spPr>
        <p:txBody>
          <a:bodyPr>
            <a:spAutoFit/>
          </a:bodyPr>
          <a:lstStyle/>
          <a:p>
            <a:pPr algn="ctr">
              <a:spcBef>
                <a:spcPct val="50000"/>
              </a:spcBef>
            </a:pPr>
            <a:r>
              <a:rPr kumimoji="0" lang="de-DE" altLang="ja-JP" sz="1400" dirty="0" err="1">
                <a:latin typeface="Arial" charset="0"/>
                <a:cs typeface="Arial" charset="0"/>
              </a:rPr>
              <a:t>Figure</a:t>
            </a:r>
            <a:r>
              <a:rPr kumimoji="0" lang="de-DE" altLang="ja-JP" sz="1400" dirty="0">
                <a:latin typeface="Arial" charset="0"/>
                <a:cs typeface="Arial" charset="0"/>
              </a:rPr>
              <a:t> </a:t>
            </a:r>
            <a:r>
              <a:rPr kumimoji="0" lang="de-DE" altLang="ja-JP" sz="1400" dirty="0" smtClean="0">
                <a:latin typeface="Arial" charset="0"/>
                <a:cs typeface="Arial" charset="0"/>
              </a:rPr>
              <a:t>1</a:t>
            </a:r>
            <a:endParaRPr kumimoji="0" lang="de-DE" altLang="ja-JP" sz="1400" dirty="0">
              <a:latin typeface="Arial" charset="0"/>
              <a:cs typeface="Arial" charset="0"/>
            </a:endParaRPr>
          </a:p>
        </p:txBody>
      </p:sp>
    </p:spTree>
    <p:extLst>
      <p:ext uri="{BB962C8B-B14F-4D97-AF65-F5344CB8AC3E}">
        <p14:creationId xmlns:p14="http://schemas.microsoft.com/office/powerpoint/2010/main" val="879659910"/>
      </p:ext>
    </p:extLst>
  </p:cSld>
  <p:clrMapOvr>
    <a:masterClrMapping/>
  </p:clrMapOvr>
  <p:timing>
    <p:tnLst>
      <p:par>
        <p:cTn id="1" dur="indefinite" restart="never" nodeType="tmRoot"/>
      </p:par>
    </p:tnLst>
  </p:timing>
</p:sld>
</file>

<file path=ppt/theme/theme1.xml><?xml version="1.0" encoding="utf-8"?>
<a:theme xmlns:a="http://schemas.openxmlformats.org/drawingml/2006/main" name="TÜV1">
  <a:themeElements>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ÜV1">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ÜV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ÜV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ÜV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ÜV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ÜV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ÜV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C:\WINDOWS\Anwendungsdaten\Microsoft\Vorlagen\TÜV1.pot</Template>
  <TotalTime>0</TotalTime>
  <Words>1150</Words>
  <Application>Microsoft Office PowerPoint</Application>
  <PresentationFormat>Bildschirmpräsentation (4:3)</PresentationFormat>
  <Paragraphs>86</Paragraphs>
  <Slides>16</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16</vt:i4>
      </vt:variant>
    </vt:vector>
  </HeadingPairs>
  <TitlesOfParts>
    <vt:vector size="20" baseType="lpstr">
      <vt:lpstr>Arial</vt:lpstr>
      <vt:lpstr>Times New Roman</vt:lpstr>
      <vt:lpstr>Wingdings</vt:lpstr>
      <vt:lpstr>TÜV1</vt:lpstr>
      <vt:lpstr>WLTP-11-6e</vt:lpstr>
      <vt:lpstr>Basis of the Development</vt:lpstr>
      <vt:lpstr>Basis of the Development</vt:lpstr>
      <vt:lpstr>Development of crawler gear requirements</vt:lpstr>
      <vt:lpstr>Development of crawler gear requirements</vt:lpstr>
      <vt:lpstr>Development of crawler gear requirements</vt:lpstr>
      <vt:lpstr>Development of crawler gear requirements</vt:lpstr>
      <vt:lpstr>Development of crawler gear requirements</vt:lpstr>
      <vt:lpstr>Engine power vs vehicle speed, N1</vt:lpstr>
      <vt:lpstr>Engine power vs vehicle speed, N1</vt:lpstr>
      <vt:lpstr>Development of crawler gear requirements</vt:lpstr>
      <vt:lpstr>Engine power vs vehicle speed, N1</vt:lpstr>
      <vt:lpstr>Development of crawler gear requirements</vt:lpstr>
      <vt:lpstr>Proposal for crawler gear requirements</vt:lpstr>
      <vt:lpstr>Proposal for crawler gear requirements</vt:lpstr>
      <vt:lpstr>Development of crawler gear requirements</vt:lpstr>
    </vt:vector>
  </TitlesOfParts>
  <Company>FiGE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Lärmkongress 2000</dc:title>
  <dc:creator>H. Steven</dc:creator>
  <cp:lastModifiedBy>Heinz Steven</cp:lastModifiedBy>
  <cp:revision>561</cp:revision>
  <dcterms:created xsi:type="dcterms:W3CDTF">2000-09-19T12:38:45Z</dcterms:created>
  <dcterms:modified xsi:type="dcterms:W3CDTF">2015-06-01T08:29:28Z</dcterms:modified>
</cp:coreProperties>
</file>