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59"/>
  </p:notesMasterIdLst>
  <p:handoutMasterIdLst>
    <p:handoutMasterId r:id="rId60"/>
  </p:handoutMasterIdLst>
  <p:sldIdLst>
    <p:sldId id="475" r:id="rId2"/>
    <p:sldId id="479" r:id="rId3"/>
    <p:sldId id="678" r:id="rId4"/>
    <p:sldId id="696" r:id="rId5"/>
    <p:sldId id="695" r:id="rId6"/>
    <p:sldId id="687" r:id="rId7"/>
    <p:sldId id="524" r:id="rId8"/>
    <p:sldId id="700" r:id="rId9"/>
    <p:sldId id="533" r:id="rId10"/>
    <p:sldId id="536" r:id="rId11"/>
    <p:sldId id="537" r:id="rId12"/>
    <p:sldId id="543" r:id="rId13"/>
    <p:sldId id="544" r:id="rId14"/>
    <p:sldId id="546" r:id="rId15"/>
    <p:sldId id="733" r:id="rId16"/>
    <p:sldId id="758" r:id="rId17"/>
    <p:sldId id="690" r:id="rId18"/>
    <p:sldId id="584" r:id="rId19"/>
    <p:sldId id="585" r:id="rId20"/>
    <p:sldId id="757" r:id="rId21"/>
    <p:sldId id="756" r:id="rId22"/>
    <p:sldId id="740" r:id="rId23"/>
    <p:sldId id="741" r:id="rId24"/>
    <p:sldId id="755" r:id="rId25"/>
    <p:sldId id="742" r:id="rId26"/>
    <p:sldId id="743" r:id="rId27"/>
    <p:sldId id="744" r:id="rId28"/>
    <p:sldId id="620" r:id="rId29"/>
    <p:sldId id="693" r:id="rId30"/>
    <p:sldId id="746" r:id="rId31"/>
    <p:sldId id="721" r:id="rId32"/>
    <p:sldId id="747" r:id="rId33"/>
    <p:sldId id="722" r:id="rId34"/>
    <p:sldId id="697" r:id="rId35"/>
    <p:sldId id="723" r:id="rId36"/>
    <p:sldId id="749" r:id="rId37"/>
    <p:sldId id="750" r:id="rId38"/>
    <p:sldId id="629" r:id="rId39"/>
    <p:sldId id="728" r:id="rId40"/>
    <p:sldId id="636" r:id="rId41"/>
    <p:sldId id="637" r:id="rId42"/>
    <p:sldId id="699" r:id="rId43"/>
    <p:sldId id="643" r:id="rId44"/>
    <p:sldId id="724" r:id="rId45"/>
    <p:sldId id="751" r:id="rId46"/>
    <p:sldId id="718" r:id="rId47"/>
    <p:sldId id="727" r:id="rId48"/>
    <p:sldId id="729" r:id="rId49"/>
    <p:sldId id="658" r:id="rId50"/>
    <p:sldId id="661" r:id="rId51"/>
    <p:sldId id="662" r:id="rId52"/>
    <p:sldId id="664" r:id="rId53"/>
    <p:sldId id="665" r:id="rId54"/>
    <p:sldId id="692" r:id="rId55"/>
    <p:sldId id="674" r:id="rId56"/>
    <p:sldId id="730" r:id="rId57"/>
    <p:sldId id="677" r:id="rId58"/>
  </p:sldIdLst>
  <p:sldSz cx="12192000" cy="6858000"/>
  <p:notesSz cx="9942513" cy="67611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inz Steven" initials="HS" lastIdx="1" clrIdx="0">
    <p:extLst/>
  </p:cmAuthor>
  <p:cmAuthor id="2" name="Serge M. Dubuc" initials="SMD"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03" autoAdjust="0"/>
    <p:restoredTop sz="94434" autoAdjust="0"/>
  </p:normalViewPr>
  <p:slideViewPr>
    <p:cSldViewPr snapToGrid="0">
      <p:cViewPr varScale="1">
        <p:scale>
          <a:sx n="106" d="100"/>
          <a:sy n="106" d="100"/>
        </p:scale>
        <p:origin x="-210" y="-102"/>
      </p:cViewPr>
      <p:guideLst>
        <p:guide orient="horz" pos="2160"/>
        <p:guide pos="3840"/>
      </p:guideLst>
    </p:cSldViewPr>
  </p:slideViewPr>
  <p:notesTextViewPr>
    <p:cViewPr>
      <p:scale>
        <a:sx n="1" d="1"/>
        <a:sy n="1" d="1"/>
      </p:scale>
      <p:origin x="0" y="0"/>
    </p:cViewPr>
  </p:notesTextViewPr>
  <p:sorterViewPr>
    <p:cViewPr>
      <p:scale>
        <a:sx n="62" d="100"/>
        <a:sy n="6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 y="1"/>
            <a:ext cx="4308421" cy="339232"/>
          </a:xfrm>
          <a:prstGeom prst="rect">
            <a:avLst/>
          </a:prstGeom>
        </p:spPr>
        <p:txBody>
          <a:bodyPr vert="horz" lIns="91413" tIns="45706" rIns="91413" bIns="45706" rtlCol="0"/>
          <a:lstStyle>
            <a:lvl1pPr algn="l">
              <a:defRPr sz="1200"/>
            </a:lvl1pPr>
          </a:lstStyle>
          <a:p>
            <a:endParaRPr lang="en-US"/>
          </a:p>
        </p:txBody>
      </p:sp>
      <p:sp>
        <p:nvSpPr>
          <p:cNvPr id="3" name="Datumsplatzhalter 2"/>
          <p:cNvSpPr>
            <a:spLocks noGrp="1"/>
          </p:cNvSpPr>
          <p:nvPr>
            <p:ph type="dt" sz="quarter" idx="1"/>
          </p:nvPr>
        </p:nvSpPr>
        <p:spPr>
          <a:xfrm>
            <a:off x="5631793" y="1"/>
            <a:ext cx="4308421" cy="339232"/>
          </a:xfrm>
          <a:prstGeom prst="rect">
            <a:avLst/>
          </a:prstGeom>
        </p:spPr>
        <p:txBody>
          <a:bodyPr vert="horz" lIns="91413" tIns="45706" rIns="91413" bIns="45706" rtlCol="0"/>
          <a:lstStyle>
            <a:lvl1pPr algn="r">
              <a:defRPr sz="1200"/>
            </a:lvl1pPr>
          </a:lstStyle>
          <a:p>
            <a:fld id="{05F324BD-9771-41BB-A838-5B53E3A53198}" type="datetimeFigureOut">
              <a:rPr lang="en-US" smtClean="0"/>
              <a:t>6/1/2015</a:t>
            </a:fld>
            <a:endParaRPr lang="en-US"/>
          </a:p>
        </p:txBody>
      </p:sp>
      <p:sp>
        <p:nvSpPr>
          <p:cNvPr id="4" name="Fußzeilenplatzhalter 3"/>
          <p:cNvSpPr>
            <a:spLocks noGrp="1"/>
          </p:cNvSpPr>
          <p:nvPr>
            <p:ph type="ftr" sz="quarter" idx="2"/>
          </p:nvPr>
        </p:nvSpPr>
        <p:spPr>
          <a:xfrm>
            <a:off x="4" y="6421932"/>
            <a:ext cx="4308421" cy="339232"/>
          </a:xfrm>
          <a:prstGeom prst="rect">
            <a:avLst/>
          </a:prstGeom>
        </p:spPr>
        <p:txBody>
          <a:bodyPr vert="horz" lIns="91413" tIns="45706" rIns="91413" bIns="45706" rtlCol="0" anchor="b"/>
          <a:lstStyle>
            <a:lvl1pPr algn="l">
              <a:defRPr sz="1200"/>
            </a:lvl1pPr>
          </a:lstStyle>
          <a:p>
            <a:endParaRPr lang="en-US"/>
          </a:p>
        </p:txBody>
      </p:sp>
      <p:sp>
        <p:nvSpPr>
          <p:cNvPr id="5" name="Foliennummernplatzhalter 4"/>
          <p:cNvSpPr>
            <a:spLocks noGrp="1"/>
          </p:cNvSpPr>
          <p:nvPr>
            <p:ph type="sldNum" sz="quarter" idx="3"/>
          </p:nvPr>
        </p:nvSpPr>
        <p:spPr>
          <a:xfrm>
            <a:off x="5631793" y="6421932"/>
            <a:ext cx="4308421" cy="339232"/>
          </a:xfrm>
          <a:prstGeom prst="rect">
            <a:avLst/>
          </a:prstGeom>
        </p:spPr>
        <p:txBody>
          <a:bodyPr vert="horz" lIns="91413" tIns="45706" rIns="91413" bIns="45706" rtlCol="0" anchor="b"/>
          <a:lstStyle>
            <a:lvl1pPr algn="r">
              <a:defRPr sz="1200"/>
            </a:lvl1pPr>
          </a:lstStyle>
          <a:p>
            <a:fld id="{B5294207-54A4-463A-8617-1DA7354CE2B7}" type="slidenum">
              <a:rPr lang="en-US" smtClean="0"/>
              <a:t>‹Nr.›</a:t>
            </a:fld>
            <a:endParaRPr lang="en-US"/>
          </a:p>
        </p:txBody>
      </p:sp>
    </p:spTree>
    <p:extLst>
      <p:ext uri="{BB962C8B-B14F-4D97-AF65-F5344CB8AC3E}">
        <p14:creationId xmlns:p14="http://schemas.microsoft.com/office/powerpoint/2010/main" val="3642944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0"/>
            <a:ext cx="4309433" cy="338976"/>
          </a:xfrm>
          <a:prstGeom prst="rect">
            <a:avLst/>
          </a:prstGeom>
        </p:spPr>
        <p:txBody>
          <a:bodyPr vert="horz" lIns="91426" tIns="45713" rIns="91426" bIns="45713" rtlCol="0"/>
          <a:lstStyle>
            <a:lvl1pPr algn="l">
              <a:defRPr sz="1200"/>
            </a:lvl1pPr>
          </a:lstStyle>
          <a:p>
            <a:endParaRPr lang="en-US"/>
          </a:p>
        </p:txBody>
      </p:sp>
      <p:sp>
        <p:nvSpPr>
          <p:cNvPr id="3" name="Datumsplatzhalter 2"/>
          <p:cNvSpPr>
            <a:spLocks noGrp="1"/>
          </p:cNvSpPr>
          <p:nvPr>
            <p:ph type="dt" idx="1"/>
          </p:nvPr>
        </p:nvSpPr>
        <p:spPr>
          <a:xfrm>
            <a:off x="5630747" y="0"/>
            <a:ext cx="4309433" cy="338976"/>
          </a:xfrm>
          <a:prstGeom prst="rect">
            <a:avLst/>
          </a:prstGeom>
        </p:spPr>
        <p:txBody>
          <a:bodyPr vert="horz" lIns="91426" tIns="45713" rIns="91426" bIns="45713" rtlCol="0"/>
          <a:lstStyle>
            <a:lvl1pPr algn="r">
              <a:defRPr sz="1200"/>
            </a:lvl1pPr>
          </a:lstStyle>
          <a:p>
            <a:fld id="{DB6344D6-6373-4A97-BD6E-647CE8497A95}" type="datetimeFigureOut">
              <a:rPr lang="en-US" smtClean="0"/>
              <a:t>6/1/2015</a:t>
            </a:fld>
            <a:endParaRPr lang="en-US"/>
          </a:p>
        </p:txBody>
      </p:sp>
      <p:sp>
        <p:nvSpPr>
          <p:cNvPr id="4" name="Folienbildplatzhalter 3"/>
          <p:cNvSpPr>
            <a:spLocks noGrp="1" noRot="1" noChangeAspect="1"/>
          </p:cNvSpPr>
          <p:nvPr>
            <p:ph type="sldImg" idx="2"/>
          </p:nvPr>
        </p:nvSpPr>
        <p:spPr>
          <a:xfrm>
            <a:off x="2941638" y="844550"/>
            <a:ext cx="4059237" cy="2282825"/>
          </a:xfrm>
          <a:prstGeom prst="rect">
            <a:avLst/>
          </a:prstGeom>
          <a:noFill/>
          <a:ln w="12700">
            <a:solidFill>
              <a:prstClr val="black"/>
            </a:solidFill>
          </a:ln>
        </p:spPr>
        <p:txBody>
          <a:bodyPr vert="horz" lIns="91426" tIns="45713" rIns="91426" bIns="45713" rtlCol="0" anchor="ctr"/>
          <a:lstStyle/>
          <a:p>
            <a:endParaRPr lang="en-US"/>
          </a:p>
        </p:txBody>
      </p:sp>
      <p:sp>
        <p:nvSpPr>
          <p:cNvPr id="5" name="Notizenplatzhalter 4"/>
          <p:cNvSpPr>
            <a:spLocks noGrp="1"/>
          </p:cNvSpPr>
          <p:nvPr>
            <p:ph type="body" sz="quarter" idx="3"/>
          </p:nvPr>
        </p:nvSpPr>
        <p:spPr>
          <a:xfrm>
            <a:off x="994486" y="3253736"/>
            <a:ext cx="7953544" cy="2662147"/>
          </a:xfrm>
          <a:prstGeom prst="rect">
            <a:avLst/>
          </a:prstGeom>
        </p:spPr>
        <p:txBody>
          <a:bodyPr vert="horz" lIns="91426" tIns="45713" rIns="91426" bIns="45713"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3" y="6422189"/>
            <a:ext cx="4309433" cy="338976"/>
          </a:xfrm>
          <a:prstGeom prst="rect">
            <a:avLst/>
          </a:prstGeom>
        </p:spPr>
        <p:txBody>
          <a:bodyPr vert="horz" lIns="91426" tIns="45713" rIns="91426" bIns="45713" rtlCol="0" anchor="b"/>
          <a:lstStyle>
            <a:lvl1pPr algn="l">
              <a:defRPr sz="1200"/>
            </a:lvl1pPr>
          </a:lstStyle>
          <a:p>
            <a:endParaRPr lang="en-US"/>
          </a:p>
        </p:txBody>
      </p:sp>
      <p:sp>
        <p:nvSpPr>
          <p:cNvPr id="7" name="Foliennummernplatzhalter 6"/>
          <p:cNvSpPr>
            <a:spLocks noGrp="1"/>
          </p:cNvSpPr>
          <p:nvPr>
            <p:ph type="sldNum" sz="quarter" idx="5"/>
          </p:nvPr>
        </p:nvSpPr>
        <p:spPr>
          <a:xfrm>
            <a:off x="5630747" y="6422189"/>
            <a:ext cx="4309433" cy="338976"/>
          </a:xfrm>
          <a:prstGeom prst="rect">
            <a:avLst/>
          </a:prstGeom>
        </p:spPr>
        <p:txBody>
          <a:bodyPr vert="horz" lIns="91426" tIns="45713" rIns="91426" bIns="45713" rtlCol="0" anchor="b"/>
          <a:lstStyle>
            <a:lvl1pPr algn="r">
              <a:defRPr sz="1200"/>
            </a:lvl1pPr>
          </a:lstStyle>
          <a:p>
            <a:fld id="{C4DF7F1F-552D-4A58-B191-7601B0356BAD}" type="slidenum">
              <a:rPr lang="en-US" smtClean="0"/>
              <a:t>‹Nr.›</a:t>
            </a:fld>
            <a:endParaRPr lang="en-US"/>
          </a:p>
        </p:txBody>
      </p:sp>
    </p:spTree>
    <p:extLst>
      <p:ext uri="{BB962C8B-B14F-4D97-AF65-F5344CB8AC3E}">
        <p14:creationId xmlns:p14="http://schemas.microsoft.com/office/powerpoint/2010/main" val="2299391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4DF7F1F-552D-4A58-B191-7601B0356BAD}" type="slidenum">
              <a:rPr lang="en-US" smtClean="0"/>
              <a:t>1</a:t>
            </a:fld>
            <a:endParaRPr lang="en-US"/>
          </a:p>
        </p:txBody>
      </p:sp>
    </p:spTree>
    <p:extLst>
      <p:ext uri="{BB962C8B-B14F-4D97-AF65-F5344CB8AC3E}">
        <p14:creationId xmlns:p14="http://schemas.microsoft.com/office/powerpoint/2010/main" val="1389248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C4DF7F1F-552D-4A58-B191-7601B0356BAD}" type="slidenum">
              <a:rPr lang="en-US" smtClean="0"/>
              <a:t>2</a:t>
            </a:fld>
            <a:endParaRPr lang="en-US"/>
          </a:p>
        </p:txBody>
      </p:sp>
    </p:spTree>
    <p:extLst>
      <p:ext uri="{BB962C8B-B14F-4D97-AF65-F5344CB8AC3E}">
        <p14:creationId xmlns:p14="http://schemas.microsoft.com/office/powerpoint/2010/main" val="636201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C4DF7F1F-552D-4A58-B191-7601B0356BAD}" type="slidenum">
              <a:rPr lang="en-US" smtClean="0"/>
              <a:t>3</a:t>
            </a:fld>
            <a:endParaRPr lang="en-US"/>
          </a:p>
        </p:txBody>
      </p:sp>
    </p:spTree>
    <p:extLst>
      <p:ext uri="{BB962C8B-B14F-4D97-AF65-F5344CB8AC3E}">
        <p14:creationId xmlns:p14="http://schemas.microsoft.com/office/powerpoint/2010/main" val="2857754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C4DF7F1F-552D-4A58-B191-7601B0356BAD}" type="slidenum">
              <a:rPr lang="en-US" smtClean="0"/>
              <a:t>5</a:t>
            </a:fld>
            <a:endParaRPr lang="en-US"/>
          </a:p>
        </p:txBody>
      </p:sp>
    </p:spTree>
    <p:extLst>
      <p:ext uri="{BB962C8B-B14F-4D97-AF65-F5344CB8AC3E}">
        <p14:creationId xmlns:p14="http://schemas.microsoft.com/office/powerpoint/2010/main" val="3976456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C4DF7F1F-552D-4A58-B191-7601B0356BAD}" type="slidenum">
              <a:rPr lang="en-US" smtClean="0"/>
              <a:t>19</a:t>
            </a:fld>
            <a:endParaRPr lang="en-US"/>
          </a:p>
        </p:txBody>
      </p:sp>
    </p:spTree>
    <p:extLst>
      <p:ext uri="{BB962C8B-B14F-4D97-AF65-F5344CB8AC3E}">
        <p14:creationId xmlns:p14="http://schemas.microsoft.com/office/powerpoint/2010/main" val="612912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4DF7F1F-552D-4A58-B191-7601B0356BAD}" type="slidenum">
              <a:rPr lang="en-US" smtClean="0"/>
              <a:t>40</a:t>
            </a:fld>
            <a:endParaRPr lang="en-US"/>
          </a:p>
        </p:txBody>
      </p:sp>
    </p:spTree>
    <p:extLst>
      <p:ext uri="{BB962C8B-B14F-4D97-AF65-F5344CB8AC3E}">
        <p14:creationId xmlns:p14="http://schemas.microsoft.com/office/powerpoint/2010/main" val="1055201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C4DF7F1F-552D-4A58-B191-7601B0356BAD}" type="slidenum">
              <a:rPr lang="en-US" smtClean="0"/>
              <a:t>56</a:t>
            </a:fld>
            <a:endParaRPr lang="en-US"/>
          </a:p>
        </p:txBody>
      </p:sp>
    </p:spTree>
    <p:extLst>
      <p:ext uri="{BB962C8B-B14F-4D97-AF65-F5344CB8AC3E}">
        <p14:creationId xmlns:p14="http://schemas.microsoft.com/office/powerpoint/2010/main" val="2044582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en-US"/>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008593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219792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2473175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88914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en-US"/>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2344872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r>
              <a:rPr lang="en-US" smtClean="0"/>
              <a:t>March 22, 2015</a:t>
            </a:r>
            <a:endParaRPr lang="en-US"/>
          </a:p>
        </p:txBody>
      </p:sp>
      <p:sp>
        <p:nvSpPr>
          <p:cNvPr id="6" name="Fußzeilenplatzhalter 5"/>
          <p:cNvSpPr>
            <a:spLocks noGrp="1"/>
          </p:cNvSpPr>
          <p:nvPr>
            <p:ph type="ftr" sz="quarter" idx="11"/>
          </p:nvPr>
        </p:nvSpPr>
        <p:spPr/>
        <p:txBody>
          <a:bodyPr/>
          <a:lstStyle/>
          <a:p>
            <a:r>
              <a:rPr lang="en-GB" dirty="0" smtClean="0"/>
              <a:t>Serge Dubuc, WLTP GTR 15 Drafting Coordinator</a:t>
            </a:r>
            <a:endParaRPr lang="en-US" dirty="0"/>
          </a:p>
        </p:txBody>
      </p:sp>
      <p:sp>
        <p:nvSpPr>
          <p:cNvPr id="7" name="Foliennummernplatzhalter 6"/>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403592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en-US"/>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r>
              <a:rPr lang="en-US" smtClean="0"/>
              <a:t>March 22, 2015</a:t>
            </a:r>
            <a:endParaRPr lang="en-US"/>
          </a:p>
        </p:txBody>
      </p:sp>
      <p:sp>
        <p:nvSpPr>
          <p:cNvPr id="8" name="Fußzeilenplatzhalter 7"/>
          <p:cNvSpPr>
            <a:spLocks noGrp="1"/>
          </p:cNvSpPr>
          <p:nvPr>
            <p:ph type="ftr" sz="quarter" idx="11"/>
          </p:nvPr>
        </p:nvSpPr>
        <p:spPr/>
        <p:txBody>
          <a:bodyPr/>
          <a:lstStyle/>
          <a:p>
            <a:r>
              <a:rPr lang="en-GB" dirty="0" smtClean="0"/>
              <a:t>Serge Dubuc, WLTP GTR 15 Drafting Coordinator</a:t>
            </a:r>
            <a:endParaRPr lang="en-US" dirty="0"/>
          </a:p>
        </p:txBody>
      </p:sp>
      <p:sp>
        <p:nvSpPr>
          <p:cNvPr id="9" name="Foliennummernplatzhalter 8"/>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151804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r>
              <a:rPr lang="en-US" smtClean="0"/>
              <a:t>March 22, 2015</a:t>
            </a:r>
            <a:endParaRPr lang="en-US"/>
          </a:p>
        </p:txBody>
      </p:sp>
      <p:sp>
        <p:nvSpPr>
          <p:cNvPr id="4" name="Fußzeilenplatzhalter 3"/>
          <p:cNvSpPr>
            <a:spLocks noGrp="1"/>
          </p:cNvSpPr>
          <p:nvPr>
            <p:ph type="ftr" sz="quarter" idx="11"/>
          </p:nvPr>
        </p:nvSpPr>
        <p:spPr/>
        <p:txBody>
          <a:bodyPr/>
          <a:lstStyle/>
          <a:p>
            <a:r>
              <a:rPr lang="en-GB" dirty="0" smtClean="0"/>
              <a:t>Serge Dubuc, WLTP GTR 15 Drafting Coordinator</a:t>
            </a:r>
            <a:endParaRPr lang="en-US" dirty="0"/>
          </a:p>
        </p:txBody>
      </p:sp>
      <p:sp>
        <p:nvSpPr>
          <p:cNvPr id="5" name="Foliennummernplatzhalter 4"/>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2828073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en-US" smtClean="0"/>
              <a:t>March 22, 2015</a:t>
            </a:r>
            <a:endParaRPr lang="en-US"/>
          </a:p>
        </p:txBody>
      </p:sp>
      <p:sp>
        <p:nvSpPr>
          <p:cNvPr id="3" name="Fußzeilenplatzhalter 2"/>
          <p:cNvSpPr>
            <a:spLocks noGrp="1"/>
          </p:cNvSpPr>
          <p:nvPr>
            <p:ph type="ftr" sz="quarter" idx="11"/>
          </p:nvPr>
        </p:nvSpPr>
        <p:spPr/>
        <p:txBody>
          <a:bodyPr/>
          <a:lstStyle/>
          <a:p>
            <a:r>
              <a:rPr lang="en-GB" dirty="0" smtClean="0"/>
              <a:t>Serge Dubuc, WLTP GTR 15 Drafting Coordinator</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4130349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en-US"/>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en-US" smtClean="0"/>
              <a:t>March 22, 2015</a:t>
            </a:r>
            <a:endParaRPr lang="en-US"/>
          </a:p>
        </p:txBody>
      </p:sp>
      <p:sp>
        <p:nvSpPr>
          <p:cNvPr id="6" name="Fußzeilenplatzhalter 5"/>
          <p:cNvSpPr>
            <a:spLocks noGrp="1"/>
          </p:cNvSpPr>
          <p:nvPr>
            <p:ph type="ftr" sz="quarter" idx="11"/>
          </p:nvPr>
        </p:nvSpPr>
        <p:spPr/>
        <p:txBody>
          <a:bodyPr/>
          <a:lstStyle/>
          <a:p>
            <a:r>
              <a:rPr lang="en-GB" dirty="0" smtClean="0"/>
              <a:t>Serge Dubuc, WLTP GTR 15 Drafting Coordinator</a:t>
            </a:r>
            <a:endParaRPr lang="en-US" dirty="0"/>
          </a:p>
        </p:txBody>
      </p:sp>
      <p:sp>
        <p:nvSpPr>
          <p:cNvPr id="7" name="Foliennummernplatzhalter 6"/>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789912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en-US"/>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en-US" smtClean="0"/>
              <a:t>March 22, 2015</a:t>
            </a:r>
            <a:endParaRPr lang="en-US"/>
          </a:p>
        </p:txBody>
      </p:sp>
      <p:sp>
        <p:nvSpPr>
          <p:cNvPr id="6" name="Fußzeilenplatzhalter 5"/>
          <p:cNvSpPr>
            <a:spLocks noGrp="1"/>
          </p:cNvSpPr>
          <p:nvPr>
            <p:ph type="ftr" sz="quarter" idx="11"/>
          </p:nvPr>
        </p:nvSpPr>
        <p:spPr/>
        <p:txBody>
          <a:bodyPr/>
          <a:lstStyle/>
          <a:p>
            <a:r>
              <a:rPr lang="en-GB" dirty="0" smtClean="0"/>
              <a:t>Serge Dubuc, WLTP GTR 15 Drafting Coordinator</a:t>
            </a:r>
            <a:endParaRPr lang="en-US" dirty="0"/>
          </a:p>
        </p:txBody>
      </p:sp>
      <p:sp>
        <p:nvSpPr>
          <p:cNvPr id="7" name="Foliennummernplatzhalter 6"/>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483392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March 22, 2015</a:t>
            </a:r>
            <a:endParaRPr lang="en-US"/>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Serge Dubuc, WLTP GTR 15 Drafting Coordinator</a:t>
            </a:r>
            <a:endParaRPr lang="en-US" dirty="0"/>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A8D189-EBB7-4D87-B545-B4C0CFE105F6}" type="slidenum">
              <a:rPr lang="en-US" smtClean="0"/>
              <a:t>‹Nr.›</a:t>
            </a:fld>
            <a:endParaRPr lang="en-US"/>
          </a:p>
        </p:txBody>
      </p:sp>
    </p:spTree>
    <p:extLst>
      <p:ext uri="{BB962C8B-B14F-4D97-AF65-F5344CB8AC3E}">
        <p14:creationId xmlns:p14="http://schemas.microsoft.com/office/powerpoint/2010/main" val="23769676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38200" y="1493330"/>
            <a:ext cx="10515600" cy="3433512"/>
          </a:xfrm>
        </p:spPr>
        <p:style>
          <a:lnRef idx="2">
            <a:schemeClr val="accent5">
              <a:shade val="50000"/>
            </a:schemeClr>
          </a:lnRef>
          <a:fillRef idx="1">
            <a:schemeClr val="accent5"/>
          </a:fillRef>
          <a:effectRef idx="0">
            <a:schemeClr val="accent5"/>
          </a:effectRef>
          <a:fontRef idx="minor">
            <a:schemeClr val="lt1"/>
          </a:fontRef>
        </p:style>
        <p:txBody>
          <a:bodyPr anchor="t">
            <a:normAutofit fontScale="90000"/>
          </a:bodyPr>
          <a:lstStyle/>
          <a:p>
            <a:r>
              <a:rPr lang="en-US" dirty="0" smtClean="0"/>
              <a:t>Summary of GTR-relevant text from the April 2015 IWG #10 and Drafting Subgroup meetings, Stockholm, plus new slides since then</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1</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3" name="Textfeld 2"/>
          <p:cNvSpPr txBox="1"/>
          <p:nvPr/>
        </p:nvSpPr>
        <p:spPr>
          <a:xfrm>
            <a:off x="9314329" y="708212"/>
            <a:ext cx="1853264" cy="461665"/>
          </a:xfrm>
          <a:prstGeom prst="rect">
            <a:avLst/>
          </a:prstGeom>
          <a:noFill/>
        </p:spPr>
        <p:txBody>
          <a:bodyPr wrap="none" rtlCol="0">
            <a:spAutoFit/>
          </a:bodyPr>
          <a:lstStyle/>
          <a:p>
            <a:r>
              <a:rPr lang="de-DE" sz="2400" b="1" u="sng" dirty="0" smtClean="0"/>
              <a:t>WLTP-11-10e</a:t>
            </a:r>
            <a:endParaRPr lang="de-DE" sz="2400" b="1" u="sng" dirty="0"/>
          </a:p>
        </p:txBody>
      </p:sp>
    </p:spTree>
    <p:extLst>
      <p:ext uri="{BB962C8B-B14F-4D97-AF65-F5344CB8AC3E}">
        <p14:creationId xmlns:p14="http://schemas.microsoft.com/office/powerpoint/2010/main" val="15591118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Definitions (mass)</a:t>
            </a:r>
          </a:p>
        </p:txBody>
      </p:sp>
      <p:sp>
        <p:nvSpPr>
          <p:cNvPr id="4" name="Inhaltsplatzhalter 2"/>
          <p:cNvSpPr txBox="1">
            <a:spLocks/>
          </p:cNvSpPr>
          <p:nvPr/>
        </p:nvSpPr>
        <p:spPr>
          <a:xfrm>
            <a:off x="838200" y="3148522"/>
            <a:ext cx="8705850" cy="667146"/>
          </a:xfrm>
          <a:prstGeom prst="rect">
            <a:avLst/>
          </a:prstGeom>
          <a:solidFill>
            <a:srgbClr val="FFFF00"/>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TASK: Approval of proposed text</a:t>
            </a:r>
            <a:r>
              <a:rPr lang="en-GB" dirty="0"/>
              <a:t>. Proposal from W. Coleman.</a:t>
            </a:r>
          </a:p>
          <a:p>
            <a:pPr marL="0" indent="0">
              <a:buNone/>
            </a:pPr>
            <a:endParaRPr lang="en-US" dirty="0"/>
          </a:p>
        </p:txBody>
      </p:sp>
      <p:sp>
        <p:nvSpPr>
          <p:cNvPr id="3" name="Rechteck 2"/>
          <p:cNvSpPr/>
          <p:nvPr/>
        </p:nvSpPr>
        <p:spPr>
          <a:xfrm>
            <a:off x="838200" y="1690688"/>
            <a:ext cx="10515600" cy="1200329"/>
          </a:xfrm>
          <a:prstGeom prst="rect">
            <a:avLst/>
          </a:prstGeom>
        </p:spPr>
        <p:txBody>
          <a:bodyPr wrap="square">
            <a:spAutoFit/>
          </a:bodyPr>
          <a:lstStyle/>
          <a:p>
            <a:r>
              <a:rPr lang="en-GB" sz="2400" dirty="0">
                <a:latin typeface="Arial" panose="020B0604020202020204" pitchFamily="34" charset="0"/>
                <a:ea typeface="Times New Roman" panose="02020603050405020304" pitchFamily="18" charset="0"/>
              </a:rPr>
              <a:t>PROPOSAL:</a:t>
            </a:r>
          </a:p>
          <a:p>
            <a:r>
              <a:rPr lang="en-GB" sz="2400" dirty="0"/>
              <a:t>3.2.d.	</a:t>
            </a:r>
            <a:r>
              <a:rPr lang="en-GB" sz="2400" dirty="0" smtClean="0"/>
              <a:t>"</a:t>
            </a:r>
            <a:r>
              <a:rPr lang="en-GB" sz="2400" i="1" dirty="0" smtClean="0"/>
              <a:t>Test </a:t>
            </a:r>
            <a:r>
              <a:rPr lang="en-GB" sz="2400" i="1" dirty="0"/>
              <a:t>mass of the </a:t>
            </a:r>
            <a:r>
              <a:rPr lang="en-GB" sz="2400" i="1" dirty="0" smtClean="0"/>
              <a:t>vehicle</a:t>
            </a:r>
            <a:r>
              <a:rPr lang="en-GB" sz="2400" dirty="0"/>
              <a:t>"</a:t>
            </a:r>
            <a:r>
              <a:rPr lang="en-GB" sz="2400" dirty="0" smtClean="0"/>
              <a:t> </a:t>
            </a:r>
            <a:r>
              <a:rPr lang="en-GB" sz="2400" dirty="0"/>
              <a:t>means the sum of the actual mass of the vehicle, 25 kg and mass representative of the vehicle </a:t>
            </a:r>
            <a:r>
              <a:rPr lang="en-GB" sz="2400" dirty="0" smtClean="0"/>
              <a:t>load.</a:t>
            </a:r>
            <a:endParaRPr lang="en-US" sz="2400" dirty="0"/>
          </a:p>
        </p:txBody>
      </p:sp>
      <p:sp>
        <p:nvSpPr>
          <p:cNvPr id="6" name="Foliennummernplatzhalter 5"/>
          <p:cNvSpPr>
            <a:spLocks noGrp="1"/>
          </p:cNvSpPr>
          <p:nvPr>
            <p:ph type="sldNum" sz="quarter" idx="12"/>
          </p:nvPr>
        </p:nvSpPr>
        <p:spPr/>
        <p:txBody>
          <a:bodyPr/>
          <a:lstStyle/>
          <a:p>
            <a:fld id="{E4A8D189-EBB7-4D87-B545-B4C0CFE105F6}" type="slidenum">
              <a:rPr lang="en-US" smtClean="0"/>
              <a:t>10</a:t>
            </a:fld>
            <a:endParaRPr lang="en-US"/>
          </a:p>
        </p:txBody>
      </p:sp>
      <p:sp>
        <p:nvSpPr>
          <p:cNvPr id="7" name="Inhaltsplatzhalter 2"/>
          <p:cNvSpPr txBox="1">
            <a:spLocks/>
          </p:cNvSpPr>
          <p:nvPr/>
        </p:nvSpPr>
        <p:spPr>
          <a:xfrm>
            <a:off x="838200" y="4073173"/>
            <a:ext cx="10515600" cy="2283177"/>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smtClean="0">
                <a:latin typeface="VW Headline OT-Black" pitchFamily="34" charset="0"/>
              </a:rPr>
              <a:t>Reason: </a:t>
            </a:r>
          </a:p>
          <a:p>
            <a:pPr marL="0" indent="0">
              <a:buNone/>
            </a:pPr>
            <a:r>
              <a:rPr lang="de-DE" dirty="0" err="1"/>
              <a:t>No</a:t>
            </a:r>
            <a:r>
              <a:rPr lang="de-DE" dirty="0"/>
              <a:t> </a:t>
            </a:r>
            <a:r>
              <a:rPr lang="de-DE" dirty="0" err="1"/>
              <a:t>definition</a:t>
            </a:r>
            <a:r>
              <a:rPr lang="de-DE" dirty="0"/>
              <a:t> </a:t>
            </a:r>
            <a:r>
              <a:rPr lang="de-DE" dirty="0" err="1"/>
              <a:t>of</a:t>
            </a:r>
            <a:r>
              <a:rPr lang="de-DE" dirty="0"/>
              <a:t> </a:t>
            </a:r>
            <a:r>
              <a:rPr lang="de-DE" dirty="0" err="1"/>
              <a:t>this</a:t>
            </a:r>
            <a:r>
              <a:rPr lang="de-DE" dirty="0"/>
              <a:t> </a:t>
            </a:r>
            <a:r>
              <a:rPr lang="de-DE" dirty="0" err="1"/>
              <a:t>term</a:t>
            </a:r>
            <a:r>
              <a:rPr lang="de-DE" dirty="0"/>
              <a:t> was </a:t>
            </a:r>
            <a:r>
              <a:rPr lang="de-DE" dirty="0" err="1"/>
              <a:t>included</a:t>
            </a:r>
            <a:r>
              <a:rPr lang="de-DE" dirty="0"/>
              <a:t> in </a:t>
            </a:r>
            <a:r>
              <a:rPr lang="de-DE" dirty="0" err="1"/>
              <a:t>the</a:t>
            </a:r>
            <a:r>
              <a:rPr lang="de-DE" dirty="0"/>
              <a:t> </a:t>
            </a:r>
            <a:r>
              <a:rPr lang="de-DE" dirty="0" err="1"/>
              <a:t>gtr</a:t>
            </a:r>
            <a:r>
              <a:rPr lang="de-DE" dirty="0"/>
              <a:t> in </a:t>
            </a:r>
            <a:r>
              <a:rPr lang="de-DE" dirty="0" err="1"/>
              <a:t>phase</a:t>
            </a:r>
            <a:r>
              <a:rPr lang="de-DE" dirty="0"/>
              <a:t> 1a.  </a:t>
            </a:r>
          </a:p>
          <a:p>
            <a:pPr marL="0" indent="0">
              <a:buNone/>
            </a:pPr>
            <a:r>
              <a:rPr lang="de-DE" dirty="0"/>
              <a:t>This </a:t>
            </a:r>
            <a:r>
              <a:rPr lang="de-DE" dirty="0" err="1"/>
              <a:t>term</a:t>
            </a:r>
            <a:r>
              <a:rPr lang="de-DE" dirty="0"/>
              <a:t> </a:t>
            </a:r>
            <a:r>
              <a:rPr lang="de-DE" dirty="0" err="1"/>
              <a:t>is</a:t>
            </a:r>
            <a:r>
              <a:rPr lang="de-DE" dirty="0"/>
              <a:t> </a:t>
            </a:r>
            <a:r>
              <a:rPr lang="de-DE" dirty="0" err="1"/>
              <a:t>generic</a:t>
            </a:r>
            <a:r>
              <a:rPr lang="de-DE" dirty="0"/>
              <a:t> but </a:t>
            </a:r>
            <a:r>
              <a:rPr lang="de-DE" dirty="0" err="1"/>
              <a:t>describes</a:t>
            </a:r>
            <a:r>
              <a:rPr lang="de-DE" dirty="0"/>
              <a:t> a </a:t>
            </a:r>
            <a:r>
              <a:rPr lang="de-DE" dirty="0" err="1"/>
              <a:t>vehicle</a:t>
            </a:r>
            <a:r>
              <a:rPr lang="de-DE" dirty="0"/>
              <a:t> </a:t>
            </a:r>
            <a:r>
              <a:rPr lang="de-DE" dirty="0" err="1"/>
              <a:t>specific</a:t>
            </a:r>
            <a:r>
              <a:rPr lang="de-DE" dirty="0"/>
              <a:t> </a:t>
            </a:r>
            <a:r>
              <a:rPr lang="de-DE" dirty="0" err="1"/>
              <a:t>condition</a:t>
            </a:r>
            <a:r>
              <a:rPr lang="de-DE" dirty="0"/>
              <a:t> </a:t>
            </a:r>
            <a:r>
              <a:rPr lang="de-DE" dirty="0" err="1"/>
              <a:t>which</a:t>
            </a:r>
            <a:r>
              <a:rPr lang="de-DE" dirty="0"/>
              <a:t> will </a:t>
            </a:r>
            <a:r>
              <a:rPr lang="de-DE" dirty="0" err="1"/>
              <a:t>be</a:t>
            </a:r>
            <a:r>
              <a:rPr lang="de-DE" dirty="0"/>
              <a:t> </a:t>
            </a:r>
            <a:r>
              <a:rPr lang="de-DE" dirty="0" err="1"/>
              <a:t>used</a:t>
            </a:r>
            <a:r>
              <a:rPr lang="de-DE" dirty="0"/>
              <a:t> </a:t>
            </a:r>
            <a:r>
              <a:rPr lang="de-DE" dirty="0" err="1"/>
              <a:t>throughout</a:t>
            </a:r>
            <a:r>
              <a:rPr lang="de-DE" dirty="0"/>
              <a:t> </a:t>
            </a:r>
            <a:r>
              <a:rPr lang="de-DE" dirty="0" err="1"/>
              <a:t>the</a:t>
            </a:r>
            <a:r>
              <a:rPr lang="de-DE" dirty="0"/>
              <a:t> </a:t>
            </a:r>
            <a:r>
              <a:rPr lang="de-DE" dirty="0" err="1"/>
              <a:t>combined</a:t>
            </a:r>
            <a:r>
              <a:rPr lang="de-DE" dirty="0"/>
              <a:t> </a:t>
            </a:r>
            <a:r>
              <a:rPr lang="de-DE" dirty="0" err="1"/>
              <a:t>approach</a:t>
            </a:r>
            <a:r>
              <a:rPr lang="de-DE" dirty="0"/>
              <a:t> </a:t>
            </a:r>
            <a:r>
              <a:rPr lang="de-DE" dirty="0" err="1"/>
              <a:t>and</a:t>
            </a:r>
            <a:r>
              <a:rPr lang="de-DE" dirty="0"/>
              <a:t> in </a:t>
            </a:r>
            <a:r>
              <a:rPr lang="de-DE" dirty="0" err="1"/>
              <a:t>future</a:t>
            </a:r>
            <a:r>
              <a:rPr lang="de-DE" dirty="0"/>
              <a:t> </a:t>
            </a:r>
            <a:r>
              <a:rPr lang="de-DE" dirty="0" err="1"/>
              <a:t>to</a:t>
            </a:r>
            <a:r>
              <a:rPr lang="de-DE" dirty="0"/>
              <a:t> </a:t>
            </a:r>
            <a:r>
              <a:rPr lang="de-DE" dirty="0" err="1"/>
              <a:t>describe</a:t>
            </a:r>
            <a:r>
              <a:rPr lang="de-DE" dirty="0"/>
              <a:t> </a:t>
            </a:r>
            <a:r>
              <a:rPr lang="de-DE" dirty="0" err="1"/>
              <a:t>test</a:t>
            </a:r>
            <a:r>
              <a:rPr lang="de-DE" dirty="0"/>
              <a:t> </a:t>
            </a:r>
            <a:r>
              <a:rPr lang="de-DE" dirty="0" err="1"/>
              <a:t>conditions</a:t>
            </a:r>
            <a:r>
              <a:rPr lang="de-DE" dirty="0"/>
              <a:t> </a:t>
            </a:r>
            <a:r>
              <a:rPr lang="de-DE" dirty="0" err="1"/>
              <a:t>for</a:t>
            </a:r>
            <a:r>
              <a:rPr lang="de-DE" dirty="0"/>
              <a:t> individual </a:t>
            </a:r>
            <a:r>
              <a:rPr lang="de-DE" dirty="0" err="1"/>
              <a:t>vehicles</a:t>
            </a:r>
            <a:r>
              <a:rPr lang="de-DE" dirty="0"/>
              <a:t> </a:t>
            </a:r>
            <a:r>
              <a:rPr lang="de-DE" dirty="0" err="1"/>
              <a:t>post</a:t>
            </a:r>
            <a:r>
              <a:rPr lang="de-DE" dirty="0"/>
              <a:t> </a:t>
            </a:r>
            <a:r>
              <a:rPr lang="de-DE" dirty="0" err="1"/>
              <a:t>approval</a:t>
            </a:r>
            <a:r>
              <a:rPr lang="de-DE" dirty="0"/>
              <a:t>.</a:t>
            </a:r>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4993376" y="250323"/>
            <a:ext cx="5215149" cy="1938992"/>
          </a:xfrm>
          <a:prstGeom prst="rect">
            <a:avLst/>
          </a:prstGeom>
          <a:solidFill>
            <a:schemeClr val="accent1">
              <a:lumMod val="40000"/>
              <a:lumOff val="60000"/>
            </a:schemeClr>
          </a:solidFill>
        </p:spPr>
        <p:txBody>
          <a:bodyPr wrap="square" rtlCol="0">
            <a:spAutoFit/>
          </a:bodyPr>
          <a:lstStyle/>
          <a:p>
            <a:r>
              <a:rPr lang="en-GB" sz="2400" b="1" dirty="0" smtClean="0"/>
              <a:t>CONFIRMATION: adopted at WLTP IWG #9, Geneva</a:t>
            </a:r>
          </a:p>
          <a:p>
            <a:r>
              <a:rPr lang="en-GB" sz="2400" b="1" dirty="0" smtClean="0"/>
              <a:t>11.03.2015: still in progress</a:t>
            </a:r>
          </a:p>
          <a:p>
            <a:r>
              <a:rPr lang="en-GB" sz="2400" b="1" dirty="0">
                <a:solidFill>
                  <a:srgbClr val="FF0000"/>
                </a:solidFill>
              </a:rPr>
              <a:t>April IWG/drafting meeting (Stockholm): still open.</a:t>
            </a: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9226705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651569"/>
            <a:ext cx="10515600" cy="1325563"/>
          </a:xfrm>
        </p:spPr>
        <p:txBody>
          <a:bodyPr/>
          <a:lstStyle/>
          <a:p>
            <a:r>
              <a:rPr lang="en-US" dirty="0"/>
              <a:t>Definitions (mass)</a:t>
            </a:r>
          </a:p>
        </p:txBody>
      </p:sp>
      <p:sp>
        <p:nvSpPr>
          <p:cNvPr id="3" name="Rechteck 2"/>
          <p:cNvSpPr/>
          <p:nvPr/>
        </p:nvSpPr>
        <p:spPr>
          <a:xfrm>
            <a:off x="838200" y="1690688"/>
            <a:ext cx="10515600" cy="1569660"/>
          </a:xfrm>
          <a:prstGeom prst="rect">
            <a:avLst/>
          </a:prstGeom>
        </p:spPr>
        <p:txBody>
          <a:bodyPr wrap="square">
            <a:spAutoFit/>
          </a:bodyPr>
          <a:lstStyle/>
          <a:p>
            <a:r>
              <a:rPr lang="en-GB" sz="2400" dirty="0" smtClean="0">
                <a:latin typeface="Arial" panose="020B0604020202020204" pitchFamily="34" charset="0"/>
                <a:ea typeface="Times New Roman" panose="02020603050405020304" pitchFamily="18" charset="0"/>
              </a:rPr>
              <a:t>Proposals </a:t>
            </a:r>
            <a:r>
              <a:rPr lang="en-GB" sz="2400" dirty="0">
                <a:latin typeface="Arial" panose="020B0604020202020204" pitchFamily="34" charset="0"/>
                <a:ea typeface="Times New Roman" panose="02020603050405020304" pitchFamily="18" charset="0"/>
              </a:rPr>
              <a:t>from W. </a:t>
            </a:r>
            <a:r>
              <a:rPr lang="en-GB" sz="2400" dirty="0" smtClean="0">
                <a:latin typeface="Arial" panose="020B0604020202020204" pitchFamily="34" charset="0"/>
                <a:ea typeface="Times New Roman" panose="02020603050405020304" pitchFamily="18" charset="0"/>
              </a:rPr>
              <a:t>Coleman (the second from early 2015).</a:t>
            </a:r>
            <a:endParaRPr lang="en-GB" sz="2400" dirty="0">
              <a:latin typeface="Arial" panose="020B0604020202020204" pitchFamily="34" charset="0"/>
              <a:ea typeface="Times New Roman" panose="02020603050405020304" pitchFamily="18" charset="0"/>
            </a:endParaRPr>
          </a:p>
          <a:p>
            <a:r>
              <a:rPr lang="en-GB" sz="2400" dirty="0" smtClean="0">
                <a:latin typeface="Arial" panose="020B0604020202020204" pitchFamily="34" charset="0"/>
                <a:ea typeface="Times New Roman" panose="02020603050405020304" pitchFamily="18" charset="0"/>
              </a:rPr>
              <a:t>:</a:t>
            </a:r>
            <a:endParaRPr lang="en-GB" sz="2400" dirty="0">
              <a:latin typeface="Arial" panose="020B0604020202020204" pitchFamily="34" charset="0"/>
              <a:ea typeface="Times New Roman" panose="02020603050405020304" pitchFamily="18" charset="0"/>
            </a:endParaRPr>
          </a:p>
          <a:p>
            <a:r>
              <a:rPr lang="en-GB" sz="2400" dirty="0"/>
              <a:t>3.2.e.	</a:t>
            </a:r>
            <a:r>
              <a:rPr lang="en-GB" sz="2400" dirty="0" smtClean="0"/>
              <a:t>"</a:t>
            </a:r>
            <a:r>
              <a:rPr lang="en-GB" sz="2400" i="1" dirty="0" smtClean="0"/>
              <a:t>Mass </a:t>
            </a:r>
            <a:r>
              <a:rPr lang="en-GB" sz="2400" i="1" dirty="0"/>
              <a:t>representative of the vehicle </a:t>
            </a:r>
            <a:r>
              <a:rPr lang="en-GB" sz="2400" i="1" dirty="0" smtClean="0"/>
              <a:t>load</a:t>
            </a:r>
            <a:r>
              <a:rPr lang="en-GB" sz="2400" dirty="0" smtClean="0"/>
              <a:t>" </a:t>
            </a:r>
            <a:r>
              <a:rPr lang="en-GB" sz="2400" dirty="0"/>
              <a:t>means 15 per cent for category 1 vehicles or 28 per cent for category 2 vehicles from the maximum vehicle load. </a:t>
            </a:r>
            <a:endParaRPr lang="en-US" sz="2400" dirty="0"/>
          </a:p>
        </p:txBody>
      </p:sp>
      <p:sp>
        <p:nvSpPr>
          <p:cNvPr id="6" name="Foliennummernplatzhalter 5"/>
          <p:cNvSpPr>
            <a:spLocks noGrp="1"/>
          </p:cNvSpPr>
          <p:nvPr>
            <p:ph type="sldNum" sz="quarter" idx="12"/>
          </p:nvPr>
        </p:nvSpPr>
        <p:spPr/>
        <p:txBody>
          <a:bodyPr/>
          <a:lstStyle/>
          <a:p>
            <a:fld id="{E4A8D189-EBB7-4D87-B545-B4C0CFE105F6}" type="slidenum">
              <a:rPr lang="en-US" smtClean="0"/>
              <a:t>11</a:t>
            </a:fld>
            <a:endParaRPr lang="en-US"/>
          </a:p>
        </p:txBody>
      </p:sp>
      <p:sp>
        <p:nvSpPr>
          <p:cNvPr id="9" name="Rechteck 8"/>
          <p:cNvSpPr/>
          <p:nvPr/>
        </p:nvSpPr>
        <p:spPr>
          <a:xfrm>
            <a:off x="838200" y="5064587"/>
            <a:ext cx="10515600" cy="1384995"/>
          </a:xfrm>
          <a:prstGeom prst="rect">
            <a:avLst/>
          </a:prstGeom>
          <a:solidFill>
            <a:srgbClr val="FFFF00"/>
          </a:solidFill>
        </p:spPr>
        <p:txBody>
          <a:bodyPr wrap="square">
            <a:spAutoFit/>
          </a:bodyPr>
          <a:lstStyle/>
          <a:p>
            <a:r>
              <a:rPr lang="en-GB" sz="2400" dirty="0" smtClean="0">
                <a:latin typeface="Arial" panose="020B0604020202020204" pitchFamily="34" charset="0"/>
                <a:ea typeface="Times New Roman" panose="02020603050405020304" pitchFamily="18" charset="0"/>
              </a:rPr>
              <a:t>REASON: </a:t>
            </a:r>
            <a:r>
              <a:rPr lang="de-DE" sz="2800" dirty="0" err="1" smtClean="0"/>
              <a:t>No</a:t>
            </a:r>
            <a:r>
              <a:rPr lang="de-DE" sz="2800" dirty="0" smtClean="0"/>
              <a:t> </a:t>
            </a:r>
            <a:r>
              <a:rPr lang="de-DE" sz="2800" dirty="0" err="1"/>
              <a:t>definition</a:t>
            </a:r>
            <a:r>
              <a:rPr lang="de-DE" sz="2800" dirty="0"/>
              <a:t> </a:t>
            </a:r>
            <a:r>
              <a:rPr lang="de-DE" sz="2800" dirty="0" err="1"/>
              <a:t>of</a:t>
            </a:r>
            <a:r>
              <a:rPr lang="de-DE" sz="2800" dirty="0"/>
              <a:t> </a:t>
            </a:r>
            <a:r>
              <a:rPr lang="de-DE" sz="2800" dirty="0" err="1"/>
              <a:t>this</a:t>
            </a:r>
            <a:r>
              <a:rPr lang="de-DE" sz="2800" dirty="0"/>
              <a:t> </a:t>
            </a:r>
            <a:r>
              <a:rPr lang="de-DE" sz="2800" dirty="0" err="1"/>
              <a:t>term</a:t>
            </a:r>
            <a:r>
              <a:rPr lang="de-DE" sz="2800" dirty="0"/>
              <a:t> was </a:t>
            </a:r>
            <a:r>
              <a:rPr lang="de-DE" sz="2800" dirty="0" err="1"/>
              <a:t>included</a:t>
            </a:r>
            <a:r>
              <a:rPr lang="de-DE" sz="2800" dirty="0"/>
              <a:t> in </a:t>
            </a:r>
            <a:r>
              <a:rPr lang="de-DE" sz="2800" dirty="0" err="1"/>
              <a:t>the</a:t>
            </a:r>
            <a:r>
              <a:rPr lang="de-DE" sz="2800" dirty="0"/>
              <a:t> GTR in </a:t>
            </a:r>
            <a:r>
              <a:rPr lang="de-DE" sz="2800" dirty="0" err="1"/>
              <a:t>phase</a:t>
            </a:r>
            <a:r>
              <a:rPr lang="de-DE" sz="2800" dirty="0"/>
              <a:t> 1a. </a:t>
            </a:r>
            <a:r>
              <a:rPr lang="de-DE" sz="2800" dirty="0" smtClean="0"/>
              <a:t>This </a:t>
            </a:r>
            <a:r>
              <a:rPr lang="de-DE" sz="2800" dirty="0" err="1" smtClean="0"/>
              <a:t>term</a:t>
            </a:r>
            <a:r>
              <a:rPr lang="de-DE" sz="2800" dirty="0" smtClean="0"/>
              <a:t> </a:t>
            </a:r>
            <a:r>
              <a:rPr lang="de-DE" sz="2800" dirty="0" err="1"/>
              <a:t>is</a:t>
            </a:r>
            <a:r>
              <a:rPr lang="de-DE" sz="2800" dirty="0"/>
              <a:t> </a:t>
            </a:r>
            <a:r>
              <a:rPr lang="de-DE" sz="2800" dirty="0" err="1"/>
              <a:t>generic</a:t>
            </a:r>
            <a:r>
              <a:rPr lang="de-DE" sz="2800" dirty="0"/>
              <a:t> </a:t>
            </a:r>
            <a:r>
              <a:rPr lang="de-DE" sz="2800" dirty="0" err="1"/>
              <a:t>covering</a:t>
            </a:r>
            <a:r>
              <a:rPr lang="de-DE" sz="2800" dirty="0"/>
              <a:t> </a:t>
            </a:r>
            <a:r>
              <a:rPr lang="de-DE" sz="2800" dirty="0" err="1"/>
              <a:t>both</a:t>
            </a:r>
            <a:r>
              <a:rPr lang="de-DE" sz="2800" dirty="0"/>
              <a:t> </a:t>
            </a:r>
            <a:r>
              <a:rPr lang="de-DE" sz="2800" dirty="0" err="1"/>
              <a:t>categories</a:t>
            </a:r>
            <a:r>
              <a:rPr lang="de-DE" sz="2800" dirty="0"/>
              <a:t> </a:t>
            </a:r>
            <a:r>
              <a:rPr lang="de-DE" sz="2800" dirty="0" err="1"/>
              <a:t>of</a:t>
            </a:r>
            <a:r>
              <a:rPr lang="de-DE" sz="2800" dirty="0"/>
              <a:t> </a:t>
            </a:r>
            <a:r>
              <a:rPr lang="de-DE" sz="2800" dirty="0" err="1"/>
              <a:t>vehicle</a:t>
            </a:r>
            <a:r>
              <a:rPr lang="de-DE" sz="2800" dirty="0"/>
              <a:t> </a:t>
            </a:r>
            <a:r>
              <a:rPr lang="de-DE" sz="2800" dirty="0" err="1"/>
              <a:t>included</a:t>
            </a:r>
            <a:r>
              <a:rPr lang="de-DE" sz="2800" dirty="0"/>
              <a:t> in </a:t>
            </a:r>
            <a:r>
              <a:rPr lang="de-DE" sz="2800" dirty="0" err="1" smtClean="0"/>
              <a:t>the</a:t>
            </a:r>
            <a:r>
              <a:rPr lang="de-DE" sz="2800" dirty="0"/>
              <a:t> </a:t>
            </a:r>
            <a:r>
              <a:rPr lang="de-DE" sz="2800" dirty="0" smtClean="0"/>
              <a:t>WLTP </a:t>
            </a:r>
            <a:r>
              <a:rPr lang="de-DE" sz="2800" dirty="0" err="1"/>
              <a:t>scope</a:t>
            </a:r>
            <a:r>
              <a:rPr lang="de-DE" sz="2800" dirty="0"/>
              <a:t>.</a:t>
            </a:r>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5" name="Rechteck 4"/>
          <p:cNvSpPr/>
          <p:nvPr/>
        </p:nvSpPr>
        <p:spPr>
          <a:xfrm>
            <a:off x="838200" y="3431723"/>
            <a:ext cx="10515600" cy="1200329"/>
          </a:xfrm>
          <a:prstGeom prst="rect">
            <a:avLst/>
          </a:prstGeom>
        </p:spPr>
        <p:txBody>
          <a:bodyPr wrap="square">
            <a:spAutoFit/>
          </a:bodyPr>
          <a:lstStyle/>
          <a:p>
            <a:pPr>
              <a:spcAft>
                <a:spcPts val="0"/>
              </a:spcAft>
            </a:pPr>
            <a:r>
              <a:rPr lang="en-GB" sz="2400" dirty="0"/>
              <a:t>3.2.e.  "</a:t>
            </a:r>
            <a:r>
              <a:rPr lang="en-GB" sz="2400" i="1" dirty="0"/>
              <a:t>Mass representative of the vehicle load</a:t>
            </a:r>
            <a:r>
              <a:rPr lang="en-GB" sz="2400" dirty="0"/>
              <a:t>" means x per cent of the maximum vehicle load where x is 15 per cent for category 1 vehicles </a:t>
            </a:r>
            <a:r>
              <a:rPr lang="en-GB" sz="2400" dirty="0" smtClean="0"/>
              <a:t>and </a:t>
            </a:r>
            <a:r>
              <a:rPr lang="en-GB" sz="2400" dirty="0"/>
              <a:t>28 per cent for category 2 vehicles. </a:t>
            </a:r>
          </a:p>
        </p:txBody>
      </p:sp>
      <p:sp>
        <p:nvSpPr>
          <p:cNvPr id="10" name="Textfeld 9"/>
          <p:cNvSpPr txBox="1"/>
          <p:nvPr/>
        </p:nvSpPr>
        <p:spPr>
          <a:xfrm>
            <a:off x="665191" y="127551"/>
            <a:ext cx="10330649" cy="830997"/>
          </a:xfrm>
          <a:prstGeom prst="rect">
            <a:avLst/>
          </a:prstGeom>
          <a:solidFill>
            <a:schemeClr val="accent1">
              <a:lumMod val="40000"/>
              <a:lumOff val="60000"/>
            </a:schemeClr>
          </a:solidFill>
        </p:spPr>
        <p:txBody>
          <a:bodyPr wrap="none" rtlCol="0">
            <a:spAutoFit/>
          </a:bodyPr>
          <a:lstStyle/>
          <a:p>
            <a:r>
              <a:rPr lang="en-GB" sz="2400" b="1" dirty="0" smtClean="0"/>
              <a:t>CONFIRMATION: adopted at WLTP IWG #9, Geneva</a:t>
            </a:r>
          </a:p>
          <a:p>
            <a:r>
              <a:rPr lang="en-GB" sz="2400" b="1" dirty="0" smtClean="0"/>
              <a:t>11.03.2015: still in progress</a:t>
            </a:r>
            <a:r>
              <a:rPr lang="en-GB" sz="2400" b="1" dirty="0"/>
              <a:t>. </a:t>
            </a:r>
            <a:r>
              <a:rPr lang="en-GB" sz="2400" b="1" dirty="0">
                <a:solidFill>
                  <a:srgbClr val="FF0000"/>
                </a:solidFill>
              </a:rPr>
              <a:t>April IWG/drafting meeting (Stockholm): still open.</a:t>
            </a: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33654" y="1055688"/>
            <a:ext cx="1320485" cy="1153436"/>
          </a:xfrm>
          <a:prstGeom prst="rect">
            <a:avLst/>
          </a:prstGeom>
        </p:spPr>
      </p:pic>
    </p:spTree>
    <p:extLst>
      <p:ext uri="{BB962C8B-B14F-4D97-AF65-F5344CB8AC3E}">
        <p14:creationId xmlns:p14="http://schemas.microsoft.com/office/powerpoint/2010/main" val="25869522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2641979" cy="1149776"/>
          </a:xfrm>
        </p:spPr>
        <p:txBody>
          <a:bodyPr/>
          <a:lstStyle/>
          <a:p>
            <a:r>
              <a:rPr lang="en-US" dirty="0" smtClean="0"/>
              <a:t>Definitions</a:t>
            </a:r>
            <a:endParaRPr lang="en-US" dirty="0"/>
          </a:p>
        </p:txBody>
      </p:sp>
      <p:sp>
        <p:nvSpPr>
          <p:cNvPr id="23" name="Inhaltsplatzhalter 22"/>
          <p:cNvSpPr>
            <a:spLocks noGrp="1"/>
          </p:cNvSpPr>
          <p:nvPr>
            <p:ph idx="1"/>
          </p:nvPr>
        </p:nvSpPr>
        <p:spPr>
          <a:xfrm>
            <a:off x="838200" y="1821139"/>
            <a:ext cx="10515600" cy="1303941"/>
          </a:xfrm>
        </p:spPr>
        <p:txBody>
          <a:bodyPr>
            <a:normAutofit lnSpcReduction="10000"/>
          </a:bodyPr>
          <a:lstStyle/>
          <a:p>
            <a:pPr marL="0" indent="0">
              <a:buNone/>
            </a:pPr>
            <a:r>
              <a:rPr lang="en-GB" dirty="0" smtClean="0"/>
              <a:t>Current GTR Text:</a:t>
            </a:r>
          </a:p>
          <a:p>
            <a:pPr marL="0" indent="0">
              <a:buNone/>
            </a:pPr>
            <a:r>
              <a:rPr lang="en-GB" dirty="0" smtClean="0"/>
              <a:t>3.3.10. </a:t>
            </a:r>
            <a:r>
              <a:rPr lang="en-GB" dirty="0"/>
              <a:t>"</a:t>
            </a:r>
            <a:r>
              <a:rPr lang="en-GB" i="1" dirty="0"/>
              <a:t>Energy converter</a:t>
            </a:r>
            <a:r>
              <a:rPr lang="en-GB" dirty="0"/>
              <a:t>" means the part of the powertrain converting one form of energy into a different one.</a:t>
            </a:r>
            <a:endParaRPr lang="en-US" dirty="0"/>
          </a:p>
        </p:txBody>
      </p:sp>
      <p:sp>
        <p:nvSpPr>
          <p:cNvPr id="5" name="Foliennummernplatzhalter 4"/>
          <p:cNvSpPr>
            <a:spLocks noGrp="1"/>
          </p:cNvSpPr>
          <p:nvPr>
            <p:ph type="sldNum" sz="quarter" idx="12"/>
          </p:nvPr>
        </p:nvSpPr>
        <p:spPr/>
        <p:txBody>
          <a:bodyPr/>
          <a:lstStyle/>
          <a:p>
            <a:fld id="{E4A8D189-EBB7-4D87-B545-B4C0CFE105F6}" type="slidenum">
              <a:rPr lang="en-US" smtClean="0"/>
              <a:t>12</a:t>
            </a:fld>
            <a:endParaRPr lang="en-US"/>
          </a:p>
        </p:txBody>
      </p:sp>
      <p:sp>
        <p:nvSpPr>
          <p:cNvPr id="8" name="Inhaltsplatzhalter 22"/>
          <p:cNvSpPr txBox="1">
            <a:spLocks/>
          </p:cNvSpPr>
          <p:nvPr/>
        </p:nvSpPr>
        <p:spPr>
          <a:xfrm>
            <a:off x="826478" y="3147438"/>
            <a:ext cx="10937154" cy="150006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t>Proposal from W. Coleman:</a:t>
            </a:r>
          </a:p>
          <a:p>
            <a:pPr marL="0" indent="0">
              <a:buNone/>
            </a:pPr>
            <a:r>
              <a:rPr lang="en-GB" dirty="0" smtClean="0"/>
              <a:t>3.3.10. "</a:t>
            </a:r>
            <a:r>
              <a:rPr lang="en-GB" i="1" dirty="0" smtClean="0"/>
              <a:t>Energy converter</a:t>
            </a:r>
            <a:r>
              <a:rPr lang="en-GB" dirty="0" smtClean="0"/>
              <a:t>" </a:t>
            </a:r>
            <a:r>
              <a:rPr lang="en-US" dirty="0"/>
              <a:t>means the part of the powertrain </a:t>
            </a:r>
            <a:r>
              <a:rPr lang="en-US" b="1" strike="sngStrike" dirty="0">
                <a:solidFill>
                  <a:srgbClr val="FF0000"/>
                </a:solidFill>
              </a:rPr>
              <a:t>converting one</a:t>
            </a:r>
            <a:r>
              <a:rPr lang="en-US" dirty="0">
                <a:solidFill>
                  <a:srgbClr val="FF0000"/>
                </a:solidFill>
              </a:rPr>
              <a:t> </a:t>
            </a:r>
            <a:r>
              <a:rPr lang="en-US" dirty="0"/>
              <a:t>where the form of energy </a:t>
            </a:r>
            <a:r>
              <a:rPr lang="en-US" b="1" dirty="0">
                <a:solidFill>
                  <a:srgbClr val="FF0000"/>
                </a:solidFill>
              </a:rPr>
              <a:t>input is </a:t>
            </a:r>
            <a:r>
              <a:rPr lang="en-US" b="1" strike="sngStrike" dirty="0">
                <a:solidFill>
                  <a:srgbClr val="FF0000"/>
                </a:solidFill>
              </a:rPr>
              <a:t>into a</a:t>
            </a:r>
            <a:r>
              <a:rPr lang="en-US" dirty="0"/>
              <a:t> different from the form of energy output </a:t>
            </a:r>
            <a:r>
              <a:rPr lang="en-US" b="1" strike="sngStrike" dirty="0">
                <a:solidFill>
                  <a:srgbClr val="FF0000"/>
                </a:solidFill>
              </a:rPr>
              <a:t>one</a:t>
            </a:r>
            <a:r>
              <a:rPr lang="en-US" dirty="0" smtClean="0"/>
              <a:t>.</a:t>
            </a:r>
          </a:p>
          <a:p>
            <a:pPr marL="0" indent="0">
              <a:buNone/>
            </a:pPr>
            <a:endParaRPr lang="en-US" dirty="0"/>
          </a:p>
        </p:txBody>
      </p:sp>
      <p:sp>
        <p:nvSpPr>
          <p:cNvPr id="4" name="Textfeld 3"/>
          <p:cNvSpPr txBox="1"/>
          <p:nvPr/>
        </p:nvSpPr>
        <p:spPr>
          <a:xfrm>
            <a:off x="826478" y="4762849"/>
            <a:ext cx="10224541" cy="1692771"/>
          </a:xfrm>
          <a:prstGeom prst="rect">
            <a:avLst/>
          </a:prstGeom>
          <a:solidFill>
            <a:srgbClr val="FFFF00"/>
          </a:solidFill>
        </p:spPr>
        <p:txBody>
          <a:bodyPr wrap="square" rtlCol="0">
            <a:spAutoFit/>
          </a:bodyPr>
          <a:lstStyle/>
          <a:p>
            <a:r>
              <a:rPr lang="en-US" sz="2600" dirty="0"/>
              <a:t>Reason:  </a:t>
            </a:r>
            <a:r>
              <a:rPr lang="de-DE" sz="2600" dirty="0" err="1"/>
              <a:t>Discussions</a:t>
            </a:r>
            <a:r>
              <a:rPr lang="de-DE" sz="2600" dirty="0"/>
              <a:t> in WLTP 6 in Vienna </a:t>
            </a:r>
            <a:r>
              <a:rPr lang="de-DE" sz="2600" dirty="0" err="1"/>
              <a:t>and</a:t>
            </a:r>
            <a:r>
              <a:rPr lang="de-DE" sz="2600" dirty="0"/>
              <a:t> in VPSD </a:t>
            </a:r>
            <a:r>
              <a:rPr lang="de-DE" sz="2600" dirty="0" err="1"/>
              <a:t>suggested</a:t>
            </a:r>
            <a:r>
              <a:rPr lang="de-DE" sz="2600" dirty="0"/>
              <a:t> </a:t>
            </a:r>
            <a:r>
              <a:rPr lang="de-DE" sz="2600" dirty="0" err="1"/>
              <a:t>that</a:t>
            </a:r>
            <a:r>
              <a:rPr lang="de-DE" sz="2600" dirty="0"/>
              <a:t> a </a:t>
            </a:r>
            <a:r>
              <a:rPr lang="de-DE" sz="2600" dirty="0" err="1"/>
              <a:t>battery</a:t>
            </a:r>
            <a:r>
              <a:rPr lang="de-DE" sz="2600" dirty="0"/>
              <a:t> </a:t>
            </a:r>
            <a:r>
              <a:rPr lang="de-DE" sz="2600" dirty="0" err="1"/>
              <a:t>could</a:t>
            </a:r>
            <a:r>
              <a:rPr lang="de-DE" sz="2600" dirty="0"/>
              <a:t> </a:t>
            </a:r>
            <a:r>
              <a:rPr lang="de-DE" sz="2600" dirty="0" err="1"/>
              <a:t>be</a:t>
            </a:r>
            <a:r>
              <a:rPr lang="de-DE" sz="2600" dirty="0"/>
              <a:t> </a:t>
            </a:r>
            <a:r>
              <a:rPr lang="de-DE" sz="2600" dirty="0" err="1"/>
              <a:t>seen</a:t>
            </a:r>
            <a:r>
              <a:rPr lang="de-DE" sz="2600" dirty="0"/>
              <a:t> </a:t>
            </a:r>
            <a:r>
              <a:rPr lang="de-DE" sz="2600" dirty="0" err="1"/>
              <a:t>as</a:t>
            </a:r>
            <a:r>
              <a:rPr lang="de-DE" sz="2600" dirty="0"/>
              <a:t> </a:t>
            </a:r>
            <a:r>
              <a:rPr lang="de-DE" sz="2600" dirty="0" err="1"/>
              <a:t>converting</a:t>
            </a:r>
            <a:r>
              <a:rPr lang="de-DE" sz="2600" dirty="0"/>
              <a:t> </a:t>
            </a:r>
            <a:r>
              <a:rPr lang="de-DE" sz="2600" dirty="0" err="1"/>
              <a:t>chemical</a:t>
            </a:r>
            <a:r>
              <a:rPr lang="de-DE" sz="2600" dirty="0"/>
              <a:t> </a:t>
            </a:r>
            <a:r>
              <a:rPr lang="de-DE" sz="2600" dirty="0" err="1"/>
              <a:t>energy</a:t>
            </a:r>
            <a:r>
              <a:rPr lang="de-DE" sz="2600" dirty="0"/>
              <a:t> </a:t>
            </a:r>
            <a:r>
              <a:rPr lang="de-DE" sz="2600" dirty="0" err="1"/>
              <a:t>into</a:t>
            </a:r>
            <a:r>
              <a:rPr lang="de-DE" sz="2600" dirty="0"/>
              <a:t> </a:t>
            </a:r>
            <a:r>
              <a:rPr lang="de-DE" sz="2600" dirty="0" err="1"/>
              <a:t>electrical</a:t>
            </a:r>
            <a:r>
              <a:rPr lang="de-DE" sz="2600" dirty="0"/>
              <a:t> </a:t>
            </a:r>
            <a:r>
              <a:rPr lang="de-DE" sz="2600" dirty="0" err="1"/>
              <a:t>energy</a:t>
            </a:r>
            <a:r>
              <a:rPr lang="de-DE" sz="2600" dirty="0"/>
              <a:t>.  VPSD </a:t>
            </a:r>
            <a:r>
              <a:rPr lang="de-DE" sz="2600" dirty="0" err="1"/>
              <a:t>therefore</a:t>
            </a:r>
            <a:r>
              <a:rPr lang="de-DE" sz="2600" dirty="0"/>
              <a:t> </a:t>
            </a:r>
            <a:r>
              <a:rPr lang="de-DE" sz="2600" dirty="0" err="1"/>
              <a:t>agreed</a:t>
            </a:r>
            <a:r>
              <a:rPr lang="de-DE" sz="2600" dirty="0"/>
              <a:t> on a „</a:t>
            </a:r>
            <a:r>
              <a:rPr lang="de-DE" sz="2600" dirty="0" err="1"/>
              <a:t>black</a:t>
            </a:r>
            <a:r>
              <a:rPr lang="de-DE" sz="2600" dirty="0"/>
              <a:t> box“ </a:t>
            </a:r>
            <a:r>
              <a:rPr lang="de-DE" sz="2600" dirty="0" err="1"/>
              <a:t>approach</a:t>
            </a:r>
            <a:r>
              <a:rPr lang="de-DE" sz="2600" dirty="0"/>
              <a:t> </a:t>
            </a:r>
            <a:r>
              <a:rPr lang="de-DE" sz="2600" dirty="0" err="1"/>
              <a:t>considering</a:t>
            </a:r>
            <a:r>
              <a:rPr lang="de-DE" sz="2600" dirty="0"/>
              <a:t> </a:t>
            </a:r>
            <a:r>
              <a:rPr lang="de-DE" sz="2600" dirty="0" err="1"/>
              <a:t>input</a:t>
            </a:r>
            <a:r>
              <a:rPr lang="de-DE" sz="2600" dirty="0"/>
              <a:t> </a:t>
            </a:r>
            <a:r>
              <a:rPr lang="de-DE" sz="2600" dirty="0" err="1"/>
              <a:t>and</a:t>
            </a:r>
            <a:r>
              <a:rPr lang="de-DE" sz="2600" dirty="0"/>
              <a:t> </a:t>
            </a:r>
            <a:r>
              <a:rPr lang="de-DE" sz="2600" dirty="0" err="1"/>
              <a:t>output</a:t>
            </a:r>
            <a:r>
              <a:rPr lang="de-DE" sz="2600" dirty="0"/>
              <a:t> </a:t>
            </a:r>
            <a:r>
              <a:rPr lang="de-DE" sz="2600" dirty="0" err="1"/>
              <a:t>to</a:t>
            </a:r>
            <a:r>
              <a:rPr lang="de-DE" sz="2600" dirty="0"/>
              <a:t> </a:t>
            </a:r>
            <a:r>
              <a:rPr lang="de-DE" sz="2600" dirty="0" err="1"/>
              <a:t>the</a:t>
            </a:r>
            <a:r>
              <a:rPr lang="de-DE" sz="2600" dirty="0"/>
              <a:t> </a:t>
            </a:r>
            <a:r>
              <a:rPr lang="de-DE" sz="2600" dirty="0" err="1"/>
              <a:t>system</a:t>
            </a:r>
            <a:r>
              <a:rPr lang="de-DE" sz="2600" dirty="0" smtClean="0"/>
              <a:t>.</a:t>
            </a:r>
            <a:endParaRPr lang="en-GB" dirty="0"/>
          </a:p>
        </p:txBody>
      </p:sp>
      <p:sp>
        <p:nvSpPr>
          <p:cNvPr id="7" name="Datumsplatzhalter 6"/>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450376" y="42364"/>
            <a:ext cx="10385947"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still open</a:t>
            </a:r>
            <a:r>
              <a:rPr lang="en-GB" sz="2400" b="1" dirty="0" smtClean="0">
                <a:solidFill>
                  <a:srgbClr val="FF0000"/>
                </a:solidFill>
              </a:rPr>
              <a:t>. Wait for June GRPE decision.</a:t>
            </a:r>
            <a:endParaRPr lang="en-GB" sz="24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93557" y="285155"/>
            <a:ext cx="1320485" cy="1153436"/>
          </a:xfrm>
          <a:prstGeom prst="rect">
            <a:avLst/>
          </a:prstGeom>
        </p:spPr>
      </p:pic>
    </p:spTree>
    <p:extLst>
      <p:ext uri="{BB962C8B-B14F-4D97-AF65-F5344CB8AC3E}">
        <p14:creationId xmlns:p14="http://schemas.microsoft.com/office/powerpoint/2010/main" val="925548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Definitions</a:t>
            </a:r>
            <a:endParaRPr lang="en-US" dirty="0"/>
          </a:p>
        </p:txBody>
      </p:sp>
      <p:sp>
        <p:nvSpPr>
          <p:cNvPr id="23" name="Inhaltsplatzhalter 22"/>
          <p:cNvSpPr>
            <a:spLocks noGrp="1"/>
          </p:cNvSpPr>
          <p:nvPr>
            <p:ph idx="1"/>
          </p:nvPr>
        </p:nvSpPr>
        <p:spPr>
          <a:xfrm>
            <a:off x="838200" y="1473935"/>
            <a:ext cx="10515600" cy="1796072"/>
          </a:xfrm>
        </p:spPr>
        <p:txBody>
          <a:bodyPr>
            <a:normAutofit/>
          </a:bodyPr>
          <a:lstStyle/>
          <a:p>
            <a:pPr marL="0" indent="0">
              <a:buNone/>
            </a:pPr>
            <a:r>
              <a:rPr lang="en-GB" dirty="0" smtClean="0"/>
              <a:t>Current GTR Text:</a:t>
            </a:r>
          </a:p>
          <a:p>
            <a:pPr marL="0" indent="0">
              <a:buNone/>
            </a:pPr>
            <a:r>
              <a:rPr lang="en-GB" dirty="0" smtClean="0"/>
              <a:t>3.3.11. </a:t>
            </a:r>
            <a:r>
              <a:rPr lang="en-GB" dirty="0"/>
              <a:t>"</a:t>
            </a:r>
            <a:r>
              <a:rPr lang="en-GB" i="1" dirty="0"/>
              <a:t>Energy </a:t>
            </a:r>
            <a:r>
              <a:rPr lang="en-GB" i="1" dirty="0" smtClean="0"/>
              <a:t>storage system</a:t>
            </a:r>
            <a:r>
              <a:rPr lang="en-GB" dirty="0" smtClean="0"/>
              <a:t>" </a:t>
            </a:r>
            <a:r>
              <a:rPr lang="en-US" dirty="0"/>
              <a:t>means the part of the powertrain on board a vehicle that can store chemical, electrical or mechanical energy and which can be refilled or recharged externally and/or internally.</a:t>
            </a:r>
          </a:p>
        </p:txBody>
      </p:sp>
      <p:sp>
        <p:nvSpPr>
          <p:cNvPr id="5" name="Foliennummernplatzhalter 4"/>
          <p:cNvSpPr>
            <a:spLocks noGrp="1"/>
          </p:cNvSpPr>
          <p:nvPr>
            <p:ph type="sldNum" sz="quarter" idx="12"/>
          </p:nvPr>
        </p:nvSpPr>
        <p:spPr/>
        <p:txBody>
          <a:bodyPr/>
          <a:lstStyle/>
          <a:p>
            <a:fld id="{E4A8D189-EBB7-4D87-B545-B4C0CFE105F6}" type="slidenum">
              <a:rPr lang="en-US" smtClean="0"/>
              <a:t>13</a:t>
            </a:fld>
            <a:endParaRPr lang="en-US"/>
          </a:p>
        </p:txBody>
      </p:sp>
      <p:sp>
        <p:nvSpPr>
          <p:cNvPr id="8" name="Inhaltsplatzhalter 22"/>
          <p:cNvSpPr txBox="1">
            <a:spLocks/>
          </p:cNvSpPr>
          <p:nvPr/>
        </p:nvSpPr>
        <p:spPr>
          <a:xfrm>
            <a:off x="838200" y="3270007"/>
            <a:ext cx="10937154" cy="1659181"/>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t>Proposal from W. Coleman:</a:t>
            </a:r>
          </a:p>
          <a:p>
            <a:pPr marL="0" indent="0">
              <a:buNone/>
            </a:pPr>
            <a:r>
              <a:rPr lang="en-GB" dirty="0" smtClean="0"/>
              <a:t>3.3.10. "</a:t>
            </a:r>
            <a:r>
              <a:rPr lang="en-GB" i="1" dirty="0" smtClean="0"/>
              <a:t>Energy storage system</a:t>
            </a:r>
            <a:r>
              <a:rPr lang="en-GB" dirty="0" smtClean="0"/>
              <a:t>" </a:t>
            </a:r>
            <a:r>
              <a:rPr lang="en-US" dirty="0"/>
              <a:t>means the part of the powertrain on board a vehicle that can store </a:t>
            </a:r>
            <a:r>
              <a:rPr lang="en-US" b="1" strike="sngStrike" dirty="0">
                <a:solidFill>
                  <a:srgbClr val="FF0000"/>
                </a:solidFill>
              </a:rPr>
              <a:t>chemical, electrical or mechanical</a:t>
            </a:r>
            <a:r>
              <a:rPr lang="en-US" dirty="0"/>
              <a:t> energy and </a:t>
            </a:r>
            <a:r>
              <a:rPr lang="en-US" b="1" dirty="0">
                <a:solidFill>
                  <a:srgbClr val="FF0000"/>
                </a:solidFill>
              </a:rPr>
              <a:t>release it in the same form as it was input </a:t>
            </a:r>
            <a:r>
              <a:rPr lang="en-US" b="1" strike="sngStrike" dirty="0">
                <a:solidFill>
                  <a:srgbClr val="FF0000"/>
                </a:solidFill>
              </a:rPr>
              <a:t>which can be refilled or recharged externally and/or internally.</a:t>
            </a:r>
          </a:p>
          <a:p>
            <a:pPr marL="0" indent="0">
              <a:buNone/>
            </a:pPr>
            <a:endParaRPr lang="de-DE" i="1" dirty="0">
              <a:solidFill>
                <a:schemeClr val="accent2"/>
              </a:solidFill>
            </a:endParaRPr>
          </a:p>
          <a:p>
            <a:pPr marL="0" indent="0">
              <a:buNone/>
            </a:pPr>
            <a:endParaRPr lang="en-US" dirty="0"/>
          </a:p>
        </p:txBody>
      </p:sp>
      <p:sp>
        <p:nvSpPr>
          <p:cNvPr id="4" name="Textfeld 3"/>
          <p:cNvSpPr txBox="1"/>
          <p:nvPr/>
        </p:nvSpPr>
        <p:spPr>
          <a:xfrm>
            <a:off x="838200" y="4929188"/>
            <a:ext cx="10515600" cy="1661993"/>
          </a:xfrm>
          <a:prstGeom prst="rect">
            <a:avLst/>
          </a:prstGeom>
          <a:solidFill>
            <a:srgbClr val="FFFF00"/>
          </a:solidFill>
        </p:spPr>
        <p:txBody>
          <a:bodyPr wrap="square" rtlCol="0">
            <a:spAutoFit/>
          </a:bodyPr>
          <a:lstStyle/>
          <a:p>
            <a:r>
              <a:rPr lang="en-US" sz="2800" dirty="0"/>
              <a:t>Reason: </a:t>
            </a:r>
            <a:r>
              <a:rPr lang="de-DE" sz="2800" dirty="0"/>
              <a:t>This </a:t>
            </a:r>
            <a:r>
              <a:rPr lang="de-DE" sz="2800" dirty="0" err="1"/>
              <a:t>proposal</a:t>
            </a:r>
            <a:r>
              <a:rPr lang="de-DE" sz="2800" dirty="0"/>
              <a:t> </a:t>
            </a:r>
            <a:r>
              <a:rPr lang="de-DE" sz="2800" dirty="0" err="1"/>
              <a:t>is</a:t>
            </a:r>
            <a:r>
              <a:rPr lang="de-DE" sz="2800" dirty="0"/>
              <a:t> </a:t>
            </a:r>
            <a:r>
              <a:rPr lang="de-DE" sz="2800" dirty="0" err="1"/>
              <a:t>consistent</a:t>
            </a:r>
            <a:r>
              <a:rPr lang="de-DE" sz="2800" dirty="0"/>
              <a:t> </a:t>
            </a:r>
            <a:r>
              <a:rPr lang="de-DE" sz="2800" dirty="0" err="1"/>
              <a:t>with</a:t>
            </a:r>
            <a:r>
              <a:rPr lang="de-DE" sz="2800" dirty="0"/>
              <a:t> </a:t>
            </a:r>
            <a:r>
              <a:rPr lang="de-DE" sz="2800" dirty="0" err="1"/>
              <a:t>that</a:t>
            </a:r>
            <a:r>
              <a:rPr lang="de-DE" sz="2800" dirty="0"/>
              <a:t> </a:t>
            </a:r>
            <a:r>
              <a:rPr lang="de-DE" sz="2800" dirty="0" err="1"/>
              <a:t>of</a:t>
            </a:r>
            <a:r>
              <a:rPr lang="de-DE" sz="2800" dirty="0"/>
              <a:t> </a:t>
            </a:r>
            <a:r>
              <a:rPr lang="de-DE" sz="2800" dirty="0" err="1"/>
              <a:t>energy</a:t>
            </a:r>
            <a:r>
              <a:rPr lang="de-DE" sz="2800" dirty="0"/>
              <a:t> </a:t>
            </a:r>
            <a:r>
              <a:rPr lang="de-DE" sz="2800" dirty="0" err="1"/>
              <a:t>converter</a:t>
            </a:r>
            <a:r>
              <a:rPr lang="de-DE" sz="2800" dirty="0"/>
              <a:t>. The </a:t>
            </a:r>
            <a:r>
              <a:rPr lang="de-DE" sz="2800" dirty="0" err="1"/>
              <a:t>text</a:t>
            </a:r>
            <a:r>
              <a:rPr lang="de-DE" sz="2800" dirty="0"/>
              <a:t> </a:t>
            </a:r>
            <a:r>
              <a:rPr lang="de-DE" sz="2800" dirty="0" err="1"/>
              <a:t>differentiating</a:t>
            </a:r>
            <a:r>
              <a:rPr lang="de-DE" sz="2800" dirty="0"/>
              <a:t> </a:t>
            </a:r>
            <a:r>
              <a:rPr lang="de-DE" sz="2800" dirty="0" err="1"/>
              <a:t>refilling</a:t>
            </a:r>
            <a:r>
              <a:rPr lang="de-DE" sz="2800" dirty="0"/>
              <a:t> </a:t>
            </a:r>
            <a:r>
              <a:rPr lang="de-DE" sz="2800" dirty="0" err="1"/>
              <a:t>and</a:t>
            </a:r>
            <a:r>
              <a:rPr lang="de-DE" sz="2800" dirty="0"/>
              <a:t> </a:t>
            </a:r>
            <a:r>
              <a:rPr lang="de-DE" sz="2800" dirty="0" err="1"/>
              <a:t>refuelling</a:t>
            </a:r>
            <a:r>
              <a:rPr lang="de-DE" sz="2800" dirty="0"/>
              <a:t> </a:t>
            </a:r>
            <a:r>
              <a:rPr lang="de-DE" sz="2800" dirty="0" err="1"/>
              <a:t>and</a:t>
            </a:r>
            <a:r>
              <a:rPr lang="de-DE" sz="2800" dirty="0"/>
              <a:t> internal </a:t>
            </a:r>
            <a:r>
              <a:rPr lang="de-DE" sz="2800" dirty="0" err="1"/>
              <a:t>or</a:t>
            </a:r>
            <a:r>
              <a:rPr lang="de-DE" sz="2800" dirty="0"/>
              <a:t> </a:t>
            </a:r>
            <a:r>
              <a:rPr lang="de-DE" sz="2800" dirty="0" err="1"/>
              <a:t>external</a:t>
            </a:r>
            <a:r>
              <a:rPr lang="de-DE" sz="2800" dirty="0"/>
              <a:t> </a:t>
            </a:r>
            <a:r>
              <a:rPr lang="de-DE" sz="2800" dirty="0" err="1"/>
              <a:t>appears</a:t>
            </a:r>
            <a:r>
              <a:rPr lang="de-DE" sz="2800" dirty="0"/>
              <a:t> redundant.</a:t>
            </a:r>
          </a:p>
          <a:p>
            <a:endParaRPr lang="en-GB" dirty="0"/>
          </a:p>
        </p:txBody>
      </p:sp>
      <p:sp>
        <p:nvSpPr>
          <p:cNvPr id="7" name="Datumsplatzhalter 6"/>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3581400" y="139652"/>
            <a:ext cx="7772400" cy="1200329"/>
          </a:xfrm>
          <a:prstGeom prst="rect">
            <a:avLst/>
          </a:prstGeom>
          <a:solidFill>
            <a:schemeClr val="accent1">
              <a:lumMod val="40000"/>
              <a:lumOff val="60000"/>
            </a:schemeClr>
          </a:solidFill>
        </p:spPr>
        <p:txBody>
          <a:bodyPr wrap="square" rtlCol="0">
            <a:spAutoFit/>
          </a:bodyPr>
          <a:lstStyle/>
          <a:p>
            <a:r>
              <a:rPr lang="en-GB" sz="2400" b="1" dirty="0" smtClean="0"/>
              <a:t>12.03.2015: "ESS" means a system which stores energy and releases it in the same form as was input" [see VPSD]</a:t>
            </a:r>
          </a:p>
          <a:p>
            <a:r>
              <a:rPr lang="en-GB" sz="2400" b="1" dirty="0">
                <a:solidFill>
                  <a:srgbClr val="FF0000"/>
                </a:solidFill>
              </a:rPr>
              <a:t>April IWG/drafting meeting (Stockholm): still open.</a:t>
            </a: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93557" y="750193"/>
            <a:ext cx="1320485" cy="1153436"/>
          </a:xfrm>
          <a:prstGeom prst="rect">
            <a:avLst/>
          </a:prstGeom>
        </p:spPr>
      </p:pic>
    </p:spTree>
    <p:extLst>
      <p:ext uri="{BB962C8B-B14F-4D97-AF65-F5344CB8AC3E}">
        <p14:creationId xmlns:p14="http://schemas.microsoft.com/office/powerpoint/2010/main" val="39588176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Definitions</a:t>
            </a:r>
            <a:endParaRPr lang="en-US" dirty="0"/>
          </a:p>
        </p:txBody>
      </p:sp>
      <p:sp>
        <p:nvSpPr>
          <p:cNvPr id="23" name="Inhaltsplatzhalter 22"/>
          <p:cNvSpPr>
            <a:spLocks noGrp="1"/>
          </p:cNvSpPr>
          <p:nvPr>
            <p:ph idx="1"/>
          </p:nvPr>
        </p:nvSpPr>
        <p:spPr>
          <a:xfrm>
            <a:off x="838200" y="2154280"/>
            <a:ext cx="10515600" cy="1609559"/>
          </a:xfrm>
        </p:spPr>
        <p:txBody>
          <a:bodyPr>
            <a:normAutofit lnSpcReduction="10000"/>
          </a:bodyPr>
          <a:lstStyle/>
          <a:p>
            <a:pPr marL="0" indent="0">
              <a:buNone/>
            </a:pPr>
            <a:r>
              <a:rPr lang="en-GB" dirty="0" smtClean="0"/>
              <a:t>GTR Text:</a:t>
            </a:r>
          </a:p>
          <a:p>
            <a:pPr marL="0" indent="0">
              <a:buNone/>
            </a:pPr>
            <a:r>
              <a:rPr lang="en-GB" dirty="0" smtClean="0"/>
              <a:t>3.3.14. "Hybrid electric vehicle" </a:t>
            </a:r>
            <a:r>
              <a:rPr lang="en-US" dirty="0"/>
              <a:t>means a vehicle using at least one fuel consuming machine and one electric machine for the purpose of vehicle propulsion.</a:t>
            </a:r>
          </a:p>
        </p:txBody>
      </p:sp>
      <p:sp>
        <p:nvSpPr>
          <p:cNvPr id="5" name="Foliennummernplatzhalter 4"/>
          <p:cNvSpPr>
            <a:spLocks noGrp="1"/>
          </p:cNvSpPr>
          <p:nvPr>
            <p:ph type="sldNum" sz="quarter" idx="12"/>
          </p:nvPr>
        </p:nvSpPr>
        <p:spPr/>
        <p:txBody>
          <a:bodyPr/>
          <a:lstStyle/>
          <a:p>
            <a:fld id="{E4A8D189-EBB7-4D87-B545-B4C0CFE105F6}" type="slidenum">
              <a:rPr lang="en-US" smtClean="0"/>
              <a:t>14</a:t>
            </a:fld>
            <a:endParaRPr lang="en-US"/>
          </a:p>
        </p:txBody>
      </p:sp>
      <p:sp>
        <p:nvSpPr>
          <p:cNvPr id="9" name="Inhaltsplatzhalter 22"/>
          <p:cNvSpPr txBox="1">
            <a:spLocks/>
          </p:cNvSpPr>
          <p:nvPr/>
        </p:nvSpPr>
        <p:spPr>
          <a:xfrm>
            <a:off x="842316" y="3697277"/>
            <a:ext cx="10515600" cy="14413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t>Proposal from W. Coleman:</a:t>
            </a:r>
          </a:p>
          <a:p>
            <a:pPr marL="0" indent="0">
              <a:buNone/>
            </a:pPr>
            <a:r>
              <a:rPr lang="en-US" dirty="0" smtClean="0">
                <a:solidFill>
                  <a:srgbClr val="FF0000"/>
                </a:solidFill>
              </a:rPr>
              <a:t>3.3.14. "</a:t>
            </a:r>
            <a:r>
              <a:rPr lang="en-US" i="1" dirty="0" smtClean="0">
                <a:solidFill>
                  <a:srgbClr val="FF0000"/>
                </a:solidFill>
              </a:rPr>
              <a:t>Hybrid electric vehicle</a:t>
            </a:r>
            <a:r>
              <a:rPr lang="en-US" dirty="0" smtClean="0">
                <a:solidFill>
                  <a:srgbClr val="FF0000"/>
                </a:solidFill>
              </a:rPr>
              <a:t>" means </a:t>
            </a:r>
            <a:r>
              <a:rPr lang="en-US" dirty="0">
                <a:solidFill>
                  <a:srgbClr val="FF0000"/>
                </a:solidFill>
              </a:rPr>
              <a:t>a hybrid vehicle where one of the energy converters is an electric machine</a:t>
            </a:r>
            <a:r>
              <a:rPr lang="en-US" dirty="0" smtClean="0">
                <a:solidFill>
                  <a:srgbClr val="FF0000"/>
                </a:solidFill>
              </a:rPr>
              <a:t>.</a:t>
            </a:r>
          </a:p>
          <a:p>
            <a:pPr marL="0" indent="0">
              <a:buNone/>
            </a:pPr>
            <a:endParaRPr lang="en-US" b="1" dirty="0">
              <a:solidFill>
                <a:srgbClr val="FF0000"/>
              </a:solidFill>
            </a:endParaRPr>
          </a:p>
        </p:txBody>
      </p:sp>
      <p:sp>
        <p:nvSpPr>
          <p:cNvPr id="4" name="Textfeld 3"/>
          <p:cNvSpPr txBox="1"/>
          <p:nvPr/>
        </p:nvSpPr>
        <p:spPr>
          <a:xfrm>
            <a:off x="838200" y="5073759"/>
            <a:ext cx="10515600" cy="1231106"/>
          </a:xfrm>
          <a:prstGeom prst="rect">
            <a:avLst/>
          </a:prstGeom>
          <a:solidFill>
            <a:srgbClr val="FFFF00"/>
          </a:solidFill>
        </p:spPr>
        <p:txBody>
          <a:bodyPr wrap="square" rtlCol="0">
            <a:spAutoFit/>
          </a:bodyPr>
          <a:lstStyle/>
          <a:p>
            <a:r>
              <a:rPr lang="en-US" sz="2800" dirty="0"/>
              <a:t>Reason: </a:t>
            </a:r>
            <a:r>
              <a:rPr lang="en-GB" sz="2800" dirty="0"/>
              <a:t>This is consistent with other definitions and also with the concept of hierarchical definitions favoured by VPSD.</a:t>
            </a:r>
          </a:p>
          <a:p>
            <a:endParaRPr lang="en-GB" dirty="0"/>
          </a:p>
        </p:txBody>
      </p:sp>
      <p:sp>
        <p:nvSpPr>
          <p:cNvPr id="7" name="Datumsplatzhalter 6"/>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3581400" y="222688"/>
            <a:ext cx="8286386" cy="2308324"/>
          </a:xfrm>
          <a:prstGeom prst="rect">
            <a:avLst/>
          </a:prstGeom>
          <a:solidFill>
            <a:schemeClr val="accent1">
              <a:lumMod val="40000"/>
              <a:lumOff val="60000"/>
            </a:schemeClr>
          </a:solidFill>
        </p:spPr>
        <p:txBody>
          <a:bodyPr wrap="square" rtlCol="0">
            <a:spAutoFit/>
          </a:bodyPr>
          <a:lstStyle/>
          <a:p>
            <a:r>
              <a:rPr lang="en-GB" sz="2400" b="1" dirty="0" smtClean="0"/>
              <a:t>12.03.2015: “</a:t>
            </a:r>
            <a:r>
              <a:rPr lang="en-GB" sz="2400" b="1" dirty="0"/>
              <a:t>Hybrid electric vehicle” means a hybrid vehicle equipped with a powertrain containing at least one electric motor or electric motor-generator and at least one internal combustion engine as propulsion energy </a:t>
            </a:r>
            <a:r>
              <a:rPr lang="en-GB" sz="2400" b="1" dirty="0" smtClean="0"/>
              <a:t>converter. </a:t>
            </a:r>
          </a:p>
          <a:p>
            <a:r>
              <a:rPr lang="en-GB" sz="2400" b="1" dirty="0" smtClean="0"/>
              <a:t>Do not insert, still in progress</a:t>
            </a:r>
            <a:r>
              <a:rPr lang="en-GB" sz="2400" b="1" dirty="0"/>
              <a:t>. </a:t>
            </a:r>
            <a:r>
              <a:rPr lang="en-GB" sz="2400" b="1" dirty="0">
                <a:solidFill>
                  <a:srgbClr val="FF0000"/>
                </a:solidFill>
              </a:rPr>
              <a:t>April IWG/drafting meeting (Stockholm): still open.</a:t>
            </a: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00702"/>
            <a:ext cx="1320485" cy="1153436"/>
          </a:xfrm>
          <a:prstGeom prst="rect">
            <a:avLst/>
          </a:prstGeom>
        </p:spPr>
      </p:pic>
    </p:spTree>
    <p:extLst>
      <p:ext uri="{BB962C8B-B14F-4D97-AF65-F5344CB8AC3E}">
        <p14:creationId xmlns:p14="http://schemas.microsoft.com/office/powerpoint/2010/main" val="33055183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6854" y="3306981"/>
            <a:ext cx="10515600" cy="2219647"/>
          </a:xfrm>
        </p:spPr>
        <p:txBody>
          <a:bodyPr anchor="t">
            <a:normAutofit/>
          </a:bodyPr>
          <a:lstStyle/>
          <a:p>
            <a:r>
              <a:rPr lang="en-US" dirty="0" smtClean="0"/>
              <a:t>Definitions, §3.6.1. </a:t>
            </a:r>
            <a:br>
              <a:rPr lang="en-US" dirty="0" smtClean="0"/>
            </a:br>
            <a:r>
              <a:rPr lang="en-GB" sz="3100" dirty="0" smtClean="0">
                <a:latin typeface="+mn-lt"/>
              </a:rPr>
              <a:t>"</a:t>
            </a:r>
            <a:r>
              <a:rPr lang="en-GB" sz="3100" dirty="0">
                <a:latin typeface="+mn-lt"/>
              </a:rPr>
              <a:t>Particle number" (PN) means the total number of solid particles emitted from the vehicle exhaust quantified according to the sampling and measurement approaches as specified in this </a:t>
            </a:r>
            <a:r>
              <a:rPr lang="en-GB" sz="3100" dirty="0" err="1" smtClean="0">
                <a:latin typeface="+mn-lt"/>
              </a:rPr>
              <a:t>gtr</a:t>
            </a:r>
            <a:r>
              <a:rPr lang="en-GB" sz="3100" dirty="0" smtClean="0">
                <a:latin typeface="+mn-lt"/>
              </a:rPr>
              <a:t>;</a:t>
            </a:r>
            <a:endParaRPr lang="de-DE" sz="3100" dirty="0">
              <a:latin typeface="+mn-lt"/>
            </a:endParaRPr>
          </a:p>
        </p:txBody>
      </p:sp>
      <p:sp>
        <p:nvSpPr>
          <p:cNvPr id="6" name="Datumsplatzhalter 5"/>
          <p:cNvSpPr>
            <a:spLocks noGrp="1"/>
          </p:cNvSpPr>
          <p:nvPr>
            <p:ph type="dt" sz="half" idx="10"/>
          </p:nvPr>
        </p:nvSpPr>
        <p:spPr/>
        <p:txBody>
          <a:bodyPr/>
          <a:lstStyle/>
          <a:p>
            <a:r>
              <a:rPr lang="en-US" smtClean="0"/>
              <a:t>March 22, 2015</a:t>
            </a:r>
            <a:endParaRPr lang="en-US"/>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sp>
        <p:nvSpPr>
          <p:cNvPr id="10" name="Textfeld 9"/>
          <p:cNvSpPr txBox="1"/>
          <p:nvPr/>
        </p:nvSpPr>
        <p:spPr>
          <a:xfrm>
            <a:off x="586854" y="142360"/>
            <a:ext cx="9783688" cy="2677656"/>
          </a:xfrm>
          <a:prstGeom prst="rect">
            <a:avLst/>
          </a:prstGeom>
          <a:solidFill>
            <a:schemeClr val="accent1">
              <a:lumMod val="40000"/>
              <a:lumOff val="60000"/>
            </a:schemeClr>
          </a:solidFill>
        </p:spPr>
        <p:txBody>
          <a:bodyPr wrap="square" rtlCol="0">
            <a:spAutoFit/>
          </a:bodyPr>
          <a:lstStyle/>
          <a:p>
            <a:r>
              <a:rPr lang="en-GB" sz="2400" b="1" dirty="0" smtClean="0"/>
              <a:t>Expert input requested regarding the text in the yellow box.</a:t>
            </a:r>
          </a:p>
          <a:p>
            <a:r>
              <a:rPr lang="en-GB" sz="2400" b="1" dirty="0" smtClean="0"/>
              <a:t>11.03.2015: </a:t>
            </a:r>
            <a:r>
              <a:rPr lang="en-GB" sz="2400" b="1" dirty="0"/>
              <a:t>see changes in </a:t>
            </a:r>
            <a:r>
              <a:rPr lang="en-GB" sz="2400" b="1" dirty="0" err="1"/>
              <a:t>Björn</a:t>
            </a:r>
            <a:r>
              <a:rPr lang="en-GB" sz="2400" b="1" dirty="0"/>
              <a:t> Ramacher/Bill's paper, incorporate in </a:t>
            </a:r>
            <a:r>
              <a:rPr lang="en-GB" sz="2400" b="1" dirty="0" err="1"/>
              <a:t>gtr</a:t>
            </a:r>
            <a:r>
              <a:rPr lang="en-GB" sz="2400" b="1" dirty="0"/>
              <a:t>, circulate </a:t>
            </a:r>
            <a:r>
              <a:rPr lang="en-GB" sz="2400" b="1" dirty="0" smtClean="0"/>
              <a:t>to Caroline, </a:t>
            </a:r>
            <a:r>
              <a:rPr lang="en-GB" sz="2400" b="1" dirty="0" err="1" smtClean="0"/>
              <a:t>Björn</a:t>
            </a:r>
            <a:r>
              <a:rPr lang="en-GB" sz="2400" b="1" dirty="0" smtClean="0"/>
              <a:t>, Carli, </a:t>
            </a:r>
            <a:r>
              <a:rPr lang="en-GB" sz="2400" b="1" dirty="0"/>
              <a:t>Giorgio, </a:t>
            </a:r>
            <a:r>
              <a:rPr lang="en-GB" sz="2400" b="1" dirty="0" smtClean="0"/>
              <a:t>Les Hill, Céline</a:t>
            </a:r>
          </a:p>
          <a:p>
            <a:r>
              <a:rPr lang="en-GB" sz="2400" b="1" dirty="0">
                <a:solidFill>
                  <a:srgbClr val="FF0000"/>
                </a:solidFill>
              </a:rPr>
              <a:t>April IWG/drafting meeting (Stockholm): </a:t>
            </a:r>
            <a:r>
              <a:rPr lang="en-GB" sz="2400" b="1" dirty="0" smtClean="0">
                <a:solidFill>
                  <a:srgbClr val="FF0000"/>
                </a:solidFill>
              </a:rPr>
              <a:t>Giorgio Martini contacted on 26.04.2015.</a:t>
            </a:r>
          </a:p>
          <a:p>
            <a:r>
              <a:rPr lang="en-GB" sz="2400" b="1" dirty="0">
                <a:solidFill>
                  <a:srgbClr val="FF0000"/>
                </a:solidFill>
              </a:rPr>
              <a:t>EXPERT PROPOSAL: From Barouch Giechaskiel (JRC). Definition agreed upon by the PMP group</a:t>
            </a:r>
            <a:r>
              <a:rPr lang="en-GB" sz="24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27988335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6854" y="3294048"/>
            <a:ext cx="10515600" cy="2219647"/>
          </a:xfrm>
        </p:spPr>
        <p:txBody>
          <a:bodyPr anchor="t">
            <a:normAutofit fontScale="90000"/>
          </a:bodyPr>
          <a:lstStyle/>
          <a:p>
            <a:r>
              <a:rPr lang="en-US" dirty="0" smtClean="0"/>
              <a:t>Definitions, §3.6.2. </a:t>
            </a:r>
            <a:br>
              <a:rPr lang="en-US" dirty="0" smtClean="0"/>
            </a:br>
            <a:r>
              <a:rPr lang="en-GB" sz="3100" dirty="0">
                <a:latin typeface="+mn-lt"/>
              </a:rPr>
              <a:t>3.6.2.     "Particulate (matter) mass" (PM) means the mass of any material collected on the filter media from diluted vehicle exhaust quantified according to the sampling and measurement approaches as specified in this </a:t>
            </a:r>
            <a:r>
              <a:rPr lang="en-GB" sz="3100" dirty="0" err="1" smtClean="0">
                <a:latin typeface="+mn-lt"/>
              </a:rPr>
              <a:t>gtr</a:t>
            </a:r>
            <a:r>
              <a:rPr lang="en-GB" sz="3100" dirty="0" smtClean="0">
                <a:latin typeface="+mn-lt"/>
              </a:rPr>
              <a:t>;</a:t>
            </a:r>
            <a:endParaRPr lang="de-DE" sz="3100" dirty="0">
              <a:latin typeface="+mn-lt"/>
            </a:endParaRPr>
          </a:p>
        </p:txBody>
      </p:sp>
      <p:sp>
        <p:nvSpPr>
          <p:cNvPr id="6" name="Datumsplatzhalter 5"/>
          <p:cNvSpPr>
            <a:spLocks noGrp="1"/>
          </p:cNvSpPr>
          <p:nvPr>
            <p:ph type="dt" sz="half" idx="10"/>
          </p:nvPr>
        </p:nvSpPr>
        <p:spPr/>
        <p:txBody>
          <a:bodyPr/>
          <a:lstStyle/>
          <a:p>
            <a:r>
              <a:rPr lang="en-US" smtClean="0"/>
              <a:t>March 22, 2015</a:t>
            </a:r>
            <a:endParaRPr lang="en-US"/>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sp>
        <p:nvSpPr>
          <p:cNvPr id="7" name="Textfeld 6"/>
          <p:cNvSpPr txBox="1"/>
          <p:nvPr/>
        </p:nvSpPr>
        <p:spPr>
          <a:xfrm>
            <a:off x="586854" y="142360"/>
            <a:ext cx="9783688" cy="2677656"/>
          </a:xfrm>
          <a:prstGeom prst="rect">
            <a:avLst/>
          </a:prstGeom>
          <a:solidFill>
            <a:schemeClr val="accent1">
              <a:lumMod val="40000"/>
              <a:lumOff val="60000"/>
            </a:schemeClr>
          </a:solidFill>
        </p:spPr>
        <p:txBody>
          <a:bodyPr wrap="square" rtlCol="0">
            <a:spAutoFit/>
          </a:bodyPr>
          <a:lstStyle/>
          <a:p>
            <a:r>
              <a:rPr lang="en-GB" sz="2400" b="1" dirty="0" smtClean="0"/>
              <a:t>Expert input requested regarding the text in the yellow box.</a:t>
            </a:r>
          </a:p>
          <a:p>
            <a:r>
              <a:rPr lang="en-GB" sz="2400" b="1" dirty="0" smtClean="0"/>
              <a:t>11.03.2015: </a:t>
            </a:r>
            <a:r>
              <a:rPr lang="en-GB" sz="2400" b="1" dirty="0"/>
              <a:t>see changes in </a:t>
            </a:r>
            <a:r>
              <a:rPr lang="en-GB" sz="2400" b="1" dirty="0" err="1"/>
              <a:t>Björn</a:t>
            </a:r>
            <a:r>
              <a:rPr lang="en-GB" sz="2400" b="1" dirty="0"/>
              <a:t> Ramacher/Bill's paper, incorporate in </a:t>
            </a:r>
            <a:r>
              <a:rPr lang="en-GB" sz="2400" b="1" dirty="0" err="1"/>
              <a:t>gtr</a:t>
            </a:r>
            <a:r>
              <a:rPr lang="en-GB" sz="2400" b="1" dirty="0"/>
              <a:t>, circulate </a:t>
            </a:r>
            <a:r>
              <a:rPr lang="en-GB" sz="2400" b="1" dirty="0" smtClean="0"/>
              <a:t>to Caroline, </a:t>
            </a:r>
            <a:r>
              <a:rPr lang="en-GB" sz="2400" b="1" dirty="0" err="1" smtClean="0"/>
              <a:t>Björn</a:t>
            </a:r>
            <a:r>
              <a:rPr lang="en-GB" sz="2400" b="1" dirty="0" smtClean="0"/>
              <a:t>, Carli, </a:t>
            </a:r>
            <a:r>
              <a:rPr lang="en-GB" sz="2400" b="1" dirty="0"/>
              <a:t>Giorgio, </a:t>
            </a:r>
            <a:r>
              <a:rPr lang="en-GB" sz="2400" b="1" dirty="0" smtClean="0"/>
              <a:t>Les Hill, Céline</a:t>
            </a:r>
          </a:p>
          <a:p>
            <a:r>
              <a:rPr lang="en-GB" sz="2400" b="1" dirty="0">
                <a:solidFill>
                  <a:srgbClr val="FF0000"/>
                </a:solidFill>
              </a:rPr>
              <a:t>April IWG/drafting meeting (Stockholm): </a:t>
            </a:r>
            <a:r>
              <a:rPr lang="en-GB" sz="2400" b="1" dirty="0" smtClean="0">
                <a:solidFill>
                  <a:srgbClr val="FF0000"/>
                </a:solidFill>
              </a:rPr>
              <a:t>Giorgio Martini contacted on 26.04.2015.</a:t>
            </a:r>
          </a:p>
          <a:p>
            <a:r>
              <a:rPr lang="en-GB" sz="2400" b="1" dirty="0">
                <a:solidFill>
                  <a:srgbClr val="FF0000"/>
                </a:solidFill>
              </a:rPr>
              <a:t>EXPERT PROPOSAL: From Barouch Giechaskiel (JRC). Definition agreed upon by the PMP group</a:t>
            </a:r>
            <a:r>
              <a:rPr lang="en-GB" sz="24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944987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Inhaltsplatzhalter 22"/>
          <p:cNvSpPr>
            <a:spLocks noGrp="1"/>
          </p:cNvSpPr>
          <p:nvPr>
            <p:ph idx="1"/>
          </p:nvPr>
        </p:nvSpPr>
        <p:spPr>
          <a:xfrm>
            <a:off x="838200" y="1516707"/>
            <a:ext cx="10515600" cy="2500308"/>
          </a:xfrm>
        </p:spPr>
        <p:txBody>
          <a:bodyPr>
            <a:normAutofit/>
          </a:bodyPr>
          <a:lstStyle/>
          <a:p>
            <a:pPr marL="0" indent="0">
              <a:buNone/>
            </a:pPr>
            <a:r>
              <a:rPr lang="en-GB" dirty="0" smtClean="0"/>
              <a:t>3.X.X. "</a:t>
            </a:r>
            <a:r>
              <a:rPr lang="en-GB" i="1" dirty="0" smtClean="0"/>
              <a:t>Fuel cell vehicle</a:t>
            </a:r>
            <a:r>
              <a:rPr lang="en-GB" dirty="0" smtClean="0"/>
              <a:t>" means ……………………………….</a:t>
            </a:r>
            <a:endParaRPr lang="en-GB" dirty="0"/>
          </a:p>
        </p:txBody>
      </p:sp>
      <p:sp>
        <p:nvSpPr>
          <p:cNvPr id="5" name="Foliennummernplatzhalter 4"/>
          <p:cNvSpPr>
            <a:spLocks noGrp="1"/>
          </p:cNvSpPr>
          <p:nvPr>
            <p:ph type="sldNum" sz="quarter" idx="12"/>
          </p:nvPr>
        </p:nvSpPr>
        <p:spPr/>
        <p:txBody>
          <a:bodyPr/>
          <a:lstStyle/>
          <a:p>
            <a:fld id="{E4A8D189-EBB7-4D87-B545-B4C0CFE105F6}" type="slidenum">
              <a:rPr lang="en-US" smtClean="0"/>
              <a:t>17</a:t>
            </a:fld>
            <a:endParaRPr lang="en-US" dirty="0"/>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8" name="Textfeld 7"/>
          <p:cNvSpPr txBox="1"/>
          <p:nvPr/>
        </p:nvSpPr>
        <p:spPr>
          <a:xfrm>
            <a:off x="506964" y="196693"/>
            <a:ext cx="10040337" cy="1200329"/>
          </a:xfrm>
          <a:prstGeom prst="rect">
            <a:avLst/>
          </a:prstGeom>
          <a:solidFill>
            <a:schemeClr val="accent1">
              <a:lumMod val="40000"/>
              <a:lumOff val="60000"/>
            </a:schemeClr>
          </a:solidFill>
        </p:spPr>
        <p:txBody>
          <a:bodyPr wrap="square" rtlCol="0">
            <a:spAutoFit/>
          </a:bodyPr>
          <a:lstStyle/>
          <a:p>
            <a:r>
              <a:rPr lang="en-GB" sz="2400" b="1" dirty="0" smtClean="0"/>
              <a:t>EXPERT PROPOSAL: Japan wishes to have a definition of a fuel cell vehicle.</a:t>
            </a:r>
          </a:p>
          <a:p>
            <a:r>
              <a:rPr lang="en-GB" sz="2400" b="1" dirty="0">
                <a:solidFill>
                  <a:srgbClr val="FF0000"/>
                </a:solidFill>
              </a:rPr>
              <a:t>April IWG/drafting meeting (Stockholm): </a:t>
            </a:r>
            <a:r>
              <a:rPr lang="en-GB" sz="2400" b="1" dirty="0" smtClean="0">
                <a:solidFill>
                  <a:srgbClr val="FF0000"/>
                </a:solidFill>
              </a:rPr>
              <a:t>wait for VPSD and incorporate accordingly. </a:t>
            </a:r>
            <a:endParaRPr lang="en-GB" sz="2400" b="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30901990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2348974"/>
          </a:xfrm>
        </p:spPr>
        <p:txBody>
          <a:bodyPr anchor="t">
            <a:normAutofit fontScale="90000"/>
          </a:bodyPr>
          <a:lstStyle/>
          <a:p>
            <a:r>
              <a:rPr lang="en-US" dirty="0" smtClean="0"/>
              <a:t>Annex 4</a:t>
            </a:r>
            <a:br>
              <a:rPr lang="en-US" dirty="0" smtClean="0"/>
            </a:br>
            <a:r>
              <a:rPr lang="en-US" dirty="0" smtClean="0"/>
              <a:t>Road load and dynamometer setting</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18</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35860057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7752" y="192343"/>
            <a:ext cx="10515600" cy="701788"/>
          </a:xfrm>
        </p:spPr>
        <p:txBody>
          <a:bodyPr anchor="t">
            <a:normAutofit/>
          </a:bodyPr>
          <a:lstStyle/>
          <a:p>
            <a:r>
              <a:rPr lang="en-GB" dirty="0" smtClean="0"/>
              <a:t>Annex 4, Road load and dynamometer setting</a:t>
            </a:r>
          </a:p>
        </p:txBody>
      </p:sp>
      <p:sp>
        <p:nvSpPr>
          <p:cNvPr id="23" name="Inhaltsplatzhalter 22"/>
          <p:cNvSpPr>
            <a:spLocks noGrp="1"/>
          </p:cNvSpPr>
          <p:nvPr>
            <p:ph idx="1"/>
          </p:nvPr>
        </p:nvSpPr>
        <p:spPr>
          <a:xfrm>
            <a:off x="838200" y="2462944"/>
            <a:ext cx="2382672" cy="650611"/>
          </a:xfrm>
        </p:spPr>
        <p:txBody>
          <a:bodyPr>
            <a:normAutofit fontScale="92500"/>
          </a:bodyPr>
          <a:lstStyle/>
          <a:p>
            <a:pPr marL="0" indent="0">
              <a:buNone/>
            </a:pPr>
            <a:r>
              <a:rPr lang="en-GB" dirty="0" smtClean="0"/>
              <a:t>GTR Text: 3.1.(j)</a:t>
            </a:r>
          </a:p>
        </p:txBody>
      </p:sp>
      <p:pic>
        <p:nvPicPr>
          <p:cNvPr id="7" name="Grafik 6"/>
          <p:cNvPicPr>
            <a:picLocks noChangeAspect="1"/>
          </p:cNvPicPr>
          <p:nvPr/>
        </p:nvPicPr>
        <p:blipFill>
          <a:blip r:embed="rId3"/>
          <a:stretch>
            <a:fillRect/>
          </a:stretch>
        </p:blipFill>
        <p:spPr>
          <a:xfrm>
            <a:off x="1640822" y="3356216"/>
            <a:ext cx="8910355" cy="889015"/>
          </a:xfrm>
          <a:prstGeom prst="rect">
            <a:avLst/>
          </a:prstGeom>
        </p:spPr>
      </p:pic>
      <p:sp>
        <p:nvSpPr>
          <p:cNvPr id="9" name="Datumsplatzhalter 8"/>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838201" y="928468"/>
            <a:ext cx="9547746" cy="1569660"/>
          </a:xfrm>
          <a:prstGeom prst="rect">
            <a:avLst/>
          </a:prstGeom>
          <a:solidFill>
            <a:schemeClr val="accent1">
              <a:lumMod val="40000"/>
              <a:lumOff val="60000"/>
            </a:schemeClr>
          </a:solidFill>
        </p:spPr>
        <p:txBody>
          <a:bodyPr wrap="square" rtlCol="0">
            <a:spAutoFit/>
          </a:bodyPr>
          <a:lstStyle/>
          <a:p>
            <a:r>
              <a:rPr lang="en-GB" sz="2400" b="1" dirty="0" smtClean="0"/>
              <a:t>Expert input required, R. Cuelenaere</a:t>
            </a:r>
          </a:p>
          <a:p>
            <a:r>
              <a:rPr lang="en-GB" sz="2400" b="1" dirty="0" smtClean="0"/>
              <a:t>12.03.2015: still in progress</a:t>
            </a:r>
          </a:p>
          <a:p>
            <a:r>
              <a:rPr lang="en-GB" sz="2400" b="1" dirty="0">
                <a:solidFill>
                  <a:srgbClr val="FF0000"/>
                </a:solidFill>
              </a:rPr>
              <a:t>April IWG/drafting meeting (Stockholm): </a:t>
            </a:r>
            <a:r>
              <a:rPr lang="en-GB" sz="2400" b="1" dirty="0" smtClean="0">
                <a:solidFill>
                  <a:srgbClr val="FF0000"/>
                </a:solidFill>
              </a:rPr>
              <a:t>leave in square brackets, still under discussion.</a:t>
            </a:r>
            <a:endParaRPr lang="en-GB" sz="2400" b="1" dirty="0">
              <a:solidFill>
                <a:srgbClr val="FF0000"/>
              </a:solidFill>
            </a:endParaRPr>
          </a:p>
        </p:txBody>
      </p:sp>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51177" y="971737"/>
            <a:ext cx="1320485" cy="1153436"/>
          </a:xfrm>
          <a:prstGeom prst="rect">
            <a:avLst/>
          </a:prstGeom>
        </p:spPr>
      </p:pic>
    </p:spTree>
    <p:extLst>
      <p:ext uri="{BB962C8B-B14F-4D97-AF65-F5344CB8AC3E}">
        <p14:creationId xmlns:p14="http://schemas.microsoft.com/office/powerpoint/2010/main" val="3513012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E4A8D189-EBB7-4D87-B545-B4C0CFE105F6}" type="slidenum">
              <a:rPr lang="en-US" smtClean="0"/>
              <a:t>2</a:t>
            </a:fld>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2772" y="3720493"/>
            <a:ext cx="720492" cy="745709"/>
          </a:xfrm>
          <a:prstGeom prst="rect">
            <a:avLst/>
          </a:prstGeom>
          <a:solidFill>
            <a:schemeClr val="bg1"/>
          </a:solidFill>
        </p:spPr>
      </p:pic>
      <p:sp>
        <p:nvSpPr>
          <p:cNvPr id="8" name="Textfeld 7"/>
          <p:cNvSpPr txBox="1"/>
          <p:nvPr/>
        </p:nvSpPr>
        <p:spPr>
          <a:xfrm>
            <a:off x="838200" y="381530"/>
            <a:ext cx="9144000" cy="5632311"/>
          </a:xfrm>
          <a:prstGeom prst="rect">
            <a:avLst/>
          </a:prstGeom>
          <a:noFill/>
        </p:spPr>
        <p:txBody>
          <a:bodyPr wrap="square" rtlCol="0">
            <a:spAutoFit/>
          </a:bodyPr>
          <a:lstStyle/>
          <a:p>
            <a:pPr marL="342900" indent="-342900">
              <a:buFont typeface="Arial" panose="020B0604020202020204" pitchFamily="34" charset="0"/>
              <a:buChar char="•"/>
            </a:pPr>
            <a:r>
              <a:rPr lang="en-GB" sz="2400" dirty="0" smtClean="0"/>
              <a:t>The following collection of slides summarise the results of the April 2015 IWG#10 and Drafting Subgroup meetings held in Stockholm.</a:t>
            </a:r>
            <a:br>
              <a:rPr lang="en-GB" sz="2400" dirty="0" smtClean="0"/>
            </a:br>
            <a:endParaRPr lang="en-GB" sz="2400" dirty="0" smtClean="0"/>
          </a:p>
          <a:p>
            <a:pPr marL="342900" indent="-342900">
              <a:buFont typeface="Arial" panose="020B0604020202020204" pitchFamily="34" charset="0"/>
              <a:buChar char="•"/>
            </a:pPr>
            <a:r>
              <a:rPr lang="en-GB" sz="2400" dirty="0" smtClean="0"/>
              <a:t>The slides are arranged in the following order: </a:t>
            </a:r>
            <a:br>
              <a:rPr lang="en-GB" sz="2400" dirty="0" smtClean="0"/>
            </a:br>
            <a:r>
              <a:rPr lang="en-GB" sz="2400" dirty="0" smtClean="0"/>
              <a:t>	Text of the Regulation</a:t>
            </a:r>
            <a:br>
              <a:rPr lang="en-GB" sz="2400" dirty="0" smtClean="0"/>
            </a:br>
            <a:r>
              <a:rPr lang="en-GB" sz="2400" dirty="0" smtClean="0"/>
              <a:t>	Definitions</a:t>
            </a:r>
            <a:br>
              <a:rPr lang="en-GB" sz="2400" dirty="0" smtClean="0"/>
            </a:br>
            <a:r>
              <a:rPr lang="en-GB" sz="2400" dirty="0" smtClean="0"/>
              <a:t>	Annexes 1 through to 8</a:t>
            </a:r>
            <a:br>
              <a:rPr lang="en-GB" sz="2400" dirty="0" smtClean="0"/>
            </a:br>
            <a:r>
              <a:rPr lang="en-GB" sz="2400" dirty="0" smtClean="0"/>
              <a:t>	Miscellaneous</a:t>
            </a:r>
            <a:br>
              <a:rPr lang="en-GB" sz="2400" dirty="0" smtClean="0"/>
            </a:br>
            <a:endParaRPr lang="en-GB" sz="2400" dirty="0" smtClean="0"/>
          </a:p>
          <a:p>
            <a:pPr marL="342900" indent="-342900">
              <a:buFont typeface="Arial" panose="020B0604020202020204" pitchFamily="34" charset="0"/>
              <a:buChar char="•"/>
            </a:pPr>
            <a:r>
              <a:rPr lang="en-GB" sz="2400" dirty="0" smtClean="0"/>
              <a:t>Each slide is </a:t>
            </a:r>
            <a:r>
              <a:rPr lang="en-GB" sz="2400" dirty="0"/>
              <a:t>marked with one of two </a:t>
            </a:r>
            <a:r>
              <a:rPr lang="en-GB" sz="2400" dirty="0" smtClean="0"/>
              <a:t>symbols:</a:t>
            </a:r>
          </a:p>
          <a:p>
            <a:pPr marL="800100" lvl="1" indent="-342900">
              <a:buFont typeface="Arial" panose="020B0604020202020204" pitchFamily="34" charset="0"/>
              <a:buChar char="•"/>
            </a:pPr>
            <a:r>
              <a:rPr lang="en-GB" sz="2400" dirty="0" smtClean="0"/>
              <a:t>A check mark identifies those slides whose content has been approved/adopted.</a:t>
            </a:r>
          </a:p>
          <a:p>
            <a:pPr marL="342900" indent="-342900">
              <a:buFont typeface="Arial" panose="020B0604020202020204" pitchFamily="34" charset="0"/>
              <a:buChar char="•"/>
            </a:pPr>
            <a:endParaRPr lang="en-GB" sz="2400" dirty="0" smtClean="0"/>
          </a:p>
          <a:p>
            <a:pPr marL="800100" lvl="1" indent="-342900">
              <a:buFont typeface="Arial" panose="020B0604020202020204" pitchFamily="34" charset="0"/>
              <a:buChar char="•"/>
            </a:pPr>
            <a:r>
              <a:rPr lang="en-GB" sz="2400" dirty="0" smtClean="0"/>
              <a:t>A construction site symbol identifies those slides whose content is still under review or under development.</a:t>
            </a:r>
            <a:endParaRPr lang="en-GB" sz="2400" dirty="0"/>
          </a:p>
        </p:txBody>
      </p:sp>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27074" y="4860185"/>
            <a:ext cx="1091889" cy="953759"/>
          </a:xfrm>
          <a:prstGeom prst="rect">
            <a:avLst/>
          </a:prstGeom>
        </p:spPr>
      </p:pic>
    </p:spTree>
    <p:extLst>
      <p:ext uri="{BB962C8B-B14F-4D97-AF65-F5344CB8AC3E}">
        <p14:creationId xmlns:p14="http://schemas.microsoft.com/office/powerpoint/2010/main" val="20579707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486581"/>
            <a:ext cx="10515600" cy="1023518"/>
          </a:xfrm>
        </p:spPr>
        <p:txBody>
          <a:bodyPr/>
          <a:lstStyle/>
          <a:p>
            <a:r>
              <a:rPr lang="en-US" dirty="0" smtClean="0"/>
              <a:t>Annex 4, Road load, §3.2.6. Moving belt</a:t>
            </a:r>
            <a:endParaRPr lang="en-US" dirty="0"/>
          </a:p>
        </p:txBody>
      </p:sp>
      <p:sp>
        <p:nvSpPr>
          <p:cNvPr id="4" name="スライド番号プレースホルダー 3"/>
          <p:cNvSpPr>
            <a:spLocks noGrp="1"/>
          </p:cNvSpPr>
          <p:nvPr>
            <p:ph type="sldNum" sz="quarter" idx="12"/>
          </p:nvPr>
        </p:nvSpPr>
        <p:spPr/>
        <p:txBody>
          <a:bodyPr/>
          <a:lstStyle/>
          <a:p>
            <a:pPr>
              <a:defRPr/>
            </a:pPr>
            <a:fld id="{3988FEB4-8C2C-414C-A3E8-8AFC9967936D}" type="slidenum">
              <a:rPr lang="en-US" altLang="ja-JP" smtClean="0"/>
              <a:pPr>
                <a:defRPr/>
              </a:pPr>
              <a:t>20</a:t>
            </a:fld>
            <a:endParaRPr lang="en-US" altLang="ja-JP"/>
          </a:p>
        </p:txBody>
      </p:sp>
      <p:sp>
        <p:nvSpPr>
          <p:cNvPr id="5" name="Textplatzhalter 7"/>
          <p:cNvSpPr txBox="1">
            <a:spLocks/>
          </p:cNvSpPr>
          <p:nvPr/>
        </p:nvSpPr>
        <p:spPr>
          <a:xfrm>
            <a:off x="1116658" y="1528573"/>
            <a:ext cx="4258977" cy="3002082"/>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Current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a:t>
            </a:r>
          </a:p>
          <a:p>
            <a:r>
              <a:rPr lang="en-GB" sz="1600" dirty="0">
                <a:latin typeface="Times New Roman" pitchFamily="18" charset="0"/>
                <a:cs typeface="Times New Roman" pitchFamily="18" charset="0"/>
              </a:rPr>
              <a:t>3.2.6. Moving belt</a:t>
            </a:r>
          </a:p>
          <a:p>
            <a:r>
              <a:rPr lang="en-US" sz="1600" dirty="0">
                <a:latin typeface="Times New Roman" pitchFamily="18" charset="0"/>
                <a:cs typeface="Times New Roman" pitchFamily="18" charset="0"/>
              </a:rPr>
              <a:t>To simulate the fluid flow at the underbody of the test vehicle, the wind tunnel shall have a moving belt extending from the front to the rear of the</a:t>
            </a:r>
          </a:p>
          <a:p>
            <a:r>
              <a:rPr lang="en-US" sz="1600" dirty="0">
                <a:latin typeface="Times New Roman" pitchFamily="18" charset="0"/>
                <a:cs typeface="Times New Roman" pitchFamily="18" charset="0"/>
              </a:rPr>
              <a:t>vehicle. The speed of the moving belt shall be within ± 3 km/h of the wind velocity.</a:t>
            </a:r>
          </a:p>
        </p:txBody>
      </p:sp>
      <p:sp>
        <p:nvSpPr>
          <p:cNvPr id="7" name="Textplatzhalter 7"/>
          <p:cNvSpPr txBox="1">
            <a:spLocks/>
          </p:cNvSpPr>
          <p:nvPr/>
        </p:nvSpPr>
        <p:spPr>
          <a:xfrm>
            <a:off x="6205266" y="1270860"/>
            <a:ext cx="4890364" cy="4092710"/>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Proposed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a:t>
            </a:r>
          </a:p>
          <a:p>
            <a:r>
              <a:rPr lang="en-GB" sz="1600" dirty="0">
                <a:latin typeface="Times New Roman" pitchFamily="18" charset="0"/>
                <a:cs typeface="Times New Roman" pitchFamily="18" charset="0"/>
              </a:rPr>
              <a:t>3.2.6. Moving belt</a:t>
            </a:r>
          </a:p>
          <a:p>
            <a:r>
              <a:rPr lang="en-US" sz="1600" dirty="0">
                <a:latin typeface="Times New Roman" pitchFamily="18" charset="0"/>
                <a:cs typeface="Times New Roman" pitchFamily="18" charset="0"/>
              </a:rPr>
              <a:t>To simulate the fluid flow at the underbody of the test vehicle, the wind tunnel shall have a moving belt extending from the front to the rear of the</a:t>
            </a:r>
          </a:p>
          <a:p>
            <a:r>
              <a:rPr lang="en-US" sz="1600" dirty="0">
                <a:latin typeface="Times New Roman" pitchFamily="18" charset="0"/>
                <a:cs typeface="Times New Roman" pitchFamily="18" charset="0"/>
              </a:rPr>
              <a:t>vehicle. The speed of the moving belt shall be within ± 3 km/h of the wind velocity. </a:t>
            </a:r>
            <a:r>
              <a:rPr lang="en-US" sz="1600" dirty="0">
                <a:solidFill>
                  <a:srgbClr val="FF0000"/>
                </a:solidFill>
                <a:latin typeface="Times New Roman" pitchFamily="18" charset="0"/>
                <a:cs typeface="Times New Roman" pitchFamily="18" charset="0"/>
              </a:rPr>
              <a:t>At the request of the manufacturer and with approval of the responsible authority, the wind tunnel without moving belt may be used only for the determination of  </a:t>
            </a:r>
            <a:r>
              <a:rPr lang="en-US" altLang="ja-JP" sz="1600" dirty="0" err="1">
                <a:solidFill>
                  <a:srgbClr val="FF0000"/>
                </a:solidFill>
                <a:latin typeface="Times New Roman" pitchFamily="18" charset="0"/>
                <a:cs typeface="Times New Roman" pitchFamily="18" charset="0"/>
              </a:rPr>
              <a:t>ΔCd</a:t>
            </a:r>
            <a:r>
              <a:rPr lang="en-US" altLang="ja-JP" sz="1600" dirty="0">
                <a:solidFill>
                  <a:srgbClr val="FF0000"/>
                </a:solidFill>
                <a:latin typeface="Times New Roman" pitchFamily="18" charset="0"/>
                <a:cs typeface="Times New Roman" pitchFamily="18" charset="0"/>
              </a:rPr>
              <a:t> x A. In that case, the paragraph 3.2.9. shall</a:t>
            </a:r>
            <a:r>
              <a:rPr lang="ja-JP" altLang="en-US" sz="1600" dirty="0">
                <a:solidFill>
                  <a:srgbClr val="FF0000"/>
                </a:solidFill>
                <a:latin typeface="Times New Roman" pitchFamily="18" charset="0"/>
                <a:cs typeface="Times New Roman" pitchFamily="18" charset="0"/>
              </a:rPr>
              <a:t> </a:t>
            </a:r>
            <a:r>
              <a:rPr lang="en-US" altLang="ja-JP" sz="1600" dirty="0">
                <a:solidFill>
                  <a:srgbClr val="FF0000"/>
                </a:solidFill>
                <a:latin typeface="Times New Roman" pitchFamily="18" charset="0"/>
                <a:cs typeface="Times New Roman" pitchFamily="18" charset="0"/>
              </a:rPr>
              <a:t>not be applied. However the manufacturer shall give evidence that the </a:t>
            </a:r>
            <a:r>
              <a:rPr lang="en-US" altLang="ja-JP" sz="1600" dirty="0" err="1">
                <a:solidFill>
                  <a:srgbClr val="FF0000"/>
                </a:solidFill>
                <a:latin typeface="Times New Roman" pitchFamily="18" charset="0"/>
                <a:cs typeface="Times New Roman" pitchFamily="18" charset="0"/>
              </a:rPr>
              <a:t>ΔCd</a:t>
            </a:r>
            <a:r>
              <a:rPr lang="en-US" altLang="ja-JP" sz="1600" dirty="0">
                <a:solidFill>
                  <a:srgbClr val="FF0000"/>
                </a:solidFill>
                <a:latin typeface="Times New Roman" pitchFamily="18" charset="0"/>
                <a:cs typeface="Times New Roman" pitchFamily="18" charset="0"/>
              </a:rPr>
              <a:t> x A fulfills an accuracy of 0.015m2. </a:t>
            </a:r>
            <a:endParaRPr lang="en-US" sz="1600" dirty="0">
              <a:latin typeface="Times New Roman" pitchFamily="18" charset="0"/>
              <a:cs typeface="Times New Roman" pitchFamily="18" charset="0"/>
            </a:endParaRPr>
          </a:p>
        </p:txBody>
      </p:sp>
      <p:sp>
        <p:nvSpPr>
          <p:cNvPr id="10" name="Textplatzhalter 7"/>
          <p:cNvSpPr txBox="1">
            <a:spLocks/>
          </p:cNvSpPr>
          <p:nvPr/>
        </p:nvSpPr>
        <p:spPr>
          <a:xfrm>
            <a:off x="1016863" y="4901690"/>
            <a:ext cx="10566124" cy="1716356"/>
          </a:xfrm>
          <a:prstGeom prst="rect">
            <a:avLst/>
          </a:prstGeom>
        </p:spPr>
        <p:txBody>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defTabSz="917575" eaLnBrk="0" hangingPunct="0">
              <a:lnSpc>
                <a:spcPct val="95000"/>
              </a:lnSpc>
              <a:spcBef>
                <a:spcPts val="600"/>
              </a:spcBef>
              <a:buNone/>
              <a:defRPr/>
            </a:pPr>
            <a:r>
              <a:rPr lang="en-US" sz="2800" b="1" kern="0" dirty="0">
                <a:sym typeface="Wingdings" pitchFamily="2" charset="2"/>
              </a:rPr>
              <a:t>Justification:</a:t>
            </a:r>
          </a:p>
          <a:p>
            <a:pPr marL="0" indent="0" defTabSz="917575" eaLnBrk="0" hangingPunct="0">
              <a:lnSpc>
                <a:spcPct val="95000"/>
              </a:lnSpc>
              <a:spcBef>
                <a:spcPts val="600"/>
              </a:spcBef>
              <a:buNone/>
              <a:defRPr/>
            </a:pPr>
            <a:r>
              <a:rPr lang="en-US" sz="2400" kern="0" dirty="0">
                <a:sym typeface="Wingdings" pitchFamily="2" charset="2"/>
              </a:rPr>
              <a:t>Alternative method for determination of </a:t>
            </a:r>
            <a:r>
              <a:rPr lang="el-GR" sz="2400" kern="0" dirty="0" smtClean="0">
                <a:sym typeface="Wingdings" pitchFamily="2" charset="2"/>
              </a:rPr>
              <a:t>Δ</a:t>
            </a:r>
            <a:r>
              <a:rPr lang="de-DE" sz="2400" kern="0" dirty="0" smtClean="0">
                <a:sym typeface="Wingdings" pitchFamily="2" charset="2"/>
              </a:rPr>
              <a:t>(</a:t>
            </a:r>
            <a:r>
              <a:rPr lang="en-US" sz="2400" kern="0" dirty="0" smtClean="0">
                <a:sym typeface="Wingdings" pitchFamily="2" charset="2"/>
              </a:rPr>
              <a:t>C</a:t>
            </a:r>
            <a:r>
              <a:rPr lang="en-US" sz="2400" kern="0" baseline="-25000" dirty="0" smtClean="0">
                <a:sym typeface="Wingdings" pitchFamily="2" charset="2"/>
              </a:rPr>
              <a:t>D</a:t>
            </a:r>
            <a:r>
              <a:rPr lang="en-US" sz="2400" kern="0" dirty="0" smtClean="0">
                <a:sym typeface="Wingdings" pitchFamily="2" charset="2"/>
              </a:rPr>
              <a:t> </a:t>
            </a:r>
            <a:r>
              <a:rPr lang="en-US" sz="2400" kern="0" dirty="0">
                <a:sym typeface="Wingdings" pitchFamily="2" charset="2"/>
              </a:rPr>
              <a:t>x </a:t>
            </a:r>
            <a:r>
              <a:rPr lang="en-US" sz="2400" kern="0" dirty="0" err="1" smtClean="0">
                <a:sym typeface="Wingdings" pitchFamily="2" charset="2"/>
              </a:rPr>
              <a:t>A</a:t>
            </a:r>
            <a:r>
              <a:rPr lang="en-US" sz="2400" kern="0" baseline="-25000" dirty="0" err="1" smtClean="0">
                <a:sym typeface="Wingdings" pitchFamily="2" charset="2"/>
              </a:rPr>
              <a:t>f</a:t>
            </a:r>
            <a:r>
              <a:rPr lang="en-US" sz="2400" kern="0" dirty="0" smtClean="0">
                <a:sym typeface="Wingdings" pitchFamily="2" charset="2"/>
              </a:rPr>
              <a:t>) should </a:t>
            </a:r>
            <a:r>
              <a:rPr lang="en-US" sz="2400" kern="0" dirty="0">
                <a:sym typeface="Wingdings" pitchFamily="2" charset="2"/>
              </a:rPr>
              <a:t>be allowed as long as the accuracy is with </a:t>
            </a:r>
            <a:r>
              <a:rPr lang="en-US" sz="2400" kern="0" dirty="0" smtClean="0">
                <a:sym typeface="Wingdings" pitchFamily="2" charset="2"/>
              </a:rPr>
              <a:t>0.015m², </a:t>
            </a:r>
            <a:r>
              <a:rPr lang="en-US" sz="2400" kern="0" dirty="0">
                <a:sym typeface="Wingdings" pitchFamily="2" charset="2"/>
              </a:rPr>
              <a:t>which is in line with “alternative </a:t>
            </a:r>
            <a:r>
              <a:rPr lang="de-DE" sz="2400" kern="0" dirty="0">
                <a:sym typeface="Wingdings" pitchFamily="2" charset="2"/>
              </a:rPr>
              <a:t>(</a:t>
            </a:r>
            <a:r>
              <a:rPr lang="en-US" sz="2400" kern="0" dirty="0">
                <a:sym typeface="Wingdings" pitchFamily="2" charset="2"/>
              </a:rPr>
              <a:t>C</a:t>
            </a:r>
            <a:r>
              <a:rPr lang="en-US" sz="2400" kern="0" baseline="-25000" dirty="0">
                <a:sym typeface="Wingdings" pitchFamily="2" charset="2"/>
              </a:rPr>
              <a:t>D</a:t>
            </a:r>
            <a:r>
              <a:rPr lang="en-US" sz="2400" kern="0" dirty="0">
                <a:sym typeface="Wingdings" pitchFamily="2" charset="2"/>
              </a:rPr>
              <a:t> x </a:t>
            </a:r>
            <a:r>
              <a:rPr lang="en-US" sz="2400" kern="0" dirty="0" err="1">
                <a:sym typeface="Wingdings" pitchFamily="2" charset="2"/>
              </a:rPr>
              <a:t>A</a:t>
            </a:r>
            <a:r>
              <a:rPr lang="en-US" sz="2400" kern="0" baseline="-25000" dirty="0" err="1">
                <a:sym typeface="Wingdings" pitchFamily="2" charset="2"/>
              </a:rPr>
              <a:t>f</a:t>
            </a:r>
            <a:r>
              <a:rPr lang="en-US" sz="2400" kern="0" dirty="0">
                <a:sym typeface="Wingdings" pitchFamily="2" charset="2"/>
              </a:rPr>
              <a:t>) </a:t>
            </a:r>
            <a:r>
              <a:rPr lang="en-US" sz="2400" kern="0" dirty="0" smtClean="0">
                <a:sym typeface="Wingdings" pitchFamily="2" charset="2"/>
              </a:rPr>
              <a:t>determination</a:t>
            </a:r>
            <a:r>
              <a:rPr lang="en-US" sz="2400" kern="0" dirty="0">
                <a:sym typeface="Wingdings" pitchFamily="2" charset="2"/>
              </a:rPr>
              <a:t>”. </a:t>
            </a:r>
          </a:p>
        </p:txBody>
      </p:sp>
      <p:sp>
        <p:nvSpPr>
          <p:cNvPr id="8" name="Textfeld 7"/>
          <p:cNvSpPr txBox="1"/>
          <p:nvPr/>
        </p:nvSpPr>
        <p:spPr>
          <a:xfrm>
            <a:off x="1016864" y="296673"/>
            <a:ext cx="5473234" cy="400110"/>
          </a:xfrm>
          <a:prstGeom prst="rect">
            <a:avLst/>
          </a:prstGeom>
          <a:solidFill>
            <a:schemeClr val="accent1">
              <a:lumMod val="40000"/>
              <a:lumOff val="60000"/>
            </a:schemeClr>
          </a:solidFill>
        </p:spPr>
        <p:txBody>
          <a:bodyPr wrap="square" rtlCol="0">
            <a:spAutoFit/>
          </a:bodyPr>
          <a:lstStyle/>
          <a:p>
            <a:r>
              <a:rPr lang="en-GB" sz="2000" b="1" dirty="0" smtClean="0">
                <a:solidFill>
                  <a:srgbClr val="FF0000"/>
                </a:solidFill>
              </a:rPr>
              <a:t>EXPERT PROPOSAL: From Japan.</a:t>
            </a:r>
            <a:endParaRPr lang="en-GB" sz="2000" b="1" dirty="0">
              <a:solidFill>
                <a:srgbClr val="FF0000"/>
              </a:solidFill>
              <a:latin typeface="Arial" panose="020B0604020202020204" pitchFamily="34" charset="0"/>
              <a:cs typeface="Arial" panose="020B0604020202020204" pitchFamily="34" charset="0"/>
            </a:endParaRP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spTree>
    <p:extLst>
      <p:ext uri="{BB962C8B-B14F-4D97-AF65-F5344CB8AC3E}">
        <p14:creationId xmlns:p14="http://schemas.microsoft.com/office/powerpoint/2010/main" val="26812207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16864" y="1199526"/>
            <a:ext cx="10515600" cy="1325563"/>
          </a:xfrm>
        </p:spPr>
        <p:txBody>
          <a:bodyPr/>
          <a:lstStyle/>
          <a:p>
            <a:r>
              <a:rPr lang="en-US" dirty="0" smtClean="0"/>
              <a:t>Annex 4, Road load, §3.2.8. Air pressure at the nozzle outlet</a:t>
            </a:r>
            <a:endParaRPr lang="en-US" dirty="0"/>
          </a:p>
        </p:txBody>
      </p:sp>
      <p:sp>
        <p:nvSpPr>
          <p:cNvPr id="4" name="スライド番号プレースホルダー 3"/>
          <p:cNvSpPr>
            <a:spLocks noGrp="1"/>
          </p:cNvSpPr>
          <p:nvPr>
            <p:ph type="sldNum" sz="quarter" idx="12"/>
          </p:nvPr>
        </p:nvSpPr>
        <p:spPr/>
        <p:txBody>
          <a:bodyPr/>
          <a:lstStyle/>
          <a:p>
            <a:pPr>
              <a:defRPr/>
            </a:pPr>
            <a:fld id="{3988FEB4-8C2C-414C-A3E8-8AFC9967936D}" type="slidenum">
              <a:rPr lang="en-US" altLang="ja-JP" smtClean="0"/>
              <a:pPr>
                <a:defRPr/>
              </a:pPr>
              <a:t>21</a:t>
            </a:fld>
            <a:endParaRPr lang="en-US" altLang="ja-JP"/>
          </a:p>
        </p:txBody>
      </p:sp>
      <p:sp>
        <p:nvSpPr>
          <p:cNvPr id="5" name="Textplatzhalter 7"/>
          <p:cNvSpPr txBox="1">
            <a:spLocks/>
          </p:cNvSpPr>
          <p:nvPr/>
        </p:nvSpPr>
        <p:spPr>
          <a:xfrm>
            <a:off x="1703512" y="2715103"/>
            <a:ext cx="4258977" cy="1414046"/>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Current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 3.2.8. Air pressure at the nozzle outlet </a:t>
            </a:r>
          </a:p>
          <a:p>
            <a:r>
              <a:rPr lang="en-GB" sz="1600" dirty="0">
                <a:latin typeface="Times New Roman" pitchFamily="18" charset="0"/>
                <a:cs typeface="Times New Roman" pitchFamily="18" charset="0"/>
              </a:rPr>
              <a:t>[...]</a:t>
            </a:r>
          </a:p>
          <a:p>
            <a:r>
              <a:rPr lang="en-US" sz="1600" dirty="0">
                <a:solidFill>
                  <a:srgbClr val="3333FF"/>
                </a:solidFill>
                <a:latin typeface="Times New Roman" pitchFamily="18" charset="0"/>
                <a:cs typeface="Times New Roman" pitchFamily="18" charset="0"/>
              </a:rPr>
              <a:t>The absolute difference of t</a:t>
            </a:r>
            <a:r>
              <a:rPr lang="en-US" sz="1600" dirty="0">
                <a:latin typeface="Times New Roman" pitchFamily="18" charset="0"/>
                <a:cs typeface="Times New Roman" pitchFamily="18" charset="0"/>
              </a:rPr>
              <a:t>he pressure coefficient, </a:t>
            </a:r>
            <a:r>
              <a:rPr lang="en-US" sz="1600" dirty="0" err="1">
                <a:latin typeface="Times New Roman" pitchFamily="18" charset="0"/>
                <a:cs typeface="Times New Roman" pitchFamily="18" charset="0"/>
              </a:rPr>
              <a:t>cp</a:t>
            </a:r>
            <a:r>
              <a:rPr lang="en-US" sz="1600" dirty="0">
                <a:latin typeface="Times New Roman" pitchFamily="18" charset="0"/>
                <a:cs typeface="Times New Roman" pitchFamily="18" charset="0"/>
              </a:rPr>
              <a:t>, over a distance 2 </a:t>
            </a:r>
            <a:r>
              <a:rPr lang="en-US" sz="1600" dirty="0" err="1">
                <a:latin typeface="Times New Roman" pitchFamily="18" charset="0"/>
                <a:cs typeface="Times New Roman" pitchFamily="18" charset="0"/>
              </a:rPr>
              <a:t>metres</a:t>
            </a:r>
            <a:r>
              <a:rPr lang="en-US" sz="1600" dirty="0">
                <a:latin typeface="Times New Roman" pitchFamily="18" charset="0"/>
                <a:cs typeface="Times New Roman" pitchFamily="18" charset="0"/>
              </a:rPr>
              <a:t> ahead and 2 </a:t>
            </a:r>
            <a:r>
              <a:rPr lang="en-US" sz="1600" dirty="0" err="1">
                <a:latin typeface="Times New Roman" pitchFamily="18" charset="0"/>
                <a:cs typeface="Times New Roman" pitchFamily="18" charset="0"/>
              </a:rPr>
              <a:t>metres</a:t>
            </a:r>
            <a:r>
              <a:rPr lang="en-US" sz="1600" dirty="0">
                <a:latin typeface="Times New Roman" pitchFamily="18" charset="0"/>
                <a:cs typeface="Times New Roman" pitchFamily="18" charset="0"/>
              </a:rPr>
              <a:t> behind the vehicle shall not deviate more than ± 1 per cent.</a:t>
            </a:r>
          </a:p>
          <a:p>
            <a:r>
              <a:rPr lang="en-GB" sz="1600" dirty="0">
                <a:latin typeface="Times New Roman" pitchFamily="18" charset="0"/>
                <a:cs typeface="Times New Roman" pitchFamily="18" charset="0"/>
              </a:rPr>
              <a:t>[...]</a:t>
            </a:r>
          </a:p>
        </p:txBody>
      </p:sp>
      <p:sp>
        <p:nvSpPr>
          <p:cNvPr id="7" name="Textplatzhalter 7"/>
          <p:cNvSpPr txBox="1">
            <a:spLocks/>
          </p:cNvSpPr>
          <p:nvPr/>
        </p:nvSpPr>
        <p:spPr>
          <a:xfrm>
            <a:off x="6274664" y="2715103"/>
            <a:ext cx="4285832" cy="1414046"/>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Proposed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 3.2.8. Air pressure at the nozzle outlet </a:t>
            </a:r>
          </a:p>
          <a:p>
            <a:r>
              <a:rPr lang="en-GB" sz="1600" dirty="0">
                <a:latin typeface="Times New Roman" pitchFamily="18" charset="0"/>
                <a:cs typeface="Times New Roman" pitchFamily="18" charset="0"/>
              </a:rPr>
              <a:t>[...]</a:t>
            </a:r>
          </a:p>
          <a:p>
            <a:r>
              <a:rPr lang="en-US" sz="1600" dirty="0">
                <a:solidFill>
                  <a:srgbClr val="3333FF"/>
                </a:solidFill>
                <a:latin typeface="Times New Roman" pitchFamily="18" charset="0"/>
                <a:cs typeface="Times New Roman" pitchFamily="18" charset="0"/>
              </a:rPr>
              <a:t>The absolute difference of t</a:t>
            </a:r>
            <a:r>
              <a:rPr lang="en-US" sz="1600" dirty="0">
                <a:latin typeface="Times New Roman" pitchFamily="18" charset="0"/>
                <a:cs typeface="Times New Roman" pitchFamily="18" charset="0"/>
              </a:rPr>
              <a:t>he pressure coefficient, cp, </a:t>
            </a:r>
            <a:r>
              <a:rPr lang="en-US" sz="1600" dirty="0">
                <a:solidFill>
                  <a:srgbClr val="FF0000"/>
                </a:solidFill>
                <a:latin typeface="Times New Roman" pitchFamily="18" charset="0"/>
                <a:cs typeface="Times New Roman" pitchFamily="18" charset="0"/>
              </a:rPr>
              <a:t>measured at nozzle outlet center height</a:t>
            </a:r>
            <a:r>
              <a:rPr lang="ja-JP" altLang="en-US" sz="1600" dirty="0">
                <a:solidFill>
                  <a:srgbClr val="FF0000"/>
                </a:solidFill>
                <a:latin typeface="Times New Roman" pitchFamily="18" charset="0"/>
                <a:cs typeface="Times New Roman" pitchFamily="18" charset="0"/>
              </a:rPr>
              <a:t> </a:t>
            </a:r>
            <a:r>
              <a:rPr lang="en-US" sz="1600" dirty="0">
                <a:latin typeface="Times New Roman" pitchFamily="18" charset="0"/>
                <a:cs typeface="Times New Roman" pitchFamily="18" charset="0"/>
              </a:rPr>
              <a:t>over a distance 2 </a:t>
            </a:r>
            <a:r>
              <a:rPr lang="en-US" sz="1600" dirty="0" err="1">
                <a:latin typeface="Times New Roman" pitchFamily="18" charset="0"/>
                <a:cs typeface="Times New Roman" pitchFamily="18" charset="0"/>
              </a:rPr>
              <a:t>metres</a:t>
            </a:r>
            <a:r>
              <a:rPr lang="en-US" sz="1600" dirty="0">
                <a:latin typeface="Times New Roman" pitchFamily="18" charset="0"/>
                <a:cs typeface="Times New Roman" pitchFamily="18" charset="0"/>
              </a:rPr>
              <a:t> ahead and 2 </a:t>
            </a:r>
            <a:r>
              <a:rPr lang="en-US" sz="1600" dirty="0" err="1">
                <a:latin typeface="Times New Roman" pitchFamily="18" charset="0"/>
                <a:cs typeface="Times New Roman" pitchFamily="18" charset="0"/>
              </a:rPr>
              <a:t>metres</a:t>
            </a:r>
            <a:r>
              <a:rPr lang="en-US" sz="1600" dirty="0">
                <a:latin typeface="Times New Roman" pitchFamily="18" charset="0"/>
                <a:cs typeface="Times New Roman" pitchFamily="18" charset="0"/>
              </a:rPr>
              <a:t> behind </a:t>
            </a:r>
            <a:r>
              <a:rPr lang="en-US" sz="1600" dirty="0">
                <a:solidFill>
                  <a:srgbClr val="FF0000"/>
                </a:solidFill>
                <a:latin typeface="Times New Roman" pitchFamily="18" charset="0"/>
                <a:cs typeface="Times New Roman" pitchFamily="18" charset="0"/>
              </a:rPr>
              <a:t>a balance center point </a:t>
            </a:r>
            <a:r>
              <a:rPr lang="en-US" sz="1600" strike="sngStrike" dirty="0">
                <a:solidFill>
                  <a:srgbClr val="FF0000"/>
                </a:solidFill>
                <a:latin typeface="Times New Roman" pitchFamily="18" charset="0"/>
                <a:cs typeface="Times New Roman" pitchFamily="18" charset="0"/>
              </a:rPr>
              <a:t>the vehicle </a:t>
            </a:r>
            <a:r>
              <a:rPr lang="en-US" sz="1600" dirty="0">
                <a:latin typeface="Times New Roman" pitchFamily="18" charset="0"/>
                <a:cs typeface="Times New Roman" pitchFamily="18" charset="0"/>
              </a:rPr>
              <a:t>shall not deviate more than ± 1 per cent.</a:t>
            </a:r>
          </a:p>
          <a:p>
            <a:r>
              <a:rPr lang="en-GB" sz="1600" dirty="0">
                <a:latin typeface="Times New Roman" pitchFamily="18" charset="0"/>
                <a:cs typeface="Times New Roman" pitchFamily="18" charset="0"/>
              </a:rPr>
              <a:t>[...]</a:t>
            </a:r>
          </a:p>
          <a:p>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
        <p:nvSpPr>
          <p:cNvPr id="10" name="Textplatzhalter 7"/>
          <p:cNvSpPr txBox="1">
            <a:spLocks/>
          </p:cNvSpPr>
          <p:nvPr/>
        </p:nvSpPr>
        <p:spPr>
          <a:xfrm>
            <a:off x="1697290" y="5616354"/>
            <a:ext cx="8208962" cy="1166585"/>
          </a:xfrm>
          <a:prstGeom prst="rect">
            <a:avLst/>
          </a:prstGeom>
        </p:spPr>
        <p:txBody>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defTabSz="917575" eaLnBrk="0" hangingPunct="0">
              <a:lnSpc>
                <a:spcPct val="95000"/>
              </a:lnSpc>
              <a:spcBef>
                <a:spcPts val="600"/>
              </a:spcBef>
              <a:buNone/>
              <a:defRPr/>
            </a:pPr>
            <a:r>
              <a:rPr lang="en-US" sz="2800" b="1" kern="0" dirty="0">
                <a:sym typeface="Wingdings" pitchFamily="2" charset="2"/>
              </a:rPr>
              <a:t>Justification:</a:t>
            </a:r>
          </a:p>
          <a:p>
            <a:pPr marL="0" indent="0">
              <a:buNone/>
            </a:pPr>
            <a:r>
              <a:rPr lang="en-US" sz="2400" dirty="0"/>
              <a:t>Clarification of measurement point.</a:t>
            </a:r>
          </a:p>
        </p:txBody>
      </p:sp>
      <p:sp>
        <p:nvSpPr>
          <p:cNvPr id="9" name="Textfeld 8"/>
          <p:cNvSpPr txBox="1"/>
          <p:nvPr/>
        </p:nvSpPr>
        <p:spPr>
          <a:xfrm>
            <a:off x="1016864" y="296673"/>
            <a:ext cx="5473234" cy="400110"/>
          </a:xfrm>
          <a:prstGeom prst="rect">
            <a:avLst/>
          </a:prstGeom>
          <a:solidFill>
            <a:schemeClr val="accent1">
              <a:lumMod val="40000"/>
              <a:lumOff val="60000"/>
            </a:schemeClr>
          </a:solidFill>
        </p:spPr>
        <p:txBody>
          <a:bodyPr wrap="square" rtlCol="0">
            <a:spAutoFit/>
          </a:bodyPr>
          <a:lstStyle/>
          <a:p>
            <a:r>
              <a:rPr lang="en-GB" sz="2000" b="1" dirty="0" smtClean="0">
                <a:solidFill>
                  <a:srgbClr val="FF0000"/>
                </a:solidFill>
              </a:rPr>
              <a:t>EXPERT PROPOSAL: From Japan.</a:t>
            </a:r>
            <a:endParaRPr lang="en-GB" sz="2000" b="1" dirty="0">
              <a:solidFill>
                <a:srgbClr val="FF0000"/>
              </a:solidFill>
              <a:latin typeface="Arial" panose="020B0604020202020204" pitchFamily="34" charset="0"/>
              <a:cs typeface="Arial" panose="020B0604020202020204" pitchFamily="34" charset="0"/>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spTree>
    <p:extLst>
      <p:ext uri="{BB962C8B-B14F-4D97-AF65-F5344CB8AC3E}">
        <p14:creationId xmlns:p14="http://schemas.microsoft.com/office/powerpoint/2010/main" val="9940757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2354825"/>
            <a:ext cx="10515600" cy="819731"/>
          </a:xfrm>
        </p:spPr>
        <p:txBody>
          <a:bodyPr anchor="t">
            <a:normAutofit fontScale="90000"/>
          </a:bodyPr>
          <a:lstStyle/>
          <a:p>
            <a:r>
              <a:rPr lang="en-GB" dirty="0" smtClean="0"/>
              <a:t>Annex 4, Road load, Wind tunnel method, §6.2.3.</a:t>
            </a:r>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12" name="Textfeld 11"/>
          <p:cNvSpPr txBox="1"/>
          <p:nvPr/>
        </p:nvSpPr>
        <p:spPr>
          <a:xfrm>
            <a:off x="1014413" y="167786"/>
            <a:ext cx="8675498" cy="1569660"/>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Comment: Is </a:t>
            </a:r>
            <a:r>
              <a:rPr lang="en-GB" sz="2400" b="1" dirty="0">
                <a:solidFill>
                  <a:srgbClr val="FF0000"/>
                </a:solidFill>
              </a:rPr>
              <a:t>the text “according to the following paragraphs” necessary</a:t>
            </a:r>
            <a:r>
              <a:rPr lang="en-GB" sz="2400" b="1" dirty="0" smtClean="0">
                <a:solidFill>
                  <a:srgbClr val="FF0000"/>
                </a:solidFill>
              </a:rPr>
              <a:t>?</a:t>
            </a:r>
          </a:p>
          <a:p>
            <a:r>
              <a:rPr lang="en-GB" sz="2400" b="1" dirty="0">
                <a:solidFill>
                  <a:srgbClr val="FF0000"/>
                </a:solidFill>
              </a:rPr>
              <a:t>OPEN POINT: April 2015 drafting meeting, Stockholm should this not refer directly to the references in 6.5.2.1.?</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pic>
        <p:nvPicPr>
          <p:cNvPr id="3" name="Grafik 2"/>
          <p:cNvPicPr>
            <a:picLocks noChangeAspect="1"/>
          </p:cNvPicPr>
          <p:nvPr/>
        </p:nvPicPr>
        <p:blipFill>
          <a:blip r:embed="rId3"/>
          <a:stretch>
            <a:fillRect/>
          </a:stretch>
        </p:blipFill>
        <p:spPr>
          <a:xfrm>
            <a:off x="1014412" y="3352144"/>
            <a:ext cx="8810984" cy="1601997"/>
          </a:xfrm>
          <a:prstGeom prst="rect">
            <a:avLst/>
          </a:prstGeom>
        </p:spPr>
      </p:pic>
    </p:spTree>
    <p:extLst>
      <p:ext uri="{BB962C8B-B14F-4D97-AF65-F5344CB8AC3E}">
        <p14:creationId xmlns:p14="http://schemas.microsoft.com/office/powerpoint/2010/main" val="41099138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1454068"/>
            <a:ext cx="10515600" cy="819731"/>
          </a:xfrm>
        </p:spPr>
        <p:txBody>
          <a:bodyPr anchor="t">
            <a:normAutofit fontScale="90000"/>
          </a:bodyPr>
          <a:lstStyle/>
          <a:p>
            <a:r>
              <a:rPr lang="en-GB" dirty="0" smtClean="0"/>
              <a:t>Annex 4, Road load, Wind tunnel method, §6.2.4.</a:t>
            </a:r>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12" name="Textfeld 11"/>
          <p:cNvSpPr txBox="1"/>
          <p:nvPr/>
        </p:nvSpPr>
        <p:spPr>
          <a:xfrm>
            <a:off x="838198" y="407583"/>
            <a:ext cx="8946889"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OPEN POINTS: [2] per cent and [two] years are yet to be resolved.</a:t>
            </a:r>
            <a:endParaRPr lang="en-GB" sz="2400" b="1" dirty="0">
              <a:solidFill>
                <a:srgbClr val="FF0000"/>
              </a:solidFill>
            </a:endParaRP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pic>
        <p:nvPicPr>
          <p:cNvPr id="3" name="Grafik 2"/>
          <p:cNvPicPr>
            <a:picLocks noChangeAspect="1"/>
          </p:cNvPicPr>
          <p:nvPr/>
        </p:nvPicPr>
        <p:blipFill>
          <a:blip r:embed="rId3"/>
          <a:stretch>
            <a:fillRect/>
          </a:stretch>
        </p:blipFill>
        <p:spPr>
          <a:xfrm>
            <a:off x="838198" y="2451388"/>
            <a:ext cx="9468485" cy="2461806"/>
          </a:xfrm>
          <a:prstGeom prst="rect">
            <a:avLst/>
          </a:prstGeom>
        </p:spPr>
      </p:pic>
      <p:sp>
        <p:nvSpPr>
          <p:cNvPr id="4" name="Pfeil nach unten 3"/>
          <p:cNvSpPr/>
          <p:nvPr/>
        </p:nvSpPr>
        <p:spPr>
          <a:xfrm rot="4601334">
            <a:off x="10211887" y="1259629"/>
            <a:ext cx="558420" cy="2380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Pfeil nach unten 9"/>
          <p:cNvSpPr/>
          <p:nvPr/>
        </p:nvSpPr>
        <p:spPr>
          <a:xfrm rot="13684620">
            <a:off x="8433883" y="4067510"/>
            <a:ext cx="558420" cy="2380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2140242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543020"/>
            <a:ext cx="10515600" cy="1325563"/>
          </a:xfrm>
        </p:spPr>
        <p:txBody>
          <a:bodyPr/>
          <a:lstStyle/>
          <a:p>
            <a:r>
              <a:rPr lang="en-US" dirty="0" smtClean="0"/>
              <a:t>Annex 4, Road load, §6.4.2.</a:t>
            </a:r>
            <a:endParaRPr lang="en-US" dirty="0"/>
          </a:p>
        </p:txBody>
      </p:sp>
      <p:sp>
        <p:nvSpPr>
          <p:cNvPr id="4" name="スライド番号プレースホルダー 3"/>
          <p:cNvSpPr>
            <a:spLocks noGrp="1"/>
          </p:cNvSpPr>
          <p:nvPr>
            <p:ph type="sldNum" sz="quarter" idx="12"/>
          </p:nvPr>
        </p:nvSpPr>
        <p:spPr/>
        <p:txBody>
          <a:bodyPr/>
          <a:lstStyle/>
          <a:p>
            <a:pPr>
              <a:defRPr/>
            </a:pPr>
            <a:fld id="{3988FEB4-8C2C-414C-A3E8-8AFC9967936D}" type="slidenum">
              <a:rPr lang="en-US" altLang="ja-JP" smtClean="0"/>
              <a:pPr>
                <a:defRPr/>
              </a:pPr>
              <a:t>24</a:t>
            </a:fld>
            <a:endParaRPr lang="en-US" altLang="ja-JP"/>
          </a:p>
        </p:txBody>
      </p:sp>
      <p:sp>
        <p:nvSpPr>
          <p:cNvPr id="5" name="Textplatzhalter 7"/>
          <p:cNvSpPr txBox="1">
            <a:spLocks/>
          </p:cNvSpPr>
          <p:nvPr/>
        </p:nvSpPr>
        <p:spPr>
          <a:xfrm>
            <a:off x="952885" y="1707010"/>
            <a:ext cx="4258977" cy="2812243"/>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Current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a:t>
            </a:r>
          </a:p>
          <a:p>
            <a:r>
              <a:rPr lang="en-GB" sz="1600" dirty="0">
                <a:latin typeface="Times New Roman" pitchFamily="18" charset="0"/>
                <a:cs typeface="Times New Roman" pitchFamily="18" charset="0"/>
              </a:rPr>
              <a:t>6.4.2. Wind tunnel measurement</a:t>
            </a:r>
          </a:p>
          <a:p>
            <a:r>
              <a:rPr lang="en-GB" sz="1600" dirty="0">
                <a:latin typeface="Times New Roman" pitchFamily="18" charset="0"/>
                <a:cs typeface="Times New Roman" pitchFamily="18" charset="0"/>
              </a:rPr>
              <a:t>[...]</a:t>
            </a:r>
          </a:p>
          <a:p>
            <a:r>
              <a:rPr lang="en-US" sz="1600" dirty="0">
                <a:latin typeface="Times New Roman" pitchFamily="18" charset="0"/>
                <a:cs typeface="Times New Roman" pitchFamily="18" charset="0"/>
              </a:rPr>
              <a:t>The aerodynamic drag shall be measured at least for [60] seconds and at a minimum frequency of 5 Hz. The result shall be the average of the measured drag during the measurement.</a:t>
            </a:r>
          </a:p>
          <a:p>
            <a:r>
              <a:rPr lang="en-GB" sz="1600" dirty="0">
                <a:latin typeface="Times New Roman" pitchFamily="18" charset="0"/>
                <a:cs typeface="Times New Roman" pitchFamily="18" charset="0"/>
              </a:rPr>
              <a:t>[...]</a:t>
            </a:r>
          </a:p>
        </p:txBody>
      </p:sp>
      <p:sp>
        <p:nvSpPr>
          <p:cNvPr id="7" name="Textplatzhalter 7"/>
          <p:cNvSpPr txBox="1">
            <a:spLocks/>
          </p:cNvSpPr>
          <p:nvPr/>
        </p:nvSpPr>
        <p:spPr>
          <a:xfrm>
            <a:off x="5796991" y="1707010"/>
            <a:ext cx="4889205" cy="3131828"/>
          </a:xfrm>
          <a:prstGeom prst="rect">
            <a:avLst/>
          </a:prstGeom>
        </p:spPr>
        <p:txBody>
          <a:bodyPr lIns="0" tIns="0" rIns="0" bIns="0"/>
          <a:lstStyle/>
          <a:p>
            <a:pPr defTabSz="917575" eaLnBrk="0" fontAlgn="base" hangingPunct="0">
              <a:lnSpc>
                <a:spcPct val="95000"/>
              </a:lnSpc>
              <a:spcBef>
                <a:spcPts val="600"/>
              </a:spcBef>
              <a:spcAft>
                <a:spcPct val="0"/>
              </a:spcAft>
              <a:defRPr/>
            </a:pPr>
            <a:r>
              <a:rPr lang="en-US" sz="2800" b="1" kern="0" dirty="0" smtClean="0">
                <a:ea typeface="BMW Type Global Pro Regular" pitchFamily="2" charset="0"/>
                <a:cs typeface="BMW Type Global Pro Regular" pitchFamily="2" charset="0"/>
                <a:sym typeface="Wingdings" pitchFamily="2" charset="2"/>
              </a:rPr>
              <a:t>Proposed text</a:t>
            </a:r>
            <a:r>
              <a:rPr lang="en-US" sz="2800" b="1" kern="0" dirty="0">
                <a:ea typeface="BMW Type Global Pro Regular" pitchFamily="2" charset="0"/>
                <a:cs typeface="BMW Type Global Pro Regular" pitchFamily="2" charset="0"/>
                <a:sym typeface="Wingdings" pitchFamily="2" charset="2"/>
              </a:rPr>
              <a:t>:</a:t>
            </a:r>
          </a:p>
          <a:p>
            <a:endParaRPr lang="en-GB" sz="1600" dirty="0">
              <a:latin typeface="Times New Roman" pitchFamily="18" charset="0"/>
              <a:cs typeface="Times New Roman" pitchFamily="18" charset="0"/>
            </a:endParaRPr>
          </a:p>
          <a:p>
            <a:r>
              <a:rPr lang="en-GB" sz="1600" dirty="0">
                <a:latin typeface="Times New Roman" pitchFamily="18" charset="0"/>
                <a:cs typeface="Times New Roman" pitchFamily="18" charset="0"/>
              </a:rPr>
              <a:t>Annex 4</a:t>
            </a:r>
          </a:p>
          <a:p>
            <a:r>
              <a:rPr lang="en-GB" sz="1600" dirty="0">
                <a:latin typeface="Times New Roman" pitchFamily="18" charset="0"/>
                <a:cs typeface="Times New Roman" pitchFamily="18" charset="0"/>
              </a:rPr>
              <a:t>6.4.2. Wind tunnel measurement</a:t>
            </a:r>
          </a:p>
          <a:p>
            <a:r>
              <a:rPr lang="en-GB" sz="1600" dirty="0">
                <a:latin typeface="Times New Roman" pitchFamily="18" charset="0"/>
                <a:cs typeface="Times New Roman" pitchFamily="18" charset="0"/>
              </a:rPr>
              <a:t>[...]</a:t>
            </a:r>
          </a:p>
          <a:p>
            <a:r>
              <a:rPr lang="en-US" sz="1600" dirty="0">
                <a:latin typeface="Times New Roman" pitchFamily="18" charset="0"/>
                <a:cs typeface="Times New Roman" pitchFamily="18" charset="0"/>
              </a:rPr>
              <a:t>The aerodynamic drag shall be measured at least for [60] seconds and at a minimum frequency of 5 Hz. </a:t>
            </a:r>
            <a:r>
              <a:rPr lang="en-US" sz="1600" dirty="0">
                <a:solidFill>
                  <a:srgbClr val="FF0000"/>
                </a:solidFill>
                <a:latin typeface="Times New Roman" pitchFamily="18" charset="0"/>
                <a:cs typeface="Times New Roman" pitchFamily="18" charset="0"/>
              </a:rPr>
              <a:t>Alternatively, the aero dynamic drag may be measured at a minimum frequency of 1 Hz and more than 300 samples. </a:t>
            </a:r>
            <a:r>
              <a:rPr lang="en-US" sz="1600" dirty="0">
                <a:latin typeface="Times New Roman" pitchFamily="18" charset="0"/>
                <a:cs typeface="Times New Roman" pitchFamily="18" charset="0"/>
              </a:rPr>
              <a:t> The result shall be the average of the measured drag during the measurement. </a:t>
            </a:r>
          </a:p>
          <a:p>
            <a:r>
              <a:rPr lang="en-GB" sz="1600" dirty="0">
                <a:latin typeface="Times New Roman" pitchFamily="18" charset="0"/>
                <a:cs typeface="Times New Roman" pitchFamily="18" charset="0"/>
              </a:rPr>
              <a:t>[...]</a:t>
            </a:r>
          </a:p>
          <a:p>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
        <p:nvSpPr>
          <p:cNvPr id="10" name="Textplatzhalter 7"/>
          <p:cNvSpPr txBox="1">
            <a:spLocks/>
          </p:cNvSpPr>
          <p:nvPr/>
        </p:nvSpPr>
        <p:spPr>
          <a:xfrm>
            <a:off x="838198" y="4838838"/>
            <a:ext cx="8208962" cy="1716356"/>
          </a:xfrm>
          <a:prstGeom prst="rect">
            <a:avLst/>
          </a:prstGeom>
        </p:spPr>
        <p:txBody>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defTabSz="917575" eaLnBrk="0" hangingPunct="0">
              <a:lnSpc>
                <a:spcPct val="95000"/>
              </a:lnSpc>
              <a:spcBef>
                <a:spcPts val="600"/>
              </a:spcBef>
              <a:buNone/>
              <a:defRPr/>
            </a:pPr>
            <a:r>
              <a:rPr lang="en-US" sz="2800" b="1" kern="0" dirty="0">
                <a:sym typeface="Wingdings" pitchFamily="2" charset="2"/>
              </a:rPr>
              <a:t>Justification:</a:t>
            </a:r>
          </a:p>
          <a:p>
            <a:pPr marL="0" indent="0">
              <a:buNone/>
            </a:pPr>
            <a:r>
              <a:rPr lang="en-US" sz="2400" dirty="0"/>
              <a:t>The longer sample time ensures measurement accuracy even slower sampling rate, unless the frequency phase matches the sampling rate. </a:t>
            </a:r>
            <a:endParaRPr lang="en-US" sz="2400" dirty="0">
              <a:solidFill>
                <a:srgbClr val="FF0000"/>
              </a:solidFill>
            </a:endParaRPr>
          </a:p>
        </p:txBody>
      </p:sp>
      <p:sp>
        <p:nvSpPr>
          <p:cNvPr id="8" name="Textfeld 7"/>
          <p:cNvSpPr txBox="1"/>
          <p:nvPr/>
        </p:nvSpPr>
        <p:spPr>
          <a:xfrm>
            <a:off x="838198" y="407583"/>
            <a:ext cx="8946889"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EXPERT PROPOSAL: Proposal from Japan</a:t>
            </a:r>
            <a:endParaRPr lang="en-GB" sz="2400" b="1" dirty="0">
              <a:solidFill>
                <a:srgbClr val="FF0000"/>
              </a:solidFill>
            </a:endParaRP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spTree>
    <p:extLst>
      <p:ext uri="{BB962C8B-B14F-4D97-AF65-F5344CB8AC3E}">
        <p14:creationId xmlns:p14="http://schemas.microsoft.com/office/powerpoint/2010/main" val="33285362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2770497"/>
            <a:ext cx="10744788" cy="1113746"/>
          </a:xfrm>
        </p:spPr>
        <p:txBody>
          <a:bodyPr anchor="t">
            <a:normAutofit fontScale="90000"/>
          </a:bodyPr>
          <a:lstStyle/>
          <a:p>
            <a:r>
              <a:rPr lang="en-GB" dirty="0" smtClean="0"/>
              <a:t>Annex 4, Road load, Wind tunnel method, §6.5.1.2.</a:t>
            </a:r>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12" name="Textfeld 11"/>
          <p:cNvSpPr txBox="1"/>
          <p:nvPr/>
        </p:nvSpPr>
        <p:spPr>
          <a:xfrm>
            <a:off x="1014412" y="167786"/>
            <a:ext cx="9289647" cy="2308324"/>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OPEN POINT: April 2015 drafting meeting, Stockholm: are these really limits? How to encompass 6.5.1.2.1., 6.5.2.1.2.2. and 6.5.1.2.3</a:t>
            </a:r>
            <a:r>
              <a:rPr lang="en-GB" sz="2400" b="1" dirty="0" smtClean="0">
                <a:solidFill>
                  <a:srgbClr val="FF0000"/>
                </a:solidFill>
              </a:rPr>
              <a:t>.?</a:t>
            </a:r>
          </a:p>
          <a:p>
            <a:r>
              <a:rPr lang="en-GB" sz="2400" b="1" dirty="0">
                <a:solidFill>
                  <a:srgbClr val="FF0000"/>
                </a:solidFill>
              </a:rPr>
              <a:t>GTR CORRECTION: 01.05.2015. Proposal: The restraint system shall maintain the centred drive wheel position by fulfilling the requirements of paragraphs 6.5.1.2.1. to 6.5.1.2.3. inclusive throughout the coastdown runs of the road load determination.</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pic>
        <p:nvPicPr>
          <p:cNvPr id="4" name="Grafik 3"/>
          <p:cNvPicPr>
            <a:picLocks noChangeAspect="1"/>
          </p:cNvPicPr>
          <p:nvPr/>
        </p:nvPicPr>
        <p:blipFill>
          <a:blip r:embed="rId3"/>
          <a:stretch>
            <a:fillRect/>
          </a:stretch>
        </p:blipFill>
        <p:spPr>
          <a:xfrm>
            <a:off x="1670713" y="3631238"/>
            <a:ext cx="7465475" cy="2383918"/>
          </a:xfrm>
          <a:prstGeom prst="rect">
            <a:avLst/>
          </a:prstGeom>
        </p:spPr>
      </p:pic>
    </p:spTree>
    <p:extLst>
      <p:ext uri="{BB962C8B-B14F-4D97-AF65-F5344CB8AC3E}">
        <p14:creationId xmlns:p14="http://schemas.microsoft.com/office/powerpoint/2010/main" val="7726786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1936334"/>
            <a:ext cx="10744788" cy="709687"/>
          </a:xfrm>
        </p:spPr>
        <p:txBody>
          <a:bodyPr anchor="t">
            <a:normAutofit fontScale="90000"/>
          </a:bodyPr>
          <a:lstStyle/>
          <a:p>
            <a:r>
              <a:rPr lang="en-GB" dirty="0" smtClean="0"/>
              <a:t>Annex 4, Road load, Wind tunnel method, §6.5.2.1.</a:t>
            </a:r>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12" name="Textfeld 11"/>
          <p:cNvSpPr txBox="1"/>
          <p:nvPr/>
        </p:nvSpPr>
        <p:spPr>
          <a:xfrm>
            <a:off x="838199" y="182431"/>
            <a:ext cx="9289647" cy="1569660"/>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GTR CORRECTION: OPEN POINT: April 2015 drafting meeting, Stockholm. Should these 2 paragraphs be merged to clarify what is meant by “in this case</a:t>
            </a:r>
            <a:r>
              <a:rPr lang="en-GB" sz="2400" b="1" dirty="0" smtClean="0">
                <a:solidFill>
                  <a:srgbClr val="FF0000"/>
                </a:solidFill>
              </a:rPr>
              <a:t>”? Or, does the paragraph starting with "In this case" clearly refer to the text in the paragraph above it?</a:t>
            </a:r>
            <a:endParaRPr lang="en-GB" sz="2400" b="1" dirty="0">
              <a:solidFill>
                <a:srgbClr val="FF0000"/>
              </a:solidFill>
            </a:endParaRP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pic>
        <p:nvPicPr>
          <p:cNvPr id="3" name="Grafik 2"/>
          <p:cNvPicPr>
            <a:picLocks noChangeAspect="1"/>
          </p:cNvPicPr>
          <p:nvPr/>
        </p:nvPicPr>
        <p:blipFill>
          <a:blip r:embed="rId3"/>
          <a:stretch>
            <a:fillRect/>
          </a:stretch>
        </p:blipFill>
        <p:spPr>
          <a:xfrm>
            <a:off x="838199" y="2460933"/>
            <a:ext cx="8606052" cy="3426028"/>
          </a:xfrm>
          <a:prstGeom prst="rect">
            <a:avLst/>
          </a:prstGeom>
        </p:spPr>
      </p:pic>
    </p:spTree>
    <p:extLst>
      <p:ext uri="{BB962C8B-B14F-4D97-AF65-F5344CB8AC3E}">
        <p14:creationId xmlns:p14="http://schemas.microsoft.com/office/powerpoint/2010/main" val="20918844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1496121"/>
            <a:ext cx="10744788" cy="1625732"/>
          </a:xfrm>
        </p:spPr>
        <p:txBody>
          <a:bodyPr anchor="t">
            <a:normAutofit/>
          </a:bodyPr>
          <a:lstStyle/>
          <a:p>
            <a:r>
              <a:rPr lang="en-GB" dirty="0" smtClean="0"/>
              <a:t>Annex 4, Road load, Wind tunnel method, §6.5.2.2.5.</a:t>
            </a:r>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12" name="Textfeld 11"/>
          <p:cNvSpPr txBox="1"/>
          <p:nvPr/>
        </p:nvSpPr>
        <p:spPr>
          <a:xfrm>
            <a:off x="838199" y="182431"/>
            <a:ext cx="9438565" cy="1200329"/>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OPEN POINT: April 2015 drafting meeting, Stockholm. </a:t>
            </a:r>
            <a:endParaRPr lang="en-GB" sz="2400" b="1" dirty="0" smtClean="0">
              <a:solidFill>
                <a:srgbClr val="FF0000"/>
              </a:solidFill>
            </a:endParaRPr>
          </a:p>
          <a:p>
            <a:r>
              <a:rPr lang="en-GB" sz="2400" b="1" dirty="0" smtClean="0">
                <a:solidFill>
                  <a:srgbClr val="FF0000"/>
                </a:solidFill>
              </a:rPr>
              <a:t>Is </a:t>
            </a:r>
            <a:r>
              <a:rPr lang="en-GB" sz="2400" b="1" dirty="0">
                <a:solidFill>
                  <a:srgbClr val="FF0000"/>
                </a:solidFill>
              </a:rPr>
              <a:t>the second sentence redundant? It basically says the same as the first</a:t>
            </a:r>
            <a:r>
              <a:rPr lang="en-GB" sz="2400" b="1" dirty="0" smtClean="0">
                <a:solidFill>
                  <a:srgbClr val="FF0000"/>
                </a:solidFill>
              </a:rPr>
              <a:t>.</a:t>
            </a:r>
          </a:p>
          <a:p>
            <a:r>
              <a:rPr lang="en-GB" sz="2400" b="1" dirty="0" smtClean="0">
                <a:solidFill>
                  <a:srgbClr val="FF0000"/>
                </a:solidFill>
              </a:rPr>
              <a:t>Furthermore, are the 6 seconds agreed upon?</a:t>
            </a:r>
            <a:endParaRPr lang="en-GB" sz="2400" b="1" dirty="0">
              <a:solidFill>
                <a:srgbClr val="FF0000"/>
              </a:solidFill>
            </a:endParaRP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1098" y="322720"/>
            <a:ext cx="1091889" cy="953759"/>
          </a:xfrm>
          <a:prstGeom prst="rect">
            <a:avLst/>
          </a:prstGeom>
        </p:spPr>
      </p:pic>
      <p:pic>
        <p:nvPicPr>
          <p:cNvPr id="4" name="Grafik 3"/>
          <p:cNvPicPr>
            <a:picLocks noChangeAspect="1"/>
          </p:cNvPicPr>
          <p:nvPr/>
        </p:nvPicPr>
        <p:blipFill>
          <a:blip r:embed="rId3"/>
          <a:stretch>
            <a:fillRect/>
          </a:stretch>
        </p:blipFill>
        <p:spPr>
          <a:xfrm>
            <a:off x="838199" y="3341496"/>
            <a:ext cx="10873608" cy="1585346"/>
          </a:xfrm>
          <a:prstGeom prst="rect">
            <a:avLst/>
          </a:prstGeom>
        </p:spPr>
      </p:pic>
      <p:sp>
        <p:nvSpPr>
          <p:cNvPr id="9" name="Pfeil nach unten 8"/>
          <p:cNvSpPr/>
          <p:nvPr/>
        </p:nvSpPr>
        <p:spPr>
          <a:xfrm rot="2940435">
            <a:off x="10498490" y="1423130"/>
            <a:ext cx="558420" cy="2380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464540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fontScale="90000"/>
          </a:bodyPr>
          <a:lstStyle/>
          <a:p>
            <a:r>
              <a:rPr lang="en-US" dirty="0" smtClean="0"/>
              <a:t>Annex 5</a:t>
            </a:r>
            <a:br>
              <a:rPr lang="en-US" dirty="0" smtClean="0"/>
            </a:br>
            <a:r>
              <a:rPr lang="en-US" dirty="0" smtClean="0"/>
              <a:t>Test equipment and calibrations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28</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5357528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155991"/>
            <a:ext cx="10515600" cy="764631"/>
          </a:xfrm>
        </p:spPr>
        <p:txBody>
          <a:bodyPr anchor="t">
            <a:normAutofit/>
          </a:bodyPr>
          <a:lstStyle/>
          <a:p>
            <a:r>
              <a:rPr lang="en-GB" dirty="0" smtClean="0"/>
              <a:t>Annex 5, Test equipment, §3.3.6.4.2.</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29</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95010"/>
            <a:ext cx="8005549" cy="1569660"/>
          </a:xfrm>
          <a:prstGeom prst="rect">
            <a:avLst/>
          </a:prstGeom>
          <a:solidFill>
            <a:schemeClr val="accent1">
              <a:lumMod val="40000"/>
              <a:lumOff val="60000"/>
            </a:schemeClr>
          </a:solidFill>
        </p:spPr>
        <p:txBody>
          <a:bodyPr wrap="square" rtlCol="0">
            <a:spAutoFit/>
          </a:bodyPr>
          <a:lstStyle/>
          <a:p>
            <a:r>
              <a:rPr lang="en-GB" sz="2400" b="1" dirty="0" smtClean="0"/>
              <a:t>EXPERT PROPOSAL: The diagram appears OK on a screen, but prints out poorly on paper. Correction?</a:t>
            </a:r>
          </a:p>
          <a:p>
            <a:r>
              <a:rPr lang="en-GB" sz="2400" b="1" dirty="0" smtClean="0">
                <a:solidFill>
                  <a:srgbClr val="FF0000"/>
                </a:solidFill>
              </a:rPr>
              <a:t>April: see that all diagrams are editable into Russian and French. Modified diagrams received from L. Hill.</a:t>
            </a: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3" name="Grafik 2"/>
          <p:cNvPicPr>
            <a:picLocks noChangeAspect="1"/>
          </p:cNvPicPr>
          <p:nvPr/>
        </p:nvPicPr>
        <p:blipFill>
          <a:blip r:embed="rId3"/>
          <a:stretch>
            <a:fillRect/>
          </a:stretch>
        </p:blipFill>
        <p:spPr>
          <a:xfrm>
            <a:off x="1645906" y="3043452"/>
            <a:ext cx="7266763" cy="2300925"/>
          </a:xfrm>
          <a:prstGeom prst="rect">
            <a:avLst/>
          </a:prstGeom>
        </p:spPr>
      </p:pic>
    </p:spTree>
    <p:extLst>
      <p:ext uri="{BB962C8B-B14F-4D97-AF65-F5344CB8AC3E}">
        <p14:creationId xmlns:p14="http://schemas.microsoft.com/office/powerpoint/2010/main" val="2565195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11660" y="1883392"/>
            <a:ext cx="8619699" cy="1282890"/>
          </a:xfrm>
        </p:spPr>
        <p:txBody>
          <a:bodyPr anchor="t">
            <a:normAutofit fontScale="90000"/>
          </a:bodyPr>
          <a:lstStyle/>
          <a:p>
            <a:r>
              <a:rPr lang="en-GB" dirty="0" smtClean="0"/>
              <a:t>I</a:t>
            </a:r>
            <a:r>
              <a:rPr lang="en-GB" dirty="0"/>
              <a:t>. </a:t>
            </a:r>
            <a:r>
              <a:rPr lang="en-GB" dirty="0" smtClean="0"/>
              <a:t>Statement </a:t>
            </a:r>
            <a:r>
              <a:rPr lang="en-GB" dirty="0"/>
              <a:t>of technical rationale and </a:t>
            </a:r>
            <a:r>
              <a:rPr lang="en-GB" dirty="0" smtClean="0"/>
              <a:t>justification: Introduction, paragraph 5</a:t>
            </a:r>
            <a:endParaRPr lang="en-GB" dirty="0"/>
          </a:p>
        </p:txBody>
      </p:sp>
      <p:sp>
        <p:nvSpPr>
          <p:cNvPr id="6" name="Foliennummernplatzhalter 5"/>
          <p:cNvSpPr>
            <a:spLocks noGrp="1"/>
          </p:cNvSpPr>
          <p:nvPr>
            <p:ph type="sldNum" sz="quarter" idx="12"/>
          </p:nvPr>
        </p:nvSpPr>
        <p:spPr/>
        <p:txBody>
          <a:bodyPr/>
          <a:lstStyle/>
          <a:p>
            <a:fld id="{E4A8D189-EBB7-4D87-B545-B4C0CFE105F6}" type="slidenum">
              <a:rPr lang="en-US" smtClean="0"/>
              <a:t>3</a:t>
            </a:fld>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12157084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155991"/>
            <a:ext cx="10515600" cy="764631"/>
          </a:xfrm>
        </p:spPr>
        <p:txBody>
          <a:bodyPr anchor="t">
            <a:normAutofit/>
          </a:bodyPr>
          <a:lstStyle/>
          <a:p>
            <a:r>
              <a:rPr lang="en-GB" dirty="0" smtClean="0"/>
              <a:t>Annex 5, Test equipment, USM, §3.3.6.4.3.(d)</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30</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718621"/>
            <a:ext cx="8879006" cy="830997"/>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OPEN POINT: 01.02.2015. Is “accuracy less than” meant or “an accuracy of at least”?</a:t>
            </a:r>
            <a:endParaRPr lang="en-GB" sz="2400" b="1" dirty="0" smtClean="0">
              <a:solidFill>
                <a:srgbClr val="FF0000"/>
              </a:solidFill>
            </a:endParaRP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4" name="Grafik 3"/>
          <p:cNvPicPr>
            <a:picLocks noChangeAspect="1"/>
          </p:cNvPicPr>
          <p:nvPr/>
        </p:nvPicPr>
        <p:blipFill>
          <a:blip r:embed="rId3"/>
          <a:stretch>
            <a:fillRect/>
          </a:stretch>
        </p:blipFill>
        <p:spPr>
          <a:xfrm>
            <a:off x="838200" y="3010305"/>
            <a:ext cx="9888636" cy="1165909"/>
          </a:xfrm>
          <a:prstGeom prst="rect">
            <a:avLst/>
          </a:prstGeom>
        </p:spPr>
      </p:pic>
    </p:spTree>
    <p:extLst>
      <p:ext uri="{BB962C8B-B14F-4D97-AF65-F5344CB8AC3E}">
        <p14:creationId xmlns:p14="http://schemas.microsoft.com/office/powerpoint/2010/main" val="6030720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4961" y="1894647"/>
            <a:ext cx="10515600" cy="764631"/>
          </a:xfrm>
        </p:spPr>
        <p:txBody>
          <a:bodyPr anchor="t">
            <a:normAutofit/>
          </a:bodyPr>
          <a:lstStyle/>
          <a:p>
            <a:r>
              <a:rPr lang="en-GB" dirty="0" smtClean="0"/>
              <a:t>Annex 5, Test equipment, §4.1.4.11.</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31</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360481"/>
            <a:ext cx="8005549" cy="1200329"/>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April drafting session: Expert proposals (T. Adam). The proposals were not discussed at the meeting; to be discussed in Geneva, June 2015.</a:t>
            </a: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4" name="Grafik 3"/>
          <p:cNvPicPr>
            <a:picLocks noChangeAspect="1"/>
          </p:cNvPicPr>
          <p:nvPr/>
        </p:nvPicPr>
        <p:blipFill>
          <a:blip r:embed="rId3"/>
          <a:stretch>
            <a:fillRect/>
          </a:stretch>
        </p:blipFill>
        <p:spPr>
          <a:xfrm>
            <a:off x="838200" y="2845576"/>
            <a:ext cx="10723520" cy="1189100"/>
          </a:xfrm>
          <a:prstGeom prst="rect">
            <a:avLst/>
          </a:prstGeom>
        </p:spPr>
      </p:pic>
    </p:spTree>
    <p:extLst>
      <p:ext uri="{BB962C8B-B14F-4D97-AF65-F5344CB8AC3E}">
        <p14:creationId xmlns:p14="http://schemas.microsoft.com/office/powerpoint/2010/main" val="30584360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4961" y="2072071"/>
            <a:ext cx="10515600" cy="764631"/>
          </a:xfrm>
        </p:spPr>
        <p:txBody>
          <a:bodyPr anchor="t">
            <a:normAutofit/>
          </a:bodyPr>
          <a:lstStyle/>
          <a:p>
            <a:r>
              <a:rPr lang="en-GB" dirty="0" smtClean="0"/>
              <a:t>Annex 5, Test equipment, §4.2.1.3.1.4.</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32</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360481"/>
            <a:ext cx="8606051" cy="1569660"/>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OPEN POINT: April 2015 drafting meeting, Stockholm. What does “previously mentioned requirements” refer to</a:t>
            </a:r>
            <a:r>
              <a:rPr lang="en-GB" sz="2400" b="1" dirty="0" smtClean="0">
                <a:solidFill>
                  <a:srgbClr val="FF0000"/>
                </a:solidFill>
              </a:rPr>
              <a:t>?</a:t>
            </a:r>
          </a:p>
          <a:p>
            <a:r>
              <a:rPr lang="en-GB" sz="2400" b="1" dirty="0" smtClean="0">
                <a:solidFill>
                  <a:srgbClr val="FF0000"/>
                </a:solidFill>
              </a:rPr>
              <a:t>DC interpretation: it refers to the requirements of this paragraph. 4.2.1.3.1.1. also refers to the requirements in 4.2.1.3.1.4.</a:t>
            </a:r>
            <a:endParaRPr lang="en-GB" sz="2400" b="1" dirty="0">
              <a:solidFill>
                <a:srgbClr val="FF0000"/>
              </a:solidFill>
            </a:endParaRP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3" name="Grafik 2"/>
          <p:cNvPicPr>
            <a:picLocks noChangeAspect="1"/>
          </p:cNvPicPr>
          <p:nvPr/>
        </p:nvPicPr>
        <p:blipFill>
          <a:blip r:embed="rId3"/>
          <a:stretch>
            <a:fillRect/>
          </a:stretch>
        </p:blipFill>
        <p:spPr>
          <a:xfrm>
            <a:off x="838200" y="2861962"/>
            <a:ext cx="9652300" cy="3198618"/>
          </a:xfrm>
          <a:prstGeom prst="rect">
            <a:avLst/>
          </a:prstGeom>
        </p:spPr>
      </p:pic>
    </p:spTree>
    <p:extLst>
      <p:ext uri="{BB962C8B-B14F-4D97-AF65-F5344CB8AC3E}">
        <p14:creationId xmlns:p14="http://schemas.microsoft.com/office/powerpoint/2010/main" val="8427533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4961" y="1585767"/>
            <a:ext cx="10515600" cy="764631"/>
          </a:xfrm>
        </p:spPr>
        <p:txBody>
          <a:bodyPr anchor="t">
            <a:normAutofit/>
          </a:bodyPr>
          <a:lstStyle/>
          <a:p>
            <a:r>
              <a:rPr lang="en-GB" dirty="0" smtClean="0"/>
              <a:t>Annex 5, Test equipment, §4.2.2.2.</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33</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734961" y="141903"/>
            <a:ext cx="8005549" cy="1200329"/>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drafting session: Expert proposals (T. Adam). The proposals were not discussed at the meeting; to be discussed in Geneva, June 2015.</a:t>
            </a: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3" name="Grafik 2"/>
          <p:cNvPicPr>
            <a:picLocks noChangeAspect="1"/>
          </p:cNvPicPr>
          <p:nvPr/>
        </p:nvPicPr>
        <p:blipFill>
          <a:blip r:embed="rId3"/>
          <a:stretch>
            <a:fillRect/>
          </a:stretch>
        </p:blipFill>
        <p:spPr>
          <a:xfrm>
            <a:off x="838200" y="2467177"/>
            <a:ext cx="8364329" cy="3836395"/>
          </a:xfrm>
          <a:prstGeom prst="rect">
            <a:avLst/>
          </a:prstGeom>
        </p:spPr>
      </p:pic>
      <p:sp>
        <p:nvSpPr>
          <p:cNvPr id="8" name="Pfeil nach unten 7"/>
          <p:cNvSpPr/>
          <p:nvPr/>
        </p:nvSpPr>
        <p:spPr>
          <a:xfrm rot="5979598">
            <a:off x="8461301" y="3195330"/>
            <a:ext cx="558420" cy="2380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10023038" y="4385374"/>
            <a:ext cx="2055232" cy="830997"/>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DC asks: within ± 1 µg?</a:t>
            </a:r>
          </a:p>
        </p:txBody>
      </p:sp>
    </p:spTree>
    <p:extLst>
      <p:ext uri="{BB962C8B-B14F-4D97-AF65-F5344CB8AC3E}">
        <p14:creationId xmlns:p14="http://schemas.microsoft.com/office/powerpoint/2010/main" val="29742844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664670"/>
            <a:ext cx="10515600" cy="764631"/>
          </a:xfrm>
        </p:spPr>
        <p:txBody>
          <a:bodyPr anchor="t">
            <a:normAutofit/>
          </a:bodyPr>
          <a:lstStyle/>
          <a:p>
            <a:r>
              <a:rPr lang="en-GB" dirty="0" smtClean="0"/>
              <a:t>Annex 5, Test equipment, Figure A5/12</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34</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95010"/>
            <a:ext cx="8005549" cy="1200329"/>
          </a:xfrm>
          <a:prstGeom prst="rect">
            <a:avLst/>
          </a:prstGeom>
          <a:solidFill>
            <a:schemeClr val="accent1">
              <a:lumMod val="40000"/>
              <a:lumOff val="60000"/>
            </a:schemeClr>
          </a:solidFill>
        </p:spPr>
        <p:txBody>
          <a:bodyPr wrap="square" rtlCol="0">
            <a:spAutoFit/>
          </a:bodyPr>
          <a:lstStyle/>
          <a:p>
            <a:r>
              <a:rPr lang="en-GB" sz="2400" b="1" dirty="0" smtClean="0"/>
              <a:t>GTR CORRECTION: A figure of higher quality has been requested . </a:t>
            </a:r>
            <a:r>
              <a:rPr lang="en-GB" sz="2400" b="1" dirty="0">
                <a:solidFill>
                  <a:srgbClr val="FF0000"/>
                </a:solidFill>
              </a:rPr>
              <a:t>April: see that all diagrams are editable into Russian and French. Modified diagrams received from L. Hill</a:t>
            </a:r>
            <a:r>
              <a:rPr lang="en-GB" sz="2400" b="1" dirty="0" smtClean="0">
                <a:solidFill>
                  <a:srgbClr val="FF0000"/>
                </a:solidFill>
              </a:rPr>
              <a:t>.</a:t>
            </a:r>
            <a:endParaRPr lang="en-GB" sz="2400" b="1" dirty="0">
              <a:solidFill>
                <a:srgbClr val="FF0000"/>
              </a:solidFill>
            </a:endParaRP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10" name="Grafik 9"/>
          <p:cNvPicPr/>
          <p:nvPr/>
        </p:nvPicPr>
        <p:blipFill>
          <a:blip r:embed="rId3">
            <a:extLst>
              <a:ext uri="{28A0092B-C50C-407E-A947-70E740481C1C}">
                <a14:useLocalDpi xmlns:a14="http://schemas.microsoft.com/office/drawing/2010/main" val="0"/>
              </a:ext>
            </a:extLst>
          </a:blip>
          <a:srcRect/>
          <a:stretch>
            <a:fillRect/>
          </a:stretch>
        </p:blipFill>
        <p:spPr bwMode="auto">
          <a:xfrm>
            <a:off x="2037265" y="2429302"/>
            <a:ext cx="5864789" cy="3923426"/>
          </a:xfrm>
          <a:prstGeom prst="rect">
            <a:avLst/>
          </a:prstGeom>
          <a:noFill/>
          <a:ln>
            <a:noFill/>
          </a:ln>
        </p:spPr>
      </p:pic>
    </p:spTree>
    <p:extLst>
      <p:ext uri="{BB962C8B-B14F-4D97-AF65-F5344CB8AC3E}">
        <p14:creationId xmlns:p14="http://schemas.microsoft.com/office/powerpoint/2010/main" val="4615762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04931" y="1787504"/>
            <a:ext cx="9507929" cy="1269599"/>
          </a:xfrm>
        </p:spPr>
        <p:txBody>
          <a:bodyPr anchor="t">
            <a:normAutofit fontScale="90000"/>
          </a:bodyPr>
          <a:lstStyle/>
          <a:p>
            <a:r>
              <a:rPr lang="en-GB" dirty="0" smtClean="0"/>
              <a:t>Annex 5, Test equipment, §7.2.1.8., Calculation of N2O concentration</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35</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95010"/>
            <a:ext cx="9138313" cy="1569660"/>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EXPERT PROPOSAL: T. Adam. Proposal that 7.2.1.8. remain in Annex 5, although it was decided at the March 2015 drafting meeting to delete it from Annex 5.</a:t>
            </a:r>
          </a:p>
          <a:p>
            <a:r>
              <a:rPr lang="en-GB" sz="2400" b="1" dirty="0" smtClean="0">
                <a:solidFill>
                  <a:srgbClr val="FF0000"/>
                </a:solidFill>
              </a:rPr>
              <a:t>DC: The entire paragraph 7. in Annex 5 is still being developed.</a:t>
            </a:r>
            <a:endParaRPr lang="en-GB" sz="24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4" name="Grafik 3"/>
          <p:cNvPicPr>
            <a:picLocks noChangeAspect="1"/>
          </p:cNvPicPr>
          <p:nvPr/>
        </p:nvPicPr>
        <p:blipFill>
          <a:blip r:embed="rId3"/>
          <a:stretch>
            <a:fillRect/>
          </a:stretch>
        </p:blipFill>
        <p:spPr>
          <a:xfrm>
            <a:off x="885824" y="3087305"/>
            <a:ext cx="11052335" cy="1894128"/>
          </a:xfrm>
          <a:prstGeom prst="rect">
            <a:avLst/>
          </a:prstGeom>
        </p:spPr>
      </p:pic>
    </p:spTree>
    <p:extLst>
      <p:ext uri="{BB962C8B-B14F-4D97-AF65-F5344CB8AC3E}">
        <p14:creationId xmlns:p14="http://schemas.microsoft.com/office/powerpoint/2010/main" val="35721486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04931" y="1787504"/>
            <a:ext cx="9507929" cy="1269599"/>
          </a:xfrm>
        </p:spPr>
        <p:txBody>
          <a:bodyPr anchor="t">
            <a:normAutofit fontScale="90000"/>
          </a:bodyPr>
          <a:lstStyle/>
          <a:p>
            <a:r>
              <a:rPr lang="en-GB" dirty="0" smtClean="0"/>
              <a:t>Annex 5, Test equipment, §7.3., Sampling for ethanol</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36</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357422"/>
            <a:ext cx="9138313"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OPEN POINT</a:t>
            </a:r>
            <a:endParaRPr lang="en-GB" sz="24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5" name="Grafik 4"/>
          <p:cNvPicPr>
            <a:picLocks noChangeAspect="1"/>
          </p:cNvPicPr>
          <p:nvPr/>
        </p:nvPicPr>
        <p:blipFill>
          <a:blip r:embed="rId3"/>
          <a:stretch>
            <a:fillRect/>
          </a:stretch>
        </p:blipFill>
        <p:spPr>
          <a:xfrm>
            <a:off x="838200" y="3282567"/>
            <a:ext cx="10177480" cy="675283"/>
          </a:xfrm>
          <a:prstGeom prst="rect">
            <a:avLst/>
          </a:prstGeom>
        </p:spPr>
      </p:pic>
    </p:spTree>
    <p:extLst>
      <p:ext uri="{BB962C8B-B14F-4D97-AF65-F5344CB8AC3E}">
        <p14:creationId xmlns:p14="http://schemas.microsoft.com/office/powerpoint/2010/main" val="16017660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04931" y="1787504"/>
            <a:ext cx="9507929" cy="1269599"/>
          </a:xfrm>
        </p:spPr>
        <p:txBody>
          <a:bodyPr anchor="t">
            <a:normAutofit fontScale="90000"/>
          </a:bodyPr>
          <a:lstStyle/>
          <a:p>
            <a:r>
              <a:rPr lang="en-GB" dirty="0" smtClean="0"/>
              <a:t>Annex 5, Test equipment, §7.4., Sampling for formaldehyde and acetaldehyde</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37</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838200" y="357422"/>
            <a:ext cx="9138313"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OPEN POINT</a:t>
            </a:r>
            <a:endParaRPr lang="en-GB" sz="24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2860" y="141903"/>
            <a:ext cx="1320485" cy="1153436"/>
          </a:xfrm>
          <a:prstGeom prst="rect">
            <a:avLst/>
          </a:prstGeom>
        </p:spPr>
      </p:pic>
      <p:pic>
        <p:nvPicPr>
          <p:cNvPr id="3" name="Grafik 2"/>
          <p:cNvPicPr>
            <a:picLocks noChangeAspect="1"/>
          </p:cNvPicPr>
          <p:nvPr/>
        </p:nvPicPr>
        <p:blipFill>
          <a:blip r:embed="rId3"/>
          <a:stretch>
            <a:fillRect/>
          </a:stretch>
        </p:blipFill>
        <p:spPr>
          <a:xfrm>
            <a:off x="804931" y="3282568"/>
            <a:ext cx="8456452" cy="484214"/>
          </a:xfrm>
          <a:prstGeom prst="rect">
            <a:avLst/>
          </a:prstGeom>
        </p:spPr>
      </p:pic>
    </p:spTree>
    <p:extLst>
      <p:ext uri="{BB962C8B-B14F-4D97-AF65-F5344CB8AC3E}">
        <p14:creationId xmlns:p14="http://schemas.microsoft.com/office/powerpoint/2010/main" val="40674444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2321678"/>
          </a:xfrm>
        </p:spPr>
        <p:txBody>
          <a:bodyPr anchor="t">
            <a:normAutofit fontScale="90000"/>
          </a:bodyPr>
          <a:lstStyle/>
          <a:p>
            <a:r>
              <a:rPr lang="en-US" dirty="0" smtClean="0"/>
              <a:t>Annex 6</a:t>
            </a:r>
            <a:br>
              <a:rPr lang="en-US" dirty="0" smtClean="0"/>
            </a:br>
            <a:r>
              <a:rPr lang="en-US" dirty="0" smtClean="0"/>
              <a:t>Type 1 test procedure and test conditions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38</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19273131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947684"/>
            <a:ext cx="8728881" cy="1156918"/>
          </a:xfrm>
        </p:spPr>
        <p:txBody>
          <a:bodyPr anchor="t">
            <a:normAutofit fontScale="90000"/>
          </a:bodyPr>
          <a:lstStyle/>
          <a:p>
            <a:r>
              <a:rPr lang="en-GB" dirty="0" smtClean="0"/>
              <a:t>Annex 6, Test procedure (§1.2.14.2.), </a:t>
            </a:r>
            <a:br>
              <a:rPr lang="en-GB" dirty="0" smtClean="0"/>
            </a:br>
            <a:r>
              <a:rPr lang="en-GB" dirty="0" smtClean="0"/>
              <a:t>Bag analysis (From K. </a:t>
            </a:r>
            <a:r>
              <a:rPr lang="en-GB" dirty="0" err="1" smtClean="0"/>
              <a:t>Engeljehringer</a:t>
            </a:r>
            <a:r>
              <a:rPr lang="en-GB" dirty="0" smtClean="0"/>
              <a:t>, AVL)</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39</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1" name="Textfeld 10"/>
          <p:cNvSpPr txBox="1"/>
          <p:nvPr/>
        </p:nvSpPr>
        <p:spPr>
          <a:xfrm>
            <a:off x="602529" y="75352"/>
            <a:ext cx="9944772" cy="830997"/>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EXPERT PROPOSAL: not yet reviewed. See also 05.05.2015 mail exchange Bergmann/Ichikawa/</a:t>
            </a:r>
            <a:r>
              <a:rPr lang="en-GB" sz="2400" b="1" dirty="0" err="1" smtClean="0">
                <a:solidFill>
                  <a:srgbClr val="FF0000"/>
                </a:solidFill>
              </a:rPr>
              <a:t>Engeljehringer</a:t>
            </a:r>
            <a:r>
              <a:rPr lang="en-GB" sz="2400" b="1" dirty="0" smtClean="0">
                <a:solidFill>
                  <a:srgbClr val="FF0000"/>
                </a:solidFill>
              </a:rPr>
              <a:t>.</a:t>
            </a:r>
            <a:endParaRPr lang="en-GB" sz="2400" b="1" dirty="0">
              <a:solidFill>
                <a:srgbClr val="FF0000"/>
              </a:solidFill>
            </a:endParaRPr>
          </a:p>
        </p:txBody>
      </p:sp>
      <p:pic>
        <p:nvPicPr>
          <p:cNvPr id="14" name="Grafik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pic>
        <p:nvPicPr>
          <p:cNvPr id="3" name="Grafik 2"/>
          <p:cNvPicPr>
            <a:picLocks noChangeAspect="1"/>
          </p:cNvPicPr>
          <p:nvPr/>
        </p:nvPicPr>
        <p:blipFill>
          <a:blip r:embed="rId3"/>
          <a:stretch>
            <a:fillRect/>
          </a:stretch>
        </p:blipFill>
        <p:spPr>
          <a:xfrm>
            <a:off x="838199" y="2402293"/>
            <a:ext cx="9990566" cy="3056815"/>
          </a:xfrm>
          <a:prstGeom prst="rect">
            <a:avLst/>
          </a:prstGeom>
        </p:spPr>
      </p:pic>
    </p:spTree>
    <p:extLst>
      <p:ext uri="{BB962C8B-B14F-4D97-AF65-F5344CB8AC3E}">
        <p14:creationId xmlns:p14="http://schemas.microsoft.com/office/powerpoint/2010/main" val="1777311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p:cNvSpPr>
            <a:spLocks noGrp="1"/>
          </p:cNvSpPr>
          <p:nvPr>
            <p:ph type="sldNum" sz="quarter" idx="12"/>
          </p:nvPr>
        </p:nvSpPr>
        <p:spPr/>
        <p:txBody>
          <a:bodyPr/>
          <a:lstStyle/>
          <a:p>
            <a:fld id="{E4A8D189-EBB7-4D87-B545-B4C0CFE105F6}" type="slidenum">
              <a:rPr lang="en-US" smtClean="0"/>
              <a:t>4</a:t>
            </a:fld>
            <a:endParaRPr lang="en-US"/>
          </a:p>
        </p:txBody>
      </p:sp>
      <p:sp>
        <p:nvSpPr>
          <p:cNvPr id="8" name="Datumsplatzhalter 7"/>
          <p:cNvSpPr>
            <a:spLocks noGrp="1"/>
          </p:cNvSpPr>
          <p:nvPr>
            <p:ph type="dt" sz="half" idx="10"/>
          </p:nvPr>
        </p:nvSpPr>
        <p:spPr>
          <a:xfrm>
            <a:off x="854988" y="6356350"/>
            <a:ext cx="2743200" cy="365125"/>
          </a:xfrm>
        </p:spPr>
        <p:txBody>
          <a:bodyPr/>
          <a:lstStyle/>
          <a:p>
            <a:r>
              <a:rPr lang="en-US" smtClean="0"/>
              <a:t>March 22, 2015</a:t>
            </a:r>
            <a:endParaRPr lang="en-US"/>
          </a:p>
        </p:txBody>
      </p:sp>
      <p:sp>
        <p:nvSpPr>
          <p:cNvPr id="12" name="Textfeld 11"/>
          <p:cNvSpPr txBox="1"/>
          <p:nvPr/>
        </p:nvSpPr>
        <p:spPr>
          <a:xfrm>
            <a:off x="854988" y="90814"/>
            <a:ext cx="9367185" cy="1938992"/>
          </a:xfrm>
          <a:prstGeom prst="rect">
            <a:avLst/>
          </a:prstGeom>
          <a:solidFill>
            <a:schemeClr val="accent1">
              <a:lumMod val="40000"/>
              <a:lumOff val="60000"/>
            </a:schemeClr>
          </a:solidFill>
        </p:spPr>
        <p:txBody>
          <a:bodyPr wrap="square" rtlCol="0">
            <a:spAutoFit/>
          </a:bodyPr>
          <a:lstStyle/>
          <a:p>
            <a:r>
              <a:rPr lang="en-GB" sz="2400" b="1" dirty="0" smtClean="0"/>
              <a:t>OPEN POINT: 5</a:t>
            </a:r>
            <a:r>
              <a:rPr lang="en-GB" sz="2400" b="1" dirty="0"/>
              <a:t>. March 2015 drafting </a:t>
            </a:r>
            <a:r>
              <a:rPr lang="en-GB" sz="2400" b="1" dirty="0" smtClean="0"/>
              <a:t>meeting. Japan </a:t>
            </a:r>
            <a:r>
              <a:rPr lang="en-GB" sz="2400" b="1" dirty="0"/>
              <a:t>proposes deleting </a:t>
            </a:r>
            <a:r>
              <a:rPr lang="en-GB" sz="2400" b="1" dirty="0" smtClean="0"/>
              <a:t>the </a:t>
            </a:r>
            <a:r>
              <a:rPr lang="en-GB" sz="2400" b="1" dirty="0"/>
              <a:t>whole sentence or delete "fuel cells</a:t>
            </a:r>
            <a:r>
              <a:rPr lang="en-GB" sz="2400" b="1" dirty="0" smtClean="0"/>
              <a:t>".</a:t>
            </a:r>
          </a:p>
          <a:p>
            <a:r>
              <a:rPr lang="en-GB" sz="2400" b="1" dirty="0">
                <a:solidFill>
                  <a:srgbClr val="FF0000"/>
                </a:solidFill>
              </a:rPr>
              <a:t>April IWG/drafting meeting (Stockholm): </a:t>
            </a:r>
            <a:r>
              <a:rPr lang="en-GB" sz="2400" b="1" dirty="0" smtClean="0">
                <a:solidFill>
                  <a:srgbClr val="FF0000"/>
                </a:solidFill>
              </a:rPr>
              <a:t>The Commission should review the introduction part of the GTR. Mail </a:t>
            </a:r>
            <a:r>
              <a:rPr lang="en-GB" sz="2400" b="1" dirty="0">
                <a:solidFill>
                  <a:srgbClr val="FF0000"/>
                </a:solidFill>
              </a:rPr>
              <a:t>sent to </a:t>
            </a:r>
            <a:r>
              <a:rPr lang="en-GB" sz="2400" b="1" dirty="0" smtClean="0">
                <a:solidFill>
                  <a:srgbClr val="FF0000"/>
                </a:solidFill>
              </a:rPr>
              <a:t>K. </a:t>
            </a:r>
            <a:r>
              <a:rPr lang="en-GB" sz="2400" b="1" dirty="0" err="1" smtClean="0">
                <a:solidFill>
                  <a:srgbClr val="FF0000"/>
                </a:solidFill>
              </a:rPr>
              <a:t>Steininger</a:t>
            </a:r>
            <a:r>
              <a:rPr lang="en-GB" sz="2400" b="1" dirty="0" smtClean="0">
                <a:solidFill>
                  <a:srgbClr val="FF0000"/>
                </a:solidFill>
              </a:rPr>
              <a:t> on </a:t>
            </a:r>
            <a:r>
              <a:rPr lang="en-GB" sz="2400" b="1" dirty="0">
                <a:solidFill>
                  <a:srgbClr val="FF0000"/>
                </a:solidFill>
              </a:rPr>
              <a:t>22.04.2015.</a:t>
            </a: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11" name="Titel 1"/>
          <p:cNvSpPr>
            <a:spLocks noGrp="1"/>
          </p:cNvSpPr>
          <p:nvPr>
            <p:ph type="title"/>
          </p:nvPr>
        </p:nvSpPr>
        <p:spPr>
          <a:xfrm>
            <a:off x="854988" y="2143774"/>
            <a:ext cx="6123296" cy="657971"/>
          </a:xfrm>
        </p:spPr>
        <p:txBody>
          <a:bodyPr anchor="t">
            <a:normAutofit fontScale="90000"/>
          </a:bodyPr>
          <a:lstStyle/>
          <a:p>
            <a:r>
              <a:rPr lang="en-GB" dirty="0" smtClean="0"/>
              <a:t>Introduction, paragraph 5</a:t>
            </a:r>
            <a:endParaRPr lang="en-GB" dirty="0"/>
          </a:p>
        </p:txBody>
      </p:sp>
      <p:grpSp>
        <p:nvGrpSpPr>
          <p:cNvPr id="4" name="Gruppieren 3"/>
          <p:cNvGrpSpPr/>
          <p:nvPr/>
        </p:nvGrpSpPr>
        <p:grpSpPr>
          <a:xfrm>
            <a:off x="1864354" y="2920459"/>
            <a:ext cx="8480081" cy="3758205"/>
            <a:chOff x="854988" y="2598146"/>
            <a:chExt cx="5000625" cy="1462252"/>
          </a:xfrm>
        </p:grpSpPr>
        <p:pic>
          <p:nvPicPr>
            <p:cNvPr id="2" name="Grafik 1"/>
            <p:cNvPicPr>
              <a:picLocks noChangeAspect="1"/>
            </p:cNvPicPr>
            <p:nvPr/>
          </p:nvPicPr>
          <p:blipFill>
            <a:blip r:embed="rId3"/>
            <a:stretch>
              <a:fillRect/>
            </a:stretch>
          </p:blipFill>
          <p:spPr>
            <a:xfrm>
              <a:off x="854988" y="2598146"/>
              <a:ext cx="5000625" cy="714375"/>
            </a:xfrm>
            <a:prstGeom prst="rect">
              <a:avLst/>
            </a:prstGeom>
          </p:spPr>
        </p:pic>
        <p:pic>
          <p:nvPicPr>
            <p:cNvPr id="3" name="Grafik 2"/>
            <p:cNvPicPr>
              <a:picLocks noChangeAspect="1"/>
            </p:cNvPicPr>
            <p:nvPr/>
          </p:nvPicPr>
          <p:blipFill>
            <a:blip r:embed="rId4"/>
            <a:stretch>
              <a:fillRect/>
            </a:stretch>
          </p:blipFill>
          <p:spPr>
            <a:xfrm>
              <a:off x="854988" y="3393648"/>
              <a:ext cx="4800600" cy="666750"/>
            </a:xfrm>
            <a:prstGeom prst="rect">
              <a:avLst/>
            </a:prstGeom>
          </p:spPr>
        </p:pic>
      </p:grpSp>
    </p:spTree>
    <p:extLst>
      <p:ext uri="{BB962C8B-B14F-4D97-AF65-F5344CB8AC3E}">
        <p14:creationId xmlns:p14="http://schemas.microsoft.com/office/powerpoint/2010/main" val="38114145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992925"/>
            <a:ext cx="10515600" cy="1174005"/>
          </a:xfrm>
        </p:spPr>
        <p:txBody>
          <a:bodyPr anchor="t">
            <a:normAutofit fontScale="90000"/>
          </a:bodyPr>
          <a:lstStyle/>
          <a:p>
            <a:r>
              <a:rPr lang="en-GB" dirty="0" smtClean="0"/>
              <a:t>Annex 6, Appendix 2, </a:t>
            </a:r>
            <a:r>
              <a:rPr lang="en-GB" dirty="0"/>
              <a:t>Test procedure for electric power supply system </a:t>
            </a:r>
            <a:r>
              <a:rPr lang="en-GB" dirty="0" smtClean="0"/>
              <a:t>monitoring (</a:t>
            </a:r>
            <a:r>
              <a:rPr lang="en-GB" dirty="0" smtClean="0">
                <a:solidFill>
                  <a:srgbClr val="FF0000"/>
                </a:solidFill>
              </a:rPr>
              <a:t>page 1 of 2</a:t>
            </a:r>
            <a:r>
              <a:rPr lang="en-GB" dirty="0" smtClean="0"/>
              <a:t>)</a:t>
            </a:r>
          </a:p>
        </p:txBody>
      </p:sp>
      <p:sp>
        <p:nvSpPr>
          <p:cNvPr id="6" name="Foliennummernplatzhalter 5"/>
          <p:cNvSpPr>
            <a:spLocks noGrp="1"/>
          </p:cNvSpPr>
          <p:nvPr>
            <p:ph type="sldNum" sz="quarter" idx="12"/>
          </p:nvPr>
        </p:nvSpPr>
        <p:spPr/>
        <p:txBody>
          <a:bodyPr/>
          <a:lstStyle/>
          <a:p>
            <a:fld id="{E4A8D189-EBB7-4D87-B545-B4C0CFE105F6}" type="slidenum">
              <a:rPr lang="en-US" smtClean="0"/>
              <a:t>40</a:t>
            </a:fld>
            <a:endParaRPr lang="en-US"/>
          </a:p>
        </p:txBody>
      </p:sp>
      <p:sp>
        <p:nvSpPr>
          <p:cNvPr id="10" name="Inhaltsplatzhalter 2"/>
          <p:cNvSpPr txBox="1">
            <a:spLocks/>
          </p:cNvSpPr>
          <p:nvPr/>
        </p:nvSpPr>
        <p:spPr>
          <a:xfrm>
            <a:off x="838200" y="5462803"/>
            <a:ext cx="10515600" cy="822847"/>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600" dirty="0"/>
              <a:t>STATUS AS OF 22.09.2014: Entered in the GTR requesting comments &lt; 31.10.2014.</a:t>
            </a:r>
            <a:endParaRPr lang="en-US" sz="2600" dirty="0"/>
          </a:p>
        </p:txBody>
      </p:sp>
      <p:sp>
        <p:nvSpPr>
          <p:cNvPr id="12" name="Rechteck 11"/>
          <p:cNvSpPr/>
          <p:nvPr/>
        </p:nvSpPr>
        <p:spPr>
          <a:xfrm>
            <a:off x="838199" y="2346253"/>
            <a:ext cx="10284725" cy="2893100"/>
          </a:xfrm>
          <a:prstGeom prst="rect">
            <a:avLst/>
          </a:prstGeom>
        </p:spPr>
        <p:txBody>
          <a:bodyPr wrap="square">
            <a:spAutoFit/>
          </a:bodyPr>
          <a:lstStyle/>
          <a:p>
            <a:r>
              <a:rPr lang="en-GB" sz="2600" dirty="0"/>
              <a:t>EXPERT PROPOSAL: 29.07.2014: </a:t>
            </a:r>
            <a:r>
              <a:rPr lang="en-GB" sz="2600" dirty="0" err="1" smtClean="0"/>
              <a:t>Dr</a:t>
            </a:r>
            <a:r>
              <a:rPr lang="en-GB" sz="2600" dirty="0" err="1"/>
              <a:t>.</a:t>
            </a:r>
            <a:r>
              <a:rPr lang="en-GB" sz="2600" dirty="0"/>
              <a:t> </a:t>
            </a:r>
            <a:r>
              <a:rPr lang="en-GB" sz="2600" dirty="0" err="1"/>
              <a:t>Ligterink</a:t>
            </a:r>
            <a:r>
              <a:rPr lang="en-GB" sz="2600" dirty="0"/>
              <a:t> (</a:t>
            </a:r>
            <a:r>
              <a:rPr lang="en-GB" sz="2600" dirty="0" smtClean="0"/>
              <a:t>TNO)</a:t>
            </a:r>
            <a:r>
              <a:rPr lang="nl-NL" sz="2600" dirty="0" smtClean="0"/>
              <a:t> and his </a:t>
            </a:r>
            <a:r>
              <a:rPr lang="nl-NL" sz="2600" dirty="0"/>
              <a:t>colleague, Gerrit Kadijk, highlights inconsistencies within the </a:t>
            </a:r>
            <a:r>
              <a:rPr lang="nl-NL" sz="2600" dirty="0" smtClean="0"/>
              <a:t>GTR </a:t>
            </a:r>
            <a:r>
              <a:rPr lang="nl-NL" sz="2600" dirty="0"/>
              <a:t>concerning units used in Annex 6, Appendix 2 (</a:t>
            </a:r>
            <a:r>
              <a:rPr lang="en-GB" sz="2600" dirty="0"/>
              <a:t>Test procedure for electric power supply system monitoring</a:t>
            </a:r>
            <a:r>
              <a:rPr lang="nl-NL" sz="2600" dirty="0"/>
              <a:t>). The problem is whether (a) kW.h, joules or megajoules should be used in equations, and, (b), whether kW.h, joules or megajoiules should be used in the Willans factors, and (c) whether the equations are all correct</a:t>
            </a:r>
            <a:r>
              <a:rPr lang="nl-NL" sz="2600" dirty="0" smtClean="0"/>
              <a:t>. This </a:t>
            </a:r>
            <a:r>
              <a:rPr lang="nl-NL" sz="2600" dirty="0"/>
              <a:t>applies also to Annex 7 (Calculations) and to Annex 8 (Evs).</a:t>
            </a:r>
            <a:endParaRPr lang="en-GB" sz="2600" dirty="0"/>
          </a:p>
        </p:txBody>
      </p:sp>
      <p:sp>
        <p:nvSpPr>
          <p:cNvPr id="5" name="Datumsplatzhalter 4"/>
          <p:cNvSpPr>
            <a:spLocks noGrp="1"/>
          </p:cNvSpPr>
          <p:nvPr>
            <p:ph type="dt" sz="half" idx="10"/>
          </p:nvPr>
        </p:nvSpPr>
        <p:spPr/>
        <p:txBody>
          <a:bodyPr/>
          <a:lstStyle/>
          <a:p>
            <a:r>
              <a:rPr lang="en-US" smtClean="0"/>
              <a:t>March 22, 2015</a:t>
            </a:r>
            <a:endParaRPr lang="en-US"/>
          </a:p>
        </p:txBody>
      </p:sp>
      <p:sp>
        <p:nvSpPr>
          <p:cNvPr id="8" name="Textfeld 7"/>
          <p:cNvSpPr txBox="1"/>
          <p:nvPr/>
        </p:nvSpPr>
        <p:spPr>
          <a:xfrm>
            <a:off x="1115765" y="91228"/>
            <a:ext cx="9431536"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a:t>
            </a:r>
            <a:r>
              <a:rPr lang="en-GB" sz="2400" b="1" dirty="0" smtClean="0">
                <a:solidFill>
                  <a:srgbClr val="FF0000"/>
                </a:solidFill>
              </a:rPr>
              <a:t>Rob </a:t>
            </a:r>
            <a:r>
              <a:rPr lang="en-GB" sz="2400" b="1" dirty="0" err="1" smtClean="0">
                <a:solidFill>
                  <a:srgbClr val="FF0000"/>
                </a:solidFill>
              </a:rPr>
              <a:t>Cuelenaere</a:t>
            </a:r>
            <a:r>
              <a:rPr lang="en-GB" sz="2400" b="1" dirty="0" smtClean="0">
                <a:solidFill>
                  <a:srgbClr val="FF0000"/>
                </a:solidFill>
              </a:rPr>
              <a:t> to investigate.</a:t>
            </a:r>
            <a:endParaRPr lang="en-GB" sz="2400" b="1" dirty="0">
              <a:solidFill>
                <a:srgbClr val="FF0000"/>
              </a:solidFill>
            </a:endParaRP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31340284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484245"/>
            <a:ext cx="10515600" cy="1149776"/>
          </a:xfrm>
        </p:spPr>
        <p:txBody>
          <a:bodyPr anchor="t">
            <a:normAutofit/>
          </a:bodyPr>
          <a:lstStyle/>
          <a:p>
            <a:r>
              <a:rPr lang="en-GB" dirty="0" smtClean="0"/>
              <a:t>Various annexes (</a:t>
            </a:r>
            <a:r>
              <a:rPr lang="en-GB" dirty="0" smtClean="0">
                <a:solidFill>
                  <a:srgbClr val="FF0000"/>
                </a:solidFill>
              </a:rPr>
              <a:t>page 2 of 2</a:t>
            </a:r>
            <a:r>
              <a:rPr lang="en-GB" dirty="0" smtClean="0"/>
              <a:t>)</a:t>
            </a:r>
            <a:endParaRPr lang="en-GB" dirty="0"/>
          </a:p>
        </p:txBody>
      </p:sp>
      <p:sp>
        <p:nvSpPr>
          <p:cNvPr id="23" name="Inhaltsplatzhalter 22"/>
          <p:cNvSpPr>
            <a:spLocks noGrp="1"/>
          </p:cNvSpPr>
          <p:nvPr>
            <p:ph idx="1"/>
          </p:nvPr>
        </p:nvSpPr>
        <p:spPr>
          <a:xfrm>
            <a:off x="838200" y="2919098"/>
            <a:ext cx="10515600" cy="2585194"/>
          </a:xfrm>
        </p:spPr>
        <p:txBody>
          <a:bodyPr>
            <a:normAutofit fontScale="92500" lnSpcReduction="20000"/>
          </a:bodyPr>
          <a:lstStyle/>
          <a:p>
            <a:pPr marL="0" indent="0">
              <a:buNone/>
            </a:pPr>
            <a:r>
              <a:rPr lang="en-GB" dirty="0" smtClean="0"/>
              <a:t>GTR Text: </a:t>
            </a:r>
          </a:p>
          <a:p>
            <a:r>
              <a:rPr lang="en-GB" dirty="0" smtClean="0"/>
              <a:t>Should energy content of fuel be in joules, </a:t>
            </a:r>
            <a:r>
              <a:rPr lang="en-GB" dirty="0" err="1" smtClean="0"/>
              <a:t>megajoules</a:t>
            </a:r>
            <a:r>
              <a:rPr lang="en-GB" dirty="0" smtClean="0"/>
              <a:t>, </a:t>
            </a:r>
            <a:r>
              <a:rPr lang="en-GB" dirty="0" err="1" smtClean="0"/>
              <a:t>Wh</a:t>
            </a:r>
            <a:r>
              <a:rPr lang="en-GB" dirty="0" smtClean="0"/>
              <a:t> or kWh?</a:t>
            </a:r>
          </a:p>
          <a:p>
            <a:r>
              <a:rPr lang="en-GB" dirty="0" smtClean="0"/>
              <a:t>May the CO</a:t>
            </a:r>
            <a:r>
              <a:rPr lang="en-GB" baseline="-25000" dirty="0" smtClean="0"/>
              <a:t>2</a:t>
            </a:r>
            <a:r>
              <a:rPr lang="en-GB" dirty="0" smtClean="0"/>
              <a:t> correction factor (g/km)/(</a:t>
            </a:r>
            <a:r>
              <a:rPr lang="en-GB" dirty="0" err="1" smtClean="0"/>
              <a:t>Wh</a:t>
            </a:r>
            <a:r>
              <a:rPr lang="en-GB" dirty="0" smtClean="0"/>
              <a:t>/km) be written as (g/</a:t>
            </a:r>
            <a:r>
              <a:rPr lang="en-GB" dirty="0" err="1" smtClean="0"/>
              <a:t>Wh</a:t>
            </a:r>
            <a:r>
              <a:rPr lang="en-GB" dirty="0" smtClean="0"/>
              <a:t>) (see Table A8/2 in Annex 8)? See also §3.1.1. in Annex 8, Appendix 2.</a:t>
            </a:r>
          </a:p>
          <a:p>
            <a:r>
              <a:rPr lang="en-GB" dirty="0" smtClean="0"/>
              <a:t>May the fuel consumption correction factor (l/100 km/(</a:t>
            </a:r>
            <a:r>
              <a:rPr lang="en-GB" dirty="0" err="1" smtClean="0"/>
              <a:t>Wh</a:t>
            </a:r>
            <a:r>
              <a:rPr lang="en-GB" dirty="0" smtClean="0"/>
              <a:t>/km) be written as l/100/</a:t>
            </a:r>
            <a:r>
              <a:rPr lang="en-GB" dirty="0" err="1" smtClean="0"/>
              <a:t>Wh</a:t>
            </a:r>
            <a:r>
              <a:rPr lang="en-GB" dirty="0"/>
              <a:t> </a:t>
            </a:r>
            <a:r>
              <a:rPr lang="en-GB" dirty="0" smtClean="0"/>
              <a:t>(see Table A8/2 in Annex 8)? See also §2.1.1. in Annex 8, Appendix 2. </a:t>
            </a:r>
          </a:p>
          <a:p>
            <a:endParaRPr lang="en-GB" dirty="0" smtClean="0"/>
          </a:p>
        </p:txBody>
      </p:sp>
      <p:sp>
        <p:nvSpPr>
          <p:cNvPr id="6" name="Foliennummernplatzhalter 5"/>
          <p:cNvSpPr>
            <a:spLocks noGrp="1"/>
          </p:cNvSpPr>
          <p:nvPr>
            <p:ph type="sldNum" sz="quarter" idx="12"/>
          </p:nvPr>
        </p:nvSpPr>
        <p:spPr/>
        <p:txBody>
          <a:bodyPr/>
          <a:lstStyle/>
          <a:p>
            <a:fld id="{E4A8D189-EBB7-4D87-B545-B4C0CFE105F6}" type="slidenum">
              <a:rPr lang="en-US" smtClean="0"/>
              <a:t>41</a:t>
            </a:fld>
            <a:endParaRPr lang="en-US"/>
          </a:p>
        </p:txBody>
      </p:sp>
      <p:sp>
        <p:nvSpPr>
          <p:cNvPr id="10" name="Titel 1"/>
          <p:cNvSpPr txBox="1">
            <a:spLocks/>
          </p:cNvSpPr>
          <p:nvPr/>
        </p:nvSpPr>
        <p:spPr>
          <a:xfrm>
            <a:off x="2387221" y="2878156"/>
            <a:ext cx="6051645" cy="408111"/>
          </a:xfrm>
          <a:prstGeom prst="rect">
            <a:avLst/>
          </a:prstGeom>
          <a:solidFill>
            <a:srgbClr val="FFFF00"/>
          </a:solidFill>
        </p:spPr>
        <p:txBody>
          <a:bodyPr vert="horz" lIns="91440" tIns="45720" rIns="91440" bIns="45720" rtlCol="0" anchor="t">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600" dirty="0" smtClean="0">
                <a:latin typeface="+mn-lt"/>
              </a:rPr>
              <a:t>Consistency in the use of MJ or other units</a:t>
            </a:r>
            <a:endParaRPr lang="en-GB" sz="2600" dirty="0">
              <a:latin typeface="+mn-lt"/>
            </a:endParaRPr>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8" name="Textfeld 7"/>
          <p:cNvSpPr txBox="1"/>
          <p:nvPr/>
        </p:nvSpPr>
        <p:spPr>
          <a:xfrm>
            <a:off x="838200" y="216688"/>
            <a:ext cx="9334094" cy="461665"/>
          </a:xfrm>
          <a:prstGeom prst="rect">
            <a:avLst/>
          </a:prstGeom>
          <a:solidFill>
            <a:schemeClr val="accent1">
              <a:lumMod val="40000"/>
              <a:lumOff val="60000"/>
            </a:schemeClr>
          </a:solidFill>
        </p:spPr>
        <p:txBody>
          <a:bodyPr wrap="none" rtlCol="0">
            <a:spAutoFit/>
          </a:bodyPr>
          <a:lstStyle/>
          <a:p>
            <a:r>
              <a:rPr lang="en-GB" sz="2400" b="1" dirty="0" smtClean="0">
                <a:solidFill>
                  <a:srgbClr val="FF0000"/>
                </a:solidFill>
              </a:rPr>
              <a:t>April </a:t>
            </a:r>
            <a:r>
              <a:rPr lang="en-GB" sz="2400" b="1" dirty="0">
                <a:solidFill>
                  <a:srgbClr val="FF0000"/>
                </a:solidFill>
              </a:rPr>
              <a:t>IWG/drafting meeting (Stockholm): Rob </a:t>
            </a:r>
            <a:r>
              <a:rPr lang="en-GB" sz="2400" b="1" dirty="0" err="1">
                <a:solidFill>
                  <a:srgbClr val="FF0000"/>
                </a:solidFill>
              </a:rPr>
              <a:t>Cuelenaere</a:t>
            </a:r>
            <a:r>
              <a:rPr lang="en-GB" sz="2400" b="1" dirty="0">
                <a:solidFill>
                  <a:srgbClr val="FF0000"/>
                </a:solidFill>
              </a:rPr>
              <a:t> to </a:t>
            </a:r>
            <a:r>
              <a:rPr lang="en-GB" sz="2400" b="1" dirty="0" smtClean="0">
                <a:solidFill>
                  <a:srgbClr val="FF0000"/>
                </a:solidFill>
              </a:rPr>
              <a:t>investigate.</a:t>
            </a:r>
            <a:endParaRPr lang="en-GB" sz="2400" b="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15129857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093305"/>
            <a:ext cx="10515600" cy="1553827"/>
          </a:xfrm>
        </p:spPr>
        <p:txBody>
          <a:bodyPr anchor="t">
            <a:normAutofit/>
          </a:bodyPr>
          <a:lstStyle/>
          <a:p>
            <a:r>
              <a:rPr lang="en-GB" dirty="0" smtClean="0"/>
              <a:t>Annex 6, Test procedure, Appendix 2, §3.5 (c)</a:t>
            </a:r>
          </a:p>
        </p:txBody>
      </p:sp>
      <p:sp>
        <p:nvSpPr>
          <p:cNvPr id="6" name="Foliennummernplatzhalter 5"/>
          <p:cNvSpPr>
            <a:spLocks noGrp="1"/>
          </p:cNvSpPr>
          <p:nvPr>
            <p:ph type="sldNum" sz="quarter" idx="12"/>
          </p:nvPr>
        </p:nvSpPr>
        <p:spPr>
          <a:xfrm>
            <a:off x="8610600" y="6356349"/>
            <a:ext cx="2743200" cy="365125"/>
          </a:xfrm>
        </p:spPr>
        <p:txBody>
          <a:bodyPr/>
          <a:lstStyle/>
          <a:p>
            <a:fld id="{E4A8D189-EBB7-4D87-B545-B4C0CFE105F6}" type="slidenum">
              <a:rPr lang="en-US" smtClean="0"/>
              <a:t>42</a:t>
            </a:fld>
            <a:endParaRPr lang="en-US"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1023582" y="66717"/>
            <a:ext cx="7501256" cy="1569660"/>
          </a:xfrm>
          <a:prstGeom prst="rect">
            <a:avLst/>
          </a:prstGeom>
          <a:solidFill>
            <a:schemeClr val="accent1">
              <a:lumMod val="40000"/>
              <a:lumOff val="60000"/>
            </a:schemeClr>
          </a:solidFill>
        </p:spPr>
        <p:txBody>
          <a:bodyPr wrap="square" rtlCol="0">
            <a:spAutoFit/>
          </a:bodyPr>
          <a:lstStyle/>
          <a:p>
            <a:r>
              <a:rPr lang="en-GB" sz="2400" b="1" dirty="0" smtClean="0"/>
              <a:t>Expert approval required: Net heating value required to calculate </a:t>
            </a:r>
            <a:r>
              <a:rPr lang="en-GB" sz="2400" b="1" dirty="0" err="1" smtClean="0"/>
              <a:t>Efuel</a:t>
            </a:r>
            <a:r>
              <a:rPr lang="en-GB" sz="2400" b="1" dirty="0" smtClean="0"/>
              <a:t>. </a:t>
            </a:r>
          </a:p>
          <a:p>
            <a:r>
              <a:rPr lang="en-GB" sz="2400" b="1" dirty="0" smtClean="0">
                <a:solidFill>
                  <a:srgbClr val="FF0000"/>
                </a:solidFill>
              </a:rPr>
              <a:t>April: net heating values not in the fuels tables.</a:t>
            </a:r>
            <a:endParaRPr lang="en-GB" sz="2400" b="1" dirty="0">
              <a:solidFill>
                <a:srgbClr val="FF0000"/>
              </a:solidFill>
            </a:endParaRPr>
          </a:p>
          <a:p>
            <a:r>
              <a:rPr lang="en-GB" sz="2400" b="1" dirty="0" smtClean="0">
                <a:solidFill>
                  <a:srgbClr val="FF0000"/>
                </a:solidFill>
              </a:rPr>
              <a:t>Incorporate table from WLTP-08-06rev1</a:t>
            </a: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pic>
        <p:nvPicPr>
          <p:cNvPr id="5" name="Grafik 4"/>
          <p:cNvPicPr>
            <a:picLocks noChangeAspect="1"/>
          </p:cNvPicPr>
          <p:nvPr/>
        </p:nvPicPr>
        <p:blipFill>
          <a:blip r:embed="rId3"/>
          <a:stretch>
            <a:fillRect/>
          </a:stretch>
        </p:blipFill>
        <p:spPr>
          <a:xfrm>
            <a:off x="1023581" y="2870218"/>
            <a:ext cx="8641557" cy="2261342"/>
          </a:xfrm>
          <a:prstGeom prst="rect">
            <a:avLst/>
          </a:prstGeom>
        </p:spPr>
      </p:pic>
    </p:spTree>
    <p:extLst>
      <p:ext uri="{BB962C8B-B14F-4D97-AF65-F5344CB8AC3E}">
        <p14:creationId xmlns:p14="http://schemas.microsoft.com/office/powerpoint/2010/main" val="11986412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fontScale="90000"/>
          </a:bodyPr>
          <a:lstStyle/>
          <a:p>
            <a:r>
              <a:rPr lang="en-US" dirty="0" smtClean="0"/>
              <a:t>Annex 7</a:t>
            </a:r>
            <a:br>
              <a:rPr lang="en-US" dirty="0" smtClean="0"/>
            </a:br>
            <a:r>
              <a:rPr lang="en-US" dirty="0" smtClean="0"/>
              <a:t>Calculations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43</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34490740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920021"/>
            <a:ext cx="9465860" cy="1195381"/>
          </a:xfrm>
        </p:spPr>
        <p:txBody>
          <a:bodyPr anchor="t">
            <a:normAutofit fontScale="90000"/>
          </a:bodyPr>
          <a:lstStyle/>
          <a:p>
            <a:r>
              <a:rPr lang="en-US" dirty="0" smtClean="0"/>
              <a:t>Annex 7, Calculations, §3.2.1., </a:t>
            </a:r>
            <a:br>
              <a:rPr lang="en-US" dirty="0" smtClean="0"/>
            </a:br>
            <a:r>
              <a:rPr lang="en-US" dirty="0" smtClean="0"/>
              <a:t>Mass emissions calculations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44</a:t>
            </a:fld>
            <a:endParaRPr lang="en-US"/>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838200" y="163388"/>
            <a:ext cx="8524164" cy="461665"/>
          </a:xfrm>
          <a:prstGeom prst="rect">
            <a:avLst/>
          </a:prstGeom>
          <a:solidFill>
            <a:schemeClr val="accent1">
              <a:lumMod val="40000"/>
              <a:lumOff val="60000"/>
            </a:schemeClr>
          </a:solidFill>
        </p:spPr>
        <p:txBody>
          <a:bodyPr wrap="square" rtlCol="0">
            <a:spAutoFit/>
          </a:bodyPr>
          <a:lstStyle/>
          <a:p>
            <a:r>
              <a:rPr lang="en-GB" sz="2400" b="1" dirty="0">
                <a:solidFill>
                  <a:srgbClr val="FF0000"/>
                </a:solidFill>
              </a:rPr>
              <a:t>EXPERT PROPOSAL: April IWG/drafting meeting (</a:t>
            </a:r>
            <a:r>
              <a:rPr lang="en-GB" sz="2400" b="1" dirty="0" smtClean="0">
                <a:solidFill>
                  <a:srgbClr val="FF0000"/>
                </a:solidFill>
              </a:rPr>
              <a:t>Stockholm)</a:t>
            </a:r>
          </a:p>
        </p:txBody>
      </p:sp>
      <p:pic>
        <p:nvPicPr>
          <p:cNvPr id="5" name="Grafik 4"/>
          <p:cNvPicPr>
            <a:picLocks noChangeAspect="1"/>
          </p:cNvPicPr>
          <p:nvPr/>
        </p:nvPicPr>
        <p:blipFill>
          <a:blip r:embed="rId2"/>
          <a:stretch>
            <a:fillRect/>
          </a:stretch>
        </p:blipFill>
        <p:spPr>
          <a:xfrm>
            <a:off x="823912" y="2221386"/>
            <a:ext cx="6820924" cy="4134964"/>
          </a:xfrm>
          <a:prstGeom prst="rect">
            <a:avLst/>
          </a:prstGeom>
        </p:spPr>
      </p:pic>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29225670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E4A8D189-EBB7-4D87-B545-B4C0CFE105F6}" type="slidenum">
              <a:rPr lang="en-US" smtClean="0"/>
              <a:t>45</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9" name="Titel 1"/>
          <p:cNvSpPr txBox="1">
            <a:spLocks/>
          </p:cNvSpPr>
          <p:nvPr/>
        </p:nvSpPr>
        <p:spPr>
          <a:xfrm>
            <a:off x="274536" y="203090"/>
            <a:ext cx="10503090" cy="793796"/>
          </a:xfrm>
          <a:prstGeom prst="rect">
            <a:avLst/>
          </a:prstGeom>
        </p:spPr>
        <p:txBody>
          <a:bodyPr vert="horz" lIns="91440" tIns="45720" rIns="91440" bIns="45720" rtlCol="0" anchor="t">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smtClean="0"/>
              <a:t>Annex 7, Calculations, §3.2.3.2.5.</a:t>
            </a:r>
            <a:endParaRPr lang="en-US" dirty="0"/>
          </a:p>
        </p:txBody>
      </p:sp>
      <p:sp>
        <p:nvSpPr>
          <p:cNvPr id="10" name="Textfeld 9"/>
          <p:cNvSpPr txBox="1"/>
          <p:nvPr/>
        </p:nvSpPr>
        <p:spPr>
          <a:xfrm>
            <a:off x="7841861" y="3017556"/>
            <a:ext cx="3976749" cy="1200329"/>
          </a:xfrm>
          <a:prstGeom prst="rect">
            <a:avLst/>
          </a:prstGeom>
          <a:solidFill>
            <a:srgbClr val="FFFF00"/>
          </a:solidFill>
        </p:spPr>
        <p:txBody>
          <a:bodyPr wrap="square" rtlCol="0">
            <a:spAutoFit/>
          </a:bodyPr>
          <a:lstStyle/>
          <a:p>
            <a:r>
              <a:rPr lang="en-GB" sz="2400" b="1" dirty="0"/>
              <a:t>GTR CORRECTION: April 2015 drafting meeting, Stockholm. Why is </a:t>
            </a:r>
            <a:r>
              <a:rPr lang="en-GB" sz="2400" b="1" dirty="0" err="1"/>
              <a:t>FC</a:t>
            </a:r>
            <a:r>
              <a:rPr lang="en-GB" sz="2400" b="1" baseline="-25000" dirty="0" err="1"/>
              <a:t>ind</a:t>
            </a:r>
            <a:r>
              <a:rPr lang="en-GB" sz="2400" b="1" dirty="0"/>
              <a:t> </a:t>
            </a:r>
            <a:r>
              <a:rPr lang="en-GB" sz="2400" b="1" dirty="0" smtClean="0"/>
              <a:t>twice here?</a:t>
            </a:r>
            <a:endParaRPr lang="de-DE" sz="2400" b="1" dirty="0"/>
          </a:p>
        </p:txBody>
      </p:sp>
      <p:sp>
        <p:nvSpPr>
          <p:cNvPr id="2" name="Rechteck 1"/>
          <p:cNvSpPr/>
          <p:nvPr/>
        </p:nvSpPr>
        <p:spPr>
          <a:xfrm>
            <a:off x="652732" y="709232"/>
            <a:ext cx="10252880" cy="2308324"/>
          </a:xfrm>
          <a:prstGeom prst="rect">
            <a:avLst/>
          </a:prstGeom>
        </p:spPr>
        <p:txBody>
          <a:bodyPr wrap="square">
            <a:spAutoFit/>
          </a:bodyPr>
          <a:lstStyle/>
          <a:p>
            <a:pPr>
              <a:spcAft>
                <a:spcPts val="0"/>
              </a:spcAft>
            </a:pPr>
            <a:r>
              <a:rPr lang="en-US" sz="4400" dirty="0">
                <a:latin typeface="+mj-lt"/>
                <a:ea typeface="+mj-ea"/>
                <a:cs typeface="+mj-cs"/>
              </a:rPr>
              <a:t>Calculation of the fuel consumption, FC, value for an individual vehicle using </a:t>
            </a:r>
            <a:r>
              <a:rPr lang="en-US" sz="4400" dirty="0" smtClean="0">
                <a:latin typeface="+mj-lt"/>
                <a:ea typeface="+mj-ea"/>
                <a:cs typeface="+mj-cs"/>
              </a:rPr>
              <a:t>the energy </a:t>
            </a:r>
            <a:r>
              <a:rPr lang="en-US" sz="4400" dirty="0">
                <a:latin typeface="+mj-lt"/>
                <a:ea typeface="+mj-ea"/>
                <a:cs typeface="+mj-cs"/>
              </a:rPr>
              <a:t>interpolation method</a:t>
            </a:r>
            <a:r>
              <a:rPr lang="en-GB" sz="5600" dirty="0">
                <a:latin typeface="+mj-lt"/>
                <a:ea typeface="+mj-ea"/>
                <a:cs typeface="+mj-cs"/>
              </a:rPr>
              <a:t>  </a:t>
            </a:r>
            <a:r>
              <a:rPr lang="en-GB" dirty="0"/>
              <a:t> </a:t>
            </a:r>
            <a:r>
              <a:rPr lang="en-GB" sz="1400" dirty="0">
                <a:latin typeface="Times New Roman" panose="02020603050405020304" pitchFamily="18" charset="0"/>
                <a:ea typeface="Times New Roman" panose="02020603050405020304" pitchFamily="18" charset="0"/>
              </a:rPr>
              <a:t> </a:t>
            </a:r>
            <a:endParaRPr lang="en-GB" dirty="0">
              <a:effectLst/>
              <a:latin typeface="Times New Roman" panose="02020603050405020304" pitchFamily="18" charset="0"/>
              <a:ea typeface="Times New Roman" panose="02020603050405020304" pitchFamily="18" charset="0"/>
            </a:endParaRP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pic>
        <p:nvPicPr>
          <p:cNvPr id="3" name="Grafik 2"/>
          <p:cNvPicPr>
            <a:picLocks noChangeAspect="1"/>
          </p:cNvPicPr>
          <p:nvPr/>
        </p:nvPicPr>
        <p:blipFill>
          <a:blip r:embed="rId3"/>
          <a:stretch>
            <a:fillRect/>
          </a:stretch>
        </p:blipFill>
        <p:spPr>
          <a:xfrm>
            <a:off x="838199" y="3017556"/>
            <a:ext cx="6818195" cy="1250441"/>
          </a:xfrm>
          <a:prstGeom prst="rect">
            <a:avLst/>
          </a:prstGeom>
        </p:spPr>
      </p:pic>
    </p:spTree>
    <p:extLst>
      <p:ext uri="{BB962C8B-B14F-4D97-AF65-F5344CB8AC3E}">
        <p14:creationId xmlns:p14="http://schemas.microsoft.com/office/powerpoint/2010/main" val="12154296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8074" y="64870"/>
            <a:ext cx="10503090" cy="793796"/>
          </a:xfrm>
        </p:spPr>
        <p:txBody>
          <a:bodyPr anchor="t">
            <a:normAutofit/>
          </a:bodyPr>
          <a:lstStyle/>
          <a:p>
            <a:r>
              <a:rPr lang="en-US" dirty="0" smtClean="0"/>
              <a:t>Annex 7, Calculations, §3.</a:t>
            </a:r>
            <a:r>
              <a:rPr lang="en-US" altLang="ja-JP" dirty="0" smtClean="0"/>
              <a:t>3.</a:t>
            </a:r>
            <a:r>
              <a:rPr lang="en-US" dirty="0" smtClean="0"/>
              <a:t>1.1.</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157" y="858666"/>
            <a:ext cx="6783856" cy="3125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正方形/長方形 2"/>
          <p:cNvSpPr/>
          <p:nvPr/>
        </p:nvSpPr>
        <p:spPr>
          <a:xfrm>
            <a:off x="7924229" y="553806"/>
            <a:ext cx="3733801" cy="2325871"/>
          </a:xfrm>
          <a:prstGeom prst="rect">
            <a:avLst/>
          </a:prstGeom>
          <a:ln>
            <a:solidFill>
              <a:srgbClr val="FF0000"/>
            </a:solidFill>
          </a:ln>
        </p:spPr>
        <p:txBody>
          <a:bodyPr wrap="square">
            <a:spAutoFit/>
          </a:bodyPr>
          <a:lstStyle/>
          <a:p>
            <a:r>
              <a:rPr lang="en-US" sz="1600" dirty="0">
                <a:solidFill>
                  <a:srgbClr val="FF0000"/>
                </a:solidFill>
                <a:latin typeface="Times New Roman" panose="02020603050405020304" pitchFamily="18" charset="0"/>
                <a:cs typeface="Times New Roman" panose="02020603050405020304" pitchFamily="18" charset="0"/>
              </a:rPr>
              <a:t>If the manufacture uses the DF which covers several phases, </a:t>
            </a:r>
            <a:r>
              <a:rPr lang="en-GB" sz="1600" dirty="0">
                <a:solidFill>
                  <a:srgbClr val="FF0000"/>
                </a:solidFill>
                <a:latin typeface="Times New Roman" panose="02020603050405020304" pitchFamily="18" charset="0"/>
                <a:cs typeface="Times New Roman" panose="02020603050405020304" pitchFamily="18" charset="0"/>
              </a:rPr>
              <a:t>the manufacture shall use averaged concentration of gaseous compound of each phases instead of individual phases</a:t>
            </a:r>
            <a:r>
              <a:rPr lang="en-US" sz="1600" dirty="0">
                <a:solidFill>
                  <a:srgbClr val="FF0000"/>
                </a:solidFill>
                <a:latin typeface="Times New Roman" panose="02020603050405020304" pitchFamily="18" charset="0"/>
                <a:cs typeface="Times New Roman" panose="02020603050405020304" pitchFamily="18" charset="0"/>
              </a:rPr>
              <a:t> for DF calculations.</a:t>
            </a:r>
          </a:p>
          <a:p>
            <a:r>
              <a:rPr lang="en-US" sz="1600" dirty="0">
                <a:solidFill>
                  <a:srgbClr val="FF0000"/>
                </a:solidFill>
                <a:latin typeface="Times New Roman" panose="02020603050405020304" pitchFamily="18" charset="0"/>
                <a:cs typeface="Times New Roman" panose="02020603050405020304" pitchFamily="18" charset="0"/>
              </a:rPr>
              <a:t>The averaged concentration shall be calculated as dividing sum of each phase’s concentration multiplied by each phase’s </a:t>
            </a:r>
            <a:r>
              <a:rPr lang="en-US" sz="1600" dirty="0" err="1">
                <a:solidFill>
                  <a:srgbClr val="FF0000"/>
                </a:solidFill>
                <a:latin typeface="Times New Roman" panose="02020603050405020304" pitchFamily="18" charset="0"/>
                <a:cs typeface="Times New Roman" panose="02020603050405020304" pitchFamily="18" charset="0"/>
              </a:rPr>
              <a:t>Vmix</a:t>
            </a:r>
            <a:r>
              <a:rPr lang="en-US" sz="1600" dirty="0">
                <a:solidFill>
                  <a:srgbClr val="FF0000"/>
                </a:solidFill>
                <a:latin typeface="Times New Roman" panose="02020603050405020304" pitchFamily="18" charset="0"/>
                <a:cs typeface="Times New Roman" panose="02020603050405020304" pitchFamily="18" charset="0"/>
              </a:rPr>
              <a:t>, by sum of each phase’s </a:t>
            </a:r>
            <a:r>
              <a:rPr lang="en-US" sz="1600" dirty="0" err="1">
                <a:solidFill>
                  <a:srgbClr val="FF0000"/>
                </a:solidFill>
                <a:latin typeface="Times New Roman" panose="02020603050405020304" pitchFamily="18" charset="0"/>
                <a:cs typeface="Times New Roman" panose="02020603050405020304" pitchFamily="18" charset="0"/>
              </a:rPr>
              <a:t>Vmix</a:t>
            </a:r>
            <a:r>
              <a:rPr lang="en-US" sz="1600" dirty="0">
                <a:solidFill>
                  <a:srgbClr val="FF0000"/>
                </a:solidFill>
                <a:latin typeface="Times New Roman" panose="02020603050405020304" pitchFamily="18" charset="0"/>
                <a:cs typeface="Times New Roman" panose="02020603050405020304" pitchFamily="18" charset="0"/>
              </a:rPr>
              <a:t>.</a:t>
            </a:r>
          </a:p>
        </p:txBody>
      </p:sp>
      <p:sp>
        <p:nvSpPr>
          <p:cNvPr id="14" name="テキスト ボックス 13"/>
          <p:cNvSpPr txBox="1"/>
          <p:nvPr/>
        </p:nvSpPr>
        <p:spPr>
          <a:xfrm>
            <a:off x="8705048" y="3222760"/>
            <a:ext cx="2718747" cy="2677656"/>
          </a:xfrm>
          <a:prstGeom prst="rect">
            <a:avLst/>
          </a:prstGeom>
          <a:solidFill>
            <a:schemeClr val="accent1">
              <a:lumMod val="40000"/>
              <a:lumOff val="60000"/>
            </a:schemeClr>
          </a:solidFill>
          <a:ln>
            <a:solidFill>
              <a:schemeClr val="tx1">
                <a:lumMod val="75000"/>
                <a:lumOff val="25000"/>
              </a:schemeClr>
            </a:solidFill>
          </a:ln>
        </p:spPr>
        <p:txBody>
          <a:bodyPr wrap="square" rtlCol="0">
            <a:spAutoFit/>
          </a:bodyPr>
          <a:lstStyle/>
          <a:p>
            <a:r>
              <a:rPr kumimoji="1" lang="en-US" altLang="ja-JP" sz="2400" dirty="0" smtClean="0"/>
              <a:t>GTR text proposal</a:t>
            </a:r>
          </a:p>
          <a:p>
            <a:r>
              <a:rPr lang="en-GB" sz="2400" b="1" dirty="0">
                <a:solidFill>
                  <a:srgbClr val="FF0000"/>
                </a:solidFill>
              </a:rPr>
              <a:t>April IWG/drafting meeting (Stockholm)</a:t>
            </a:r>
            <a:r>
              <a:rPr kumimoji="1" lang="en-US" altLang="ja-JP" sz="2400" b="1" dirty="0" smtClean="0">
                <a:solidFill>
                  <a:srgbClr val="FF0000"/>
                </a:solidFill>
              </a:rPr>
              <a:t>: Text rewritten and sent to Fujiwara-san for approval.</a:t>
            </a:r>
            <a:endParaRPr kumimoji="1" lang="ja-JP" altLang="en-US" sz="2400" b="1" dirty="0">
              <a:solidFill>
                <a:srgbClr val="FF0000"/>
              </a:solidFill>
            </a:endParaRPr>
          </a:p>
        </p:txBody>
      </p:sp>
      <p:sp>
        <p:nvSpPr>
          <p:cNvPr id="5" name="Pfeil nach rechts 4"/>
          <p:cNvSpPr/>
          <p:nvPr/>
        </p:nvSpPr>
        <p:spPr>
          <a:xfrm rot="5400000">
            <a:off x="9634623" y="2743559"/>
            <a:ext cx="351205" cy="6153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Nach oben gekrümmter Pfeil 8"/>
          <p:cNvSpPr/>
          <p:nvPr/>
        </p:nvSpPr>
        <p:spPr>
          <a:xfrm rot="20478084" flipH="1">
            <a:off x="7338166" y="5334793"/>
            <a:ext cx="2664370" cy="95061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pic>
        <p:nvPicPr>
          <p:cNvPr id="15" name="Grafik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910" y="1417784"/>
            <a:ext cx="1320485" cy="1153436"/>
          </a:xfrm>
          <a:prstGeom prst="rect">
            <a:avLst/>
          </a:prstGeom>
        </p:spPr>
      </p:pic>
      <p:sp>
        <p:nvSpPr>
          <p:cNvPr id="4" name="Rechteck 3"/>
          <p:cNvSpPr/>
          <p:nvPr/>
        </p:nvSpPr>
        <p:spPr>
          <a:xfrm>
            <a:off x="927084" y="4042985"/>
            <a:ext cx="6887503" cy="1754326"/>
          </a:xfrm>
          <a:prstGeom prst="rect">
            <a:avLst/>
          </a:prstGeom>
        </p:spPr>
        <p:txBody>
          <a:bodyPr wrap="square">
            <a:spAutoFit/>
          </a:bodyPr>
          <a:lstStyle/>
          <a:p>
            <a:r>
              <a:rPr lang="de-DE" dirty="0" err="1" smtClean="0">
                <a:latin typeface="Times New Roman" panose="02020603050405020304" pitchFamily="18" charset="0"/>
                <a:ea typeface="MS PGothic" panose="020B0600070205080204" pitchFamily="34" charset="-128"/>
              </a:rPr>
              <a:t>If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manufacturer</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uses</a:t>
            </a:r>
            <a:r>
              <a:rPr lang="de-DE" dirty="0" smtClean="0">
                <a:latin typeface="Times New Roman" panose="02020603050405020304" pitchFamily="18" charset="0"/>
                <a:ea typeface="MS PGothic" panose="020B0600070205080204" pitchFamily="34" charset="-128"/>
              </a:rPr>
              <a:t> a DF </a:t>
            </a:r>
            <a:r>
              <a:rPr lang="de-DE" dirty="0" err="1" smtClean="0">
                <a:latin typeface="Times New Roman" panose="02020603050405020304" pitchFamily="18" charset="0"/>
                <a:ea typeface="MS PGothic" panose="020B0600070205080204" pitchFamily="34" charset="-128"/>
              </a:rPr>
              <a:t>which</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covers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several</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phases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it</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shall</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calculate</a:t>
            </a:r>
            <a:r>
              <a:rPr lang="de-DE" dirty="0" smtClean="0">
                <a:latin typeface="Times New Roman" panose="02020603050405020304" pitchFamily="18" charset="0"/>
                <a:ea typeface="MS PGothic" panose="020B0600070205080204" pitchFamily="34" charset="-128"/>
              </a:rPr>
              <a:t> a DF </a:t>
            </a:r>
            <a:r>
              <a:rPr lang="de-DE" dirty="0" err="1" smtClean="0">
                <a:latin typeface="Times New Roman" panose="02020603050405020304" pitchFamily="18" charset="0"/>
                <a:ea typeface="MS PGothic" panose="020B0600070205080204" pitchFamily="34" charset="-128"/>
              </a:rPr>
              <a:t>using</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average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concentration</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gaseous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compounds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for</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phases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concerned</a:t>
            </a:r>
            <a:r>
              <a:rPr lang="de-DE" dirty="0" smtClean="0">
                <a:latin typeface="Times New Roman" panose="02020603050405020304" pitchFamily="18" charset="0"/>
                <a:ea typeface="MS PGothic" panose="020B0600070205080204" pitchFamily="34" charset="-128"/>
              </a:rPr>
              <a:t>.</a:t>
            </a:r>
          </a:p>
          <a:p>
            <a:r>
              <a:rPr lang="de-DE" dirty="0" smtClean="0">
                <a:latin typeface="Times New Roman" panose="02020603050405020304" pitchFamily="18" charset="0"/>
                <a:ea typeface="MS PGothic" panose="020B0600070205080204" pitchFamily="34" charset="-128"/>
              </a:rPr>
              <a:t>The </a:t>
            </a:r>
            <a:r>
              <a:rPr lang="de-DE" dirty="0" err="1" smtClean="0">
                <a:latin typeface="Times New Roman" panose="02020603050405020304" pitchFamily="18" charset="0"/>
                <a:ea typeface="MS PGothic" panose="020B0600070205080204" pitchFamily="34" charset="-128"/>
              </a:rPr>
              <a:t>average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concentration</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 </a:t>
            </a:r>
            <a:r>
              <a:rPr lang="de-DE" dirty="0" err="1" smtClean="0">
                <a:latin typeface="Times New Roman" panose="02020603050405020304" pitchFamily="18" charset="0"/>
                <a:ea typeface="MS PGothic" panose="020B0600070205080204" pitchFamily="34" charset="-128"/>
              </a:rPr>
              <a:t>gaseous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compound</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shall</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be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calculated</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by</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dividing</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sum</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product</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concentration</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each</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phase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times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its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V</a:t>
            </a:r>
            <a:r>
              <a:rPr lang="de-DE" baseline="-25000" dirty="0" err="1" smtClean="0">
                <a:latin typeface="Times New Roman" panose="02020603050405020304" pitchFamily="18" charset="0"/>
                <a:ea typeface="MS PGothic" panose="020B0600070205080204" pitchFamily="34" charset="-128"/>
              </a:rPr>
              <a:t>mix</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by</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the</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sum</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of</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each</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phase's</a:t>
            </a:r>
            <a:r>
              <a:rPr lang="de-DE" dirty="0" smtClean="0">
                <a:latin typeface="Times New Roman" panose="02020603050405020304" pitchFamily="18" charset="0"/>
                <a:ea typeface="MS PGothic" panose="020B0600070205080204" pitchFamily="34" charset="-128"/>
              </a:rPr>
              <a:t> </a:t>
            </a:r>
            <a:r>
              <a:rPr lang="de-DE" dirty="0" err="1" smtClean="0">
                <a:latin typeface="Times New Roman" panose="02020603050405020304" pitchFamily="18" charset="0"/>
                <a:ea typeface="MS PGothic" panose="020B0600070205080204" pitchFamily="34" charset="-128"/>
              </a:rPr>
              <a:t>V</a:t>
            </a:r>
            <a:r>
              <a:rPr lang="de-DE" baseline="-25000" dirty="0" err="1" smtClean="0">
                <a:latin typeface="Times New Roman" panose="02020603050405020304" pitchFamily="18" charset="0"/>
                <a:ea typeface="MS PGothic" panose="020B0600070205080204" pitchFamily="34" charset="-128"/>
              </a:rPr>
              <a:t>mix</a:t>
            </a:r>
            <a:r>
              <a:rPr lang="de-DE" dirty="0" smtClean="0">
                <a:latin typeface="Times New Roman" panose="02020603050405020304" pitchFamily="18" charset="0"/>
                <a:ea typeface="MS PGothic" panose="020B0600070205080204" pitchFamily="34" charset="-128"/>
              </a:rPr>
              <a:t>.</a:t>
            </a:r>
            <a:endParaRPr lang="de-DE" dirty="0"/>
          </a:p>
        </p:txBody>
      </p:sp>
    </p:spTree>
    <p:extLst>
      <p:ext uri="{BB962C8B-B14F-4D97-AF65-F5344CB8AC3E}">
        <p14:creationId xmlns:p14="http://schemas.microsoft.com/office/powerpoint/2010/main" val="38497821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E4A8D189-EBB7-4D87-B545-B4C0CFE105F6}" type="slidenum">
              <a:rPr lang="en-US" smtClean="0"/>
              <a:t>47</a:t>
            </a:fld>
            <a:endParaRPr lang="en-US"/>
          </a:p>
        </p:txBody>
      </p:sp>
      <p:sp>
        <p:nvSpPr>
          <p:cNvPr id="7" name="Datumsplatzhalter 6"/>
          <p:cNvSpPr>
            <a:spLocks noGrp="1"/>
          </p:cNvSpPr>
          <p:nvPr>
            <p:ph type="dt" sz="half" idx="10"/>
          </p:nvPr>
        </p:nvSpPr>
        <p:spPr/>
        <p:txBody>
          <a:bodyPr/>
          <a:lstStyle/>
          <a:p>
            <a:r>
              <a:rPr lang="en-US" smtClean="0"/>
              <a:t>March 22, 2015</a:t>
            </a:r>
            <a:endParaRPr lang="en-US"/>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pic>
        <p:nvPicPr>
          <p:cNvPr id="4" name="Grafik 3"/>
          <p:cNvPicPr>
            <a:picLocks noChangeAspect="1"/>
          </p:cNvPicPr>
          <p:nvPr/>
        </p:nvPicPr>
        <p:blipFill>
          <a:blip r:embed="rId3"/>
          <a:stretch>
            <a:fillRect/>
          </a:stretch>
        </p:blipFill>
        <p:spPr>
          <a:xfrm>
            <a:off x="1013633" y="3076957"/>
            <a:ext cx="8706017" cy="2310756"/>
          </a:xfrm>
          <a:prstGeom prst="rect">
            <a:avLst/>
          </a:prstGeom>
        </p:spPr>
      </p:pic>
      <p:sp>
        <p:nvSpPr>
          <p:cNvPr id="12" name="Textfeld 11"/>
          <p:cNvSpPr txBox="1"/>
          <p:nvPr/>
        </p:nvSpPr>
        <p:spPr>
          <a:xfrm>
            <a:off x="1923515" y="451974"/>
            <a:ext cx="7949503" cy="1200329"/>
          </a:xfrm>
          <a:prstGeom prst="rect">
            <a:avLst/>
          </a:prstGeom>
          <a:solidFill>
            <a:schemeClr val="accent1">
              <a:lumMod val="40000"/>
              <a:lumOff val="60000"/>
            </a:schemeClr>
          </a:solidFill>
        </p:spPr>
        <p:txBody>
          <a:bodyPr wrap="square" rtlCol="0">
            <a:spAutoFit/>
          </a:bodyPr>
          <a:lstStyle/>
          <a:p>
            <a:r>
              <a:rPr lang="en-GB" sz="2400" b="1" dirty="0" smtClean="0"/>
              <a:t>Expert input required. See comment from Japan.</a:t>
            </a:r>
          </a:p>
          <a:p>
            <a:r>
              <a:rPr lang="en-GB" sz="2400" b="1" dirty="0">
                <a:solidFill>
                  <a:srgbClr val="FF0000"/>
                </a:solidFill>
              </a:rPr>
              <a:t>April IWG/drafting meeting (Stockholm</a:t>
            </a:r>
            <a:r>
              <a:rPr lang="en-GB" sz="2400" b="1" dirty="0" smtClean="0">
                <a:solidFill>
                  <a:srgbClr val="FF0000"/>
                </a:solidFill>
              </a:rPr>
              <a:t>): Text below in GTR as EXPERT PROPOSAL.</a:t>
            </a:r>
            <a:endParaRPr lang="en-GB" sz="2400" b="1" dirty="0">
              <a:solidFill>
                <a:srgbClr val="FF0000"/>
              </a:solidFill>
            </a:endParaRPr>
          </a:p>
        </p:txBody>
      </p:sp>
      <p:sp>
        <p:nvSpPr>
          <p:cNvPr id="8" name="Titel 1"/>
          <p:cNvSpPr txBox="1">
            <a:spLocks/>
          </p:cNvSpPr>
          <p:nvPr/>
        </p:nvSpPr>
        <p:spPr>
          <a:xfrm>
            <a:off x="912852" y="1872585"/>
            <a:ext cx="9970828" cy="1204372"/>
          </a:xfrm>
          <a:prstGeom prst="rect">
            <a:avLst/>
          </a:prstGeom>
        </p:spPr>
        <p:txBody>
          <a:bodyPr vert="horz" lIns="91440" tIns="45720" rIns="91440" bIns="45720" rtlCol="0" anchor="t">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Annex 7, Calculations, §6.13. Fuel consumption for vehicles fuelled by gaseous hydrogen</a:t>
            </a:r>
            <a:endParaRPr lang="en-US" dirty="0"/>
          </a:p>
        </p:txBody>
      </p:sp>
    </p:spTree>
    <p:extLst>
      <p:ext uri="{BB962C8B-B14F-4D97-AF65-F5344CB8AC3E}">
        <p14:creationId xmlns:p14="http://schemas.microsoft.com/office/powerpoint/2010/main" val="9440405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E4A8D189-EBB7-4D87-B545-B4C0CFE105F6}" type="slidenum">
              <a:rPr lang="en-US" smtClean="0"/>
              <a:t>48</a:t>
            </a:fld>
            <a:endParaRPr lang="en-US"/>
          </a:p>
        </p:txBody>
      </p:sp>
      <p:sp>
        <p:nvSpPr>
          <p:cNvPr id="7" name="Datumsplatzhalter 6"/>
          <p:cNvSpPr>
            <a:spLocks noGrp="1"/>
          </p:cNvSpPr>
          <p:nvPr>
            <p:ph type="dt" sz="half" idx="10"/>
          </p:nvPr>
        </p:nvSpPr>
        <p:spPr/>
        <p:txBody>
          <a:bodyPr/>
          <a:lstStyle/>
          <a:p>
            <a:r>
              <a:rPr lang="en-US" smtClean="0"/>
              <a:t>March 22, 2015</a:t>
            </a:r>
            <a:endParaRPr lang="en-US"/>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12" name="Textfeld 11"/>
          <p:cNvSpPr txBox="1"/>
          <p:nvPr/>
        </p:nvSpPr>
        <p:spPr>
          <a:xfrm>
            <a:off x="1923515" y="451974"/>
            <a:ext cx="7949503" cy="830997"/>
          </a:xfrm>
          <a:prstGeom prst="rect">
            <a:avLst/>
          </a:prstGeom>
          <a:solidFill>
            <a:schemeClr val="accent1">
              <a:lumMod val="40000"/>
              <a:lumOff val="60000"/>
            </a:schemeClr>
          </a:solidFill>
        </p:spPr>
        <p:txBody>
          <a:bodyPr wrap="square" rtlCol="0">
            <a:spAutoFit/>
          </a:bodyPr>
          <a:lstStyle/>
          <a:p>
            <a:r>
              <a:rPr lang="en-GB" sz="2400" b="1" dirty="0" smtClean="0"/>
              <a:t>OPEN POINT. DC: will "equivalency" be determined according to Annex 9? Is a reference to "equivalency</a:t>
            </a:r>
            <a:r>
              <a:rPr lang="en-GB" sz="2400" b="1" smtClean="0"/>
              <a:t>" necessary?</a:t>
            </a:r>
            <a:endParaRPr lang="en-GB" sz="2400" b="1" dirty="0">
              <a:solidFill>
                <a:srgbClr val="FF0000"/>
              </a:solidFill>
            </a:endParaRPr>
          </a:p>
        </p:txBody>
      </p:sp>
      <p:sp>
        <p:nvSpPr>
          <p:cNvPr id="8" name="Titel 1"/>
          <p:cNvSpPr txBox="1">
            <a:spLocks/>
          </p:cNvSpPr>
          <p:nvPr/>
        </p:nvSpPr>
        <p:spPr>
          <a:xfrm>
            <a:off x="912852" y="1872585"/>
            <a:ext cx="9970828" cy="1204372"/>
          </a:xfrm>
          <a:prstGeom prst="rect">
            <a:avLst/>
          </a:prstGeom>
        </p:spPr>
        <p:txBody>
          <a:bodyPr vert="horz" lIns="91440" tIns="45720" rIns="91440" bIns="45720" rtlCol="0" anchor="t">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Annex 7, Calculations, §7.3.4.3. Alternative warm-up procedure</a:t>
            </a:r>
            <a:endParaRPr lang="en-US" dirty="0"/>
          </a:p>
        </p:txBody>
      </p:sp>
      <p:pic>
        <p:nvPicPr>
          <p:cNvPr id="2" name="Grafik 1"/>
          <p:cNvPicPr>
            <a:picLocks noChangeAspect="1"/>
          </p:cNvPicPr>
          <p:nvPr/>
        </p:nvPicPr>
        <p:blipFill>
          <a:blip r:embed="rId3"/>
          <a:stretch>
            <a:fillRect/>
          </a:stretch>
        </p:blipFill>
        <p:spPr>
          <a:xfrm>
            <a:off x="1076325" y="3076956"/>
            <a:ext cx="10340444" cy="1140201"/>
          </a:xfrm>
          <a:prstGeom prst="rect">
            <a:avLst/>
          </a:prstGeom>
        </p:spPr>
      </p:pic>
    </p:spTree>
    <p:extLst>
      <p:ext uri="{BB962C8B-B14F-4D97-AF65-F5344CB8AC3E}">
        <p14:creationId xmlns:p14="http://schemas.microsoft.com/office/powerpoint/2010/main" val="42470306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fontScale="90000"/>
          </a:bodyPr>
          <a:lstStyle/>
          <a:p>
            <a:r>
              <a:rPr lang="en-US" dirty="0" smtClean="0"/>
              <a:t>Annex 8</a:t>
            </a:r>
            <a:br>
              <a:rPr lang="en-US" dirty="0" smtClean="0"/>
            </a:br>
            <a:r>
              <a:rPr lang="en-US" dirty="0" smtClean="0"/>
              <a:t>Pure and hybrid electric vehicles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49</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629023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84110" y="2930909"/>
            <a:ext cx="9302087" cy="739643"/>
          </a:xfrm>
        </p:spPr>
        <p:txBody>
          <a:bodyPr anchor="t">
            <a:normAutofit/>
          </a:bodyPr>
          <a:lstStyle/>
          <a:p>
            <a:r>
              <a:rPr lang="en-GB" dirty="0" smtClean="0"/>
              <a:t>II. Text of the global technical regulation</a:t>
            </a:r>
            <a:endParaRPr lang="en-GB" dirty="0"/>
          </a:p>
        </p:txBody>
      </p:sp>
      <p:sp>
        <p:nvSpPr>
          <p:cNvPr id="6" name="Foliennummernplatzhalter 5"/>
          <p:cNvSpPr>
            <a:spLocks noGrp="1"/>
          </p:cNvSpPr>
          <p:nvPr>
            <p:ph type="sldNum" sz="quarter" idx="12"/>
          </p:nvPr>
        </p:nvSpPr>
        <p:spPr/>
        <p:txBody>
          <a:bodyPr/>
          <a:lstStyle/>
          <a:p>
            <a:fld id="{E4A8D189-EBB7-4D87-B545-B4C0CFE105F6}" type="slidenum">
              <a:rPr lang="en-US" smtClean="0"/>
              <a:t>5</a:t>
            </a:fld>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117999629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819967"/>
            <a:ext cx="10515600" cy="1368835"/>
          </a:xfrm>
        </p:spPr>
        <p:txBody>
          <a:bodyPr anchor="t">
            <a:normAutofit/>
          </a:bodyPr>
          <a:lstStyle/>
          <a:p>
            <a:r>
              <a:rPr lang="en-GB" dirty="0"/>
              <a:t>Annex 8, Pure and HEVs</a:t>
            </a:r>
            <a:r>
              <a:rPr lang="en-GB" dirty="0" smtClean="0"/>
              <a:t>, OVC-HEV, CD test </a:t>
            </a:r>
            <a:r>
              <a:rPr lang="en-GB" dirty="0"/>
              <a:t>with no subsequent </a:t>
            </a:r>
            <a:r>
              <a:rPr lang="en-GB" dirty="0" smtClean="0"/>
              <a:t>CS test, §3.2.4.2.2.1.</a:t>
            </a:r>
            <a:endParaRPr lang="en-GB" dirty="0"/>
          </a:p>
        </p:txBody>
      </p:sp>
      <p:sp>
        <p:nvSpPr>
          <p:cNvPr id="23" name="Inhaltsplatzhalter 22"/>
          <p:cNvSpPr>
            <a:spLocks noGrp="1"/>
          </p:cNvSpPr>
          <p:nvPr>
            <p:ph idx="1"/>
          </p:nvPr>
        </p:nvSpPr>
        <p:spPr>
          <a:xfrm>
            <a:off x="843398" y="2272706"/>
            <a:ext cx="1779494" cy="358469"/>
          </a:xfrm>
        </p:spPr>
        <p:txBody>
          <a:bodyPr>
            <a:normAutofit fontScale="85000" lnSpcReduction="20000"/>
          </a:bodyPr>
          <a:lstStyle/>
          <a:p>
            <a:pPr marL="0" indent="0">
              <a:buNone/>
            </a:pPr>
            <a:r>
              <a:rPr lang="en-GB" dirty="0" smtClean="0"/>
              <a:t>GTR Text: </a:t>
            </a:r>
          </a:p>
          <a:p>
            <a:pPr marL="0" indent="0">
              <a:buNone/>
            </a:pPr>
            <a:endParaRPr lang="en-GB" dirty="0" smtClean="0"/>
          </a:p>
        </p:txBody>
      </p:sp>
      <p:sp>
        <p:nvSpPr>
          <p:cNvPr id="6" name="Foliennummernplatzhalter 5"/>
          <p:cNvSpPr>
            <a:spLocks noGrp="1"/>
          </p:cNvSpPr>
          <p:nvPr>
            <p:ph type="sldNum" sz="quarter" idx="12"/>
          </p:nvPr>
        </p:nvSpPr>
        <p:spPr/>
        <p:txBody>
          <a:bodyPr/>
          <a:lstStyle/>
          <a:p>
            <a:fld id="{E4A8D189-EBB7-4D87-B545-B4C0CFE105F6}" type="slidenum">
              <a:rPr lang="en-US" smtClean="0"/>
              <a:t>50</a:t>
            </a:fld>
            <a:endParaRPr lang="en-US"/>
          </a:p>
        </p:txBody>
      </p:sp>
      <p:pic>
        <p:nvPicPr>
          <p:cNvPr id="7" name="Grafik 6"/>
          <p:cNvPicPr>
            <a:picLocks noChangeAspect="1"/>
          </p:cNvPicPr>
          <p:nvPr/>
        </p:nvPicPr>
        <p:blipFill>
          <a:blip r:embed="rId2"/>
          <a:stretch>
            <a:fillRect/>
          </a:stretch>
        </p:blipFill>
        <p:spPr>
          <a:xfrm>
            <a:off x="2475332" y="2156186"/>
            <a:ext cx="8408179" cy="1252282"/>
          </a:xfrm>
          <a:prstGeom prst="rect">
            <a:avLst/>
          </a:prstGeom>
        </p:spPr>
      </p:pic>
      <p:sp>
        <p:nvSpPr>
          <p:cNvPr id="11" name="Inhaltsplatzhalter 2"/>
          <p:cNvSpPr txBox="1">
            <a:spLocks/>
          </p:cNvSpPr>
          <p:nvPr/>
        </p:nvSpPr>
        <p:spPr>
          <a:xfrm>
            <a:off x="838200" y="2933479"/>
            <a:ext cx="2619375" cy="1215440"/>
          </a:xfrm>
          <a:prstGeom prst="rect">
            <a:avLst/>
          </a:prstGeom>
          <a:solidFill>
            <a:srgbClr val="FFFF00"/>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EXPERT PROPOSAL from JAMA at IWG #8: </a:t>
            </a:r>
            <a:endParaRPr lang="en-US" dirty="0"/>
          </a:p>
        </p:txBody>
      </p:sp>
      <p:pic>
        <p:nvPicPr>
          <p:cNvPr id="13" name="Grafik 12"/>
          <p:cNvPicPr>
            <a:picLocks noChangeAspect="1"/>
          </p:cNvPicPr>
          <p:nvPr/>
        </p:nvPicPr>
        <p:blipFill>
          <a:blip r:embed="rId3"/>
          <a:stretch>
            <a:fillRect/>
          </a:stretch>
        </p:blipFill>
        <p:spPr>
          <a:xfrm>
            <a:off x="928687" y="4226927"/>
            <a:ext cx="2562225" cy="2228850"/>
          </a:xfrm>
          <a:prstGeom prst="rect">
            <a:avLst/>
          </a:prstGeom>
        </p:spPr>
      </p:pic>
      <p:cxnSp>
        <p:nvCxnSpPr>
          <p:cNvPr id="15" name="Gerader Verbinder 14"/>
          <p:cNvCxnSpPr/>
          <p:nvPr/>
        </p:nvCxnSpPr>
        <p:spPr>
          <a:xfrm>
            <a:off x="1019175" y="5341352"/>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Gerader Verbinder 16"/>
          <p:cNvCxnSpPr/>
          <p:nvPr/>
        </p:nvCxnSpPr>
        <p:spPr>
          <a:xfrm>
            <a:off x="974356" y="5583397"/>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8" name="Gerader Verbinder 17"/>
          <p:cNvCxnSpPr/>
          <p:nvPr/>
        </p:nvCxnSpPr>
        <p:spPr>
          <a:xfrm>
            <a:off x="983324" y="5825442"/>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4328563" y="3541199"/>
            <a:ext cx="7025237" cy="3046988"/>
          </a:xfrm>
          <a:prstGeom prst="rect">
            <a:avLst/>
          </a:prstGeom>
          <a:noFill/>
          <a:ln w="25400">
            <a:solidFill>
              <a:schemeClr val="accent1"/>
            </a:solidFill>
          </a:ln>
        </p:spPr>
        <p:txBody>
          <a:bodyPr wrap="square" rtlCol="0">
            <a:spAutoFit/>
          </a:bodyPr>
          <a:lstStyle/>
          <a:p>
            <a:r>
              <a:rPr lang="en-GB" sz="2400" dirty="0" smtClean="0"/>
              <a:t>Text proposal from drafting coordinator:</a:t>
            </a:r>
          </a:p>
          <a:p>
            <a:endParaRPr lang="en-GB" sz="2400" dirty="0"/>
          </a:p>
          <a:p>
            <a:r>
              <a:rPr lang="en-GB" sz="2400" dirty="0" smtClean="0"/>
              <a:t>The CD test shall be performed in the predominant mode. Should there be no predominant mode, the electric energy consumption shall be the average of that measured in the worst and best case. Optionally, the test may be performed in the highest energy consumption mode.</a:t>
            </a:r>
            <a:endParaRPr lang="en-GB" sz="2400" dirty="0"/>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14" name="Textfeld 13"/>
          <p:cNvSpPr txBox="1"/>
          <p:nvPr/>
        </p:nvSpPr>
        <p:spPr>
          <a:xfrm>
            <a:off x="1019176" y="66717"/>
            <a:ext cx="8567276"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a:t>
            </a:r>
            <a:r>
              <a:rPr lang="en-GB" sz="2400" b="1" dirty="0" smtClean="0">
                <a:solidFill>
                  <a:srgbClr val="FF0000"/>
                </a:solidFill>
              </a:rPr>
              <a:t>still in progress.</a:t>
            </a:r>
            <a:endParaRPr lang="en-GB" sz="2400" b="1" dirty="0">
              <a:solidFill>
                <a:srgbClr val="FF0000"/>
              </a:solidFill>
            </a:endParaRPr>
          </a:p>
        </p:txBody>
      </p:sp>
      <p:pic>
        <p:nvPicPr>
          <p:cNvPr id="16" name="Grafik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25280164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544411"/>
            <a:ext cx="9534099" cy="1231663"/>
          </a:xfrm>
        </p:spPr>
        <p:txBody>
          <a:bodyPr anchor="t">
            <a:normAutofit fontScale="90000"/>
          </a:bodyPr>
          <a:lstStyle/>
          <a:p>
            <a:r>
              <a:rPr lang="en-GB" dirty="0"/>
              <a:t>Annex 8, Pure and HEVs</a:t>
            </a:r>
            <a:r>
              <a:rPr lang="en-GB" dirty="0" smtClean="0"/>
              <a:t>,</a:t>
            </a:r>
            <a:r>
              <a:rPr lang="en-GB" dirty="0"/>
              <a:t> </a:t>
            </a:r>
            <a:r>
              <a:rPr lang="en-GB" dirty="0" smtClean="0"/>
              <a:t>OVC-HEV, CS </a:t>
            </a:r>
            <a:r>
              <a:rPr lang="en-GB" dirty="0"/>
              <a:t>test with no subsequent CD test </a:t>
            </a:r>
            <a:r>
              <a:rPr lang="en-GB" dirty="0" smtClean="0"/>
              <a:t>, §3.2.5.2.2.</a:t>
            </a:r>
            <a:endParaRPr lang="en-GB" dirty="0"/>
          </a:p>
        </p:txBody>
      </p:sp>
      <p:sp>
        <p:nvSpPr>
          <p:cNvPr id="4" name="Inhaltsplatzhalter 2"/>
          <p:cNvSpPr txBox="1">
            <a:spLocks/>
          </p:cNvSpPr>
          <p:nvPr/>
        </p:nvSpPr>
        <p:spPr>
          <a:xfrm>
            <a:off x="838200" y="2933479"/>
            <a:ext cx="2619375" cy="1215440"/>
          </a:xfrm>
          <a:prstGeom prst="rect">
            <a:avLst/>
          </a:prstGeom>
          <a:solidFill>
            <a:srgbClr val="FFFF00"/>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EXPERT PROPOSAL from JAMA at IWG #8: </a:t>
            </a:r>
            <a:endParaRPr lang="en-US" dirty="0"/>
          </a:p>
        </p:txBody>
      </p:sp>
      <p:sp>
        <p:nvSpPr>
          <p:cNvPr id="23" name="Inhaltsplatzhalter 22"/>
          <p:cNvSpPr>
            <a:spLocks noGrp="1"/>
          </p:cNvSpPr>
          <p:nvPr>
            <p:ph idx="1"/>
          </p:nvPr>
        </p:nvSpPr>
        <p:spPr>
          <a:xfrm>
            <a:off x="838200" y="1850332"/>
            <a:ext cx="1686636" cy="551680"/>
          </a:xfrm>
        </p:spPr>
        <p:txBody>
          <a:bodyPr>
            <a:normAutofit/>
          </a:bodyPr>
          <a:lstStyle/>
          <a:p>
            <a:pPr marL="0" indent="0">
              <a:buNone/>
            </a:pPr>
            <a:r>
              <a:rPr lang="en-GB" dirty="0" smtClean="0"/>
              <a:t>GTR Text: </a:t>
            </a:r>
          </a:p>
          <a:p>
            <a:pPr marL="0" indent="0">
              <a:buNone/>
            </a:pPr>
            <a:endParaRPr lang="en-GB" dirty="0" smtClean="0"/>
          </a:p>
        </p:txBody>
      </p:sp>
      <p:sp>
        <p:nvSpPr>
          <p:cNvPr id="6" name="Foliennummernplatzhalter 5"/>
          <p:cNvSpPr>
            <a:spLocks noGrp="1"/>
          </p:cNvSpPr>
          <p:nvPr>
            <p:ph type="sldNum" sz="quarter" idx="12"/>
          </p:nvPr>
        </p:nvSpPr>
        <p:spPr/>
        <p:txBody>
          <a:bodyPr/>
          <a:lstStyle/>
          <a:p>
            <a:fld id="{E4A8D189-EBB7-4D87-B545-B4C0CFE105F6}" type="slidenum">
              <a:rPr lang="en-US" smtClean="0"/>
              <a:t>51</a:t>
            </a:fld>
            <a:endParaRPr lang="en-US"/>
          </a:p>
        </p:txBody>
      </p:sp>
      <p:pic>
        <p:nvPicPr>
          <p:cNvPr id="3" name="Grafik 2"/>
          <p:cNvPicPr>
            <a:picLocks noChangeAspect="1"/>
          </p:cNvPicPr>
          <p:nvPr/>
        </p:nvPicPr>
        <p:blipFill>
          <a:blip r:embed="rId2"/>
          <a:stretch>
            <a:fillRect/>
          </a:stretch>
        </p:blipFill>
        <p:spPr>
          <a:xfrm>
            <a:off x="2392481" y="1850331"/>
            <a:ext cx="9126854" cy="1083148"/>
          </a:xfrm>
          <a:prstGeom prst="rect">
            <a:avLst/>
          </a:prstGeom>
        </p:spPr>
      </p:pic>
      <p:pic>
        <p:nvPicPr>
          <p:cNvPr id="8" name="Grafik 7"/>
          <p:cNvPicPr>
            <a:picLocks noChangeAspect="1"/>
          </p:cNvPicPr>
          <p:nvPr/>
        </p:nvPicPr>
        <p:blipFill>
          <a:blip r:embed="rId3"/>
          <a:stretch>
            <a:fillRect/>
          </a:stretch>
        </p:blipFill>
        <p:spPr>
          <a:xfrm>
            <a:off x="838200" y="4264609"/>
            <a:ext cx="3274265" cy="2190781"/>
          </a:xfrm>
          <a:prstGeom prst="rect">
            <a:avLst/>
          </a:prstGeom>
        </p:spPr>
      </p:pic>
      <p:sp>
        <p:nvSpPr>
          <p:cNvPr id="9" name="Textfeld 8"/>
          <p:cNvSpPr txBox="1"/>
          <p:nvPr/>
        </p:nvSpPr>
        <p:spPr>
          <a:xfrm>
            <a:off x="4749421" y="3207224"/>
            <a:ext cx="7025237" cy="2677656"/>
          </a:xfrm>
          <a:prstGeom prst="rect">
            <a:avLst/>
          </a:prstGeom>
          <a:noFill/>
          <a:ln w="25400">
            <a:solidFill>
              <a:schemeClr val="accent1"/>
            </a:solidFill>
          </a:ln>
        </p:spPr>
        <p:txBody>
          <a:bodyPr wrap="square" rtlCol="0">
            <a:spAutoFit/>
          </a:bodyPr>
          <a:lstStyle/>
          <a:p>
            <a:r>
              <a:rPr lang="en-GB" sz="2400" dirty="0" smtClean="0"/>
              <a:t>Text proposal from drafting coordinator:</a:t>
            </a:r>
          </a:p>
          <a:p>
            <a:endParaRPr lang="en-GB" sz="2400" dirty="0"/>
          </a:p>
          <a:p>
            <a:r>
              <a:rPr lang="en-GB" sz="2400" dirty="0" smtClean="0"/>
              <a:t>The CS test shall be performed in the predominant mode. Should there be no predominant mode, the fuel consumption shall be the average of that measured in the worst and best case. Optionally, the test may be performed in the highest fuel consuming mode.</a:t>
            </a:r>
            <a:endParaRPr lang="en-GB" sz="2400" dirty="0"/>
          </a:p>
        </p:txBody>
      </p:sp>
      <p:sp>
        <p:nvSpPr>
          <p:cNvPr id="10" name="Datumsplatzhalter 9"/>
          <p:cNvSpPr>
            <a:spLocks noGrp="1"/>
          </p:cNvSpPr>
          <p:nvPr>
            <p:ph type="dt" sz="half" idx="10"/>
          </p:nvPr>
        </p:nvSpPr>
        <p:spPr/>
        <p:txBody>
          <a:bodyPr/>
          <a:lstStyle/>
          <a:p>
            <a:r>
              <a:rPr lang="en-US" smtClean="0"/>
              <a:t>March 22, 2015</a:t>
            </a:r>
            <a:endParaRPr lang="en-US"/>
          </a:p>
        </p:txBody>
      </p:sp>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13" name="Textfeld 12"/>
          <p:cNvSpPr txBox="1"/>
          <p:nvPr/>
        </p:nvSpPr>
        <p:spPr>
          <a:xfrm>
            <a:off x="1019176" y="66717"/>
            <a:ext cx="8567276"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a:t>
            </a:r>
            <a:r>
              <a:rPr lang="en-GB" sz="2400" b="1" dirty="0" smtClean="0">
                <a:solidFill>
                  <a:srgbClr val="FF0000"/>
                </a:solidFill>
              </a:rPr>
              <a:t>still in progress.</a:t>
            </a:r>
            <a:endParaRPr lang="en-GB" sz="2400" b="1" dirty="0">
              <a:solidFill>
                <a:srgbClr val="FF0000"/>
              </a:solidFill>
            </a:endParaRPr>
          </a:p>
        </p:txBody>
      </p:sp>
    </p:spTree>
    <p:extLst>
      <p:ext uri="{BB962C8B-B14F-4D97-AF65-F5344CB8AC3E}">
        <p14:creationId xmlns:p14="http://schemas.microsoft.com/office/powerpoint/2010/main" val="189234026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501605"/>
            <a:ext cx="9383973" cy="1668421"/>
          </a:xfrm>
        </p:spPr>
        <p:txBody>
          <a:bodyPr anchor="t">
            <a:normAutofit fontScale="90000"/>
          </a:bodyPr>
          <a:lstStyle/>
          <a:p>
            <a:r>
              <a:rPr lang="en-GB" dirty="0"/>
              <a:t>Annex 8, Pure and HEVs</a:t>
            </a:r>
            <a:r>
              <a:rPr lang="en-GB" dirty="0" smtClean="0"/>
              <a:t>,</a:t>
            </a:r>
            <a:r>
              <a:rPr lang="en-GB" dirty="0"/>
              <a:t> </a:t>
            </a:r>
            <a:r>
              <a:rPr lang="en-GB" dirty="0" smtClean="0"/>
              <a:t>NOVC-HEV, </a:t>
            </a:r>
            <a:br>
              <a:rPr lang="en-GB" dirty="0" smtClean="0"/>
            </a:br>
            <a:r>
              <a:rPr lang="en-GB" dirty="0" smtClean="0"/>
              <a:t>3.3. NOVC-HEV</a:t>
            </a:r>
            <a:r>
              <a:rPr lang="en-GB" dirty="0"/>
              <a:t>, with and without driver-selectable operating modes</a:t>
            </a:r>
            <a:br>
              <a:rPr lang="en-GB" dirty="0"/>
            </a:br>
            <a:endParaRPr lang="en-GB" dirty="0"/>
          </a:p>
        </p:txBody>
      </p:sp>
      <p:sp>
        <p:nvSpPr>
          <p:cNvPr id="4" name="Inhaltsplatzhalter 2"/>
          <p:cNvSpPr txBox="1">
            <a:spLocks/>
          </p:cNvSpPr>
          <p:nvPr/>
        </p:nvSpPr>
        <p:spPr>
          <a:xfrm>
            <a:off x="900112" y="2617160"/>
            <a:ext cx="2619375" cy="1215440"/>
          </a:xfrm>
          <a:prstGeom prst="rect">
            <a:avLst/>
          </a:prstGeom>
          <a:solidFill>
            <a:srgbClr val="FFFF00"/>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EXPERT PROPOSAL from JAMA at IWG #8: </a:t>
            </a:r>
            <a:endParaRPr lang="en-US" dirty="0"/>
          </a:p>
        </p:txBody>
      </p:sp>
      <p:sp>
        <p:nvSpPr>
          <p:cNvPr id="23" name="Inhaltsplatzhalter 22"/>
          <p:cNvSpPr>
            <a:spLocks noGrp="1"/>
          </p:cNvSpPr>
          <p:nvPr>
            <p:ph idx="1"/>
          </p:nvPr>
        </p:nvSpPr>
        <p:spPr>
          <a:xfrm>
            <a:off x="838200" y="2065480"/>
            <a:ext cx="1686636" cy="551680"/>
          </a:xfrm>
        </p:spPr>
        <p:txBody>
          <a:bodyPr>
            <a:normAutofit/>
          </a:bodyPr>
          <a:lstStyle/>
          <a:p>
            <a:pPr marL="0" indent="0">
              <a:buNone/>
            </a:pPr>
            <a:r>
              <a:rPr lang="en-GB" dirty="0" smtClean="0"/>
              <a:t>GTR Text: </a:t>
            </a:r>
          </a:p>
          <a:p>
            <a:pPr marL="0" indent="0">
              <a:buNone/>
            </a:pPr>
            <a:endParaRPr lang="en-GB" dirty="0" smtClean="0"/>
          </a:p>
        </p:txBody>
      </p:sp>
      <p:sp>
        <p:nvSpPr>
          <p:cNvPr id="6" name="Foliennummernplatzhalter 5"/>
          <p:cNvSpPr>
            <a:spLocks noGrp="1"/>
          </p:cNvSpPr>
          <p:nvPr>
            <p:ph type="sldNum" sz="quarter" idx="12"/>
          </p:nvPr>
        </p:nvSpPr>
        <p:spPr/>
        <p:txBody>
          <a:bodyPr/>
          <a:lstStyle/>
          <a:p>
            <a:fld id="{E4A8D189-EBB7-4D87-B545-B4C0CFE105F6}" type="slidenum">
              <a:rPr lang="en-US" smtClean="0"/>
              <a:t>52</a:t>
            </a:fld>
            <a:endParaRPr lang="en-US"/>
          </a:p>
        </p:txBody>
      </p:sp>
      <p:pic>
        <p:nvPicPr>
          <p:cNvPr id="8" name="Grafik 7"/>
          <p:cNvPicPr>
            <a:picLocks noChangeAspect="1"/>
          </p:cNvPicPr>
          <p:nvPr/>
        </p:nvPicPr>
        <p:blipFill>
          <a:blip r:embed="rId2"/>
          <a:stretch>
            <a:fillRect/>
          </a:stretch>
        </p:blipFill>
        <p:spPr>
          <a:xfrm>
            <a:off x="838200" y="3996488"/>
            <a:ext cx="3274265" cy="2190781"/>
          </a:xfrm>
          <a:prstGeom prst="rect">
            <a:avLst/>
          </a:prstGeom>
        </p:spPr>
      </p:pic>
      <p:sp>
        <p:nvSpPr>
          <p:cNvPr id="9" name="Textfeld 8"/>
          <p:cNvSpPr txBox="1"/>
          <p:nvPr/>
        </p:nvSpPr>
        <p:spPr>
          <a:xfrm>
            <a:off x="4418210" y="2671454"/>
            <a:ext cx="7025237" cy="3046988"/>
          </a:xfrm>
          <a:prstGeom prst="rect">
            <a:avLst/>
          </a:prstGeom>
          <a:noFill/>
          <a:ln w="25400">
            <a:solidFill>
              <a:schemeClr val="accent1"/>
            </a:solidFill>
          </a:ln>
        </p:spPr>
        <p:txBody>
          <a:bodyPr wrap="square" rtlCol="0">
            <a:spAutoFit/>
          </a:bodyPr>
          <a:lstStyle/>
          <a:p>
            <a:r>
              <a:rPr lang="en-GB" sz="2400" dirty="0" smtClean="0"/>
              <a:t>This text to be inserted in §3.3. Text proposal from drafting coordinator:</a:t>
            </a:r>
          </a:p>
          <a:p>
            <a:endParaRPr lang="en-GB" sz="2400" dirty="0"/>
          </a:p>
          <a:p>
            <a:r>
              <a:rPr lang="en-GB" sz="2400" dirty="0" smtClean="0"/>
              <a:t>The CS test shall be performed in the predominant mode. Should there be no predominant mode, the fuel consumption shall be the average of that measured in the worst and best case. Optionally, the test may be performed in the highest fuel consuming mode.</a:t>
            </a:r>
            <a:endParaRPr lang="en-GB" sz="2400" dirty="0"/>
          </a:p>
        </p:txBody>
      </p:sp>
      <p:sp>
        <p:nvSpPr>
          <p:cNvPr id="7" name="Datumsplatzhalter 6"/>
          <p:cNvSpPr>
            <a:spLocks noGrp="1"/>
          </p:cNvSpPr>
          <p:nvPr>
            <p:ph type="dt" sz="half" idx="10"/>
          </p:nvPr>
        </p:nvSpPr>
        <p:spPr/>
        <p:txBody>
          <a:bodyPr/>
          <a:lstStyle/>
          <a:p>
            <a:r>
              <a:rPr lang="en-US" smtClean="0"/>
              <a:t>March 22, 2015</a:t>
            </a:r>
            <a:endParaRPr lang="en-US"/>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12" name="Textfeld 11"/>
          <p:cNvSpPr txBox="1"/>
          <p:nvPr/>
        </p:nvSpPr>
        <p:spPr>
          <a:xfrm>
            <a:off x="1019176" y="66717"/>
            <a:ext cx="8567276"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a:t>
            </a:r>
            <a:r>
              <a:rPr lang="en-GB" sz="2400" b="1" dirty="0" smtClean="0">
                <a:solidFill>
                  <a:srgbClr val="FF0000"/>
                </a:solidFill>
              </a:rPr>
              <a:t>still in progress.</a:t>
            </a:r>
            <a:endParaRPr lang="en-GB" sz="2400" b="1" dirty="0">
              <a:solidFill>
                <a:srgbClr val="FF0000"/>
              </a:solidFill>
            </a:endParaRPr>
          </a:p>
        </p:txBody>
      </p:sp>
    </p:spTree>
    <p:extLst>
      <p:ext uri="{BB962C8B-B14F-4D97-AF65-F5344CB8AC3E}">
        <p14:creationId xmlns:p14="http://schemas.microsoft.com/office/powerpoint/2010/main" val="28411104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583491"/>
            <a:ext cx="10515600" cy="871247"/>
          </a:xfrm>
        </p:spPr>
        <p:txBody>
          <a:bodyPr anchor="t">
            <a:normAutofit/>
          </a:bodyPr>
          <a:lstStyle/>
          <a:p>
            <a:r>
              <a:rPr lang="en-GB" dirty="0"/>
              <a:t>Annex 8, Pure and HEVs</a:t>
            </a:r>
            <a:r>
              <a:rPr lang="en-GB" dirty="0" smtClean="0"/>
              <a:t>, PEVs, §3.4.4.1.</a:t>
            </a:r>
            <a:endParaRPr lang="en-GB" dirty="0"/>
          </a:p>
        </p:txBody>
      </p:sp>
      <p:sp>
        <p:nvSpPr>
          <p:cNvPr id="23" name="Inhaltsplatzhalter 22"/>
          <p:cNvSpPr>
            <a:spLocks noGrp="1"/>
          </p:cNvSpPr>
          <p:nvPr>
            <p:ph idx="1"/>
          </p:nvPr>
        </p:nvSpPr>
        <p:spPr>
          <a:xfrm>
            <a:off x="838200" y="1413598"/>
            <a:ext cx="10515600" cy="1996225"/>
          </a:xfrm>
        </p:spPr>
        <p:txBody>
          <a:bodyPr>
            <a:normAutofit/>
          </a:bodyPr>
          <a:lstStyle/>
          <a:p>
            <a:pPr marL="0" indent="0">
              <a:buNone/>
            </a:pPr>
            <a:r>
              <a:rPr lang="en-GB" dirty="0" smtClean="0"/>
              <a:t>GTR Text: </a:t>
            </a:r>
          </a:p>
          <a:p>
            <a:pPr marL="0" indent="0">
              <a:buNone/>
            </a:pPr>
            <a:endParaRPr lang="en-GB" dirty="0" smtClean="0"/>
          </a:p>
        </p:txBody>
      </p:sp>
      <p:sp>
        <p:nvSpPr>
          <p:cNvPr id="6" name="Foliennummernplatzhalter 5"/>
          <p:cNvSpPr>
            <a:spLocks noGrp="1"/>
          </p:cNvSpPr>
          <p:nvPr>
            <p:ph type="sldNum" sz="quarter" idx="12"/>
          </p:nvPr>
        </p:nvSpPr>
        <p:spPr/>
        <p:txBody>
          <a:bodyPr/>
          <a:lstStyle/>
          <a:p>
            <a:fld id="{E4A8D189-EBB7-4D87-B545-B4C0CFE105F6}" type="slidenum">
              <a:rPr lang="en-US" smtClean="0"/>
              <a:t>53</a:t>
            </a:fld>
            <a:endParaRPr lang="en-US"/>
          </a:p>
        </p:txBody>
      </p:sp>
      <p:pic>
        <p:nvPicPr>
          <p:cNvPr id="7" name="Grafik 6"/>
          <p:cNvPicPr>
            <a:picLocks noChangeAspect="1"/>
          </p:cNvPicPr>
          <p:nvPr/>
        </p:nvPicPr>
        <p:blipFill>
          <a:blip r:embed="rId2"/>
          <a:stretch>
            <a:fillRect/>
          </a:stretch>
        </p:blipFill>
        <p:spPr>
          <a:xfrm>
            <a:off x="2455957" y="1409738"/>
            <a:ext cx="8974792" cy="1428996"/>
          </a:xfrm>
          <a:prstGeom prst="rect">
            <a:avLst/>
          </a:prstGeom>
        </p:spPr>
      </p:pic>
      <p:sp>
        <p:nvSpPr>
          <p:cNvPr id="11" name="Datumsplatzhalter 4"/>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B960AA5-1D72-42E8-98CA-DB80C9331EBE}" type="datetime1">
              <a:rPr lang="en-GB" smtClean="0"/>
              <a:pPr/>
              <a:t>01/06/2015</a:t>
            </a:fld>
            <a:endParaRPr lang="en-US"/>
          </a:p>
        </p:txBody>
      </p:sp>
      <p:sp>
        <p:nvSpPr>
          <p:cNvPr id="12" name="Foliennummernplatzhalt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4A8D189-EBB7-4D87-B545-B4C0CFE105F6}" type="slidenum">
              <a:rPr lang="en-US" smtClean="0"/>
              <a:pPr/>
              <a:t>53</a:t>
            </a:fld>
            <a:endParaRPr lang="en-US"/>
          </a:p>
        </p:txBody>
      </p:sp>
      <p:sp>
        <p:nvSpPr>
          <p:cNvPr id="13" name="Inhaltsplatzhalter 2"/>
          <p:cNvSpPr txBox="1">
            <a:spLocks/>
          </p:cNvSpPr>
          <p:nvPr/>
        </p:nvSpPr>
        <p:spPr>
          <a:xfrm>
            <a:off x="838200" y="2933479"/>
            <a:ext cx="2619375" cy="1215440"/>
          </a:xfrm>
          <a:prstGeom prst="rect">
            <a:avLst/>
          </a:prstGeom>
          <a:solidFill>
            <a:srgbClr val="FFFF00"/>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EXPERT PROPOSAL from JAMA at IWG #8: </a:t>
            </a:r>
            <a:endParaRPr lang="en-US" dirty="0"/>
          </a:p>
        </p:txBody>
      </p:sp>
      <p:pic>
        <p:nvPicPr>
          <p:cNvPr id="14" name="Grafik 13"/>
          <p:cNvPicPr>
            <a:picLocks noChangeAspect="1"/>
          </p:cNvPicPr>
          <p:nvPr/>
        </p:nvPicPr>
        <p:blipFill>
          <a:blip r:embed="rId3"/>
          <a:stretch>
            <a:fillRect/>
          </a:stretch>
        </p:blipFill>
        <p:spPr>
          <a:xfrm>
            <a:off x="928687" y="4226927"/>
            <a:ext cx="2562225" cy="2228850"/>
          </a:xfrm>
          <a:prstGeom prst="rect">
            <a:avLst/>
          </a:prstGeom>
        </p:spPr>
      </p:pic>
      <p:cxnSp>
        <p:nvCxnSpPr>
          <p:cNvPr id="15" name="Gerader Verbinder 14"/>
          <p:cNvCxnSpPr/>
          <p:nvPr/>
        </p:nvCxnSpPr>
        <p:spPr>
          <a:xfrm>
            <a:off x="1019175" y="5341352"/>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6" name="Gerader Verbinder 15"/>
          <p:cNvCxnSpPr/>
          <p:nvPr/>
        </p:nvCxnSpPr>
        <p:spPr>
          <a:xfrm>
            <a:off x="974356" y="5583397"/>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Gerader Verbinder 16"/>
          <p:cNvCxnSpPr/>
          <p:nvPr/>
        </p:nvCxnSpPr>
        <p:spPr>
          <a:xfrm>
            <a:off x="983324" y="5825442"/>
            <a:ext cx="2438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3818965" y="3012100"/>
            <a:ext cx="7534835" cy="2677656"/>
          </a:xfrm>
          <a:prstGeom prst="rect">
            <a:avLst/>
          </a:prstGeom>
          <a:noFill/>
          <a:ln w="25400">
            <a:solidFill>
              <a:schemeClr val="accent1"/>
            </a:solidFill>
          </a:ln>
        </p:spPr>
        <p:txBody>
          <a:bodyPr wrap="square" rtlCol="0">
            <a:spAutoFit/>
          </a:bodyPr>
          <a:lstStyle/>
          <a:p>
            <a:r>
              <a:rPr lang="en-GB" sz="2400" dirty="0" smtClean="0"/>
              <a:t>Text proposal from drafting coordinator:</a:t>
            </a:r>
          </a:p>
          <a:p>
            <a:endParaRPr lang="en-GB" sz="2400" dirty="0"/>
          </a:p>
          <a:p>
            <a:r>
              <a:rPr lang="en-GB" sz="2400" dirty="0" smtClean="0"/>
              <a:t>The CD test shall be performed in the predominant mode. Should there be no predominant mode, the electric energy consumption shall be the average of that measured in the worst and best case. Optionally, the test may be performed in the highest energy consumption mode.</a:t>
            </a:r>
            <a:endParaRPr lang="en-GB" sz="2400" dirty="0"/>
          </a:p>
        </p:txBody>
      </p:sp>
      <p:sp>
        <p:nvSpPr>
          <p:cNvPr id="4" name="Datumsplatzhalter 3"/>
          <p:cNvSpPr>
            <a:spLocks noGrp="1"/>
          </p:cNvSpPr>
          <p:nvPr>
            <p:ph type="dt" sz="half" idx="10"/>
          </p:nvPr>
        </p:nvSpPr>
        <p:spPr/>
        <p:txBody>
          <a:bodyPr/>
          <a:lstStyle/>
          <a:p>
            <a:r>
              <a:rPr lang="en-US" smtClean="0"/>
              <a:t>March 22, 2015</a:t>
            </a:r>
            <a:endParaRPr lang="en-US"/>
          </a:p>
        </p:txBody>
      </p:sp>
      <p:pic>
        <p:nvPicPr>
          <p:cNvPr id="20" name="Grafik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19" name="Textfeld 18"/>
          <p:cNvSpPr txBox="1"/>
          <p:nvPr/>
        </p:nvSpPr>
        <p:spPr>
          <a:xfrm>
            <a:off x="1019176" y="66717"/>
            <a:ext cx="8567276" cy="461665"/>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April </a:t>
            </a:r>
            <a:r>
              <a:rPr lang="en-GB" sz="2400" b="1" dirty="0">
                <a:solidFill>
                  <a:srgbClr val="FF0000"/>
                </a:solidFill>
              </a:rPr>
              <a:t>IWG/drafting meeting (Stockholm): </a:t>
            </a:r>
            <a:r>
              <a:rPr lang="en-GB" sz="2400" b="1" dirty="0" smtClean="0">
                <a:solidFill>
                  <a:srgbClr val="FF0000"/>
                </a:solidFill>
              </a:rPr>
              <a:t>still in progress.</a:t>
            </a:r>
            <a:endParaRPr lang="en-GB" sz="2400" b="1" dirty="0">
              <a:solidFill>
                <a:srgbClr val="FF0000"/>
              </a:solidFill>
            </a:endParaRPr>
          </a:p>
        </p:txBody>
      </p:sp>
    </p:spTree>
    <p:extLst>
      <p:ext uri="{BB962C8B-B14F-4D97-AF65-F5344CB8AC3E}">
        <p14:creationId xmlns:p14="http://schemas.microsoft.com/office/powerpoint/2010/main" val="198799075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1128511"/>
            <a:ext cx="10515600" cy="871247"/>
          </a:xfrm>
        </p:spPr>
        <p:txBody>
          <a:bodyPr anchor="t">
            <a:normAutofit/>
          </a:bodyPr>
          <a:lstStyle/>
          <a:p>
            <a:r>
              <a:rPr lang="en-GB" dirty="0"/>
              <a:t>Annex 8, Pure and HEVs</a:t>
            </a:r>
            <a:r>
              <a:rPr lang="en-GB" dirty="0" smtClean="0"/>
              <a:t>, Appendix 2, §2.1.1.</a:t>
            </a:r>
            <a:endParaRPr lang="en-GB" dirty="0"/>
          </a:p>
        </p:txBody>
      </p:sp>
      <p:sp>
        <p:nvSpPr>
          <p:cNvPr id="6" name="Foliennummernplatzhalter 5"/>
          <p:cNvSpPr>
            <a:spLocks noGrp="1"/>
          </p:cNvSpPr>
          <p:nvPr>
            <p:ph type="sldNum" sz="quarter" idx="12"/>
          </p:nvPr>
        </p:nvSpPr>
        <p:spPr/>
        <p:txBody>
          <a:bodyPr/>
          <a:lstStyle/>
          <a:p>
            <a:fld id="{E4A8D189-EBB7-4D87-B545-B4C0CFE105F6}" type="slidenum">
              <a:rPr lang="en-US" smtClean="0"/>
              <a:t>54</a:t>
            </a:fld>
            <a:endParaRPr lang="en-US"/>
          </a:p>
        </p:txBody>
      </p:sp>
      <p:sp>
        <p:nvSpPr>
          <p:cNvPr id="11" name="Datumsplatzhalter 4"/>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B960AA5-1D72-42E8-98CA-DB80C9331EBE}" type="datetime1">
              <a:rPr lang="en-GB" smtClean="0"/>
              <a:pPr/>
              <a:t>01/06/2015</a:t>
            </a:fld>
            <a:endParaRPr lang="en-US"/>
          </a:p>
        </p:txBody>
      </p:sp>
      <p:sp>
        <p:nvSpPr>
          <p:cNvPr id="12" name="Foliennummernplatzhalt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4A8D189-EBB7-4D87-B545-B4C0CFE105F6}" type="slidenum">
              <a:rPr lang="en-US" smtClean="0"/>
              <a:pPr/>
              <a:t>54</a:t>
            </a:fld>
            <a:endParaRPr lang="en-US"/>
          </a:p>
        </p:txBody>
      </p:sp>
      <p:sp>
        <p:nvSpPr>
          <p:cNvPr id="4" name="Datumsplatzhalter 3"/>
          <p:cNvSpPr>
            <a:spLocks noGrp="1"/>
          </p:cNvSpPr>
          <p:nvPr>
            <p:ph type="dt" sz="half" idx="10"/>
          </p:nvPr>
        </p:nvSpPr>
        <p:spPr/>
        <p:txBody>
          <a:bodyPr/>
          <a:lstStyle/>
          <a:p>
            <a:r>
              <a:rPr lang="en-US" smtClean="0"/>
              <a:t>March 22, 2015</a:t>
            </a:r>
            <a:endParaRPr lang="en-US"/>
          </a:p>
        </p:txBody>
      </p:sp>
      <p:sp>
        <p:nvSpPr>
          <p:cNvPr id="22" name="Textfeld 21"/>
          <p:cNvSpPr txBox="1"/>
          <p:nvPr/>
        </p:nvSpPr>
        <p:spPr>
          <a:xfrm>
            <a:off x="838199" y="161991"/>
            <a:ext cx="10145919" cy="830997"/>
          </a:xfrm>
          <a:prstGeom prst="rect">
            <a:avLst/>
          </a:prstGeom>
          <a:solidFill>
            <a:schemeClr val="accent1">
              <a:lumMod val="40000"/>
              <a:lumOff val="60000"/>
            </a:schemeClr>
          </a:solidFill>
        </p:spPr>
        <p:txBody>
          <a:bodyPr wrap="none" rtlCol="0">
            <a:spAutoFit/>
          </a:bodyPr>
          <a:lstStyle/>
          <a:p>
            <a:r>
              <a:rPr lang="en-GB" sz="2400" b="1" dirty="0" smtClean="0"/>
              <a:t>EXPERT PROPOSAL: Subject: is subscript "</a:t>
            </a:r>
            <a:r>
              <a:rPr lang="en-GB" sz="2400" b="1" dirty="0" err="1" smtClean="0"/>
              <a:t>i</a:t>
            </a:r>
            <a:r>
              <a:rPr lang="en-GB" sz="2400" b="1" dirty="0" smtClean="0"/>
              <a:t>" to be added to E</a:t>
            </a:r>
            <a:r>
              <a:rPr lang="en-GB" sz="2400" b="1" baseline="-25000" dirty="0" smtClean="0"/>
              <a:t>REESS</a:t>
            </a:r>
            <a:r>
              <a:rPr lang="en-GB" sz="2400" b="1" dirty="0" smtClean="0"/>
              <a:t>?</a:t>
            </a:r>
          </a:p>
          <a:p>
            <a:r>
              <a:rPr lang="en-GB" sz="2400" b="1" dirty="0">
                <a:solidFill>
                  <a:srgbClr val="FF0000"/>
                </a:solidFill>
              </a:rPr>
              <a:t>April IWG/drafting meeting (Stockholm): </a:t>
            </a:r>
            <a:r>
              <a:rPr lang="en-GB" sz="2400" b="1" dirty="0" smtClean="0">
                <a:solidFill>
                  <a:srgbClr val="FF0000"/>
                </a:solidFill>
              </a:rPr>
              <a:t>see the reworked version of annex 8.</a:t>
            </a:r>
            <a:endParaRPr lang="en-GB" sz="2400" b="1" dirty="0">
              <a:solidFill>
                <a:srgbClr val="FF0000"/>
              </a:solidFill>
            </a:endParaRPr>
          </a:p>
        </p:txBody>
      </p:sp>
      <p:pic>
        <p:nvPicPr>
          <p:cNvPr id="20" name="Grafik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93557" y="301302"/>
            <a:ext cx="1320485" cy="1153436"/>
          </a:xfrm>
          <a:prstGeom prst="rect">
            <a:avLst/>
          </a:prstGeom>
        </p:spPr>
      </p:pic>
      <p:pic>
        <p:nvPicPr>
          <p:cNvPr id="5" name="Grafik 4"/>
          <p:cNvPicPr>
            <a:picLocks noChangeAspect="1"/>
          </p:cNvPicPr>
          <p:nvPr/>
        </p:nvPicPr>
        <p:blipFill>
          <a:blip r:embed="rId3"/>
          <a:stretch>
            <a:fillRect/>
          </a:stretch>
        </p:blipFill>
        <p:spPr>
          <a:xfrm>
            <a:off x="838200" y="2437049"/>
            <a:ext cx="8693240" cy="3540670"/>
          </a:xfrm>
          <a:prstGeom prst="rect">
            <a:avLst/>
          </a:prstGeom>
        </p:spPr>
      </p:pic>
      <p:sp>
        <p:nvSpPr>
          <p:cNvPr id="8" name="Pfeil nach rechts 7"/>
          <p:cNvSpPr/>
          <p:nvPr/>
        </p:nvSpPr>
        <p:spPr>
          <a:xfrm rot="7559650">
            <a:off x="3992670" y="1894460"/>
            <a:ext cx="2976583" cy="1791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6702356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a:bodyPr>
          <a:lstStyle/>
          <a:p>
            <a:r>
              <a:rPr lang="en-US" dirty="0" smtClean="0"/>
              <a:t>Miscellaneous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55</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178385884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a:xfrm>
            <a:off x="8569657" y="6356350"/>
            <a:ext cx="2743200" cy="365125"/>
          </a:xfrm>
        </p:spPr>
        <p:txBody>
          <a:bodyPr/>
          <a:lstStyle/>
          <a:p>
            <a:fld id="{E4A8D189-EBB7-4D87-B545-B4C0CFE105F6}" type="slidenum">
              <a:rPr lang="en-US" smtClean="0"/>
              <a:t>56</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
        <p:nvSpPr>
          <p:cNvPr id="9" name="Textfeld 8"/>
          <p:cNvSpPr txBox="1"/>
          <p:nvPr/>
        </p:nvSpPr>
        <p:spPr>
          <a:xfrm>
            <a:off x="574964" y="284932"/>
            <a:ext cx="9783688" cy="461665"/>
          </a:xfrm>
          <a:prstGeom prst="rect">
            <a:avLst/>
          </a:prstGeom>
          <a:solidFill>
            <a:schemeClr val="accent1">
              <a:lumMod val="40000"/>
              <a:lumOff val="60000"/>
            </a:schemeClr>
          </a:solidFill>
        </p:spPr>
        <p:txBody>
          <a:bodyPr wrap="square" rtlCol="0">
            <a:spAutoFit/>
          </a:bodyPr>
          <a:lstStyle/>
          <a:p>
            <a:r>
              <a:rPr lang="en-GB" sz="2400" b="1" dirty="0" smtClean="0"/>
              <a:t>EXPERT PROPOSAL: M. Bergmann mail from 17.04.2015.</a:t>
            </a:r>
            <a:endParaRPr lang="en-GB" sz="2400" b="1" dirty="0" smtClean="0">
              <a:solidFill>
                <a:srgbClr val="FF0000"/>
              </a:solidFill>
            </a:endParaRPr>
          </a:p>
        </p:txBody>
      </p:sp>
      <p:sp>
        <p:nvSpPr>
          <p:cNvPr id="11" name="Textfeld 10"/>
          <p:cNvSpPr txBox="1"/>
          <p:nvPr/>
        </p:nvSpPr>
        <p:spPr>
          <a:xfrm>
            <a:off x="574964" y="1645265"/>
            <a:ext cx="10957394" cy="4524315"/>
          </a:xfrm>
          <a:prstGeom prst="rect">
            <a:avLst/>
          </a:prstGeom>
          <a:noFill/>
          <a:ln w="25400">
            <a:solidFill>
              <a:schemeClr val="accent1"/>
            </a:solidFill>
          </a:ln>
        </p:spPr>
        <p:txBody>
          <a:bodyPr wrap="square" rtlCol="0">
            <a:spAutoFit/>
          </a:bodyPr>
          <a:lstStyle/>
          <a:p>
            <a:pPr marL="457200" indent="-457200">
              <a:buAutoNum type="arabicPeriod"/>
            </a:pPr>
            <a:r>
              <a:rPr lang="en-GB" sz="2400" dirty="0" smtClean="0"/>
              <a:t>Start of the engine: new wording needed for ICE and EV-vehicles</a:t>
            </a:r>
          </a:p>
          <a:p>
            <a:pPr marL="457200" indent="-457200">
              <a:buAutoNum type="arabicPeriod"/>
            </a:pPr>
            <a:r>
              <a:rPr lang="en-GB" sz="2400" dirty="0" smtClean="0"/>
              <a:t>Dyno load setting: slides by M. Bergmann to be finalised during next Annex 4 task force meeting</a:t>
            </a:r>
            <a:br>
              <a:rPr lang="en-GB" sz="2400" dirty="0" smtClean="0"/>
            </a:br>
            <a:r>
              <a:rPr lang="en-GB" sz="2400" dirty="0" smtClean="0"/>
              <a:t>8.1.2. Coastdown: The coastdown test on the chassis dynamometer shall be performed with the procedure given in paragraphs 8.1.3.2.1. (4.3.1.3.1.) and 8.1.3.2.2. (4.3.1.3.2.) of this Annex</a:t>
            </a:r>
          </a:p>
          <a:p>
            <a:pPr marL="457200" indent="-457200">
              <a:buAutoNum type="arabicPeriod"/>
            </a:pPr>
            <a:r>
              <a:rPr lang="en-GB" sz="2400" dirty="0" smtClean="0"/>
              <a:t>Bag analysis: describe the process that it is allowed to calibrate only once-e-mail </a:t>
            </a:r>
            <a:r>
              <a:rPr lang="en-GB" sz="2400" dirty="0" err="1" smtClean="0"/>
              <a:t>Engeljehringer</a:t>
            </a:r>
            <a:r>
              <a:rPr lang="en-GB" sz="2400" dirty="0" smtClean="0"/>
              <a:t> and Markus' slides</a:t>
            </a:r>
            <a:br>
              <a:rPr lang="en-GB" sz="2400" dirty="0" smtClean="0"/>
            </a:br>
            <a:r>
              <a:rPr lang="en-GB" sz="2400" dirty="0" smtClean="0"/>
              <a:t>1.2.2. As soon as practical prior to the first bag analysis, the analyser range to be used for each compound shall be set to zero with the appropriate zero gas.</a:t>
            </a:r>
          </a:p>
          <a:p>
            <a:pPr marL="457200" indent="-457200">
              <a:buAutoNum type="arabicPeriod"/>
            </a:pPr>
            <a:r>
              <a:rPr lang="en-GB" sz="2400" dirty="0" smtClean="0"/>
              <a:t>Consistency in the use of the term masses, especially when test mass, inertia, etc. is used.</a:t>
            </a:r>
            <a:endParaRPr lang="en-GB" sz="2400" dirty="0"/>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52614" y="284932"/>
            <a:ext cx="1320485" cy="1153436"/>
          </a:xfrm>
          <a:prstGeom prst="rect">
            <a:avLst/>
          </a:prstGeom>
        </p:spPr>
      </p:pic>
    </p:spTree>
    <p:extLst>
      <p:ext uri="{BB962C8B-B14F-4D97-AF65-F5344CB8AC3E}">
        <p14:creationId xmlns:p14="http://schemas.microsoft.com/office/powerpoint/2010/main" val="392087468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a:bodyPr>
          <a:lstStyle/>
          <a:p>
            <a:r>
              <a:rPr lang="en-US" b="1" dirty="0" smtClean="0"/>
              <a:t>End</a:t>
            </a:r>
            <a:endParaRPr lang="en-US" b="1" dirty="0"/>
          </a:p>
        </p:txBody>
      </p:sp>
      <p:sp>
        <p:nvSpPr>
          <p:cNvPr id="4" name="Foliennummernplatzhalter 3"/>
          <p:cNvSpPr>
            <a:spLocks noGrp="1"/>
          </p:cNvSpPr>
          <p:nvPr>
            <p:ph type="sldNum" sz="quarter" idx="12"/>
          </p:nvPr>
        </p:nvSpPr>
        <p:spPr/>
        <p:txBody>
          <a:bodyPr/>
          <a:lstStyle/>
          <a:p>
            <a:fld id="{E4A8D189-EBB7-4D87-B545-B4C0CFE105F6}" type="slidenum">
              <a:rPr lang="en-US" smtClean="0"/>
              <a:t>57</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4262610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p:cNvSpPr>
            <a:spLocks noGrp="1"/>
          </p:cNvSpPr>
          <p:nvPr>
            <p:ph type="sldNum" sz="quarter" idx="12"/>
          </p:nvPr>
        </p:nvSpPr>
        <p:spPr/>
        <p:txBody>
          <a:bodyPr/>
          <a:lstStyle/>
          <a:p>
            <a:fld id="{E4A8D189-EBB7-4D87-B545-B4C0CFE105F6}" type="slidenum">
              <a:rPr lang="en-US" smtClean="0"/>
              <a:t>6</a:t>
            </a:fld>
            <a:endParaRPr lang="en-US"/>
          </a:p>
        </p:txBody>
      </p:sp>
      <p:sp>
        <p:nvSpPr>
          <p:cNvPr id="8" name="Datumsplatzhalter 7"/>
          <p:cNvSpPr>
            <a:spLocks noGrp="1"/>
          </p:cNvSpPr>
          <p:nvPr>
            <p:ph type="dt" sz="half" idx="10"/>
          </p:nvPr>
        </p:nvSpPr>
        <p:spPr>
          <a:xfrm>
            <a:off x="854988" y="6356350"/>
            <a:ext cx="2743200" cy="365125"/>
          </a:xfrm>
        </p:spPr>
        <p:txBody>
          <a:bodyPr/>
          <a:lstStyle/>
          <a:p>
            <a:r>
              <a:rPr lang="en-US" smtClean="0"/>
              <a:t>March 22, 2015</a:t>
            </a:r>
            <a:endParaRPr lang="en-US"/>
          </a:p>
        </p:txBody>
      </p:sp>
      <p:sp>
        <p:nvSpPr>
          <p:cNvPr id="12" name="Textfeld 11"/>
          <p:cNvSpPr txBox="1"/>
          <p:nvPr/>
        </p:nvSpPr>
        <p:spPr>
          <a:xfrm>
            <a:off x="854988" y="644811"/>
            <a:ext cx="9692313" cy="1200329"/>
          </a:xfrm>
          <a:prstGeom prst="rect">
            <a:avLst/>
          </a:prstGeom>
          <a:solidFill>
            <a:schemeClr val="accent1">
              <a:lumMod val="40000"/>
              <a:lumOff val="60000"/>
            </a:schemeClr>
          </a:solidFill>
        </p:spPr>
        <p:txBody>
          <a:bodyPr wrap="square" rtlCol="0">
            <a:spAutoFit/>
          </a:bodyPr>
          <a:lstStyle/>
          <a:p>
            <a:r>
              <a:rPr lang="en-GB" sz="2400" b="1" dirty="0" smtClean="0"/>
              <a:t>OPEN POINT: 5.7. Introduction of a reserved section for "Road load family".</a:t>
            </a:r>
          </a:p>
          <a:p>
            <a:r>
              <a:rPr lang="en-GB" sz="2400" b="1" dirty="0" smtClean="0">
                <a:solidFill>
                  <a:srgbClr val="FF0000"/>
                </a:solidFill>
              </a:rPr>
              <a:t>April </a:t>
            </a:r>
            <a:r>
              <a:rPr lang="en-GB" sz="2400" b="1" dirty="0">
                <a:solidFill>
                  <a:srgbClr val="FF0000"/>
                </a:solidFill>
              </a:rPr>
              <a:t>IWG/drafting meeting </a:t>
            </a:r>
            <a:r>
              <a:rPr lang="en-GB" sz="2400" b="1" dirty="0" smtClean="0">
                <a:solidFill>
                  <a:srgbClr val="FF0000"/>
                </a:solidFill>
              </a:rPr>
              <a:t>(Stockholm): (d) has been eliminated; (e) must go to EV for approval.</a:t>
            </a:r>
            <a:endParaRPr lang="en-GB" sz="2400" b="1" dirty="0">
              <a:solidFill>
                <a:srgbClr val="FF0000"/>
              </a:solidFill>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pic>
        <p:nvPicPr>
          <p:cNvPr id="2" name="Grafik 1"/>
          <p:cNvPicPr>
            <a:picLocks noChangeAspect="1"/>
          </p:cNvPicPr>
          <p:nvPr/>
        </p:nvPicPr>
        <p:blipFill>
          <a:blip r:embed="rId3"/>
          <a:stretch>
            <a:fillRect/>
          </a:stretch>
        </p:blipFill>
        <p:spPr>
          <a:xfrm>
            <a:off x="2113633" y="2058578"/>
            <a:ext cx="7981522" cy="4480334"/>
          </a:xfrm>
          <a:prstGeom prst="rect">
            <a:avLst/>
          </a:prstGeom>
        </p:spPr>
      </p:pic>
    </p:spTree>
    <p:extLst>
      <p:ext uri="{BB962C8B-B14F-4D97-AF65-F5344CB8AC3E}">
        <p14:creationId xmlns:p14="http://schemas.microsoft.com/office/powerpoint/2010/main" val="11512887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a:bodyPr>
          <a:lstStyle/>
          <a:p>
            <a:r>
              <a:rPr lang="en-US" dirty="0" smtClean="0"/>
              <a:t>Definitions</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7</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spTree>
    <p:extLst>
      <p:ext uri="{BB962C8B-B14F-4D97-AF65-F5344CB8AC3E}">
        <p14:creationId xmlns:p14="http://schemas.microsoft.com/office/powerpoint/2010/main" val="1387373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E4A8D189-EBB7-4D87-B545-B4C0CFE105F6}" type="slidenum">
              <a:rPr lang="en-US" smtClean="0"/>
              <a:t>8</a:t>
            </a:fld>
            <a:endParaRPr lang="en-US"/>
          </a:p>
        </p:txBody>
      </p:sp>
      <p:sp>
        <p:nvSpPr>
          <p:cNvPr id="6" name="Datumsplatzhalter 5"/>
          <p:cNvSpPr>
            <a:spLocks noGrp="1"/>
          </p:cNvSpPr>
          <p:nvPr>
            <p:ph type="dt" sz="half" idx="10"/>
          </p:nvPr>
        </p:nvSpPr>
        <p:spPr/>
        <p:txBody>
          <a:bodyPr/>
          <a:lstStyle/>
          <a:p>
            <a:r>
              <a:rPr lang="en-US" smtClean="0"/>
              <a:t>March 22, 2015</a:t>
            </a:r>
            <a:endParaRPr lang="en-US"/>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
        <p:nvSpPr>
          <p:cNvPr id="7" name="Textfeld 6"/>
          <p:cNvSpPr txBox="1"/>
          <p:nvPr/>
        </p:nvSpPr>
        <p:spPr>
          <a:xfrm>
            <a:off x="1250774" y="1804870"/>
            <a:ext cx="8507376" cy="830997"/>
          </a:xfrm>
          <a:prstGeom prst="rect">
            <a:avLst/>
          </a:prstGeom>
          <a:solidFill>
            <a:schemeClr val="accent1">
              <a:lumMod val="40000"/>
              <a:lumOff val="60000"/>
            </a:schemeClr>
          </a:solidFill>
        </p:spPr>
        <p:txBody>
          <a:bodyPr wrap="square" rtlCol="0">
            <a:spAutoFit/>
          </a:bodyPr>
          <a:lstStyle/>
          <a:p>
            <a:r>
              <a:rPr lang="en-GB" sz="2400" b="1" dirty="0" smtClean="0">
                <a:solidFill>
                  <a:srgbClr val="FF0000"/>
                </a:solidFill>
              </a:rPr>
              <a:t>DC: All definitions will be renumbered once they are all adopted. X-references in the GTR will be checked.</a:t>
            </a:r>
            <a:endParaRPr lang="en-GB" sz="2400" b="1" dirty="0">
              <a:solidFill>
                <a:srgbClr val="FF0000"/>
              </a:solidFill>
            </a:endParaRPr>
          </a:p>
        </p:txBody>
      </p:sp>
    </p:spTree>
    <p:extLst>
      <p:ext uri="{BB962C8B-B14F-4D97-AF65-F5344CB8AC3E}">
        <p14:creationId xmlns:p14="http://schemas.microsoft.com/office/powerpoint/2010/main" val="8122518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Definitions (mass)</a:t>
            </a:r>
          </a:p>
        </p:txBody>
      </p:sp>
      <p:sp>
        <p:nvSpPr>
          <p:cNvPr id="4" name="Inhaltsplatzhalter 2"/>
          <p:cNvSpPr txBox="1">
            <a:spLocks/>
          </p:cNvSpPr>
          <p:nvPr/>
        </p:nvSpPr>
        <p:spPr>
          <a:xfrm>
            <a:off x="838200" y="3672842"/>
            <a:ext cx="10515600" cy="667146"/>
          </a:xfrm>
          <a:prstGeom prst="rect">
            <a:avLst/>
          </a:prstGeom>
          <a:solidFill>
            <a:srgbClr val="FFFF0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TASK: Approval of proposed text</a:t>
            </a:r>
            <a:r>
              <a:rPr lang="en-GB" dirty="0"/>
              <a:t>. Proposal from W. Coleman.</a:t>
            </a:r>
          </a:p>
          <a:p>
            <a:pPr marL="0" indent="0">
              <a:buNone/>
            </a:pPr>
            <a:endParaRPr lang="en-US" dirty="0"/>
          </a:p>
        </p:txBody>
      </p:sp>
      <p:sp>
        <p:nvSpPr>
          <p:cNvPr id="3" name="Rechteck 2"/>
          <p:cNvSpPr/>
          <p:nvPr/>
        </p:nvSpPr>
        <p:spPr>
          <a:xfrm>
            <a:off x="838200" y="1846197"/>
            <a:ext cx="10515600" cy="1569660"/>
          </a:xfrm>
          <a:prstGeom prst="rect">
            <a:avLst/>
          </a:prstGeom>
        </p:spPr>
        <p:txBody>
          <a:bodyPr wrap="square">
            <a:spAutoFit/>
          </a:bodyPr>
          <a:lstStyle/>
          <a:p>
            <a:r>
              <a:rPr lang="en-GB" sz="2400" dirty="0">
                <a:latin typeface="Arial" panose="020B0604020202020204" pitchFamily="34" charset="0"/>
                <a:ea typeface="Times New Roman" panose="02020603050405020304" pitchFamily="18" charset="0"/>
              </a:rPr>
              <a:t>PROPOSAL:</a:t>
            </a:r>
          </a:p>
          <a:p>
            <a:r>
              <a:rPr lang="en-GB" sz="2400" dirty="0" smtClean="0"/>
              <a:t>3.2.8.</a:t>
            </a:r>
            <a:r>
              <a:rPr lang="en-GB" sz="2400" dirty="0"/>
              <a:t>	</a:t>
            </a:r>
            <a:r>
              <a:rPr lang="en-GB" sz="2400" dirty="0" smtClean="0"/>
              <a:t>"</a:t>
            </a:r>
            <a:r>
              <a:rPr lang="en-GB" sz="2400" i="1" dirty="0" smtClean="0"/>
              <a:t>Mass </a:t>
            </a:r>
            <a:r>
              <a:rPr lang="en-GB" sz="2400" i="1" dirty="0"/>
              <a:t>of the optional </a:t>
            </a:r>
            <a:r>
              <a:rPr lang="en-GB" sz="2400" i="1" dirty="0" smtClean="0"/>
              <a:t>equipment</a:t>
            </a:r>
            <a:r>
              <a:rPr lang="en-GB" sz="2400" dirty="0" smtClean="0"/>
              <a:t>" </a:t>
            </a:r>
            <a:r>
              <a:rPr lang="en-GB" sz="2400" dirty="0"/>
              <a:t>means the mass of the equipment which may be fitted to the vehicle in addition to the standard equipment, in accordance with the manufacturer’s </a:t>
            </a:r>
            <a:r>
              <a:rPr lang="en-GB" sz="2400" dirty="0" smtClean="0"/>
              <a:t>specifications.</a:t>
            </a:r>
            <a:endParaRPr lang="en-US" sz="2400" dirty="0"/>
          </a:p>
        </p:txBody>
      </p:sp>
      <p:sp>
        <p:nvSpPr>
          <p:cNvPr id="6" name="Foliennummernplatzhalter 5"/>
          <p:cNvSpPr>
            <a:spLocks noGrp="1"/>
          </p:cNvSpPr>
          <p:nvPr>
            <p:ph type="sldNum" sz="quarter" idx="12"/>
          </p:nvPr>
        </p:nvSpPr>
        <p:spPr/>
        <p:txBody>
          <a:bodyPr/>
          <a:lstStyle/>
          <a:p>
            <a:fld id="{E4A8D189-EBB7-4D87-B545-B4C0CFE105F6}" type="slidenum">
              <a:rPr lang="en-US" smtClean="0"/>
              <a:t>9</a:t>
            </a:fld>
            <a:endParaRPr lang="en-US"/>
          </a:p>
        </p:txBody>
      </p:sp>
      <p:sp>
        <p:nvSpPr>
          <p:cNvPr id="7" name="Inhaltsplatzhalter 2"/>
          <p:cNvSpPr txBox="1">
            <a:spLocks/>
          </p:cNvSpPr>
          <p:nvPr/>
        </p:nvSpPr>
        <p:spPr>
          <a:xfrm>
            <a:off x="838200" y="4576056"/>
            <a:ext cx="10515600" cy="1449606"/>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Reason: </a:t>
            </a:r>
            <a:r>
              <a:rPr lang="de-DE" dirty="0" err="1"/>
              <a:t>Although</a:t>
            </a:r>
            <a:r>
              <a:rPr lang="de-DE" dirty="0"/>
              <a:t> </a:t>
            </a:r>
            <a:r>
              <a:rPr lang="de-DE" dirty="0" err="1"/>
              <a:t>this</a:t>
            </a:r>
            <a:r>
              <a:rPr lang="de-DE" dirty="0"/>
              <a:t> </a:t>
            </a:r>
            <a:r>
              <a:rPr lang="de-DE" dirty="0" err="1"/>
              <a:t>definition</a:t>
            </a:r>
            <a:r>
              <a:rPr lang="de-DE" dirty="0"/>
              <a:t> </a:t>
            </a:r>
            <a:r>
              <a:rPr lang="de-DE" dirty="0" err="1"/>
              <a:t>is</a:t>
            </a:r>
            <a:r>
              <a:rPr lang="de-DE" dirty="0"/>
              <a:t> </a:t>
            </a:r>
            <a:r>
              <a:rPr lang="de-DE" dirty="0" err="1"/>
              <a:t>only</a:t>
            </a:r>
            <a:r>
              <a:rPr lang="de-DE" dirty="0"/>
              <a:t> valid in </a:t>
            </a:r>
            <a:r>
              <a:rPr lang="de-DE" dirty="0" err="1"/>
              <a:t>the</a:t>
            </a:r>
            <a:r>
              <a:rPr lang="de-DE" dirty="0"/>
              <a:t> </a:t>
            </a:r>
            <a:r>
              <a:rPr lang="de-DE" dirty="0" err="1"/>
              <a:t>context</a:t>
            </a:r>
            <a:r>
              <a:rPr lang="de-DE" dirty="0"/>
              <a:t> </a:t>
            </a:r>
            <a:r>
              <a:rPr lang="de-DE" dirty="0" err="1"/>
              <a:t>of</a:t>
            </a:r>
            <a:r>
              <a:rPr lang="de-DE" dirty="0"/>
              <a:t> </a:t>
            </a:r>
            <a:r>
              <a:rPr lang="de-DE" dirty="0" err="1"/>
              <a:t>application</a:t>
            </a:r>
            <a:r>
              <a:rPr lang="de-DE" dirty="0"/>
              <a:t> </a:t>
            </a:r>
            <a:r>
              <a:rPr lang="de-DE" dirty="0" err="1"/>
              <a:t>for</a:t>
            </a:r>
            <a:r>
              <a:rPr lang="de-DE" dirty="0"/>
              <a:t> </a:t>
            </a:r>
            <a:r>
              <a:rPr lang="de-DE" dirty="0" err="1"/>
              <a:t>and</a:t>
            </a:r>
            <a:r>
              <a:rPr lang="de-DE" dirty="0"/>
              <a:t> </a:t>
            </a:r>
            <a:r>
              <a:rPr lang="de-DE" dirty="0" err="1"/>
              <a:t>granting</a:t>
            </a:r>
            <a:r>
              <a:rPr lang="de-DE" dirty="0"/>
              <a:t> </a:t>
            </a:r>
            <a:r>
              <a:rPr lang="de-DE" dirty="0" err="1"/>
              <a:t>of</a:t>
            </a:r>
            <a:r>
              <a:rPr lang="de-DE" dirty="0"/>
              <a:t> an </a:t>
            </a:r>
            <a:r>
              <a:rPr lang="de-DE" dirty="0" err="1"/>
              <a:t>approval</a:t>
            </a:r>
            <a:r>
              <a:rPr lang="de-DE" dirty="0"/>
              <a:t>, </a:t>
            </a:r>
            <a:r>
              <a:rPr lang="de-DE" dirty="0" err="1"/>
              <a:t>it</a:t>
            </a:r>
            <a:r>
              <a:rPr lang="de-DE" dirty="0"/>
              <a:t> </a:t>
            </a:r>
            <a:r>
              <a:rPr lang="de-DE" dirty="0" err="1"/>
              <a:t>is</a:t>
            </a:r>
            <a:r>
              <a:rPr lang="de-DE" dirty="0"/>
              <a:t> essential </a:t>
            </a:r>
            <a:r>
              <a:rPr lang="de-DE" dirty="0" err="1"/>
              <a:t>to</a:t>
            </a:r>
            <a:r>
              <a:rPr lang="de-DE" dirty="0"/>
              <a:t> </a:t>
            </a:r>
            <a:r>
              <a:rPr lang="de-DE" dirty="0" err="1"/>
              <a:t>operate</a:t>
            </a:r>
            <a:r>
              <a:rPr lang="de-DE" dirty="0"/>
              <a:t> </a:t>
            </a:r>
            <a:r>
              <a:rPr lang="de-DE" dirty="0" err="1"/>
              <a:t>the</a:t>
            </a:r>
            <a:r>
              <a:rPr lang="de-DE" dirty="0"/>
              <a:t> </a:t>
            </a:r>
            <a:r>
              <a:rPr lang="de-DE" dirty="0" err="1"/>
              <a:t>combined</a:t>
            </a:r>
            <a:r>
              <a:rPr lang="de-DE" dirty="0"/>
              <a:t> </a:t>
            </a:r>
            <a:r>
              <a:rPr lang="de-DE" dirty="0" err="1"/>
              <a:t>approach</a:t>
            </a:r>
            <a:r>
              <a:rPr lang="de-DE" dirty="0"/>
              <a:t>.</a:t>
            </a:r>
          </a:p>
          <a:p>
            <a:pPr marL="0" indent="0">
              <a:buNone/>
            </a:pPr>
            <a:endParaRPr lang="en-US" sz="2400" dirty="0"/>
          </a:p>
        </p:txBody>
      </p:sp>
      <p:sp>
        <p:nvSpPr>
          <p:cNvPr id="9" name="Datumsplatzhalter 8"/>
          <p:cNvSpPr>
            <a:spLocks noGrp="1"/>
          </p:cNvSpPr>
          <p:nvPr>
            <p:ph type="dt" sz="half" idx="10"/>
          </p:nvPr>
        </p:nvSpPr>
        <p:spPr/>
        <p:txBody>
          <a:bodyPr/>
          <a:lstStyle/>
          <a:p>
            <a:r>
              <a:rPr lang="en-US" smtClean="0"/>
              <a:t>March 22, 2015</a:t>
            </a:r>
            <a:endParaRPr lang="en-US"/>
          </a:p>
        </p:txBody>
      </p:sp>
      <p:sp>
        <p:nvSpPr>
          <p:cNvPr id="10" name="Textfeld 9"/>
          <p:cNvSpPr txBox="1"/>
          <p:nvPr/>
        </p:nvSpPr>
        <p:spPr>
          <a:xfrm>
            <a:off x="5250144" y="365125"/>
            <a:ext cx="5149449" cy="1569660"/>
          </a:xfrm>
          <a:prstGeom prst="rect">
            <a:avLst/>
          </a:prstGeom>
          <a:solidFill>
            <a:schemeClr val="accent1">
              <a:lumMod val="40000"/>
              <a:lumOff val="60000"/>
            </a:schemeClr>
          </a:solidFill>
        </p:spPr>
        <p:txBody>
          <a:bodyPr wrap="square" rtlCol="0">
            <a:spAutoFit/>
          </a:bodyPr>
          <a:lstStyle/>
          <a:p>
            <a:r>
              <a:rPr lang="en-GB" sz="2400" b="1" dirty="0" smtClean="0"/>
              <a:t>CONFIRMATION: adopted at WLTP IWG #8, Pune; however still in progress. </a:t>
            </a:r>
            <a:r>
              <a:rPr lang="en-GB" sz="2400" b="1" dirty="0">
                <a:solidFill>
                  <a:srgbClr val="FF0000"/>
                </a:solidFill>
              </a:rPr>
              <a:t>April IWG/drafting meeting (Stockholm): </a:t>
            </a:r>
            <a:r>
              <a:rPr lang="en-GB" sz="2400" b="1" dirty="0" smtClean="0">
                <a:solidFill>
                  <a:srgbClr val="FF0000"/>
                </a:solidFill>
              </a:rPr>
              <a:t>still open.</a:t>
            </a:r>
            <a:endParaRPr lang="en-GB" sz="2400" b="1" dirty="0">
              <a:solidFill>
                <a:srgbClr val="FF0000"/>
              </a:solidFill>
            </a:endParaRPr>
          </a:p>
        </p:txBody>
      </p:sp>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47301" y="298926"/>
            <a:ext cx="1320485" cy="1153436"/>
          </a:xfrm>
          <a:prstGeom prst="rect">
            <a:avLst/>
          </a:prstGeom>
        </p:spPr>
      </p:pic>
    </p:spTree>
    <p:extLst>
      <p:ext uri="{BB962C8B-B14F-4D97-AF65-F5344CB8AC3E}">
        <p14:creationId xmlns:p14="http://schemas.microsoft.com/office/powerpoint/2010/main" val="40511204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3449</Words>
  <Application>Microsoft Office PowerPoint</Application>
  <PresentationFormat>Benutzerdefiniert</PresentationFormat>
  <Paragraphs>358</Paragraphs>
  <Slides>57</Slides>
  <Notes>7</Notes>
  <HiddenSlides>0</HiddenSlides>
  <MMClips>0</MMClips>
  <ScaleCrop>false</ScaleCrop>
  <HeadingPairs>
    <vt:vector size="4" baseType="variant">
      <vt:variant>
        <vt:lpstr>Design</vt:lpstr>
      </vt:variant>
      <vt:variant>
        <vt:i4>1</vt:i4>
      </vt:variant>
      <vt:variant>
        <vt:lpstr>Folientitel</vt:lpstr>
      </vt:variant>
      <vt:variant>
        <vt:i4>57</vt:i4>
      </vt:variant>
    </vt:vector>
  </HeadingPairs>
  <TitlesOfParts>
    <vt:vector size="58" baseType="lpstr">
      <vt:lpstr>Office Theme</vt:lpstr>
      <vt:lpstr>Summary of GTR-relevant text from the April 2015 IWG #10 and Drafting Subgroup meetings, Stockholm, plus new slides since then</vt:lpstr>
      <vt:lpstr>PowerPoint-Präsentation</vt:lpstr>
      <vt:lpstr>I. Statement of technical rationale and justification: Introduction, paragraph 5</vt:lpstr>
      <vt:lpstr>Introduction, paragraph 5</vt:lpstr>
      <vt:lpstr>II. Text of the global technical regulation</vt:lpstr>
      <vt:lpstr>PowerPoint-Präsentation</vt:lpstr>
      <vt:lpstr>Definitions</vt:lpstr>
      <vt:lpstr>PowerPoint-Präsentation</vt:lpstr>
      <vt:lpstr>Definitions (mass)</vt:lpstr>
      <vt:lpstr>Definitions (mass)</vt:lpstr>
      <vt:lpstr>Definitions (mass)</vt:lpstr>
      <vt:lpstr>Definitions</vt:lpstr>
      <vt:lpstr>Definitions</vt:lpstr>
      <vt:lpstr>Definitions</vt:lpstr>
      <vt:lpstr>Definitions, §3.6.1.  "Particle number" (PN) means the total number of solid particles emitted from the vehicle exhaust quantified according to the sampling and measurement approaches as specified in this gtr;</vt:lpstr>
      <vt:lpstr>Definitions, §3.6.2.  3.6.2.     "Particulate (matter) mass" (PM) means the mass of any material collected on the filter media from diluted vehicle exhaust quantified according to the sampling and measurement approaches as specified in this gtr;</vt:lpstr>
      <vt:lpstr>PowerPoint-Präsentation</vt:lpstr>
      <vt:lpstr>Annex 4 Road load and dynamometer setting</vt:lpstr>
      <vt:lpstr>Annex 4, Road load and dynamometer setting</vt:lpstr>
      <vt:lpstr>Annex 4, Road load, §3.2.6. Moving belt</vt:lpstr>
      <vt:lpstr>Annex 4, Road load, §3.2.8. Air pressure at the nozzle outlet</vt:lpstr>
      <vt:lpstr>Annex 4, Road load, Wind tunnel method, §6.2.3.</vt:lpstr>
      <vt:lpstr>Annex 4, Road load, Wind tunnel method, §6.2.4.</vt:lpstr>
      <vt:lpstr>Annex 4, Road load, §6.4.2.</vt:lpstr>
      <vt:lpstr>Annex 4, Road load, Wind tunnel method, §6.5.1.2.</vt:lpstr>
      <vt:lpstr>Annex 4, Road load, Wind tunnel method, §6.5.2.1.</vt:lpstr>
      <vt:lpstr>Annex 4, Road load, Wind tunnel method, §6.5.2.2.5.</vt:lpstr>
      <vt:lpstr>Annex 5 Test equipment and calibrations</vt:lpstr>
      <vt:lpstr>Annex 5, Test equipment, §3.3.6.4.2.</vt:lpstr>
      <vt:lpstr>Annex 5, Test equipment, USM, §3.3.6.4.3.(d)</vt:lpstr>
      <vt:lpstr>Annex 5, Test equipment, §4.1.4.11.</vt:lpstr>
      <vt:lpstr>Annex 5, Test equipment, §4.2.1.3.1.4.</vt:lpstr>
      <vt:lpstr>Annex 5, Test equipment, §4.2.2.2.</vt:lpstr>
      <vt:lpstr>Annex 5, Test equipment, Figure A5/12</vt:lpstr>
      <vt:lpstr>Annex 5, Test equipment, §7.2.1.8., Calculation of N2O concentration</vt:lpstr>
      <vt:lpstr>Annex 5, Test equipment, §7.3., Sampling for ethanol</vt:lpstr>
      <vt:lpstr>Annex 5, Test equipment, §7.4., Sampling for formaldehyde and acetaldehyde</vt:lpstr>
      <vt:lpstr>Annex 6 Type 1 test procedure and test conditions</vt:lpstr>
      <vt:lpstr>Annex 6, Test procedure (§1.2.14.2.),  Bag analysis (From K. Engeljehringer, AVL)</vt:lpstr>
      <vt:lpstr>Annex 6, Appendix 2, Test procedure for electric power supply system monitoring (page 1 of 2)</vt:lpstr>
      <vt:lpstr>Various annexes (page 2 of 2)</vt:lpstr>
      <vt:lpstr>Annex 6, Test procedure, Appendix 2, §3.5 (c)</vt:lpstr>
      <vt:lpstr>Annex 7 Calculations</vt:lpstr>
      <vt:lpstr>Annex 7, Calculations, §3.2.1.,  Mass emissions calculations</vt:lpstr>
      <vt:lpstr>PowerPoint-Präsentation</vt:lpstr>
      <vt:lpstr>Annex 7, Calculations, §3.3.1.1.</vt:lpstr>
      <vt:lpstr>PowerPoint-Präsentation</vt:lpstr>
      <vt:lpstr>PowerPoint-Präsentation</vt:lpstr>
      <vt:lpstr>Annex 8 Pure and hybrid electric vehicles</vt:lpstr>
      <vt:lpstr>Annex 8, Pure and HEVs, OVC-HEV, CD test with no subsequent CS test, §3.2.4.2.2.1.</vt:lpstr>
      <vt:lpstr>Annex 8, Pure and HEVs, OVC-HEV, CS test with no subsequent CD test , §3.2.5.2.2.</vt:lpstr>
      <vt:lpstr>Annex 8, Pure and HEVs, NOVC-HEV,  3.3. NOVC-HEV, with and without driver-selectable operating modes </vt:lpstr>
      <vt:lpstr>Annex 8, Pure and HEVs, PEVs, §3.4.4.1.</vt:lpstr>
      <vt:lpstr>Annex 8, Pure and HEVs, Appendix 2, §2.1.1.</vt:lpstr>
      <vt:lpstr>Miscellaneous</vt:lpstr>
      <vt:lpstr>PowerPoint-Präsentation</vt:lpstr>
      <vt:lpstr>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Points in GTR 15</dc:title>
  <dc:creator>Serge M. Dubuc</dc:creator>
  <cp:lastModifiedBy>Redmann, Stephan</cp:lastModifiedBy>
  <cp:revision>391</cp:revision>
  <cp:lastPrinted>2015-01-26T11:32:06Z</cp:lastPrinted>
  <dcterms:created xsi:type="dcterms:W3CDTF">2014-06-05T09:43:52Z</dcterms:created>
  <dcterms:modified xsi:type="dcterms:W3CDTF">2015-06-01T17:23:46Z</dcterms:modified>
</cp:coreProperties>
</file>