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257" r:id="rId2"/>
    <p:sldId id="267" r:id="rId3"/>
    <p:sldId id="298" r:id="rId4"/>
    <p:sldId id="301" r:id="rId5"/>
    <p:sldId id="304" r:id="rId6"/>
    <p:sldId id="268" r:id="rId7"/>
    <p:sldId id="309" r:id="rId8"/>
    <p:sldId id="269" r:id="rId9"/>
    <p:sldId id="310" r:id="rId10"/>
    <p:sldId id="271" r:id="rId11"/>
    <p:sldId id="312" r:id="rId12"/>
    <p:sldId id="279" r:id="rId13"/>
    <p:sldId id="287" r:id="rId14"/>
    <p:sldId id="286" r:id="rId15"/>
    <p:sldId id="288" r:id="rId16"/>
    <p:sldId id="299" r:id="rId17"/>
    <p:sldId id="333" r:id="rId18"/>
    <p:sldId id="319" r:id="rId19"/>
    <p:sldId id="320" r:id="rId20"/>
    <p:sldId id="334" r:id="rId21"/>
    <p:sldId id="335" r:id="rId22"/>
    <p:sldId id="336" r:id="rId23"/>
    <p:sldId id="337" r:id="rId24"/>
    <p:sldId id="338" r:id="rId25"/>
    <p:sldId id="339" r:id="rId26"/>
    <p:sldId id="285" r:id="rId27"/>
    <p:sldId id="311" r:id="rId28"/>
    <p:sldId id="313" r:id="rId29"/>
    <p:sldId id="314" r:id="rId30"/>
    <p:sldId id="315" r:id="rId31"/>
    <p:sldId id="325" r:id="rId32"/>
    <p:sldId id="300" r:id="rId33"/>
    <p:sldId id="270" r:id="rId34"/>
    <p:sldId id="323" r:id="rId35"/>
    <p:sldId id="316" r:id="rId36"/>
    <p:sldId id="307" r:id="rId37"/>
    <p:sldId id="308" r:id="rId38"/>
    <p:sldId id="317" r:id="rId39"/>
    <p:sldId id="318" r:id="rId40"/>
  </p:sldIdLst>
  <p:sldSz cx="9144000" cy="6858000" type="screen4x3"/>
  <p:notesSz cx="6810375" cy="9942513"/>
  <p:custDataLst>
    <p:tags r:id="rId43"/>
  </p:custData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0" d="100"/>
          <a:sy n="110" d="100"/>
        </p:scale>
        <p:origin x="-100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Tabelle1!$A$3</c:f>
              <c:strCache>
                <c:ptCount val="1"/>
                <c:pt idx="0">
                  <c:v>New(X= 0,85/0,9)</c:v>
                </c:pt>
              </c:strCache>
            </c:strRef>
          </c:tx>
          <c:invertIfNegative val="0"/>
          <c:dLbls>
            <c:showLegendKey val="0"/>
            <c:showVal val="1"/>
            <c:showCatName val="0"/>
            <c:showSerName val="0"/>
            <c:showPercent val="0"/>
            <c:showBubbleSize val="0"/>
            <c:showLeaderLines val="0"/>
          </c:dLbls>
          <c:cat>
            <c:strRef>
              <c:f>Tabelle1!$B$1:$F$1</c:f>
              <c:strCache>
                <c:ptCount val="5"/>
                <c:pt idx="0">
                  <c:v>TMH - TML</c:v>
                </c:pt>
                <c:pt idx="1">
                  <c:v>TMH - Most Selling</c:v>
                </c:pt>
                <c:pt idx="2">
                  <c:v>TML - Most Selling </c:v>
                </c:pt>
                <c:pt idx="3">
                  <c:v>Most Selling - TML</c:v>
                </c:pt>
                <c:pt idx="4">
                  <c:v>Most selling - TMH</c:v>
                </c:pt>
              </c:strCache>
            </c:strRef>
          </c:cat>
          <c:val>
            <c:numRef>
              <c:f>Tabelle1!$B$3:$F$3</c:f>
              <c:numCache>
                <c:formatCode>General</c:formatCode>
                <c:ptCount val="5"/>
                <c:pt idx="0">
                  <c:v>-0.9</c:v>
                </c:pt>
                <c:pt idx="1">
                  <c:v>-0.1</c:v>
                </c:pt>
                <c:pt idx="2">
                  <c:v>-0.2</c:v>
                </c:pt>
                <c:pt idx="3">
                  <c:v>-1</c:v>
                </c:pt>
                <c:pt idx="4">
                  <c:v>-1.2</c:v>
                </c:pt>
              </c:numCache>
            </c:numRef>
          </c:val>
        </c:ser>
        <c:ser>
          <c:idx val="3"/>
          <c:order val="1"/>
          <c:tx>
            <c:strRef>
              <c:f>Tabelle1!$A$2</c:f>
              <c:strCache>
                <c:ptCount val="1"/>
                <c:pt idx="0">
                  <c:v>Old</c:v>
                </c:pt>
              </c:strCache>
            </c:strRef>
          </c:tx>
          <c:invertIfNegative val="0"/>
          <c:dLbls>
            <c:showLegendKey val="0"/>
            <c:showVal val="1"/>
            <c:showCatName val="0"/>
            <c:showSerName val="0"/>
            <c:showPercent val="0"/>
            <c:showBubbleSize val="0"/>
            <c:showLeaderLines val="0"/>
          </c:dLbls>
          <c:cat>
            <c:strRef>
              <c:f>Tabelle1!$B$1:$F$1</c:f>
              <c:strCache>
                <c:ptCount val="5"/>
                <c:pt idx="0">
                  <c:v>TMH - TML</c:v>
                </c:pt>
                <c:pt idx="1">
                  <c:v>TMH - Most Selling</c:v>
                </c:pt>
                <c:pt idx="2">
                  <c:v>TML - Most Selling </c:v>
                </c:pt>
                <c:pt idx="3">
                  <c:v>Most Selling - TML</c:v>
                </c:pt>
                <c:pt idx="4">
                  <c:v>Most selling - TMH</c:v>
                </c:pt>
              </c:strCache>
            </c:strRef>
          </c:cat>
          <c:val>
            <c:numRef>
              <c:f>Tabelle1!$B$2:$F$2</c:f>
            </c:numRef>
          </c:val>
        </c:ser>
        <c:ser>
          <c:idx val="4"/>
          <c:order val="2"/>
          <c:tx>
            <c:strRef>
              <c:f>Tabelle1!$A$6</c:f>
              <c:strCache>
                <c:ptCount val="1"/>
                <c:pt idx="0">
                  <c:v>New(X= 0,85/0,95)</c:v>
                </c:pt>
              </c:strCache>
            </c:strRef>
          </c:tx>
          <c:invertIfNegative val="0"/>
          <c:dLbls>
            <c:showLegendKey val="0"/>
            <c:showVal val="1"/>
            <c:showCatName val="0"/>
            <c:showSerName val="0"/>
            <c:showPercent val="0"/>
            <c:showBubbleSize val="0"/>
            <c:showLeaderLines val="0"/>
          </c:dLbls>
          <c:cat>
            <c:strRef>
              <c:f>Tabelle1!$B$1:$F$1</c:f>
              <c:strCache>
                <c:ptCount val="5"/>
                <c:pt idx="0">
                  <c:v>TMH - TML</c:v>
                </c:pt>
                <c:pt idx="1">
                  <c:v>TMH - Most Selling</c:v>
                </c:pt>
                <c:pt idx="2">
                  <c:v>TML - Most Selling </c:v>
                </c:pt>
                <c:pt idx="3">
                  <c:v>Most Selling - TML</c:v>
                </c:pt>
                <c:pt idx="4">
                  <c:v>Most selling - TMH</c:v>
                </c:pt>
              </c:strCache>
            </c:strRef>
          </c:cat>
          <c:val>
            <c:numRef>
              <c:f>Tabelle1!$B$6:$F$6</c:f>
              <c:numCache>
                <c:formatCode>General</c:formatCode>
                <c:ptCount val="5"/>
                <c:pt idx="0">
                  <c:v>-0.9</c:v>
                </c:pt>
                <c:pt idx="1">
                  <c:v>-0.1</c:v>
                </c:pt>
                <c:pt idx="2">
                  <c:v>-0.4</c:v>
                </c:pt>
                <c:pt idx="3">
                  <c:v>-1</c:v>
                </c:pt>
                <c:pt idx="4">
                  <c:v>-1.4</c:v>
                </c:pt>
              </c:numCache>
            </c:numRef>
          </c:val>
        </c:ser>
        <c:ser>
          <c:idx val="1"/>
          <c:order val="3"/>
          <c:tx>
            <c:strRef>
              <c:f>Tabelle1!$A$4</c:f>
              <c:strCache>
                <c:ptCount val="1"/>
                <c:pt idx="0">
                  <c:v>New(X= 0,85/0,85)</c:v>
                </c:pt>
              </c:strCache>
            </c:strRef>
          </c:tx>
          <c:invertIfNegative val="0"/>
          <c:cat>
            <c:strRef>
              <c:f>Tabelle1!$B$1:$F$1</c:f>
              <c:strCache>
                <c:ptCount val="5"/>
                <c:pt idx="0">
                  <c:v>TMH - TML</c:v>
                </c:pt>
                <c:pt idx="1">
                  <c:v>TMH - Most Selling</c:v>
                </c:pt>
                <c:pt idx="2">
                  <c:v>TML - Most Selling </c:v>
                </c:pt>
                <c:pt idx="3">
                  <c:v>Most Selling - TML</c:v>
                </c:pt>
                <c:pt idx="4">
                  <c:v>Most selling - TMH</c:v>
                </c:pt>
              </c:strCache>
            </c:strRef>
          </c:cat>
          <c:val>
            <c:numRef>
              <c:f>Tabelle1!$B$4:$F$4</c:f>
            </c:numRef>
          </c:val>
        </c:ser>
        <c:ser>
          <c:idx val="2"/>
          <c:order val="4"/>
          <c:tx>
            <c:strRef>
              <c:f>Tabelle1!$A$5</c:f>
              <c:strCache>
                <c:ptCount val="1"/>
                <c:pt idx="0">
                  <c:v>New(X= 0,85/1,0)</c:v>
                </c:pt>
              </c:strCache>
            </c:strRef>
          </c:tx>
          <c:invertIfNegative val="0"/>
          <c:dLbls>
            <c:showLegendKey val="0"/>
            <c:showVal val="1"/>
            <c:showCatName val="0"/>
            <c:showSerName val="0"/>
            <c:showPercent val="0"/>
            <c:showBubbleSize val="0"/>
            <c:showLeaderLines val="0"/>
          </c:dLbls>
          <c:cat>
            <c:strRef>
              <c:f>Tabelle1!$B$1:$F$1</c:f>
              <c:strCache>
                <c:ptCount val="5"/>
                <c:pt idx="0">
                  <c:v>TMH - TML</c:v>
                </c:pt>
                <c:pt idx="1">
                  <c:v>TMH - Most Selling</c:v>
                </c:pt>
                <c:pt idx="2">
                  <c:v>TML - Most Selling </c:v>
                </c:pt>
                <c:pt idx="3">
                  <c:v>Most Selling - TML</c:v>
                </c:pt>
                <c:pt idx="4">
                  <c:v>Most selling - TMH</c:v>
                </c:pt>
              </c:strCache>
            </c:strRef>
          </c:cat>
          <c:val>
            <c:numRef>
              <c:f>Tabelle1!$B$5:$F$5</c:f>
              <c:numCache>
                <c:formatCode>General</c:formatCode>
                <c:ptCount val="5"/>
                <c:pt idx="0">
                  <c:v>-0.9</c:v>
                </c:pt>
                <c:pt idx="1">
                  <c:v>-0.1</c:v>
                </c:pt>
                <c:pt idx="2">
                  <c:v>-0.6</c:v>
                </c:pt>
                <c:pt idx="3">
                  <c:v>-1</c:v>
                </c:pt>
                <c:pt idx="4">
                  <c:v>-1.5</c:v>
                </c:pt>
              </c:numCache>
            </c:numRef>
          </c:val>
        </c:ser>
        <c:dLbls>
          <c:showLegendKey val="0"/>
          <c:showVal val="0"/>
          <c:showCatName val="0"/>
          <c:showSerName val="0"/>
          <c:showPercent val="0"/>
          <c:showBubbleSize val="0"/>
        </c:dLbls>
        <c:gapWidth val="150"/>
        <c:axId val="34261632"/>
        <c:axId val="34267520"/>
      </c:barChart>
      <c:catAx>
        <c:axId val="34261632"/>
        <c:scaling>
          <c:orientation val="minMax"/>
        </c:scaling>
        <c:delete val="0"/>
        <c:axPos val="b"/>
        <c:numFmt formatCode="General" sourceLinked="1"/>
        <c:majorTickMark val="out"/>
        <c:minorTickMark val="none"/>
        <c:tickLblPos val="nextTo"/>
        <c:crossAx val="34267520"/>
        <c:crosses val="autoZero"/>
        <c:auto val="1"/>
        <c:lblAlgn val="ctr"/>
        <c:lblOffset val="100"/>
        <c:noMultiLvlLbl val="0"/>
      </c:catAx>
      <c:valAx>
        <c:axId val="34267520"/>
        <c:scaling>
          <c:orientation val="minMax"/>
        </c:scaling>
        <c:delete val="0"/>
        <c:axPos val="l"/>
        <c:majorGridlines/>
        <c:numFmt formatCode="General" sourceLinked="1"/>
        <c:majorTickMark val="out"/>
        <c:minorTickMark val="none"/>
        <c:tickLblPos val="nextTo"/>
        <c:crossAx val="34261632"/>
        <c:crosses val="autoZero"/>
        <c:crossBetween val="between"/>
      </c:valAx>
    </c:plotArea>
    <c:legend>
      <c:legendPos val="r"/>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3014968353893638E-2"/>
          <c:y val="4.2060511876996047E-2"/>
          <c:w val="0.9869850316461064"/>
          <c:h val="0.92814254841535981"/>
        </c:manualLayout>
      </c:layout>
      <c:ofPieChart>
        <c:ofPieType val="bar"/>
        <c:varyColors val="1"/>
        <c:ser>
          <c:idx val="0"/>
          <c:order val="0"/>
          <c:tx>
            <c:strRef>
              <c:f>Tabelle1!$B$1</c:f>
              <c:strCache>
                <c:ptCount val="1"/>
                <c:pt idx="0">
                  <c:v>Verkauf</c:v>
                </c:pt>
              </c:strCache>
            </c:strRef>
          </c:tx>
          <c:spPr>
            <a:ln w="15875"/>
          </c:spPr>
          <c:dPt>
            <c:idx val="0"/>
            <c:bubble3D val="0"/>
            <c:spPr>
              <a:solidFill>
                <a:srgbClr val="00B050"/>
              </a:solidFill>
              <a:ln w="15875"/>
            </c:spPr>
          </c:dPt>
          <c:dPt>
            <c:idx val="2"/>
            <c:bubble3D val="0"/>
            <c:spPr>
              <a:solidFill>
                <a:schemeClr val="accent6">
                  <a:lumMod val="50000"/>
                </a:schemeClr>
              </a:solidFill>
              <a:ln w="15875"/>
            </c:spPr>
          </c:dPt>
          <c:dPt>
            <c:idx val="3"/>
            <c:bubble3D val="0"/>
            <c:spPr>
              <a:solidFill>
                <a:srgbClr val="FF0000"/>
              </a:solidFill>
              <a:ln w="15875"/>
            </c:spPr>
          </c:dPt>
          <c:dPt>
            <c:idx val="4"/>
            <c:bubble3D val="0"/>
            <c:spPr>
              <a:solidFill>
                <a:schemeClr val="accent6"/>
              </a:solidFill>
              <a:ln w="15875"/>
            </c:spPr>
          </c:dPt>
          <c:dPt>
            <c:idx val="5"/>
            <c:bubble3D val="0"/>
            <c:spPr>
              <a:solidFill>
                <a:schemeClr val="accent1"/>
              </a:solidFill>
              <a:ln w="15875"/>
            </c:spPr>
          </c:dPt>
          <c:dLbls>
            <c:dLbl>
              <c:idx val="0"/>
              <c:showLegendKey val="1"/>
              <c:showVal val="1"/>
              <c:showCatName val="1"/>
              <c:showSerName val="0"/>
              <c:showPercent val="0"/>
              <c:showBubbleSize val="0"/>
            </c:dLbl>
            <c:dLbl>
              <c:idx val="1"/>
              <c:layout>
                <c:manualLayout>
                  <c:x val="-1.0170783999222542E-2"/>
                  <c:y val="-0.26644525715198009"/>
                </c:manualLayout>
              </c:layout>
              <c:showLegendKey val="1"/>
              <c:showVal val="0"/>
              <c:showCatName val="1"/>
              <c:showSerName val="0"/>
              <c:showPercent val="0"/>
              <c:showBubbleSize val="0"/>
            </c:dLbl>
            <c:dLbl>
              <c:idx val="2"/>
              <c:layout>
                <c:manualLayout>
                  <c:x val="-1.4554412645790521E-3"/>
                  <c:y val="8.1750710224986652E-3"/>
                </c:manualLayout>
              </c:layout>
              <c:tx>
                <c:rich>
                  <a:bodyPr/>
                  <a:lstStyle/>
                  <a:p>
                    <a:r>
                      <a:rPr lang="en-US" dirty="0"/>
                      <a:t>N1 - Coast </a:t>
                    </a:r>
                    <a:r>
                      <a:rPr lang="en-US" dirty="0" smtClean="0"/>
                      <a:t>Down</a:t>
                    </a:r>
                    <a:endParaRPr lang="en-US" dirty="0"/>
                  </a:p>
                </c:rich>
              </c:tx>
              <c:showLegendKey val="1"/>
              <c:showVal val="0"/>
              <c:showCatName val="1"/>
              <c:showSerName val="0"/>
              <c:showPercent val="0"/>
              <c:showBubbleSize val="0"/>
            </c:dLbl>
            <c:dLbl>
              <c:idx val="4"/>
              <c:layout>
                <c:manualLayout>
                  <c:x val="1.1092296062882397E-3"/>
                  <c:y val="7.7653196479163841E-2"/>
                </c:manualLayout>
              </c:layout>
              <c:tx>
                <c:rich>
                  <a:bodyPr/>
                  <a:lstStyle/>
                  <a:p>
                    <a:r>
                      <a:rPr lang="en-US" dirty="0" smtClean="0"/>
                      <a:t>M1/N1 </a:t>
                    </a:r>
                    <a:r>
                      <a:rPr lang="en-US" dirty="0"/>
                      <a:t>- MSV - ECE R83(³)</a:t>
                    </a:r>
                  </a:p>
                </c:rich>
              </c:tx>
              <c:dLblPos val="bestFit"/>
              <c:showLegendKey val="1"/>
              <c:showVal val="0"/>
              <c:showCatName val="1"/>
              <c:showSerName val="0"/>
              <c:showPercent val="0"/>
              <c:showBubbleSize val="0"/>
            </c:dLbl>
            <c:dLbl>
              <c:idx val="5"/>
              <c:delete val="1"/>
            </c:dLbl>
            <c:txPr>
              <a:bodyPr/>
              <a:lstStyle/>
              <a:p>
                <a:pPr>
                  <a:defRPr sz="1600"/>
                </a:pPr>
                <a:endParaRPr lang="de-DE"/>
              </a:p>
            </c:txPr>
            <c:showLegendKey val="1"/>
            <c:showVal val="0"/>
            <c:showCatName val="1"/>
            <c:showSerName val="0"/>
            <c:showPercent val="0"/>
            <c:showBubbleSize val="0"/>
            <c:showLeaderLines val="1"/>
          </c:dLbls>
          <c:cat>
            <c:strRef>
              <c:f>Tabelle1!$A$2:$A$6</c:f>
              <c:strCache>
                <c:ptCount val="5"/>
                <c:pt idx="0">
                  <c:v>M1</c:v>
                </c:pt>
                <c:pt idx="1">
                  <c:v>M1 - ECE R83(³)</c:v>
                </c:pt>
                <c:pt idx="2">
                  <c:v>N1 - Coast Down</c:v>
                </c:pt>
                <c:pt idx="3">
                  <c:v>N1 - ECE R83(³)</c:v>
                </c:pt>
                <c:pt idx="4">
                  <c:v>N1/M1 - MSV - ECE R83(³)</c:v>
                </c:pt>
              </c:strCache>
            </c:strRef>
          </c:cat>
          <c:val>
            <c:numRef>
              <c:f>Tabelle1!$B$2:$B$6</c:f>
              <c:numCache>
                <c:formatCode>General</c:formatCode>
                <c:ptCount val="5"/>
                <c:pt idx="0">
                  <c:v>12</c:v>
                </c:pt>
                <c:pt idx="1">
                  <c:v>0.01</c:v>
                </c:pt>
                <c:pt idx="2">
                  <c:v>0.95</c:v>
                </c:pt>
                <c:pt idx="3">
                  <c:v>0.24</c:v>
                </c:pt>
                <c:pt idx="4">
                  <c:v>0.05</c:v>
                </c:pt>
              </c:numCache>
            </c:numRef>
          </c:val>
        </c:ser>
        <c:dLbls>
          <c:showLegendKey val="0"/>
          <c:showVal val="0"/>
          <c:showCatName val="0"/>
          <c:showSerName val="0"/>
          <c:showPercent val="0"/>
          <c:showBubbleSize val="0"/>
          <c:showLeaderLines val="1"/>
        </c:dLbls>
        <c:gapWidth val="100"/>
        <c:splitType val="pos"/>
        <c:splitPos val="3"/>
        <c:secondPieSize val="75"/>
        <c:serLines/>
      </c:ofPieChart>
    </c:plotArea>
    <c:plotVisOnly val="1"/>
    <c:dispBlanksAs val="gap"/>
    <c:showDLblsOverMax val="0"/>
  </c:chart>
  <c:txPr>
    <a:bodyPr/>
    <a:lstStyle/>
    <a:p>
      <a:pPr>
        <a:defRPr sz="1800"/>
      </a:pPr>
      <a:endParaRPr lang="de-DE"/>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712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7636" y="0"/>
            <a:ext cx="2951163" cy="497126"/>
          </a:xfrm>
          <a:prstGeom prst="rect">
            <a:avLst/>
          </a:prstGeom>
        </p:spPr>
        <p:txBody>
          <a:bodyPr vert="horz" lIns="91440" tIns="45720" rIns="91440" bIns="45720" rtlCol="0"/>
          <a:lstStyle>
            <a:lvl1pPr algn="r">
              <a:defRPr sz="1200"/>
            </a:lvl1pPr>
          </a:lstStyle>
          <a:p>
            <a:fld id="{1CD27DC5-BCE4-4D62-8C69-FAD4D95B6740}" type="datetimeFigureOut">
              <a:rPr lang="en-GB" smtClean="0"/>
              <a:t>01/06/2015</a:t>
            </a:fld>
            <a:endParaRPr lang="en-GB"/>
          </a:p>
        </p:txBody>
      </p:sp>
      <p:sp>
        <p:nvSpPr>
          <p:cNvPr id="4" name="Footer Placeholder 3"/>
          <p:cNvSpPr>
            <a:spLocks noGrp="1"/>
          </p:cNvSpPr>
          <p:nvPr>
            <p:ph type="ftr" sz="quarter" idx="2"/>
          </p:nvPr>
        </p:nvSpPr>
        <p:spPr>
          <a:xfrm>
            <a:off x="0" y="9443662"/>
            <a:ext cx="2951163" cy="49712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7636" y="9443662"/>
            <a:ext cx="2951163" cy="497126"/>
          </a:xfrm>
          <a:prstGeom prst="rect">
            <a:avLst/>
          </a:prstGeom>
        </p:spPr>
        <p:txBody>
          <a:bodyPr vert="horz" lIns="91440" tIns="45720" rIns="91440" bIns="45720" rtlCol="0" anchor="b"/>
          <a:lstStyle>
            <a:lvl1pPr algn="r">
              <a:defRPr sz="1200"/>
            </a:lvl1pPr>
          </a:lstStyle>
          <a:p>
            <a:fld id="{05970D3E-5E5D-4EE1-8F16-2E94416D12E0}" type="slidenum">
              <a:rPr lang="en-GB" smtClean="0"/>
              <a:t>‹Nr.›</a:t>
            </a:fld>
            <a:endParaRPr lang="en-GB"/>
          </a:p>
        </p:txBody>
      </p:sp>
    </p:spTree>
    <p:extLst>
      <p:ext uri="{BB962C8B-B14F-4D97-AF65-F5344CB8AC3E}">
        <p14:creationId xmlns:p14="http://schemas.microsoft.com/office/powerpoint/2010/main" val="36383509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712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7636" y="0"/>
            <a:ext cx="2951163" cy="497126"/>
          </a:xfrm>
          <a:prstGeom prst="rect">
            <a:avLst/>
          </a:prstGeom>
        </p:spPr>
        <p:txBody>
          <a:bodyPr vert="horz" lIns="91440" tIns="45720" rIns="91440" bIns="45720" rtlCol="0"/>
          <a:lstStyle>
            <a:lvl1pPr algn="r">
              <a:defRPr sz="1200"/>
            </a:lvl1pPr>
          </a:lstStyle>
          <a:p>
            <a:fld id="{F5DAF53F-B561-4597-81B2-A98033BBFEA1}" type="datetimeFigureOut">
              <a:rPr lang="en-GB" smtClean="0"/>
              <a:t>01/06/2015</a:t>
            </a:fld>
            <a:endParaRPr lang="en-GB"/>
          </a:p>
        </p:txBody>
      </p:sp>
      <p:sp>
        <p:nvSpPr>
          <p:cNvPr id="4" name="Slide Image Placeholder 3"/>
          <p:cNvSpPr>
            <a:spLocks noGrp="1" noRot="1" noChangeAspect="1"/>
          </p:cNvSpPr>
          <p:nvPr>
            <p:ph type="sldImg" idx="2"/>
          </p:nvPr>
        </p:nvSpPr>
        <p:spPr>
          <a:xfrm>
            <a:off x="920750" y="746125"/>
            <a:ext cx="4968875"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038" y="4722694"/>
            <a:ext cx="5448300" cy="447413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3662"/>
            <a:ext cx="2951163" cy="497126"/>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7636" y="9443662"/>
            <a:ext cx="2951163" cy="497126"/>
          </a:xfrm>
          <a:prstGeom prst="rect">
            <a:avLst/>
          </a:prstGeom>
        </p:spPr>
        <p:txBody>
          <a:bodyPr vert="horz" lIns="91440" tIns="45720" rIns="91440" bIns="45720" rtlCol="0" anchor="b"/>
          <a:lstStyle>
            <a:lvl1pPr algn="r">
              <a:defRPr sz="1200"/>
            </a:lvl1pPr>
          </a:lstStyle>
          <a:p>
            <a:fld id="{0452A54B-EEAA-4641-83FD-A423825C144C}" type="slidenum">
              <a:rPr lang="en-GB" smtClean="0"/>
              <a:t>‹Nr.›</a:t>
            </a:fld>
            <a:endParaRPr lang="en-GB"/>
          </a:p>
        </p:txBody>
      </p:sp>
    </p:spTree>
    <p:extLst>
      <p:ext uri="{BB962C8B-B14F-4D97-AF65-F5344CB8AC3E}">
        <p14:creationId xmlns:p14="http://schemas.microsoft.com/office/powerpoint/2010/main" val="3065306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[PLACEHOLDER TEXT]</a:t>
            </a:r>
            <a:endParaRPr lang="de-DE" dirty="0"/>
          </a:p>
        </p:txBody>
      </p:sp>
      <p:sp>
        <p:nvSpPr>
          <p:cNvPr id="4" name="Fußzeilenplatzhalter 3"/>
          <p:cNvSpPr>
            <a:spLocks noGrp="1"/>
          </p:cNvSpPr>
          <p:nvPr>
            <p:ph type="ftr" sz="quarter" idx="10"/>
          </p:nvPr>
        </p:nvSpPr>
        <p:spPr/>
        <p:txBody>
          <a:bodyPr/>
          <a:lstStyle/>
          <a:p>
            <a:r>
              <a:rPr lang="de-DE" smtClean="0"/>
              <a:t>Titel der Präsentation in 9 pt CorpoS Regular | Abteilung | </a:t>
            </a:r>
            <a:r>
              <a:rPr lang="de-DE" smtClean="0">
                <a:latin typeface="CorpoS" pitchFamily="2" charset="0"/>
              </a:rPr>
              <a:t>Datum</a:t>
            </a:r>
            <a:endParaRPr lang="de-DE" dirty="0">
              <a:latin typeface="CorpoS" pitchFamily="2" charset="0"/>
            </a:endParaRPr>
          </a:p>
        </p:txBody>
      </p:sp>
      <p:sp>
        <p:nvSpPr>
          <p:cNvPr id="5" name="Foliennummernplatzhalter 4"/>
          <p:cNvSpPr>
            <a:spLocks noGrp="1"/>
          </p:cNvSpPr>
          <p:nvPr>
            <p:ph type="sldNum" sz="quarter" idx="11"/>
          </p:nvPr>
        </p:nvSpPr>
        <p:spPr/>
        <p:txBody>
          <a:bodyPr/>
          <a:lstStyle/>
          <a:p>
            <a:fld id="{98F1D224-6CCC-4B5A-B245-0941732BC833}" type="slidenum">
              <a:rPr lang="de-DE" smtClean="0"/>
              <a:pPr/>
              <a:t>38</a:t>
            </a:fld>
            <a:endParaRPr lang="de-DE" dirty="0"/>
          </a:p>
        </p:txBody>
      </p:sp>
    </p:spTree>
    <p:extLst>
      <p:ext uri="{BB962C8B-B14F-4D97-AF65-F5344CB8AC3E}">
        <p14:creationId xmlns:p14="http://schemas.microsoft.com/office/powerpoint/2010/main" val="3740288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a:p>
        </p:txBody>
      </p:sp>
      <p:sp>
        <p:nvSpPr>
          <p:cNvPr id="4" name="Tijdelijke aanduiding voor datum 3"/>
          <p:cNvSpPr>
            <a:spLocks noGrp="1"/>
          </p:cNvSpPr>
          <p:nvPr>
            <p:ph type="dt" sz="half" idx="10"/>
          </p:nvPr>
        </p:nvSpPr>
        <p:spPr/>
        <p:txBody>
          <a:bodyPr/>
          <a:lstStyle/>
          <a:p>
            <a:fld id="{E0BFF7D2-76B1-487D-ACA0-6C817B89B6D2}" type="datetime1">
              <a:rPr lang="en-US" smtClean="0"/>
              <a:t>6/1/2015</a:t>
            </a:fld>
            <a:endParaRPr lang="en-US"/>
          </a:p>
        </p:txBody>
      </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6" name="Tijdelijke aanduiding voor dianummer 5"/>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1274621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p>
            <a:fld id="{245C0773-4C6C-4E2E-9576-ACD2CF3684AD}" type="datetime1">
              <a:rPr lang="en-US" smtClean="0"/>
              <a:t>6/1/2015</a:t>
            </a:fld>
            <a:endParaRPr lang="en-US"/>
          </a:p>
        </p:txBody>
      </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6" name="Tijdelijke aanduiding voor dianummer 5"/>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3463745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p>
            <a:fld id="{77BC8900-892A-47C7-A1DD-9F5BFA5921D3}" type="datetime1">
              <a:rPr lang="en-US" smtClean="0"/>
              <a:t>6/1/2015</a:t>
            </a:fld>
            <a:endParaRPr lang="en-US"/>
          </a:p>
        </p:txBody>
      </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6" name="Tijdelijke aanduiding voor dianummer 5"/>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2643062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Inhaltsseite mit Titel &amp; linksbündiges Bild im Textfel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96000" y="368191"/>
            <a:ext cx="8352000" cy="900000"/>
          </a:xfrm>
          <a:prstGeom prst="rect">
            <a:avLst/>
          </a:prstGeom>
        </p:spPr>
        <p:txBody>
          <a:bodyPr/>
          <a:lstStyle>
            <a:lvl1pPr>
              <a:defRPr/>
            </a:lvl1pPr>
          </a:lstStyle>
          <a:p>
            <a:r>
              <a:rPr lang="de-DE" dirty="0" smtClean="0"/>
              <a:t>Headline in CorpoA Regular 30 pt über zwei Zeilen für eine Inhaltsseite</a:t>
            </a:r>
            <a:endParaRPr lang="de-DE" dirty="0"/>
          </a:p>
        </p:txBody>
      </p:sp>
      <p:sp>
        <p:nvSpPr>
          <p:cNvPr id="3" name="Inhaltsplatzhalter 2"/>
          <p:cNvSpPr>
            <a:spLocks noGrp="1"/>
          </p:cNvSpPr>
          <p:nvPr>
            <p:ph idx="1" hasCustomPrompt="1"/>
          </p:nvPr>
        </p:nvSpPr>
        <p:spPr>
          <a:xfrm>
            <a:off x="4644000" y="1484784"/>
            <a:ext cx="4104000" cy="4906800"/>
          </a:xfrm>
          <a:prstGeom prst="rect">
            <a:avLst/>
          </a:prstGeom>
        </p:spPr>
        <p:txBody>
          <a:bodyPr/>
          <a:lstStyle>
            <a:lvl1pPr>
              <a:defRPr/>
            </a:lvl1pPr>
          </a:lstStyle>
          <a:p>
            <a:pPr lvl="0"/>
            <a:r>
              <a:rPr lang="de-DE" dirty="0" smtClean="0"/>
              <a:t>Textfolien werden in CorpoS Regular, 20 </a:t>
            </a:r>
            <a:r>
              <a:rPr lang="de-DE" dirty="0" err="1" smtClean="0"/>
              <a:t>pt</a:t>
            </a:r>
            <a:r>
              <a:rPr lang="de-DE" dirty="0" smtClean="0"/>
              <a:t> gesetzt.</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a:xfrm>
            <a:off x="5436096" y="6552000"/>
            <a:ext cx="765448" cy="306000"/>
          </a:xfrm>
          <a:prstGeom prst="rect">
            <a:avLst/>
          </a:prstGeom>
        </p:spPr>
        <p:txBody>
          <a:bodyPr/>
          <a:lstStyle/>
          <a:p>
            <a:r>
              <a:rPr lang="en-US" smtClean="0">
                <a:solidFill>
                  <a:prstClr val="black"/>
                </a:solidFill>
              </a:rPr>
              <a:t>13.11.2014</a:t>
            </a:r>
            <a:endParaRPr lang="de-DE" dirty="0">
              <a:solidFill>
                <a:prstClr val="black"/>
              </a:solidFill>
            </a:endParaRPr>
          </a:p>
        </p:txBody>
      </p:sp>
      <p:sp>
        <p:nvSpPr>
          <p:cNvPr id="5" name="Fußzeilenplatzhalter 4"/>
          <p:cNvSpPr>
            <a:spLocks noGrp="1"/>
          </p:cNvSpPr>
          <p:nvPr>
            <p:ph type="ftr" sz="quarter" idx="11"/>
          </p:nvPr>
        </p:nvSpPr>
        <p:spPr>
          <a:xfrm>
            <a:off x="396000" y="6552000"/>
            <a:ext cx="4896080" cy="306000"/>
          </a:xfrm>
          <a:prstGeom prst="rect">
            <a:avLst/>
          </a:prstGeom>
        </p:spPr>
        <p:txBody>
          <a:bodyPr/>
          <a:lstStyle/>
          <a:p>
            <a:r>
              <a:rPr lang="de-DE" smtClean="0">
                <a:solidFill>
                  <a:prstClr val="black"/>
                </a:solidFill>
              </a:rPr>
              <a:t>Dr. Weidmann, S. Klimek, T. Wagner</a:t>
            </a:r>
            <a:endParaRPr lang="de-DE" dirty="0">
              <a:solidFill>
                <a:prstClr val="black"/>
              </a:solidFill>
            </a:endParaRPr>
          </a:p>
        </p:txBody>
      </p:sp>
      <p:sp>
        <p:nvSpPr>
          <p:cNvPr id="6" name="Foliennummernplatzhalter 5"/>
          <p:cNvSpPr>
            <a:spLocks noGrp="1"/>
          </p:cNvSpPr>
          <p:nvPr>
            <p:ph type="sldNum" sz="quarter" idx="12"/>
          </p:nvPr>
        </p:nvSpPr>
        <p:spPr/>
        <p:txBody>
          <a:bodyPr/>
          <a:lstStyle/>
          <a:p>
            <a:fld id="{B8BD4307-8E25-4063-B042-91C9BB9E4C20}" type="slidenum">
              <a:rPr lang="de-DE" smtClean="0">
                <a:solidFill>
                  <a:prstClr val="black"/>
                </a:solidFill>
              </a:rPr>
              <a:pPr/>
              <a:t>‹Nr.›</a:t>
            </a:fld>
            <a:endParaRPr lang="de-DE" dirty="0">
              <a:solidFill>
                <a:prstClr val="black"/>
              </a:solidFill>
            </a:endParaRPr>
          </a:p>
        </p:txBody>
      </p:sp>
      <p:sp>
        <p:nvSpPr>
          <p:cNvPr id="9" name="Bildplatzhalter 8"/>
          <p:cNvSpPr>
            <a:spLocks noGrp="1"/>
          </p:cNvSpPr>
          <p:nvPr>
            <p:ph type="pic" sz="quarter" idx="15"/>
          </p:nvPr>
        </p:nvSpPr>
        <p:spPr>
          <a:xfrm>
            <a:off x="395288" y="1490400"/>
            <a:ext cx="4104000" cy="4899600"/>
          </a:xfrm>
          <a:prstGeom prst="rect">
            <a:avLst/>
          </a:prstGeom>
        </p:spPr>
        <p:txBody>
          <a:bodyPr/>
          <a:lstStyle/>
          <a:p>
            <a:r>
              <a:rPr lang="de-DE" smtClean="0"/>
              <a:t>Bild durch Klicken auf Symbol hinzufügen</a:t>
            </a:r>
            <a:endParaRPr lang="de-DE" dirty="0"/>
          </a:p>
        </p:txBody>
      </p:sp>
      <p:sp>
        <p:nvSpPr>
          <p:cNvPr id="11" name="Textplatzhalter 4"/>
          <p:cNvSpPr>
            <a:spLocks noGrp="1"/>
          </p:cNvSpPr>
          <p:nvPr>
            <p:ph type="body" sz="quarter" idx="19" hasCustomPrompt="1"/>
          </p:nvPr>
        </p:nvSpPr>
        <p:spPr>
          <a:xfrm>
            <a:off x="396000" y="144000"/>
            <a:ext cx="5256000" cy="216000"/>
          </a:xfrm>
          <a:prstGeom prst="rect">
            <a:avLst/>
          </a:prstGeom>
        </p:spPr>
        <p:txBody>
          <a:bodyPr>
            <a:normAutofit/>
          </a:bodyPr>
          <a:lstStyle>
            <a:lvl1pPr marL="0" indent="0">
              <a:buFont typeface="Arial" pitchFamily="34" charset="0"/>
              <a:buNone/>
              <a:defRPr sz="1200"/>
            </a:lvl1pPr>
            <a:lvl2pPr marL="0" indent="0">
              <a:buNone/>
              <a:defRPr sz="1200"/>
            </a:lvl2pPr>
            <a:lvl3pPr marL="0" indent="0">
              <a:buNone/>
              <a:defRPr sz="1200"/>
            </a:lvl3pPr>
            <a:lvl4pPr marL="0" indent="0">
              <a:buNone/>
              <a:defRPr sz="1200"/>
            </a:lvl4pPr>
            <a:lvl5pPr marL="0" indent="0">
              <a:buNone/>
              <a:defRPr sz="1200"/>
            </a:lvl5pPr>
            <a:lvl6pPr marL="0" indent="0">
              <a:buNone/>
              <a:defRPr sz="1200"/>
            </a:lvl6pPr>
            <a:lvl7pPr marL="0" indent="0">
              <a:buNone/>
              <a:defRPr sz="1200"/>
            </a:lvl7pPr>
            <a:lvl8pPr marL="0" indent="0">
              <a:buNone/>
              <a:defRPr sz="1200"/>
            </a:lvl8pPr>
            <a:lvl9pPr marL="0" indent="0">
              <a:buNone/>
              <a:defRPr sz="1200"/>
            </a:lvl9pPr>
          </a:lstStyle>
          <a:p>
            <a:pPr lvl="0"/>
            <a:r>
              <a:rPr lang="de-DE" dirty="0" smtClean="0"/>
              <a:t>Optionale Kapitelüberschrift</a:t>
            </a:r>
          </a:p>
        </p:txBody>
      </p:sp>
      <p:sp>
        <p:nvSpPr>
          <p:cNvPr id="12" name="Textplatzhalter 5"/>
          <p:cNvSpPr>
            <a:spLocks noGrp="1"/>
          </p:cNvSpPr>
          <p:nvPr>
            <p:ph type="body" sz="quarter" idx="20" hasCustomPrompt="1"/>
          </p:nvPr>
        </p:nvSpPr>
        <p:spPr>
          <a:xfrm>
            <a:off x="6865200" y="72000"/>
            <a:ext cx="1879200" cy="306000"/>
          </a:xfrm>
          <a:prstGeom prst="rect">
            <a:avLst/>
          </a:prstGeom>
          <a:noFill/>
        </p:spPr>
        <p:txBody>
          <a:bodyPr/>
          <a:lstStyle>
            <a:lvl1pPr marL="0" indent="0">
              <a:lnSpc>
                <a:spcPct val="100000"/>
              </a:lnSpc>
              <a:spcAft>
                <a:spcPts val="0"/>
              </a:spcAft>
              <a:buFont typeface="Arial" pitchFamily="34" charset="0"/>
              <a:buNone/>
              <a:defRPr sz="600">
                <a:solidFill>
                  <a:schemeClr val="bg1"/>
                </a:solidFill>
              </a:defRPr>
            </a:lvl1pPr>
            <a:lvl2pPr marL="0" indent="0">
              <a:lnSpc>
                <a:spcPct val="100000"/>
              </a:lnSpc>
              <a:spcAft>
                <a:spcPts val="0"/>
              </a:spcAft>
              <a:buNone/>
              <a:defRPr sz="600">
                <a:solidFill>
                  <a:schemeClr val="bg1"/>
                </a:solidFill>
              </a:defRPr>
            </a:lvl2pPr>
            <a:lvl3pPr marL="180000" indent="0">
              <a:lnSpc>
                <a:spcPct val="100000"/>
              </a:lnSpc>
              <a:spcAft>
                <a:spcPts val="0"/>
              </a:spcAft>
              <a:buNone/>
              <a:defRPr sz="600">
                <a:solidFill>
                  <a:schemeClr val="bg1"/>
                </a:solidFill>
              </a:defRPr>
            </a:lvl3pPr>
            <a:lvl4pPr marL="180000" indent="0">
              <a:lnSpc>
                <a:spcPct val="100000"/>
              </a:lnSpc>
              <a:spcAft>
                <a:spcPts val="0"/>
              </a:spcAft>
              <a:buNone/>
              <a:defRPr sz="600">
                <a:solidFill>
                  <a:schemeClr val="bg1"/>
                </a:solidFill>
              </a:defRPr>
            </a:lvl4pPr>
            <a:lvl5pPr marL="180000" indent="0">
              <a:lnSpc>
                <a:spcPct val="100000"/>
              </a:lnSpc>
              <a:spcAft>
                <a:spcPts val="0"/>
              </a:spcAft>
              <a:buNone/>
              <a:defRPr sz="600">
                <a:solidFill>
                  <a:schemeClr val="bg1"/>
                </a:solidFill>
              </a:defRPr>
            </a:lvl5pPr>
            <a:lvl6pPr marL="180000" indent="0">
              <a:lnSpc>
                <a:spcPct val="100000"/>
              </a:lnSpc>
              <a:spcAft>
                <a:spcPts val="0"/>
              </a:spcAft>
              <a:buNone/>
              <a:defRPr sz="600">
                <a:solidFill>
                  <a:schemeClr val="bg1"/>
                </a:solidFill>
              </a:defRPr>
            </a:lvl6pPr>
            <a:lvl7pPr marL="180000" indent="0">
              <a:lnSpc>
                <a:spcPct val="100000"/>
              </a:lnSpc>
              <a:spcAft>
                <a:spcPts val="0"/>
              </a:spcAft>
              <a:buNone/>
              <a:defRPr sz="600">
                <a:solidFill>
                  <a:schemeClr val="bg1"/>
                </a:solidFill>
              </a:defRPr>
            </a:lvl7pPr>
            <a:lvl8pPr marL="180000" indent="0">
              <a:lnSpc>
                <a:spcPct val="100000"/>
              </a:lnSpc>
              <a:spcAft>
                <a:spcPts val="0"/>
              </a:spcAft>
              <a:buNone/>
              <a:defRPr sz="600">
                <a:solidFill>
                  <a:schemeClr val="bg1"/>
                </a:solidFill>
              </a:defRPr>
            </a:lvl8pPr>
            <a:lvl9pPr marL="180000" indent="0">
              <a:lnSpc>
                <a:spcPct val="100000"/>
              </a:lnSpc>
              <a:spcAft>
                <a:spcPts val="0"/>
              </a:spcAft>
              <a:buNone/>
              <a:defRPr sz="600">
                <a:solidFill>
                  <a:schemeClr val="bg1"/>
                </a:solidFill>
              </a:defRPr>
            </a:lvl9pPr>
          </a:lstStyle>
          <a:p>
            <a:pPr lvl="0"/>
            <a:r>
              <a:rPr lang="de-DE" dirty="0" smtClean="0"/>
              <a:t> </a:t>
            </a:r>
            <a:endParaRPr lang="de-DE" dirty="0"/>
          </a:p>
        </p:txBody>
      </p:sp>
      <p:sp>
        <p:nvSpPr>
          <p:cNvPr id="13" name="Textplatzhalter 5"/>
          <p:cNvSpPr>
            <a:spLocks noGrp="1"/>
          </p:cNvSpPr>
          <p:nvPr>
            <p:ph type="body" sz="quarter" idx="21" hasCustomPrompt="1"/>
          </p:nvPr>
        </p:nvSpPr>
        <p:spPr>
          <a:xfrm>
            <a:off x="4914000" y="72000"/>
            <a:ext cx="1879200" cy="306000"/>
          </a:xfrm>
          <a:prstGeom prst="rect">
            <a:avLst/>
          </a:prstGeom>
          <a:noFill/>
        </p:spPr>
        <p:txBody>
          <a:bodyPr/>
          <a:lstStyle>
            <a:lvl1pPr marL="0" indent="0">
              <a:lnSpc>
                <a:spcPct val="100000"/>
              </a:lnSpc>
              <a:spcAft>
                <a:spcPts val="0"/>
              </a:spcAft>
              <a:buFont typeface="Arial" pitchFamily="34" charset="0"/>
              <a:buNone/>
              <a:defRPr sz="600">
                <a:solidFill>
                  <a:schemeClr val="bg1"/>
                </a:solidFill>
              </a:defRPr>
            </a:lvl1pPr>
            <a:lvl2pPr marL="0" indent="0">
              <a:lnSpc>
                <a:spcPct val="100000"/>
              </a:lnSpc>
              <a:spcAft>
                <a:spcPts val="0"/>
              </a:spcAft>
              <a:buNone/>
              <a:defRPr sz="600">
                <a:solidFill>
                  <a:schemeClr val="bg1"/>
                </a:solidFill>
              </a:defRPr>
            </a:lvl2pPr>
            <a:lvl3pPr marL="180000" indent="0">
              <a:lnSpc>
                <a:spcPct val="100000"/>
              </a:lnSpc>
              <a:spcAft>
                <a:spcPts val="0"/>
              </a:spcAft>
              <a:buNone/>
              <a:defRPr sz="600">
                <a:solidFill>
                  <a:schemeClr val="bg1"/>
                </a:solidFill>
              </a:defRPr>
            </a:lvl3pPr>
            <a:lvl4pPr marL="180000" indent="0">
              <a:lnSpc>
                <a:spcPct val="100000"/>
              </a:lnSpc>
              <a:spcAft>
                <a:spcPts val="0"/>
              </a:spcAft>
              <a:buNone/>
              <a:defRPr sz="600">
                <a:solidFill>
                  <a:schemeClr val="bg1"/>
                </a:solidFill>
              </a:defRPr>
            </a:lvl4pPr>
            <a:lvl5pPr marL="180000" indent="0">
              <a:lnSpc>
                <a:spcPct val="100000"/>
              </a:lnSpc>
              <a:spcAft>
                <a:spcPts val="0"/>
              </a:spcAft>
              <a:buNone/>
              <a:defRPr sz="600">
                <a:solidFill>
                  <a:schemeClr val="bg1"/>
                </a:solidFill>
              </a:defRPr>
            </a:lvl5pPr>
            <a:lvl6pPr marL="180000" indent="0">
              <a:lnSpc>
                <a:spcPct val="100000"/>
              </a:lnSpc>
              <a:spcAft>
                <a:spcPts val="0"/>
              </a:spcAft>
              <a:buNone/>
              <a:defRPr sz="600">
                <a:solidFill>
                  <a:schemeClr val="bg1"/>
                </a:solidFill>
              </a:defRPr>
            </a:lvl6pPr>
            <a:lvl7pPr marL="180000" indent="0">
              <a:lnSpc>
                <a:spcPct val="100000"/>
              </a:lnSpc>
              <a:spcAft>
                <a:spcPts val="0"/>
              </a:spcAft>
              <a:buNone/>
              <a:defRPr sz="600">
                <a:solidFill>
                  <a:schemeClr val="bg1"/>
                </a:solidFill>
              </a:defRPr>
            </a:lvl7pPr>
            <a:lvl8pPr marL="180000" indent="0">
              <a:lnSpc>
                <a:spcPct val="100000"/>
              </a:lnSpc>
              <a:spcAft>
                <a:spcPts val="0"/>
              </a:spcAft>
              <a:buNone/>
              <a:defRPr sz="600">
                <a:solidFill>
                  <a:schemeClr val="bg1"/>
                </a:solidFill>
              </a:defRPr>
            </a:lvl8pPr>
            <a:lvl9pPr marL="180000" indent="0">
              <a:lnSpc>
                <a:spcPct val="100000"/>
              </a:lnSpc>
              <a:spcAft>
                <a:spcPts val="0"/>
              </a:spcAft>
              <a:buNone/>
              <a:defRPr sz="600">
                <a:solidFill>
                  <a:schemeClr val="bg1"/>
                </a:solidFill>
              </a:defRPr>
            </a:lvl9pPr>
          </a:lstStyle>
          <a:p>
            <a:pPr lvl="0"/>
            <a:r>
              <a:rPr lang="de-DE" dirty="0" smtClean="0"/>
              <a:t> </a:t>
            </a:r>
            <a:endParaRPr lang="de-DE" dirty="0"/>
          </a:p>
        </p:txBody>
      </p:sp>
    </p:spTree>
    <p:extLst>
      <p:ext uri="{BB962C8B-B14F-4D97-AF65-F5344CB8AC3E}">
        <p14:creationId xmlns:p14="http://schemas.microsoft.com/office/powerpoint/2010/main" val="12451672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10"/>
          </p:nvPr>
        </p:nvSpPr>
        <p:spPr/>
        <p:txBody>
          <a:bodyPr/>
          <a:lstStyle/>
          <a:p>
            <a:fld id="{488C4269-BC3E-41CF-B6AE-CB5B0C7DC098}" type="datetime1">
              <a:rPr lang="en-US" smtClean="0"/>
              <a:t>6/1/2015</a:t>
            </a:fld>
            <a:endParaRPr lang="en-US"/>
          </a:p>
        </p:txBody>
      </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6" name="Tijdelijke aanduiding voor dianummer 5"/>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3821129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65710784-E50F-4A94-95EC-10292C2A51B2}" type="datetime1">
              <a:rPr lang="en-US" smtClean="0"/>
              <a:t>6/1/2015</a:t>
            </a:fld>
            <a:endParaRPr lang="en-US"/>
          </a:p>
        </p:txBody>
      </p:sp>
      <p:sp>
        <p:nvSpPr>
          <p:cNvPr id="5" name="Tijdelijke aanduiding voor voettekst 4"/>
          <p:cNvSpPr>
            <a:spLocks noGrp="1"/>
          </p:cNvSpPr>
          <p:nvPr>
            <p:ph type="ftr" sz="quarter" idx="11"/>
          </p:nvPr>
        </p:nvSpPr>
        <p:spPr/>
        <p:txBody>
          <a:bodyPr/>
          <a:lstStyle/>
          <a:p>
            <a:r>
              <a:rPr lang="en-US" smtClean="0"/>
              <a:t>André Rijnders   RDW / The Netherlands</a:t>
            </a:r>
            <a:endParaRPr lang="en-US"/>
          </a:p>
        </p:txBody>
      </p:sp>
      <p:sp>
        <p:nvSpPr>
          <p:cNvPr id="6" name="Tijdelijke aanduiding voor dianummer 5"/>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359627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4"/>
          <p:cNvSpPr>
            <a:spLocks noGrp="1"/>
          </p:cNvSpPr>
          <p:nvPr>
            <p:ph type="dt" sz="half" idx="10"/>
          </p:nvPr>
        </p:nvSpPr>
        <p:spPr/>
        <p:txBody>
          <a:bodyPr/>
          <a:lstStyle/>
          <a:p>
            <a:fld id="{5B498C17-92FE-4D48-BE8F-E4DD9CABE5B8}" type="datetime1">
              <a:rPr lang="en-US" smtClean="0"/>
              <a:t>6/1/2015</a:t>
            </a:fld>
            <a:endParaRPr lang="en-US"/>
          </a:p>
        </p:txBody>
      </p:sp>
      <p:sp>
        <p:nvSpPr>
          <p:cNvPr id="6" name="Tijdelijke aanduiding voor voettekst 5"/>
          <p:cNvSpPr>
            <a:spLocks noGrp="1"/>
          </p:cNvSpPr>
          <p:nvPr>
            <p:ph type="ftr" sz="quarter" idx="11"/>
          </p:nvPr>
        </p:nvSpPr>
        <p:spPr/>
        <p:txBody>
          <a:bodyPr/>
          <a:lstStyle/>
          <a:p>
            <a:r>
              <a:rPr lang="en-US" smtClean="0"/>
              <a:t>André Rijnders   RDW / The Netherlands</a:t>
            </a:r>
            <a:endParaRPr lang="en-US"/>
          </a:p>
        </p:txBody>
      </p:sp>
      <p:sp>
        <p:nvSpPr>
          <p:cNvPr id="7" name="Tijdelijke aanduiding voor dianummer 6"/>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2224870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Tijdelijke aanduiding voor datum 6"/>
          <p:cNvSpPr>
            <a:spLocks noGrp="1"/>
          </p:cNvSpPr>
          <p:nvPr>
            <p:ph type="dt" sz="half" idx="10"/>
          </p:nvPr>
        </p:nvSpPr>
        <p:spPr/>
        <p:txBody>
          <a:bodyPr/>
          <a:lstStyle/>
          <a:p>
            <a:fld id="{21CCC0EB-2DE8-4EDD-9398-172BC32D9EC2}" type="datetime1">
              <a:rPr lang="en-US" smtClean="0"/>
              <a:t>6/1/2015</a:t>
            </a:fld>
            <a:endParaRPr lang="en-US"/>
          </a:p>
        </p:txBody>
      </p:sp>
      <p:sp>
        <p:nvSpPr>
          <p:cNvPr id="8" name="Tijdelijke aanduiding voor voettekst 7"/>
          <p:cNvSpPr>
            <a:spLocks noGrp="1"/>
          </p:cNvSpPr>
          <p:nvPr>
            <p:ph type="ftr" sz="quarter" idx="11"/>
          </p:nvPr>
        </p:nvSpPr>
        <p:spPr/>
        <p:txBody>
          <a:bodyPr/>
          <a:lstStyle/>
          <a:p>
            <a:r>
              <a:rPr lang="en-US" smtClean="0"/>
              <a:t>André Rijnders   RDW / The Netherlands</a:t>
            </a:r>
            <a:endParaRPr lang="en-US"/>
          </a:p>
        </p:txBody>
      </p:sp>
      <p:sp>
        <p:nvSpPr>
          <p:cNvPr id="9" name="Tijdelijke aanduiding voor dianummer 8"/>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3173396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datum 2"/>
          <p:cNvSpPr>
            <a:spLocks noGrp="1"/>
          </p:cNvSpPr>
          <p:nvPr>
            <p:ph type="dt" sz="half" idx="10"/>
          </p:nvPr>
        </p:nvSpPr>
        <p:spPr/>
        <p:txBody>
          <a:bodyPr/>
          <a:lstStyle/>
          <a:p>
            <a:fld id="{CBC25114-0FE7-435A-817C-5EAE98E0F71D}" type="datetime1">
              <a:rPr lang="en-US" smtClean="0"/>
              <a:t>6/1/2015</a:t>
            </a:fld>
            <a:endParaRPr lang="en-US"/>
          </a:p>
        </p:txBody>
      </p:sp>
      <p:sp>
        <p:nvSpPr>
          <p:cNvPr id="4" name="Tijdelijke aanduiding voor voettekst 3"/>
          <p:cNvSpPr>
            <a:spLocks noGrp="1"/>
          </p:cNvSpPr>
          <p:nvPr>
            <p:ph type="ftr" sz="quarter" idx="11"/>
          </p:nvPr>
        </p:nvSpPr>
        <p:spPr/>
        <p:txBody>
          <a:bodyPr/>
          <a:lstStyle/>
          <a:p>
            <a:r>
              <a:rPr lang="en-US" smtClean="0"/>
              <a:t>André Rijnders   RDW / The Netherlands</a:t>
            </a:r>
            <a:endParaRPr lang="en-US"/>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1030808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04C5B17-0A7B-4586-8E15-44CA30E28959}" type="datetime1">
              <a:rPr lang="en-US" smtClean="0"/>
              <a:t>6/1/2015</a:t>
            </a:fld>
            <a:endParaRPr lang="en-US"/>
          </a:p>
        </p:txBody>
      </p:sp>
      <p:sp>
        <p:nvSpPr>
          <p:cNvPr id="3" name="Tijdelijke aanduiding voor voettekst 2"/>
          <p:cNvSpPr>
            <a:spLocks noGrp="1"/>
          </p:cNvSpPr>
          <p:nvPr>
            <p:ph type="ftr" sz="quarter" idx="11"/>
          </p:nvPr>
        </p:nvSpPr>
        <p:spPr/>
        <p:txBody>
          <a:bodyPr/>
          <a:lstStyle/>
          <a:p>
            <a:r>
              <a:rPr lang="en-US" smtClean="0"/>
              <a:t>André Rijnders   RDW / The Netherlands</a:t>
            </a:r>
            <a:endParaRPr lang="en-US"/>
          </a:p>
        </p:txBody>
      </p:sp>
      <p:sp>
        <p:nvSpPr>
          <p:cNvPr id="4" name="Tijdelijke aanduiding voor dianummer 3"/>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1147107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8D8E18D-C034-433E-8911-8BD10F36FB72}" type="datetime1">
              <a:rPr lang="en-US" smtClean="0"/>
              <a:t>6/1/2015</a:t>
            </a:fld>
            <a:endParaRPr lang="en-US"/>
          </a:p>
        </p:txBody>
      </p:sp>
      <p:sp>
        <p:nvSpPr>
          <p:cNvPr id="6" name="Tijdelijke aanduiding voor voettekst 5"/>
          <p:cNvSpPr>
            <a:spLocks noGrp="1"/>
          </p:cNvSpPr>
          <p:nvPr>
            <p:ph type="ftr" sz="quarter" idx="11"/>
          </p:nvPr>
        </p:nvSpPr>
        <p:spPr/>
        <p:txBody>
          <a:bodyPr/>
          <a:lstStyle/>
          <a:p>
            <a:r>
              <a:rPr lang="en-US" smtClean="0"/>
              <a:t>André Rijnders   RDW / The Netherlands</a:t>
            </a:r>
            <a:endParaRPr lang="en-US"/>
          </a:p>
        </p:txBody>
      </p:sp>
      <p:sp>
        <p:nvSpPr>
          <p:cNvPr id="7" name="Tijdelijke aanduiding voor dianummer 6"/>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1075397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16B1A9A-9A10-4895-BAFA-3D01EE61FD8B}" type="datetime1">
              <a:rPr lang="en-US" smtClean="0"/>
              <a:t>6/1/2015</a:t>
            </a:fld>
            <a:endParaRPr lang="en-US"/>
          </a:p>
        </p:txBody>
      </p:sp>
      <p:sp>
        <p:nvSpPr>
          <p:cNvPr id="6" name="Tijdelijke aanduiding voor voettekst 5"/>
          <p:cNvSpPr>
            <a:spLocks noGrp="1"/>
          </p:cNvSpPr>
          <p:nvPr>
            <p:ph type="ftr" sz="quarter" idx="11"/>
          </p:nvPr>
        </p:nvSpPr>
        <p:spPr/>
        <p:txBody>
          <a:bodyPr/>
          <a:lstStyle/>
          <a:p>
            <a:r>
              <a:rPr lang="en-US" smtClean="0"/>
              <a:t>André Rijnders   RDW / The Netherlands</a:t>
            </a:r>
            <a:endParaRPr lang="en-US"/>
          </a:p>
        </p:txBody>
      </p:sp>
      <p:sp>
        <p:nvSpPr>
          <p:cNvPr id="7" name="Tijdelijke aanduiding voor dianummer 6"/>
          <p:cNvSpPr>
            <a:spLocks noGrp="1"/>
          </p:cNvSpPr>
          <p:nvPr>
            <p:ph type="sldNum" sz="quarter" idx="12"/>
          </p:nvPr>
        </p:nvSpPr>
        <p:spPr/>
        <p:txBody>
          <a:bodyPr/>
          <a:lstStyle/>
          <a:p>
            <a:fld id="{6A4572FC-218E-42B7-9EA4-B22383AAA60D}" type="slidenum">
              <a:rPr lang="en-US" smtClean="0"/>
              <a:t>‹Nr.›</a:t>
            </a:fld>
            <a:endParaRPr lang="en-US"/>
          </a:p>
        </p:txBody>
      </p:sp>
    </p:spTree>
    <p:extLst>
      <p:ext uri="{BB962C8B-B14F-4D97-AF65-F5344CB8AC3E}">
        <p14:creationId xmlns:p14="http://schemas.microsoft.com/office/powerpoint/2010/main" val="1889484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userDrawn="1">
            <p:custDataLst>
              <p:tags r:id="rId15"/>
            </p:custDataLst>
            <p:extLst>
              <p:ext uri="{D42A27DB-BD31-4B8C-83A1-F6EECF244321}">
                <p14:modId xmlns:p14="http://schemas.microsoft.com/office/powerpoint/2010/main" val="60296542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03" name="think-cell Folie" r:id="rId16" imgW="270" imgH="270" progId="TCLayout.ActiveDocument.1">
                  <p:embed/>
                </p:oleObj>
              </mc:Choice>
              <mc:Fallback>
                <p:oleObj name="think-cell Folie" r:id="rId16" imgW="270" imgH="270" progId="TCLayout.ActiveDocument.1">
                  <p:embed/>
                  <p:pic>
                    <p:nvPicPr>
                      <p:cNvPr id="0" name=""/>
                      <p:cNvPicPr/>
                      <p:nvPr/>
                    </p:nvPicPr>
                    <p:blipFill>
                      <a:blip r:embed="rId17"/>
                      <a:stretch>
                        <a:fillRect/>
                      </a:stretch>
                    </p:blipFill>
                    <p:spPr>
                      <a:xfrm>
                        <a:off x="1588" y="1588"/>
                        <a:ext cx="1587" cy="1587"/>
                      </a:xfrm>
                      <a:prstGeom prst="rect">
                        <a:avLst/>
                      </a:prstGeom>
                    </p:spPr>
                  </p:pic>
                </p:oleObj>
              </mc:Fallback>
            </mc:AlternateContent>
          </a:graphicData>
        </a:graphic>
      </p:graphicFrame>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en-US"/>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189BDD-D52C-4664-B2CC-084A325A6449}" type="datetime1">
              <a:rPr lang="en-US" smtClean="0"/>
              <a:t>6/1/2015</a:t>
            </a:fld>
            <a:endParaRPr lang="en-US"/>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André Rijnders   RDW / The Netherlands</a:t>
            </a:r>
            <a:endParaRPr lang="en-US"/>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572FC-218E-42B7-9EA4-B22383AAA60D}" type="slidenum">
              <a:rPr lang="en-US" smtClean="0"/>
              <a:t>‹Nr.›</a:t>
            </a:fld>
            <a:endParaRPr lang="en-US"/>
          </a:p>
        </p:txBody>
      </p:sp>
    </p:spTree>
    <p:extLst>
      <p:ext uri="{BB962C8B-B14F-4D97-AF65-F5344CB8AC3E}">
        <p14:creationId xmlns:p14="http://schemas.microsoft.com/office/powerpoint/2010/main" val="4095459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vmlDrawing" Target="../drawings/vmlDrawing4.v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_rels/slide3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hyperlink" Target="http://www.ruthmann.de/dateien/Produkte/Cargoloader/Links/IMG_9764%20Kopie.jpg" TargetMode="External"/><Relationship Id="rId7" Type="http://schemas.openxmlformats.org/officeDocument/2006/relationships/image" Target="../media/image21.jpeg"/><Relationship Id="rId12"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20.jpeg"/><Relationship Id="rId11" Type="http://schemas.openxmlformats.org/officeDocument/2006/relationships/image" Target="../media/image25.jpeg"/><Relationship Id="rId5" Type="http://schemas.openxmlformats.org/officeDocument/2006/relationships/image" Target="../media/image19.jpeg"/><Relationship Id="rId15" Type="http://schemas.openxmlformats.org/officeDocument/2006/relationships/image" Target="../media/image29.png"/><Relationship Id="rId10" Type="http://schemas.openxmlformats.org/officeDocument/2006/relationships/image" Target="../media/image24.png"/><Relationship Id="rId4" Type="http://schemas.openxmlformats.org/officeDocument/2006/relationships/image" Target="../media/image18.jpeg"/><Relationship Id="rId9" Type="http://schemas.openxmlformats.org/officeDocument/2006/relationships/image" Target="../media/image23.png"/><Relationship Id="rId14" Type="http://schemas.openxmlformats.org/officeDocument/2006/relationships/image" Target="../media/image28.png"/></Relationships>
</file>

<file path=ppt/slides/_rels/slide3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jpeg"/><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2.jpeg"/><Relationship Id="rId5" Type="http://schemas.openxmlformats.org/officeDocument/2006/relationships/image" Target="../media/image1.e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2"/>
            </p:custDataLst>
            <p:extLst>
              <p:ext uri="{D42A27DB-BD31-4B8C-83A1-F6EECF244321}">
                <p14:modId xmlns:p14="http://schemas.microsoft.com/office/powerpoint/2010/main" val="327068654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127" name="think-cell Folie" r:id="rId4" imgW="270" imgH="270" progId="TCLayout.ActiveDocument.1">
                  <p:embed/>
                </p:oleObj>
              </mc:Choice>
              <mc:Fallback>
                <p:oleObj name="think-cell Foli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395536" y="1268760"/>
            <a:ext cx="8424936" cy="5040560"/>
          </a:xfrm>
        </p:spPr>
        <p:txBody>
          <a:bodyPr>
            <a:normAutofit fontScale="92500" lnSpcReduction="10000"/>
          </a:bodyPr>
          <a:lstStyle/>
          <a:p>
            <a:pPr marL="457200" lvl="1" indent="0">
              <a:buNone/>
            </a:pPr>
            <a:endParaRPr lang="en-US" sz="2400" dirty="0"/>
          </a:p>
          <a:p>
            <a:pPr marL="531813" lvl="1" indent="-265113">
              <a:buNone/>
            </a:pPr>
            <a:r>
              <a:rPr lang="en-US" sz="2600" dirty="0" smtClean="0"/>
              <a:t>Handed over from phase 1a: </a:t>
            </a:r>
          </a:p>
          <a:p>
            <a:pPr marL="531813" lvl="1" indent="-265113"/>
            <a:r>
              <a:rPr lang="en-US" sz="2200" dirty="0"/>
              <a:t>a</a:t>
            </a:r>
            <a:r>
              <a:rPr lang="en-US" sz="2200" dirty="0" smtClean="0"/>
              <a:t>s an alternative for determining road load with the coast down or torque meter, a calculation method for default road load parameters may be used</a:t>
            </a:r>
          </a:p>
          <a:p>
            <a:pPr marL="531813" lvl="1" indent="-265113"/>
            <a:r>
              <a:rPr lang="en-US" sz="2200" dirty="0" smtClean="0"/>
              <a:t>(based on future data) the parameters can be reviewed.</a:t>
            </a:r>
          </a:p>
          <a:p>
            <a:pPr marL="531813" lvl="1" indent="-265113">
              <a:buNone/>
            </a:pPr>
            <a:endParaRPr lang="en-US" sz="2200" dirty="0"/>
          </a:p>
          <a:p>
            <a:pPr marL="531813" lvl="1" indent="-265113">
              <a:buNone/>
            </a:pPr>
            <a:r>
              <a:rPr lang="en-US" sz="2600" dirty="0" smtClean="0"/>
              <a:t>Situation:</a:t>
            </a:r>
          </a:p>
          <a:p>
            <a:pPr marL="531813" lvl="1" indent="-265113"/>
            <a:r>
              <a:rPr lang="en-US" sz="2200" dirty="0" smtClean="0"/>
              <a:t>No new data has been made available (so far)</a:t>
            </a:r>
          </a:p>
          <a:p>
            <a:pPr marL="531813" lvl="1" indent="-265113"/>
            <a:r>
              <a:rPr lang="en-US" sz="2200" dirty="0" smtClean="0"/>
              <a:t>On request of IWG#7 RDW (André </a:t>
            </a:r>
            <a:r>
              <a:rPr lang="en-US" sz="2200" dirty="0" err="1" smtClean="0"/>
              <a:t>Rijnders</a:t>
            </a:r>
            <a:r>
              <a:rPr lang="en-US" sz="2200" dirty="0" smtClean="0"/>
              <a:t>) took initiative to develop an alternative methodology</a:t>
            </a:r>
          </a:p>
          <a:p>
            <a:pPr marL="531813" lvl="1" indent="-265113"/>
            <a:r>
              <a:rPr lang="en-US" sz="2200" dirty="0" smtClean="0"/>
              <a:t>At IWG#8 (Pune) an initial proposal was presented and discussed</a:t>
            </a:r>
          </a:p>
          <a:p>
            <a:pPr marL="531813" lvl="1" indent="-265113"/>
            <a:r>
              <a:rPr lang="en-US" sz="2200" dirty="0"/>
              <a:t>A</a:t>
            </a:r>
            <a:r>
              <a:rPr lang="en-US" sz="2200" dirty="0" smtClean="0"/>
              <a:t>t IWG#9 the ACEA Task Force LCV offered to develop the methodology jointly with RDW/TNO</a:t>
            </a:r>
          </a:p>
          <a:p>
            <a:pPr marL="531813" lvl="1" indent="-265113"/>
            <a:r>
              <a:rPr lang="en-US" sz="2200" dirty="0" smtClean="0"/>
              <a:t>At IWG#10 a new initial proposal was presented</a:t>
            </a:r>
            <a:endParaRPr lang="en-US" sz="2200" dirty="0"/>
          </a:p>
          <a:p>
            <a:pPr marL="457200" lvl="1" indent="0">
              <a:buNone/>
            </a:pPr>
            <a:endParaRPr lang="en-US" sz="1700" dirty="0"/>
          </a:p>
        </p:txBody>
      </p:sp>
      <p:sp>
        <p:nvSpPr>
          <p:cNvPr id="4" name="Tijdelijke aanduiding voor voettekst 3"/>
          <p:cNvSpPr>
            <a:spLocks noGrp="1"/>
          </p:cNvSpPr>
          <p:nvPr>
            <p:ph type="ftr" sz="quarter" idx="11"/>
          </p:nvPr>
        </p:nvSpPr>
        <p:spPr>
          <a:xfrm>
            <a:off x="2235880" y="6309320"/>
            <a:ext cx="4928408" cy="365125"/>
          </a:xfrm>
        </p:spPr>
        <p:txBody>
          <a:bodyPr/>
          <a:lstStyle/>
          <a:p>
            <a:r>
              <a:rPr lang="en-US" dirty="0" smtClean="0"/>
              <a:t>André </a:t>
            </a:r>
            <a:r>
              <a:rPr lang="en-US" dirty="0" err="1" smtClean="0"/>
              <a:t>Rijnders</a:t>
            </a:r>
            <a:r>
              <a:rPr lang="en-US" dirty="0" smtClean="0"/>
              <a:t>  RDW / The Netherlands – </a:t>
            </a:r>
            <a:r>
              <a:rPr lang="en-US" dirty="0" err="1" smtClean="0"/>
              <a:t>Wouter</a:t>
            </a:r>
            <a:r>
              <a:rPr lang="en-US" dirty="0" smtClean="0"/>
              <a:t> </a:t>
            </a:r>
            <a:r>
              <a:rPr lang="en-US" dirty="0" err="1" smtClean="0"/>
              <a:t>Vandermeulen</a:t>
            </a:r>
            <a:r>
              <a:rPr lang="en-US" dirty="0" smtClean="0"/>
              <a:t> ACEA-LCV</a:t>
            </a:r>
            <a:endParaRPr lang="en-US" dirty="0"/>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a:t>
            </a:fld>
            <a:endParaRPr lang="en-US"/>
          </a:p>
        </p:txBody>
      </p:sp>
      <p:sp>
        <p:nvSpPr>
          <p:cNvPr id="6" name="Textfeld 5"/>
          <p:cNvSpPr txBox="1"/>
          <p:nvPr/>
        </p:nvSpPr>
        <p:spPr>
          <a:xfrm>
            <a:off x="6948264" y="260648"/>
            <a:ext cx="1762470" cy="400110"/>
          </a:xfrm>
          <a:prstGeom prst="rect">
            <a:avLst/>
          </a:prstGeom>
          <a:noFill/>
        </p:spPr>
        <p:txBody>
          <a:bodyPr wrap="none" rtlCol="0">
            <a:spAutoFit/>
          </a:bodyPr>
          <a:lstStyle/>
          <a:p>
            <a:r>
              <a:rPr lang="de-DE" sz="2000" b="1" u="sng" dirty="0" smtClean="0">
                <a:latin typeface="Arial" panose="020B0604020202020204" pitchFamily="34" charset="0"/>
                <a:cs typeface="Arial" panose="020B0604020202020204" pitchFamily="34" charset="0"/>
              </a:rPr>
              <a:t>WLTP-11-17e</a:t>
            </a:r>
            <a:endParaRPr lang="de-DE" sz="2000" b="1" u="sn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96455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395536" y="1556792"/>
            <a:ext cx="8301608" cy="504056"/>
          </a:xfrm>
        </p:spPr>
        <p:txBody>
          <a:bodyPr>
            <a:normAutofit/>
          </a:bodyPr>
          <a:lstStyle/>
          <a:p>
            <a:pPr marL="541338" lvl="1" indent="-358775">
              <a:buNone/>
            </a:pPr>
            <a:r>
              <a:rPr lang="en-US" sz="2000" dirty="0" smtClean="0"/>
              <a:t>Selection of </a:t>
            </a:r>
            <a:r>
              <a:rPr lang="en-US" sz="2000" b="1" dirty="0" smtClean="0"/>
              <a:t>representative</a:t>
            </a:r>
            <a:r>
              <a:rPr lang="en-US" sz="2000" dirty="0" smtClean="0"/>
              <a:t> test vehicle (2)</a:t>
            </a:r>
          </a:p>
          <a:p>
            <a:pPr marL="541338" lvl="1" indent="-358775">
              <a:buNone/>
            </a:pPr>
            <a:endParaRPr lang="en-US" sz="3200" dirty="0"/>
          </a:p>
          <a:p>
            <a:pPr marL="541338" lvl="2" indent="-358775">
              <a:buNone/>
            </a:pPr>
            <a:endParaRPr lang="en-US" sz="3200" dirty="0" smtClean="0"/>
          </a:p>
          <a:p>
            <a:pPr marL="541338" lvl="3" indent="-358775">
              <a:buNone/>
            </a:pPr>
            <a:endParaRPr lang="en-GB" sz="3200" i="1" dirty="0" smtClean="0">
              <a:solidFill>
                <a:prstClr val="black"/>
              </a:solidFill>
            </a:endParaRPr>
          </a:p>
          <a:p>
            <a:pPr marL="541338" lvl="1" indent="-358775">
              <a:buNone/>
            </a:pPr>
            <a:endParaRPr lang="en-US" sz="3200" dirty="0" smtClean="0"/>
          </a:p>
        </p:txBody>
      </p:sp>
      <p:sp>
        <p:nvSpPr>
          <p:cNvPr id="4" name="Tijdelijke aanduiding voor voettekst 3"/>
          <p:cNvSpPr>
            <a:spLocks noGrp="1"/>
          </p:cNvSpPr>
          <p:nvPr>
            <p:ph type="ftr" sz="quarter" idx="11"/>
          </p:nvPr>
        </p:nvSpPr>
        <p:spPr>
          <a:xfrm>
            <a:off x="1979712" y="6356350"/>
            <a:ext cx="5328592"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10</a:t>
            </a:fld>
            <a:endParaRPr lang="en-US"/>
          </a:p>
        </p:txBody>
      </p:sp>
      <p:sp>
        <p:nvSpPr>
          <p:cNvPr id="7" name="TextBox 6"/>
          <p:cNvSpPr txBox="1"/>
          <p:nvPr/>
        </p:nvSpPr>
        <p:spPr>
          <a:xfrm>
            <a:off x="398943" y="1988840"/>
            <a:ext cx="8208912" cy="4185761"/>
          </a:xfrm>
          <a:prstGeom prst="rect">
            <a:avLst/>
          </a:prstGeom>
          <a:noFill/>
          <a:ln>
            <a:solidFill>
              <a:schemeClr val="accent1"/>
            </a:solidFill>
          </a:ln>
        </p:spPr>
        <p:txBody>
          <a:bodyPr wrap="square" rtlCol="0">
            <a:spAutoFit/>
          </a:bodyPr>
          <a:lstStyle/>
          <a:p>
            <a:r>
              <a:rPr lang="en-US" sz="1400" i="1" dirty="0"/>
              <a:t>4.2.1 Test vehicle</a:t>
            </a:r>
          </a:p>
          <a:p>
            <a:r>
              <a:rPr lang="en-US" sz="1400" i="1" dirty="0" smtClean="0"/>
              <a:t>(New) 4.2.1.3</a:t>
            </a:r>
            <a:r>
              <a:rPr lang="en-US" sz="1400" i="1" dirty="0"/>
              <a:t>: </a:t>
            </a:r>
            <a:r>
              <a:rPr lang="en-US" sz="1400" i="1" dirty="0" smtClean="0"/>
              <a:t>Application of the road </a:t>
            </a:r>
            <a:r>
              <a:rPr lang="en-US" sz="1400" i="1" dirty="0"/>
              <a:t>load </a:t>
            </a:r>
            <a:r>
              <a:rPr lang="en-US" sz="1400" i="1" dirty="0" smtClean="0"/>
              <a:t>matrix family</a:t>
            </a:r>
            <a:endParaRPr lang="en-US" sz="1400" i="1" dirty="0"/>
          </a:p>
          <a:p>
            <a:r>
              <a:rPr lang="en-US" sz="1400" i="1" dirty="0"/>
              <a:t>A test vehicle </a:t>
            </a:r>
            <a:r>
              <a:rPr lang="en-US" sz="1400" i="1" dirty="0" smtClean="0"/>
              <a:t>fulfilling the criterion of paragraph 5.8 of this GTR and that </a:t>
            </a:r>
            <a:r>
              <a:rPr lang="en-US" sz="1400" i="1" dirty="0"/>
              <a:t>is representative for the intended vehicles series to be covered by the road load </a:t>
            </a:r>
            <a:r>
              <a:rPr lang="en-US" sz="1400" i="1" dirty="0" smtClean="0"/>
              <a:t>matrix family in </a:t>
            </a:r>
            <a:r>
              <a:rPr lang="en-US" sz="1400" i="1" dirty="0"/>
              <a:t>terms of </a:t>
            </a:r>
            <a:r>
              <a:rPr lang="en-US" sz="1400" i="1" dirty="0" smtClean="0"/>
              <a:t> estimated </a:t>
            </a:r>
            <a:r>
              <a:rPr lang="en-US" sz="1400" i="1" dirty="0"/>
              <a:t>worst Cd value, body shape, estimated average </a:t>
            </a:r>
            <a:r>
              <a:rPr lang="en-US" sz="1400" i="1" dirty="0" err="1"/>
              <a:t>tyre</a:t>
            </a:r>
            <a:r>
              <a:rPr lang="en-US" sz="1400" i="1" dirty="0"/>
              <a:t> rolling </a:t>
            </a:r>
            <a:r>
              <a:rPr lang="en-US" sz="1400" i="1" dirty="0" smtClean="0"/>
              <a:t>resistance, estimated highest n/v ratio and </a:t>
            </a:r>
            <a:r>
              <a:rPr lang="en-US" sz="1400" i="1" dirty="0"/>
              <a:t>estimated average mass of optional </a:t>
            </a:r>
            <a:r>
              <a:rPr lang="en-US" sz="1400" i="1" dirty="0" smtClean="0"/>
              <a:t>equipment </a:t>
            </a:r>
            <a:r>
              <a:rPr lang="en-US" sz="1400" i="1" dirty="0"/>
              <a:t>shall be selected </a:t>
            </a:r>
            <a:r>
              <a:rPr lang="en-US" sz="1400" i="1" dirty="0" smtClean="0"/>
              <a:t>to determine the road load. In </a:t>
            </a:r>
            <a:r>
              <a:rPr lang="en-US" sz="1400" i="1" dirty="0"/>
              <a:t>case no representative body shape can be determined the test vehicle shall be equipped with a square box with rounded corners </a:t>
            </a:r>
            <a:r>
              <a:rPr lang="en-US" sz="1400" i="1" dirty="0" smtClean="0"/>
              <a:t>(radius ≤25 mm) </a:t>
            </a:r>
            <a:r>
              <a:rPr lang="en-US" sz="1400" i="1" dirty="0"/>
              <a:t>with width equal to the maximum width of the vehicles covered by the road load </a:t>
            </a:r>
            <a:r>
              <a:rPr lang="en-US" sz="1400" i="1" dirty="0" smtClean="0"/>
              <a:t>matrix family </a:t>
            </a:r>
            <a:r>
              <a:rPr lang="en-US" sz="1400" i="1" dirty="0"/>
              <a:t>and total height of test vehicle </a:t>
            </a:r>
            <a:r>
              <a:rPr lang="en-US" sz="1400" i="1" dirty="0" smtClean="0"/>
              <a:t>3.0 </a:t>
            </a:r>
            <a:r>
              <a:rPr lang="en-US" sz="1400" i="1" dirty="0"/>
              <a:t>± 0.1 </a:t>
            </a:r>
            <a:r>
              <a:rPr lang="en-US" sz="1400" i="1" dirty="0" smtClean="0"/>
              <a:t>m. </a:t>
            </a:r>
          </a:p>
          <a:p>
            <a:r>
              <a:rPr lang="en-US" sz="1400" i="1" dirty="0" smtClean="0"/>
              <a:t>The </a:t>
            </a:r>
            <a:r>
              <a:rPr lang="en-US" sz="1400" i="1" dirty="0"/>
              <a:t>manufacturer and the responsible authority shall agree which vehicle test model is representative.</a:t>
            </a:r>
          </a:p>
          <a:p>
            <a:r>
              <a:rPr lang="en-US" sz="1400" i="1" dirty="0" smtClean="0"/>
              <a:t>[The actual test </a:t>
            </a:r>
            <a:r>
              <a:rPr lang="en-US" sz="1400" i="1" dirty="0"/>
              <a:t>mass of the test vehicle shall be </a:t>
            </a:r>
            <a:r>
              <a:rPr lang="en-US" sz="1400" i="1" dirty="0" smtClean="0"/>
              <a:t>at least 3000 kg.]</a:t>
            </a:r>
          </a:p>
          <a:p>
            <a:endParaRPr lang="en-US" sz="1400" i="1" dirty="0" smtClean="0"/>
          </a:p>
          <a:p>
            <a:pPr marL="457200" lvl="2"/>
            <a:r>
              <a:rPr lang="en-GB" sz="1400" i="1" dirty="0"/>
              <a:t>(</a:t>
            </a:r>
            <a:r>
              <a:rPr lang="en-GB" sz="1400" b="1" dirty="0"/>
              <a:t>Note:</a:t>
            </a:r>
            <a:r>
              <a:rPr lang="en-GB" sz="1400" dirty="0"/>
              <a:t> Vehicles H and L are needed for Mco2-correlation (Annex 7, 3.2.3.2.3, equation (40) – if vehicles H and L are introduced no further modifications to Annex 7 are required)</a:t>
            </a:r>
          </a:p>
          <a:p>
            <a:r>
              <a:rPr lang="en-GB" sz="1400" i="1" dirty="0" smtClean="0"/>
              <a:t>The vehicle parameters test mass, tyre rolling resistance and frontal area of both a vehicle H and L shall be determined in such a way that vehicle H produces the highest cycle energy and vehicle L the lowest cycle energy from the road load matrix family. The manufacturer and the responsible authority shall agree on the vehicle parameters for vehicle H and L.</a:t>
            </a:r>
          </a:p>
          <a:p>
            <a:r>
              <a:rPr lang="en-GB" sz="1400" i="1" dirty="0" smtClean="0"/>
              <a:t>The road load of vehicles H and L shall be calculated according to (new) paragraph 5bis of this Annex.</a:t>
            </a:r>
            <a:endParaRPr lang="en-GB" sz="1400" i="1" dirty="0"/>
          </a:p>
        </p:txBody>
      </p:sp>
    </p:spTree>
    <p:extLst>
      <p:ext uri="{BB962C8B-B14F-4D97-AF65-F5344CB8AC3E}">
        <p14:creationId xmlns:p14="http://schemas.microsoft.com/office/powerpoint/2010/main" val="27307897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395536" y="1556792"/>
            <a:ext cx="8301608" cy="504056"/>
          </a:xfrm>
        </p:spPr>
        <p:txBody>
          <a:bodyPr>
            <a:normAutofit/>
          </a:bodyPr>
          <a:lstStyle/>
          <a:p>
            <a:pPr marL="541338" lvl="1" indent="-358775">
              <a:buNone/>
            </a:pPr>
            <a:r>
              <a:rPr lang="en-US" sz="2000" dirty="0" smtClean="0"/>
              <a:t>Calculation road load coefficients of </a:t>
            </a:r>
            <a:r>
              <a:rPr lang="en-US" sz="2000" b="1" dirty="0" smtClean="0"/>
              <a:t>representative</a:t>
            </a:r>
            <a:r>
              <a:rPr lang="en-US" sz="2000" dirty="0" smtClean="0"/>
              <a:t> test vehicle</a:t>
            </a:r>
          </a:p>
        </p:txBody>
      </p:sp>
      <p:sp>
        <p:nvSpPr>
          <p:cNvPr id="4" name="Tijdelijke aanduiding voor voettekst 3"/>
          <p:cNvSpPr>
            <a:spLocks noGrp="1"/>
          </p:cNvSpPr>
          <p:nvPr>
            <p:ph type="ftr" sz="quarter" idx="11"/>
          </p:nvPr>
        </p:nvSpPr>
        <p:spPr>
          <a:xfrm>
            <a:off x="1979712" y="6356350"/>
            <a:ext cx="5328592"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11</a:t>
            </a:fld>
            <a:endParaRPr lang="en-US"/>
          </a:p>
        </p:txBody>
      </p:sp>
      <p:sp>
        <p:nvSpPr>
          <p:cNvPr id="7" name="TextBox 6"/>
          <p:cNvSpPr txBox="1"/>
          <p:nvPr/>
        </p:nvSpPr>
        <p:spPr>
          <a:xfrm>
            <a:off x="398943" y="2276872"/>
            <a:ext cx="8208912" cy="1384995"/>
          </a:xfrm>
          <a:prstGeom prst="rect">
            <a:avLst/>
          </a:prstGeom>
          <a:noFill/>
          <a:ln>
            <a:solidFill>
              <a:schemeClr val="accent1"/>
            </a:solidFill>
          </a:ln>
        </p:spPr>
        <p:txBody>
          <a:bodyPr wrap="square" rtlCol="0">
            <a:spAutoFit/>
          </a:bodyPr>
          <a:lstStyle/>
          <a:p>
            <a:r>
              <a:rPr lang="en-US" sz="1400" i="1" dirty="0" smtClean="0"/>
              <a:t>4.3.1.4.5 (coast down) + 4.3.2.5.2 (on-board anemometer) + 4.4.4/5 (torque meter) (+ wind tunnel??)</a:t>
            </a:r>
          </a:p>
          <a:p>
            <a:endParaRPr lang="en-US" sz="1400" i="1" dirty="0" smtClean="0"/>
          </a:p>
          <a:p>
            <a:r>
              <a:rPr lang="en-US" sz="1400" dirty="0" smtClean="0"/>
              <a:t>Add to the end of the paragraphs:</a:t>
            </a:r>
          </a:p>
          <a:p>
            <a:endParaRPr lang="en-US" sz="1400" dirty="0" smtClean="0"/>
          </a:p>
          <a:p>
            <a:r>
              <a:rPr lang="en-US" sz="1400" i="1" dirty="0" smtClean="0"/>
              <a:t>In case the tested vehicle is the representative vehicle of a road load matrix family, the coefficient f</a:t>
            </a:r>
            <a:r>
              <a:rPr lang="en-US" sz="1400" i="1" baseline="-25000" dirty="0" smtClean="0"/>
              <a:t>1</a:t>
            </a:r>
            <a:r>
              <a:rPr lang="en-US" sz="1400" i="1" dirty="0" smtClean="0"/>
              <a:t> shall be set to zero and the </a:t>
            </a:r>
            <a:r>
              <a:rPr lang="en-US" sz="1400" i="1" dirty="0"/>
              <a:t>coefficients </a:t>
            </a:r>
            <a:r>
              <a:rPr lang="en-US" sz="1400" i="1" dirty="0" smtClean="0"/>
              <a:t>f</a:t>
            </a:r>
            <a:r>
              <a:rPr lang="en-US" sz="1400" i="1" baseline="-25000" dirty="0"/>
              <a:t>0</a:t>
            </a:r>
            <a:r>
              <a:rPr lang="en-US" sz="1400" i="1" baseline="-25000" dirty="0" smtClean="0"/>
              <a:t> </a:t>
            </a:r>
            <a:r>
              <a:rPr lang="en-US" sz="1400" i="1" dirty="0"/>
              <a:t>and </a:t>
            </a:r>
            <a:r>
              <a:rPr lang="en-US" sz="1400" i="1" dirty="0" smtClean="0"/>
              <a:t>f</a:t>
            </a:r>
            <a:r>
              <a:rPr lang="en-US" sz="1400" i="1" baseline="-25000" dirty="0" smtClean="0"/>
              <a:t>2</a:t>
            </a:r>
            <a:r>
              <a:rPr lang="en-US" sz="1400" i="1" dirty="0" smtClean="0"/>
              <a:t> shall be recalculated according to the least squares regression analyses.</a:t>
            </a:r>
          </a:p>
        </p:txBody>
      </p:sp>
    </p:spTree>
    <p:extLst>
      <p:ext uri="{BB962C8B-B14F-4D97-AF65-F5344CB8AC3E}">
        <p14:creationId xmlns:p14="http://schemas.microsoft.com/office/powerpoint/2010/main" val="16047306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467544" y="1556792"/>
            <a:ext cx="8473384" cy="4968552"/>
          </a:xfrm>
        </p:spPr>
        <p:txBody>
          <a:bodyPr>
            <a:normAutofit lnSpcReduction="10000"/>
          </a:bodyPr>
          <a:lstStyle/>
          <a:p>
            <a:pPr marL="457200" lvl="1" indent="0">
              <a:buNone/>
            </a:pPr>
            <a:r>
              <a:rPr lang="en-US" sz="2600" dirty="0" smtClean="0"/>
              <a:t>Extension (1)</a:t>
            </a:r>
          </a:p>
          <a:p>
            <a:pPr marL="457200" lvl="1" indent="0">
              <a:buNone/>
            </a:pPr>
            <a:endParaRPr lang="en-US" sz="2200" dirty="0" smtClean="0"/>
          </a:p>
          <a:p>
            <a:pPr lvl="1"/>
            <a:r>
              <a:rPr lang="en-US" sz="2200" dirty="0"/>
              <a:t>f0 and f2 </a:t>
            </a:r>
            <a:r>
              <a:rPr lang="en-US" sz="2200" dirty="0" smtClean="0"/>
              <a:t>derived (by least squares regression analysis) from coastdown data set of the tested vehicle</a:t>
            </a:r>
            <a:endParaRPr lang="en-US" sz="2200" dirty="0"/>
          </a:p>
          <a:p>
            <a:pPr marL="457200" lvl="1" indent="0">
              <a:buNone/>
            </a:pPr>
            <a:endParaRPr lang="en-US" sz="2200" dirty="0"/>
          </a:p>
          <a:p>
            <a:pPr lvl="1"/>
            <a:r>
              <a:rPr lang="en-US" sz="2200" dirty="0" smtClean="0"/>
              <a:t>Conservative approach implies different </a:t>
            </a:r>
            <a:r>
              <a:rPr lang="en-US" sz="2200" dirty="0"/>
              <a:t>correlations </a:t>
            </a:r>
            <a:r>
              <a:rPr lang="en-US" sz="2200" dirty="0" smtClean="0"/>
              <a:t>between road </a:t>
            </a:r>
            <a:r>
              <a:rPr lang="en-US" sz="2200" dirty="0"/>
              <a:t>load values and delta’s TM, </a:t>
            </a:r>
            <a:r>
              <a:rPr lang="en-US" sz="2200" dirty="0" err="1"/>
              <a:t>Af</a:t>
            </a:r>
            <a:r>
              <a:rPr lang="en-US" sz="2200" dirty="0"/>
              <a:t> and RR for Upward </a:t>
            </a:r>
            <a:r>
              <a:rPr lang="en-US" sz="2200" dirty="0" smtClean="0"/>
              <a:t>(H) and </a:t>
            </a:r>
            <a:r>
              <a:rPr lang="en-US" sz="2200" dirty="0"/>
              <a:t>Downward </a:t>
            </a:r>
            <a:r>
              <a:rPr lang="en-US" sz="2200" dirty="0" smtClean="0"/>
              <a:t>(L) extrapolation</a:t>
            </a:r>
            <a:r>
              <a:rPr lang="en-US" sz="2200" strike="sngStrike" dirty="0"/>
              <a:t/>
            </a:r>
            <a:br>
              <a:rPr lang="en-US" sz="2200" strike="sngStrike" dirty="0"/>
            </a:br>
            <a:endParaRPr lang="en-US" sz="2200" strike="sngStrike" dirty="0"/>
          </a:p>
          <a:p>
            <a:pPr marL="457200" lvl="1" indent="0">
              <a:buNone/>
            </a:pPr>
            <a:r>
              <a:rPr lang="en-US" sz="2000" dirty="0"/>
              <a:t>f0_new = (1-X</a:t>
            </a:r>
            <a:r>
              <a:rPr lang="en-US" sz="2000" baseline="-25000" dirty="0"/>
              <a:t>0</a:t>
            </a:r>
            <a:r>
              <a:rPr lang="en-US" sz="2000" dirty="0" smtClean="0"/>
              <a:t>)</a:t>
            </a:r>
            <a:r>
              <a:rPr lang="en-US" sz="2000" dirty="0" smtClean="0">
                <a:latin typeface="Symbol" panose="05050102010706020507" pitchFamily="18" charset="2"/>
                <a:sym typeface="Wingdings" panose="05000000000000000000" pitchFamily="2" charset="2"/>
              </a:rPr>
              <a:t>*</a:t>
            </a:r>
            <a:r>
              <a:rPr lang="en-US" sz="2000" dirty="0" smtClean="0"/>
              <a:t>f0 </a:t>
            </a:r>
            <a:r>
              <a:rPr lang="en-US" sz="2000" dirty="0"/>
              <a:t>+ (X</a:t>
            </a:r>
            <a:r>
              <a:rPr lang="en-US" sz="2000" baseline="-25000" dirty="0"/>
              <a:t>0</a:t>
            </a:r>
            <a:r>
              <a:rPr lang="en-US" sz="2000" dirty="0" smtClean="0"/>
              <a:t>)(f0</a:t>
            </a:r>
            <a:r>
              <a:rPr lang="en-US" sz="2000" dirty="0" smtClean="0">
                <a:latin typeface="Symbol" panose="05050102010706020507" pitchFamily="18" charset="2"/>
                <a:sym typeface="Wingdings" panose="05000000000000000000" pitchFamily="2" charset="2"/>
              </a:rPr>
              <a:t>*</a:t>
            </a:r>
            <a:r>
              <a:rPr lang="en-US" sz="2000" dirty="0" smtClean="0"/>
              <a:t>(TM+</a:t>
            </a:r>
            <a:r>
              <a:rPr lang="en-US" sz="2000" dirty="0" smtClean="0">
                <a:latin typeface="Symbol" panose="05050102010706020507" pitchFamily="18" charset="2"/>
                <a:sym typeface="Wingdings" panose="05000000000000000000" pitchFamily="2" charset="2"/>
              </a:rPr>
              <a:t>DTM)/TM+</a:t>
            </a:r>
            <a:r>
              <a:rPr lang="en-US" sz="2000" dirty="0" smtClean="0">
                <a:sym typeface="Wingdings" panose="05000000000000000000" pitchFamily="2" charset="2"/>
              </a:rPr>
              <a:t>9.81</a:t>
            </a:r>
            <a:r>
              <a:rPr lang="en-US" sz="2000" dirty="0" smtClean="0">
                <a:latin typeface="Symbol" panose="05050102010706020507" pitchFamily="18" charset="2"/>
                <a:sym typeface="Wingdings" panose="05000000000000000000" pitchFamily="2" charset="2"/>
              </a:rPr>
              <a:t>*D</a:t>
            </a:r>
            <a:r>
              <a:rPr lang="en-US" sz="2000" dirty="0" smtClean="0"/>
              <a:t>RR</a:t>
            </a:r>
            <a:r>
              <a:rPr lang="en-US" sz="2000" dirty="0" smtClean="0">
                <a:latin typeface="Symbol" panose="05050102010706020507" pitchFamily="18" charset="2"/>
                <a:sym typeface="Wingdings" panose="05000000000000000000" pitchFamily="2" charset="2"/>
              </a:rPr>
              <a:t>*</a:t>
            </a:r>
            <a:r>
              <a:rPr lang="en-US" sz="2000" dirty="0" smtClean="0"/>
              <a:t>(</a:t>
            </a:r>
            <a:r>
              <a:rPr lang="en-US" sz="2000" dirty="0"/>
              <a:t>TM+</a:t>
            </a:r>
            <a:r>
              <a:rPr lang="en-US" sz="2000" dirty="0">
                <a:latin typeface="Symbol" panose="05050102010706020507" pitchFamily="18" charset="2"/>
                <a:sym typeface="Wingdings" panose="05000000000000000000" pitchFamily="2" charset="2"/>
              </a:rPr>
              <a:t>DTM))</a:t>
            </a:r>
            <a:endParaRPr lang="en-US" sz="2000" dirty="0"/>
          </a:p>
          <a:p>
            <a:pPr marL="457200" lvl="1" indent="0">
              <a:buNone/>
            </a:pPr>
            <a:r>
              <a:rPr lang="en-US" sz="2000" dirty="0"/>
              <a:t>f2_new = (</a:t>
            </a:r>
            <a:r>
              <a:rPr lang="en-US" sz="2000" dirty="0" smtClean="0"/>
              <a:t>1-X</a:t>
            </a:r>
            <a:r>
              <a:rPr lang="en-US" sz="2000" baseline="-25000" dirty="0" smtClean="0"/>
              <a:t>2</a:t>
            </a:r>
            <a:r>
              <a:rPr lang="en-US" sz="2000" dirty="0" smtClean="0"/>
              <a:t>)</a:t>
            </a:r>
            <a:r>
              <a:rPr lang="en-US" sz="2000" dirty="0" smtClean="0">
                <a:latin typeface="Symbol" panose="05050102010706020507" pitchFamily="18" charset="2"/>
                <a:sym typeface="Wingdings" panose="05000000000000000000" pitchFamily="2" charset="2"/>
              </a:rPr>
              <a:t>*</a:t>
            </a:r>
            <a:r>
              <a:rPr lang="en-US" sz="2000" dirty="0" smtClean="0"/>
              <a:t>f2 </a:t>
            </a:r>
            <a:r>
              <a:rPr lang="en-US" sz="2000" dirty="0"/>
              <a:t>+ (</a:t>
            </a:r>
            <a:r>
              <a:rPr lang="en-US" sz="2000" dirty="0" smtClean="0"/>
              <a:t>X</a:t>
            </a:r>
            <a:r>
              <a:rPr lang="en-US" sz="2000" baseline="-25000" dirty="0" smtClean="0"/>
              <a:t>2</a:t>
            </a:r>
            <a:r>
              <a:rPr lang="en-US" sz="2000" dirty="0" smtClean="0"/>
              <a:t>)</a:t>
            </a:r>
            <a:r>
              <a:rPr lang="en-US" sz="2000" dirty="0" smtClean="0">
                <a:latin typeface="Symbol" panose="05050102010706020507" pitchFamily="18" charset="2"/>
                <a:sym typeface="Wingdings" panose="05000000000000000000" pitchFamily="2" charset="2"/>
              </a:rPr>
              <a:t>*</a:t>
            </a:r>
            <a:r>
              <a:rPr lang="en-US" sz="2000" dirty="0" smtClean="0"/>
              <a:t>f2</a:t>
            </a:r>
            <a:r>
              <a:rPr lang="en-US" sz="2000" dirty="0">
                <a:latin typeface="Symbol" panose="05050102010706020507" pitchFamily="18" charset="2"/>
                <a:sym typeface="Wingdings" panose="05000000000000000000" pitchFamily="2" charset="2"/>
              </a:rPr>
              <a:t>* </a:t>
            </a:r>
            <a:r>
              <a:rPr lang="en-US" sz="2000" dirty="0" smtClean="0"/>
              <a:t>(</a:t>
            </a:r>
            <a:r>
              <a:rPr lang="en-US" sz="2000" dirty="0" err="1" smtClean="0"/>
              <a:t>Af+</a:t>
            </a:r>
            <a:r>
              <a:rPr lang="en-US" sz="2000" dirty="0" err="1" smtClean="0">
                <a:latin typeface="Symbol" panose="05050102010706020507" pitchFamily="18" charset="2"/>
                <a:sym typeface="Wingdings" panose="05000000000000000000" pitchFamily="2" charset="2"/>
              </a:rPr>
              <a:t>D</a:t>
            </a:r>
            <a:r>
              <a:rPr lang="en-US" sz="2000" dirty="0" err="1" smtClean="0"/>
              <a:t>Af</a:t>
            </a:r>
            <a:r>
              <a:rPr lang="en-US" sz="2000" dirty="0" smtClean="0">
                <a:latin typeface="Symbol" panose="05050102010706020507" pitchFamily="18" charset="2"/>
                <a:sym typeface="Wingdings" panose="05000000000000000000" pitchFamily="2" charset="2"/>
              </a:rPr>
              <a:t>)/</a:t>
            </a:r>
            <a:r>
              <a:rPr lang="en-US" sz="2000" dirty="0"/>
              <a:t> </a:t>
            </a:r>
            <a:r>
              <a:rPr lang="en-US" sz="2000" dirty="0" err="1"/>
              <a:t>Af</a:t>
            </a:r>
            <a:endParaRPr lang="en-US" sz="2000" dirty="0">
              <a:latin typeface="Symbol" panose="05050102010706020507" pitchFamily="18" charset="2"/>
              <a:sym typeface="Wingdings" panose="05000000000000000000" pitchFamily="2" charset="2"/>
            </a:endParaRPr>
          </a:p>
          <a:p>
            <a:pPr marL="857250" lvl="2" indent="-406400">
              <a:buNone/>
            </a:pPr>
            <a:endParaRPr lang="en-US" sz="2200" dirty="0" smtClean="0"/>
          </a:p>
          <a:p>
            <a:pPr marL="457200" lvl="1" indent="0">
              <a:buNone/>
            </a:pPr>
            <a:r>
              <a:rPr lang="en-US" sz="2200" dirty="0" smtClean="0"/>
              <a:t>Different </a:t>
            </a:r>
            <a:r>
              <a:rPr lang="en-US" sz="2200" b="1" dirty="0" smtClean="0">
                <a:solidFill>
                  <a:srgbClr val="FF0000"/>
                </a:solidFill>
              </a:rPr>
              <a:t>X</a:t>
            </a:r>
            <a:r>
              <a:rPr lang="en-US" sz="2200" b="1" baseline="-25000" dirty="0" smtClean="0">
                <a:solidFill>
                  <a:srgbClr val="FF0000"/>
                </a:solidFill>
              </a:rPr>
              <a:t>0</a:t>
            </a:r>
            <a:r>
              <a:rPr lang="en-US" sz="2200" b="1" dirty="0" smtClean="0">
                <a:solidFill>
                  <a:srgbClr val="FF0000"/>
                </a:solidFill>
              </a:rPr>
              <a:t> and X</a:t>
            </a:r>
            <a:r>
              <a:rPr lang="en-US" sz="2200" b="1" baseline="-25000" dirty="0" smtClean="0">
                <a:solidFill>
                  <a:srgbClr val="FF0000"/>
                </a:solidFill>
              </a:rPr>
              <a:t>2</a:t>
            </a:r>
            <a:r>
              <a:rPr lang="en-US" sz="2200" b="1" dirty="0" smtClean="0">
                <a:solidFill>
                  <a:srgbClr val="FF0000"/>
                </a:solidFill>
              </a:rPr>
              <a:t> values </a:t>
            </a:r>
            <a:r>
              <a:rPr lang="en-US" sz="2200" dirty="0" smtClean="0"/>
              <a:t>for upward and downward extrapolation </a:t>
            </a:r>
            <a:r>
              <a:rPr lang="en-US" sz="2200" b="1" dirty="0" smtClean="0">
                <a:solidFill>
                  <a:srgbClr val="FF0000"/>
                </a:solidFill>
              </a:rPr>
              <a:t>to be determined</a:t>
            </a:r>
          </a:p>
          <a:p>
            <a:pPr marL="457200" lvl="1" indent="0">
              <a:buNone/>
            </a:pPr>
            <a:endParaRPr lang="en-US" sz="2200" dirty="0"/>
          </a:p>
          <a:p>
            <a:pPr marL="457200" lvl="1" indent="0">
              <a:buNone/>
            </a:pPr>
            <a:endParaRPr lang="en-US" sz="2200" dirty="0" smtClean="0"/>
          </a:p>
          <a:p>
            <a:pPr marL="457200" lvl="1" indent="0">
              <a:buNone/>
            </a:pPr>
            <a:endParaRPr lang="en-US" sz="2200" dirty="0"/>
          </a:p>
          <a:p>
            <a:pPr marL="457200" lvl="1" indent="0">
              <a:buNone/>
            </a:pPr>
            <a:endParaRPr lang="en-US" sz="2200" dirty="0" smtClean="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12</a:t>
            </a:fld>
            <a:endParaRPr lang="en-US"/>
          </a:p>
        </p:txBody>
      </p:sp>
    </p:spTree>
    <p:extLst>
      <p:ext uri="{BB962C8B-B14F-4D97-AF65-F5344CB8AC3E}">
        <p14:creationId xmlns:p14="http://schemas.microsoft.com/office/powerpoint/2010/main" val="28998688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37350" y="1484784"/>
            <a:ext cx="8689408" cy="4896544"/>
          </a:xfrm>
        </p:spPr>
        <p:txBody>
          <a:bodyPr>
            <a:normAutofit fontScale="85000" lnSpcReduction="10000"/>
          </a:bodyPr>
          <a:lstStyle/>
          <a:p>
            <a:pPr marL="457200" lvl="1" indent="0">
              <a:buNone/>
            </a:pPr>
            <a:r>
              <a:rPr lang="en-US" dirty="0" smtClean="0"/>
              <a:t>Extension (2)  </a:t>
            </a:r>
            <a:r>
              <a:rPr lang="en-US" dirty="0"/>
              <a:t>– </a:t>
            </a:r>
            <a:r>
              <a:rPr lang="en-US" dirty="0" smtClean="0"/>
              <a:t>Additional remarks </a:t>
            </a:r>
          </a:p>
          <a:p>
            <a:pPr marL="457200" lvl="1" indent="0">
              <a:buNone/>
            </a:pPr>
            <a:endParaRPr lang="en-US" sz="2400" dirty="0" smtClean="0"/>
          </a:p>
          <a:p>
            <a:pPr marL="457200" lvl="1" indent="0">
              <a:buNone/>
            </a:pPr>
            <a:r>
              <a:rPr lang="en-US" sz="2400" dirty="0" smtClean="0"/>
              <a:t>Justification different approach for upward and downward extrapolation</a:t>
            </a:r>
          </a:p>
          <a:p>
            <a:pPr marL="457200" lvl="1" indent="0">
              <a:buNone/>
            </a:pPr>
            <a:endParaRPr lang="en-US" sz="2400" dirty="0" smtClean="0"/>
          </a:p>
          <a:p>
            <a:pPr lvl="1"/>
            <a:r>
              <a:rPr lang="en-US" sz="2400" dirty="0"/>
              <a:t>Real world </a:t>
            </a:r>
            <a:r>
              <a:rPr lang="en-US" sz="2400" dirty="0" smtClean="0"/>
              <a:t>correlation between road load values and delta’s TM, </a:t>
            </a:r>
            <a:r>
              <a:rPr lang="en-US" sz="2400" dirty="0" err="1" smtClean="0"/>
              <a:t>Af</a:t>
            </a:r>
            <a:r>
              <a:rPr lang="en-US" sz="2400" dirty="0" smtClean="0"/>
              <a:t>, RR:</a:t>
            </a:r>
            <a:br>
              <a:rPr lang="en-US" sz="2400" dirty="0" smtClean="0"/>
            </a:br>
            <a:r>
              <a:rPr lang="en-US" sz="2400" dirty="0" smtClean="0"/>
              <a:t>typically in 85-100% range</a:t>
            </a:r>
            <a:endParaRPr lang="en-US" sz="2400" dirty="0"/>
          </a:p>
          <a:p>
            <a:pPr lvl="1"/>
            <a:r>
              <a:rPr lang="en-US" sz="2400" dirty="0" smtClean="0"/>
              <a:t>Conservative: in general real world road load should not be higher than  the calculated value (worst case, but realistic)</a:t>
            </a:r>
          </a:p>
          <a:p>
            <a:pPr lvl="1"/>
            <a:r>
              <a:rPr lang="en-US" sz="2400" dirty="0" smtClean="0"/>
              <a:t>OEM to some extend free to choose test vehicle</a:t>
            </a:r>
          </a:p>
          <a:p>
            <a:pPr lvl="1"/>
            <a:r>
              <a:rPr lang="en-US" sz="2400" dirty="0" smtClean="0"/>
              <a:t>Formulas are a proper but simplified reflection of real world correlation</a:t>
            </a:r>
          </a:p>
          <a:p>
            <a:pPr lvl="2"/>
            <a:r>
              <a:rPr lang="en-US" dirty="0" smtClean="0"/>
              <a:t>Drivetrain losses and delta Cd not included</a:t>
            </a:r>
          </a:p>
          <a:p>
            <a:pPr lvl="2"/>
            <a:r>
              <a:rPr lang="en-US" dirty="0" smtClean="0"/>
              <a:t>F1 left out</a:t>
            </a:r>
          </a:p>
          <a:p>
            <a:pPr lvl="2"/>
            <a:r>
              <a:rPr lang="en-US" dirty="0" smtClean="0"/>
              <a:t>No calibration checks as exists for interpolation methods</a:t>
            </a:r>
            <a:endParaRPr lang="en-US" sz="2400" dirty="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13</a:t>
            </a:fld>
            <a:endParaRPr lang="en-US"/>
          </a:p>
        </p:txBody>
      </p:sp>
    </p:spTree>
    <p:extLst>
      <p:ext uri="{BB962C8B-B14F-4D97-AF65-F5344CB8AC3E}">
        <p14:creationId xmlns:p14="http://schemas.microsoft.com/office/powerpoint/2010/main" val="13031434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2"/>
            </p:custDataLst>
            <p:extLst>
              <p:ext uri="{D42A27DB-BD31-4B8C-83A1-F6EECF244321}">
                <p14:modId xmlns:p14="http://schemas.microsoft.com/office/powerpoint/2010/main" val="360159139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262" name="think-cell Folie" r:id="rId4" imgW="270" imgH="270" progId="TCLayout.ActiveDocument.1">
                  <p:embed/>
                </p:oleObj>
              </mc:Choice>
              <mc:Fallback>
                <p:oleObj name="think-cell Foli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35" name="Isosceles Triangle 34"/>
          <p:cNvSpPr/>
          <p:nvPr/>
        </p:nvSpPr>
        <p:spPr>
          <a:xfrm rot="15172721">
            <a:off x="4984247" y="2524766"/>
            <a:ext cx="530352" cy="2062273"/>
          </a:xfrm>
          <a:prstGeom prs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Isosceles Triangle 39"/>
          <p:cNvSpPr/>
          <p:nvPr/>
        </p:nvSpPr>
        <p:spPr>
          <a:xfrm rot="4284116">
            <a:off x="2716818" y="2943553"/>
            <a:ext cx="601409" cy="2365678"/>
          </a:xfrm>
          <a:prstGeom prst="triangle">
            <a:avLst>
              <a:gd name="adj" fmla="val 63541"/>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412776"/>
            <a:ext cx="8689408" cy="720080"/>
          </a:xfrm>
        </p:spPr>
        <p:txBody>
          <a:bodyPr>
            <a:normAutofit/>
          </a:bodyPr>
          <a:lstStyle/>
          <a:p>
            <a:pPr marL="457200" lvl="1" indent="0">
              <a:buNone/>
            </a:pPr>
            <a:endParaRPr lang="en-US" dirty="0" smtClean="0"/>
          </a:p>
          <a:p>
            <a:pPr marL="457200" lvl="1" indent="0">
              <a:buNone/>
            </a:pPr>
            <a:endParaRPr lang="en-US" sz="1700" dirty="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14</a:t>
            </a:fld>
            <a:endParaRPr lang="en-US"/>
          </a:p>
        </p:txBody>
      </p:sp>
      <p:sp>
        <p:nvSpPr>
          <p:cNvPr id="7" name="TextBox 6"/>
          <p:cNvSpPr txBox="1"/>
          <p:nvPr/>
        </p:nvSpPr>
        <p:spPr>
          <a:xfrm>
            <a:off x="1691681" y="1700808"/>
            <a:ext cx="5976278" cy="400110"/>
          </a:xfrm>
          <a:prstGeom prst="rect">
            <a:avLst/>
          </a:prstGeom>
          <a:noFill/>
        </p:spPr>
        <p:txBody>
          <a:bodyPr wrap="square" rtlCol="0">
            <a:spAutoFit/>
          </a:bodyPr>
          <a:lstStyle/>
          <a:p>
            <a:r>
              <a:rPr lang="en-GB" sz="2000" b="1" dirty="0" smtClean="0"/>
              <a:t>Observed correlation road load values and </a:t>
            </a:r>
            <a:r>
              <a:rPr lang="en-GB" sz="2000" b="1" dirty="0" err="1" smtClean="0"/>
              <a:t>Af</a:t>
            </a:r>
            <a:r>
              <a:rPr lang="en-GB" sz="2000" b="1" dirty="0" smtClean="0"/>
              <a:t>, TM, RR</a:t>
            </a:r>
          </a:p>
        </p:txBody>
      </p:sp>
      <p:cxnSp>
        <p:nvCxnSpPr>
          <p:cNvPr id="9" name="Straight Connector 8"/>
          <p:cNvCxnSpPr/>
          <p:nvPr/>
        </p:nvCxnSpPr>
        <p:spPr>
          <a:xfrm>
            <a:off x="1403648" y="2492896"/>
            <a:ext cx="0" cy="30243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403648" y="5517232"/>
            <a:ext cx="5328592"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767858" y="5517232"/>
            <a:ext cx="1800200" cy="369332"/>
          </a:xfrm>
          <a:prstGeom prst="rect">
            <a:avLst/>
          </a:prstGeom>
          <a:noFill/>
        </p:spPr>
        <p:txBody>
          <a:bodyPr wrap="square" rtlCol="0">
            <a:spAutoFit/>
          </a:bodyPr>
          <a:lstStyle/>
          <a:p>
            <a:r>
              <a:rPr lang="en-GB" dirty="0" smtClean="0"/>
              <a:t>Delta </a:t>
            </a:r>
            <a:r>
              <a:rPr lang="en-GB" dirty="0" err="1" smtClean="0"/>
              <a:t>Af</a:t>
            </a:r>
            <a:r>
              <a:rPr lang="en-GB" dirty="0" smtClean="0"/>
              <a:t>, TM, RR</a:t>
            </a:r>
            <a:endParaRPr lang="en-GB" dirty="0"/>
          </a:p>
        </p:txBody>
      </p:sp>
      <p:sp>
        <p:nvSpPr>
          <p:cNvPr id="13" name="TextBox 12"/>
          <p:cNvSpPr txBox="1"/>
          <p:nvPr/>
        </p:nvSpPr>
        <p:spPr>
          <a:xfrm>
            <a:off x="827584" y="2186583"/>
            <a:ext cx="1440160" cy="369332"/>
          </a:xfrm>
          <a:prstGeom prst="rect">
            <a:avLst/>
          </a:prstGeom>
          <a:noFill/>
        </p:spPr>
        <p:txBody>
          <a:bodyPr wrap="square" rtlCol="0">
            <a:spAutoFit/>
          </a:bodyPr>
          <a:lstStyle/>
          <a:p>
            <a:r>
              <a:rPr lang="en-GB" dirty="0" smtClean="0"/>
              <a:t>Road load</a:t>
            </a:r>
          </a:p>
        </p:txBody>
      </p:sp>
      <p:sp>
        <p:nvSpPr>
          <p:cNvPr id="14" name="Donut 13"/>
          <p:cNvSpPr/>
          <p:nvPr/>
        </p:nvSpPr>
        <p:spPr>
          <a:xfrm>
            <a:off x="4139952" y="3717032"/>
            <a:ext cx="180020" cy="216024"/>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6" name="Straight Connector 15"/>
          <p:cNvCxnSpPr>
            <a:stCxn id="14" idx="0"/>
          </p:cNvCxnSpPr>
          <p:nvPr/>
        </p:nvCxnSpPr>
        <p:spPr>
          <a:xfrm>
            <a:off x="4229962" y="3717032"/>
            <a:ext cx="27003" cy="180020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508657" y="5517232"/>
            <a:ext cx="1656184" cy="369332"/>
          </a:xfrm>
          <a:prstGeom prst="rect">
            <a:avLst/>
          </a:prstGeom>
          <a:noFill/>
        </p:spPr>
        <p:txBody>
          <a:bodyPr wrap="square" rtlCol="0">
            <a:spAutoFit/>
          </a:bodyPr>
          <a:lstStyle/>
          <a:p>
            <a:r>
              <a:rPr lang="en-GB" dirty="0" smtClean="0"/>
              <a:t>Tested vehicle</a:t>
            </a:r>
            <a:endParaRPr lang="en-GB" dirty="0"/>
          </a:p>
        </p:txBody>
      </p:sp>
      <p:cxnSp>
        <p:nvCxnSpPr>
          <p:cNvPr id="21" name="Straight Connector 20"/>
          <p:cNvCxnSpPr>
            <a:endCxn id="35" idx="2"/>
          </p:cNvCxnSpPr>
          <p:nvPr/>
        </p:nvCxnSpPr>
        <p:spPr>
          <a:xfrm flipV="1">
            <a:off x="1800550" y="3505764"/>
            <a:ext cx="4512380" cy="712866"/>
          </a:xfrm>
          <a:prstGeom prst="line">
            <a:avLst/>
          </a:prstGeom>
          <a:ln w="508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40" idx="4"/>
            <a:endCxn id="35" idx="4"/>
          </p:cNvCxnSpPr>
          <p:nvPr/>
        </p:nvCxnSpPr>
        <p:spPr>
          <a:xfrm flipV="1">
            <a:off x="1992355" y="2998916"/>
            <a:ext cx="4164441" cy="1789717"/>
          </a:xfrm>
          <a:prstGeom prst="line">
            <a:avLst/>
          </a:prstGeom>
          <a:ln w="508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5635088" y="3365136"/>
            <a:ext cx="0" cy="9618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443724" y="2816628"/>
            <a:ext cx="1873693" cy="369332"/>
          </a:xfrm>
          <a:prstGeom prst="rect">
            <a:avLst/>
          </a:prstGeom>
          <a:noFill/>
        </p:spPr>
        <p:txBody>
          <a:bodyPr wrap="square" rtlCol="0">
            <a:spAutoFit/>
          </a:bodyPr>
          <a:lstStyle/>
          <a:p>
            <a:r>
              <a:rPr lang="en-GB" dirty="0" smtClean="0"/>
              <a:t>Max correlation</a:t>
            </a:r>
            <a:endParaRPr lang="en-GB" dirty="0"/>
          </a:p>
        </p:txBody>
      </p:sp>
      <p:sp>
        <p:nvSpPr>
          <p:cNvPr id="33" name="TextBox 32"/>
          <p:cNvSpPr txBox="1"/>
          <p:nvPr/>
        </p:nvSpPr>
        <p:spPr>
          <a:xfrm>
            <a:off x="6588224" y="3321098"/>
            <a:ext cx="2638366" cy="369332"/>
          </a:xfrm>
          <a:prstGeom prst="rect">
            <a:avLst/>
          </a:prstGeom>
          <a:noFill/>
        </p:spPr>
        <p:txBody>
          <a:bodyPr wrap="square" rtlCol="0">
            <a:spAutoFit/>
          </a:bodyPr>
          <a:lstStyle/>
          <a:p>
            <a:r>
              <a:rPr lang="en-GB" dirty="0" smtClean="0"/>
              <a:t>Reduced correlation</a:t>
            </a:r>
          </a:p>
        </p:txBody>
      </p:sp>
      <p:sp>
        <p:nvSpPr>
          <p:cNvPr id="38" name="TextBox 37"/>
          <p:cNvSpPr txBox="1"/>
          <p:nvPr/>
        </p:nvSpPr>
        <p:spPr>
          <a:xfrm>
            <a:off x="4933203" y="4326968"/>
            <a:ext cx="1403770" cy="923330"/>
          </a:xfrm>
          <a:prstGeom prst="rect">
            <a:avLst/>
          </a:prstGeom>
          <a:noFill/>
        </p:spPr>
        <p:txBody>
          <a:bodyPr wrap="square" rtlCol="0">
            <a:spAutoFit/>
          </a:bodyPr>
          <a:lstStyle/>
          <a:p>
            <a:r>
              <a:rPr lang="en-GB" dirty="0" smtClean="0"/>
              <a:t>Real world correlation</a:t>
            </a:r>
          </a:p>
          <a:p>
            <a:r>
              <a:rPr lang="en-GB" dirty="0"/>
              <a:t>b</a:t>
            </a:r>
            <a:r>
              <a:rPr lang="en-GB" dirty="0" smtClean="0"/>
              <a:t>andwidth</a:t>
            </a:r>
            <a:endParaRPr lang="en-GB" dirty="0"/>
          </a:p>
        </p:txBody>
      </p:sp>
      <p:cxnSp>
        <p:nvCxnSpPr>
          <p:cNvPr id="28" name="Straight Arrow Connector 27"/>
          <p:cNvCxnSpPr/>
          <p:nvPr/>
        </p:nvCxnSpPr>
        <p:spPr>
          <a:xfrm flipH="1" flipV="1">
            <a:off x="2483769" y="4365104"/>
            <a:ext cx="2376263" cy="42352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35" idx="2"/>
          </p:cNvCxnSpPr>
          <p:nvPr/>
        </p:nvCxnSpPr>
        <p:spPr>
          <a:xfrm flipH="1">
            <a:off x="6312930" y="3503386"/>
            <a:ext cx="275294" cy="237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6150842" y="2998916"/>
            <a:ext cx="275294" cy="237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31956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Isosceles Triangle 34"/>
          <p:cNvSpPr/>
          <p:nvPr/>
        </p:nvSpPr>
        <p:spPr>
          <a:xfrm rot="15172721">
            <a:off x="4984247" y="2524766"/>
            <a:ext cx="530352" cy="2062273"/>
          </a:xfrm>
          <a:prstGeom prs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Isosceles Triangle 39"/>
          <p:cNvSpPr/>
          <p:nvPr/>
        </p:nvSpPr>
        <p:spPr>
          <a:xfrm rot="4284116">
            <a:off x="2804240" y="3006374"/>
            <a:ext cx="426565" cy="2424512"/>
          </a:xfrm>
          <a:prstGeom prst="triangle">
            <a:avLst>
              <a:gd name="adj" fmla="val 63541"/>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412776"/>
            <a:ext cx="8689408" cy="720080"/>
          </a:xfrm>
        </p:spPr>
        <p:txBody>
          <a:bodyPr>
            <a:normAutofit/>
          </a:bodyPr>
          <a:lstStyle/>
          <a:p>
            <a:pPr marL="457200" lvl="1" indent="0">
              <a:buNone/>
            </a:pPr>
            <a:endParaRPr lang="en-US" dirty="0" smtClean="0"/>
          </a:p>
          <a:p>
            <a:pPr marL="457200" lvl="1" indent="0">
              <a:buNone/>
            </a:pPr>
            <a:endParaRPr lang="en-US" sz="1700" dirty="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15</a:t>
            </a:fld>
            <a:endParaRPr lang="en-US"/>
          </a:p>
        </p:txBody>
      </p:sp>
      <p:sp>
        <p:nvSpPr>
          <p:cNvPr id="7" name="TextBox 6"/>
          <p:cNvSpPr txBox="1"/>
          <p:nvPr/>
        </p:nvSpPr>
        <p:spPr>
          <a:xfrm>
            <a:off x="2190726" y="1700807"/>
            <a:ext cx="4536504" cy="646331"/>
          </a:xfrm>
          <a:prstGeom prst="rect">
            <a:avLst/>
          </a:prstGeom>
          <a:noFill/>
        </p:spPr>
        <p:txBody>
          <a:bodyPr wrap="square" rtlCol="0">
            <a:spAutoFit/>
          </a:bodyPr>
          <a:lstStyle/>
          <a:p>
            <a:r>
              <a:rPr lang="en-GB" b="1" dirty="0" smtClean="0"/>
              <a:t>Proposed correlations for upward and downward extrapolation: conservative</a:t>
            </a:r>
          </a:p>
        </p:txBody>
      </p:sp>
      <p:cxnSp>
        <p:nvCxnSpPr>
          <p:cNvPr id="9" name="Straight Connector 8"/>
          <p:cNvCxnSpPr/>
          <p:nvPr/>
        </p:nvCxnSpPr>
        <p:spPr>
          <a:xfrm>
            <a:off x="1403648" y="2492896"/>
            <a:ext cx="0" cy="30243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403648" y="5517232"/>
            <a:ext cx="5328592"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767858" y="5517232"/>
            <a:ext cx="1800200" cy="369332"/>
          </a:xfrm>
          <a:prstGeom prst="rect">
            <a:avLst/>
          </a:prstGeom>
          <a:noFill/>
        </p:spPr>
        <p:txBody>
          <a:bodyPr wrap="square" rtlCol="0">
            <a:spAutoFit/>
          </a:bodyPr>
          <a:lstStyle/>
          <a:p>
            <a:r>
              <a:rPr lang="en-GB" dirty="0" smtClean="0"/>
              <a:t>Delta </a:t>
            </a:r>
            <a:r>
              <a:rPr lang="en-GB" dirty="0" err="1" smtClean="0"/>
              <a:t>Af</a:t>
            </a:r>
            <a:r>
              <a:rPr lang="en-GB" dirty="0" smtClean="0"/>
              <a:t>, TM, RR</a:t>
            </a:r>
            <a:endParaRPr lang="en-GB" dirty="0"/>
          </a:p>
        </p:txBody>
      </p:sp>
      <p:sp>
        <p:nvSpPr>
          <p:cNvPr id="13" name="TextBox 12"/>
          <p:cNvSpPr txBox="1"/>
          <p:nvPr/>
        </p:nvSpPr>
        <p:spPr>
          <a:xfrm>
            <a:off x="827584" y="2186583"/>
            <a:ext cx="1440160" cy="369332"/>
          </a:xfrm>
          <a:prstGeom prst="rect">
            <a:avLst/>
          </a:prstGeom>
          <a:noFill/>
        </p:spPr>
        <p:txBody>
          <a:bodyPr wrap="square" rtlCol="0">
            <a:spAutoFit/>
          </a:bodyPr>
          <a:lstStyle/>
          <a:p>
            <a:r>
              <a:rPr lang="en-GB" dirty="0" smtClean="0"/>
              <a:t>Road load</a:t>
            </a:r>
          </a:p>
        </p:txBody>
      </p:sp>
      <p:sp>
        <p:nvSpPr>
          <p:cNvPr id="14" name="Donut 13"/>
          <p:cNvSpPr/>
          <p:nvPr/>
        </p:nvSpPr>
        <p:spPr>
          <a:xfrm>
            <a:off x="4139952" y="3717032"/>
            <a:ext cx="180020" cy="216024"/>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6" name="Straight Connector 15"/>
          <p:cNvCxnSpPr>
            <a:stCxn id="14" idx="0"/>
          </p:cNvCxnSpPr>
          <p:nvPr/>
        </p:nvCxnSpPr>
        <p:spPr>
          <a:xfrm>
            <a:off x="4229962" y="3717032"/>
            <a:ext cx="27003" cy="180020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508657" y="5517232"/>
            <a:ext cx="1656184" cy="369332"/>
          </a:xfrm>
          <a:prstGeom prst="rect">
            <a:avLst/>
          </a:prstGeom>
          <a:noFill/>
        </p:spPr>
        <p:txBody>
          <a:bodyPr wrap="square" rtlCol="0">
            <a:spAutoFit/>
          </a:bodyPr>
          <a:lstStyle/>
          <a:p>
            <a:r>
              <a:rPr lang="en-GB" dirty="0" smtClean="0"/>
              <a:t>Tested vehicle</a:t>
            </a:r>
            <a:endParaRPr lang="en-GB" dirty="0"/>
          </a:p>
        </p:txBody>
      </p:sp>
      <p:cxnSp>
        <p:nvCxnSpPr>
          <p:cNvPr id="21" name="Straight Connector 20"/>
          <p:cNvCxnSpPr>
            <a:stCxn id="40" idx="2"/>
            <a:endCxn id="14" idx="6"/>
          </p:cNvCxnSpPr>
          <p:nvPr/>
        </p:nvCxnSpPr>
        <p:spPr>
          <a:xfrm flipV="1">
            <a:off x="1800550" y="3825044"/>
            <a:ext cx="2519422" cy="578063"/>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4" idx="6"/>
            <a:endCxn id="35" idx="4"/>
          </p:cNvCxnSpPr>
          <p:nvPr/>
        </p:nvCxnSpPr>
        <p:spPr>
          <a:xfrm flipV="1">
            <a:off x="4319972" y="2998916"/>
            <a:ext cx="1836824" cy="826128"/>
          </a:xfrm>
          <a:prstGeom prst="line">
            <a:avLst/>
          </a:prstGeom>
          <a:ln w="50800" cmpd="sng">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5802260" y="3403272"/>
            <a:ext cx="354536" cy="81218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243462" y="2655517"/>
            <a:ext cx="4144961" cy="369332"/>
          </a:xfrm>
          <a:prstGeom prst="rect">
            <a:avLst/>
          </a:prstGeom>
          <a:noFill/>
        </p:spPr>
        <p:txBody>
          <a:bodyPr wrap="square" rtlCol="0">
            <a:spAutoFit/>
          </a:bodyPr>
          <a:lstStyle/>
          <a:p>
            <a:r>
              <a:rPr lang="en-GB" dirty="0" smtClean="0"/>
              <a:t>Upward correlation</a:t>
            </a:r>
            <a:endParaRPr lang="en-GB" dirty="0"/>
          </a:p>
        </p:txBody>
      </p:sp>
      <p:sp>
        <p:nvSpPr>
          <p:cNvPr id="33" name="TextBox 32"/>
          <p:cNvSpPr txBox="1"/>
          <p:nvPr/>
        </p:nvSpPr>
        <p:spPr>
          <a:xfrm>
            <a:off x="1431106" y="3501878"/>
            <a:ext cx="2638366" cy="369332"/>
          </a:xfrm>
          <a:prstGeom prst="rect">
            <a:avLst/>
          </a:prstGeom>
          <a:noFill/>
        </p:spPr>
        <p:txBody>
          <a:bodyPr wrap="square" rtlCol="0">
            <a:spAutoFit/>
          </a:bodyPr>
          <a:lstStyle/>
          <a:p>
            <a:r>
              <a:rPr lang="en-GB" dirty="0" smtClean="0"/>
              <a:t>Downward correlation</a:t>
            </a:r>
          </a:p>
        </p:txBody>
      </p:sp>
      <p:sp>
        <p:nvSpPr>
          <p:cNvPr id="38" name="TextBox 37"/>
          <p:cNvSpPr txBox="1"/>
          <p:nvPr/>
        </p:nvSpPr>
        <p:spPr>
          <a:xfrm>
            <a:off x="5614057" y="4231757"/>
            <a:ext cx="1403770" cy="923330"/>
          </a:xfrm>
          <a:prstGeom prst="rect">
            <a:avLst/>
          </a:prstGeom>
          <a:noFill/>
        </p:spPr>
        <p:txBody>
          <a:bodyPr wrap="square" rtlCol="0">
            <a:spAutoFit/>
          </a:bodyPr>
          <a:lstStyle/>
          <a:p>
            <a:r>
              <a:rPr lang="en-GB" dirty="0" smtClean="0"/>
              <a:t>Real world correlation </a:t>
            </a:r>
            <a:r>
              <a:rPr lang="en-GB" dirty="0"/>
              <a:t>b</a:t>
            </a:r>
            <a:r>
              <a:rPr lang="en-GB" dirty="0" smtClean="0"/>
              <a:t>andwidth</a:t>
            </a:r>
            <a:endParaRPr lang="en-GB" dirty="0"/>
          </a:p>
        </p:txBody>
      </p:sp>
      <p:cxnSp>
        <p:nvCxnSpPr>
          <p:cNvPr id="24" name="Straight Arrow Connector 23"/>
          <p:cNvCxnSpPr/>
          <p:nvPr/>
        </p:nvCxnSpPr>
        <p:spPr>
          <a:xfrm flipH="1" flipV="1">
            <a:off x="2662986" y="4371047"/>
            <a:ext cx="2773110" cy="32237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78682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Isosceles Triangle 34"/>
          <p:cNvSpPr/>
          <p:nvPr/>
        </p:nvSpPr>
        <p:spPr>
          <a:xfrm rot="15172721">
            <a:off x="4984247" y="2524766"/>
            <a:ext cx="530352" cy="2062273"/>
          </a:xfrm>
          <a:prstGeom prs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Isosceles Triangle 39"/>
          <p:cNvSpPr/>
          <p:nvPr/>
        </p:nvSpPr>
        <p:spPr>
          <a:xfrm rot="4284116">
            <a:off x="2804240" y="3006374"/>
            <a:ext cx="426565" cy="2424512"/>
          </a:xfrm>
          <a:prstGeom prst="triangle">
            <a:avLst>
              <a:gd name="adj" fmla="val 63541"/>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412776"/>
            <a:ext cx="8689408" cy="720080"/>
          </a:xfrm>
        </p:spPr>
        <p:txBody>
          <a:bodyPr>
            <a:normAutofit/>
          </a:bodyPr>
          <a:lstStyle/>
          <a:p>
            <a:pPr marL="457200" lvl="1" indent="0">
              <a:buNone/>
            </a:pPr>
            <a:endParaRPr lang="en-US" dirty="0" smtClean="0"/>
          </a:p>
          <a:p>
            <a:pPr marL="457200" lvl="1" indent="0">
              <a:buNone/>
            </a:pPr>
            <a:endParaRPr lang="en-US" sz="1700" dirty="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16</a:t>
            </a:fld>
            <a:endParaRPr lang="en-US"/>
          </a:p>
        </p:txBody>
      </p:sp>
      <p:sp>
        <p:nvSpPr>
          <p:cNvPr id="7" name="TextBox 6"/>
          <p:cNvSpPr txBox="1"/>
          <p:nvPr/>
        </p:nvSpPr>
        <p:spPr>
          <a:xfrm>
            <a:off x="1570634" y="1628800"/>
            <a:ext cx="5770648" cy="369332"/>
          </a:xfrm>
          <a:prstGeom prst="rect">
            <a:avLst/>
          </a:prstGeom>
          <a:noFill/>
        </p:spPr>
        <p:txBody>
          <a:bodyPr wrap="square" rtlCol="0">
            <a:spAutoFit/>
          </a:bodyPr>
          <a:lstStyle/>
          <a:p>
            <a:r>
              <a:rPr lang="en-GB" b="1" dirty="0" smtClean="0"/>
              <a:t>Selection vehicles L and H for chassis dyno emissions test</a:t>
            </a:r>
          </a:p>
        </p:txBody>
      </p:sp>
      <p:cxnSp>
        <p:nvCxnSpPr>
          <p:cNvPr id="9" name="Straight Connector 8"/>
          <p:cNvCxnSpPr/>
          <p:nvPr/>
        </p:nvCxnSpPr>
        <p:spPr>
          <a:xfrm>
            <a:off x="1403648" y="2492896"/>
            <a:ext cx="0" cy="30243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403648" y="5517232"/>
            <a:ext cx="5328592"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767858" y="5517232"/>
            <a:ext cx="1800200" cy="369332"/>
          </a:xfrm>
          <a:prstGeom prst="rect">
            <a:avLst/>
          </a:prstGeom>
          <a:noFill/>
        </p:spPr>
        <p:txBody>
          <a:bodyPr wrap="square" rtlCol="0">
            <a:spAutoFit/>
          </a:bodyPr>
          <a:lstStyle/>
          <a:p>
            <a:r>
              <a:rPr lang="en-GB" dirty="0" smtClean="0"/>
              <a:t>Delta </a:t>
            </a:r>
            <a:r>
              <a:rPr lang="en-GB" dirty="0" err="1" smtClean="0"/>
              <a:t>Af</a:t>
            </a:r>
            <a:r>
              <a:rPr lang="en-GB" dirty="0" smtClean="0"/>
              <a:t>, TM, RR</a:t>
            </a:r>
            <a:endParaRPr lang="en-GB" dirty="0"/>
          </a:p>
        </p:txBody>
      </p:sp>
      <p:sp>
        <p:nvSpPr>
          <p:cNvPr id="13" name="TextBox 12"/>
          <p:cNvSpPr txBox="1"/>
          <p:nvPr/>
        </p:nvSpPr>
        <p:spPr>
          <a:xfrm>
            <a:off x="827584" y="2186583"/>
            <a:ext cx="1440160" cy="369332"/>
          </a:xfrm>
          <a:prstGeom prst="rect">
            <a:avLst/>
          </a:prstGeom>
          <a:noFill/>
        </p:spPr>
        <p:txBody>
          <a:bodyPr wrap="square" rtlCol="0">
            <a:spAutoFit/>
          </a:bodyPr>
          <a:lstStyle/>
          <a:p>
            <a:r>
              <a:rPr lang="en-GB" dirty="0" smtClean="0"/>
              <a:t>Road load</a:t>
            </a:r>
          </a:p>
        </p:txBody>
      </p:sp>
      <p:sp>
        <p:nvSpPr>
          <p:cNvPr id="14" name="Donut 13"/>
          <p:cNvSpPr/>
          <p:nvPr/>
        </p:nvSpPr>
        <p:spPr>
          <a:xfrm>
            <a:off x="4139952" y="3717032"/>
            <a:ext cx="180020" cy="216024"/>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6" name="Straight Connector 15"/>
          <p:cNvCxnSpPr>
            <a:stCxn id="14" idx="0"/>
          </p:cNvCxnSpPr>
          <p:nvPr/>
        </p:nvCxnSpPr>
        <p:spPr>
          <a:xfrm>
            <a:off x="4229962" y="3717032"/>
            <a:ext cx="27003" cy="180020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508657" y="5517232"/>
            <a:ext cx="1656184" cy="369332"/>
          </a:xfrm>
          <a:prstGeom prst="rect">
            <a:avLst/>
          </a:prstGeom>
          <a:noFill/>
        </p:spPr>
        <p:txBody>
          <a:bodyPr wrap="square" rtlCol="0">
            <a:spAutoFit/>
          </a:bodyPr>
          <a:lstStyle/>
          <a:p>
            <a:r>
              <a:rPr lang="en-GB" dirty="0" smtClean="0"/>
              <a:t>RL test vehicle</a:t>
            </a:r>
            <a:endParaRPr lang="en-GB" dirty="0"/>
          </a:p>
        </p:txBody>
      </p:sp>
      <p:cxnSp>
        <p:nvCxnSpPr>
          <p:cNvPr id="21" name="Straight Connector 20"/>
          <p:cNvCxnSpPr>
            <a:stCxn id="40" idx="2"/>
            <a:endCxn id="14" idx="6"/>
          </p:cNvCxnSpPr>
          <p:nvPr/>
        </p:nvCxnSpPr>
        <p:spPr>
          <a:xfrm flipV="1">
            <a:off x="1800550" y="3825044"/>
            <a:ext cx="2519422" cy="578063"/>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4" idx="6"/>
            <a:endCxn id="35" idx="4"/>
          </p:cNvCxnSpPr>
          <p:nvPr/>
        </p:nvCxnSpPr>
        <p:spPr>
          <a:xfrm flipV="1">
            <a:off x="4319972" y="2998916"/>
            <a:ext cx="1836824" cy="826128"/>
          </a:xfrm>
          <a:prstGeom prst="line">
            <a:avLst/>
          </a:prstGeom>
          <a:ln w="50800" cmpd="sng">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5802260" y="3403273"/>
            <a:ext cx="924970" cy="46793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6760444" y="3557374"/>
            <a:ext cx="1403770" cy="923330"/>
          </a:xfrm>
          <a:prstGeom prst="rect">
            <a:avLst/>
          </a:prstGeom>
          <a:noFill/>
        </p:spPr>
        <p:txBody>
          <a:bodyPr wrap="square" rtlCol="0">
            <a:spAutoFit/>
          </a:bodyPr>
          <a:lstStyle/>
          <a:p>
            <a:r>
              <a:rPr lang="en-GB" dirty="0" smtClean="0"/>
              <a:t>Real world correlation </a:t>
            </a:r>
          </a:p>
          <a:p>
            <a:r>
              <a:rPr lang="en-GB" dirty="0" smtClean="0"/>
              <a:t>bandwidth</a:t>
            </a:r>
            <a:endParaRPr lang="en-GB" dirty="0"/>
          </a:p>
        </p:txBody>
      </p:sp>
      <p:cxnSp>
        <p:nvCxnSpPr>
          <p:cNvPr id="24" name="Straight Arrow Connector 23"/>
          <p:cNvCxnSpPr/>
          <p:nvPr/>
        </p:nvCxnSpPr>
        <p:spPr>
          <a:xfrm flipH="1">
            <a:off x="2662986" y="4114075"/>
            <a:ext cx="4064244" cy="25697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979712" y="4371047"/>
            <a:ext cx="0" cy="1146185"/>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473932" y="5520768"/>
            <a:ext cx="1011559" cy="369332"/>
          </a:xfrm>
          <a:prstGeom prst="rect">
            <a:avLst/>
          </a:prstGeom>
          <a:noFill/>
        </p:spPr>
        <p:txBody>
          <a:bodyPr wrap="none" rtlCol="0">
            <a:spAutoFit/>
          </a:bodyPr>
          <a:lstStyle/>
          <a:p>
            <a:r>
              <a:rPr lang="en-GB" dirty="0" smtClean="0"/>
              <a:t>Vehicle L</a:t>
            </a:r>
            <a:endParaRPr lang="en-GB" dirty="0"/>
          </a:p>
        </p:txBody>
      </p:sp>
      <p:cxnSp>
        <p:nvCxnSpPr>
          <p:cNvPr id="20" name="Straight Connector 19"/>
          <p:cNvCxnSpPr/>
          <p:nvPr/>
        </p:nvCxnSpPr>
        <p:spPr>
          <a:xfrm flipH="1">
            <a:off x="5979528" y="3024849"/>
            <a:ext cx="23243" cy="2492383"/>
          </a:xfrm>
          <a:prstGeom prst="line">
            <a:avLst/>
          </a:prstGeom>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5473748" y="5520768"/>
            <a:ext cx="1058047" cy="369332"/>
          </a:xfrm>
          <a:prstGeom prst="rect">
            <a:avLst/>
          </a:prstGeom>
        </p:spPr>
        <p:txBody>
          <a:bodyPr wrap="none">
            <a:spAutoFit/>
          </a:bodyPr>
          <a:lstStyle/>
          <a:p>
            <a:r>
              <a:rPr lang="en-GB" dirty="0"/>
              <a:t>Vehicle </a:t>
            </a:r>
            <a:r>
              <a:rPr lang="en-GB" dirty="0" smtClean="0"/>
              <a:t>H</a:t>
            </a:r>
            <a:endParaRPr lang="en-GB" dirty="0"/>
          </a:p>
        </p:txBody>
      </p:sp>
      <p:sp>
        <p:nvSpPr>
          <p:cNvPr id="28" name="TextBox 27"/>
          <p:cNvSpPr txBox="1"/>
          <p:nvPr/>
        </p:nvSpPr>
        <p:spPr>
          <a:xfrm>
            <a:off x="5347637" y="2101519"/>
            <a:ext cx="1618318" cy="923330"/>
          </a:xfrm>
          <a:prstGeom prst="rect">
            <a:avLst/>
          </a:prstGeom>
          <a:noFill/>
        </p:spPr>
        <p:txBody>
          <a:bodyPr wrap="square" rtlCol="0">
            <a:spAutoFit/>
          </a:bodyPr>
          <a:lstStyle/>
          <a:p>
            <a:r>
              <a:rPr lang="en-GB" dirty="0" smtClean="0"/>
              <a:t>Calculated chassis dyno setting </a:t>
            </a:r>
            <a:r>
              <a:rPr lang="en-GB" dirty="0" err="1" smtClean="0"/>
              <a:t>veh</a:t>
            </a:r>
            <a:r>
              <a:rPr lang="en-GB" dirty="0" smtClean="0"/>
              <a:t> H</a:t>
            </a:r>
            <a:endParaRPr lang="en-GB" dirty="0"/>
          </a:p>
        </p:txBody>
      </p:sp>
      <p:sp>
        <p:nvSpPr>
          <p:cNvPr id="47" name="Oval 46"/>
          <p:cNvSpPr/>
          <p:nvPr/>
        </p:nvSpPr>
        <p:spPr>
          <a:xfrm>
            <a:off x="5913098" y="3008971"/>
            <a:ext cx="145862" cy="1583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p:cNvSpPr txBox="1"/>
          <p:nvPr/>
        </p:nvSpPr>
        <p:spPr>
          <a:xfrm>
            <a:off x="1381567" y="3334626"/>
            <a:ext cx="1618318" cy="923330"/>
          </a:xfrm>
          <a:prstGeom prst="rect">
            <a:avLst/>
          </a:prstGeom>
          <a:noFill/>
        </p:spPr>
        <p:txBody>
          <a:bodyPr wrap="square" rtlCol="0">
            <a:spAutoFit/>
          </a:bodyPr>
          <a:lstStyle/>
          <a:p>
            <a:r>
              <a:rPr lang="en-GB" dirty="0" smtClean="0"/>
              <a:t>Calculated chassis dyno setting </a:t>
            </a:r>
            <a:r>
              <a:rPr lang="en-GB" dirty="0" err="1" smtClean="0"/>
              <a:t>veh</a:t>
            </a:r>
            <a:r>
              <a:rPr lang="en-GB" dirty="0" smtClean="0"/>
              <a:t> L</a:t>
            </a:r>
            <a:endParaRPr lang="en-GB" dirty="0"/>
          </a:p>
        </p:txBody>
      </p:sp>
      <p:sp>
        <p:nvSpPr>
          <p:cNvPr id="50" name="Oval 49"/>
          <p:cNvSpPr/>
          <p:nvPr/>
        </p:nvSpPr>
        <p:spPr>
          <a:xfrm>
            <a:off x="1912258" y="4271040"/>
            <a:ext cx="145862" cy="1583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21132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412776"/>
            <a:ext cx="8689408" cy="720080"/>
          </a:xfrm>
        </p:spPr>
        <p:txBody>
          <a:bodyPr>
            <a:normAutofit/>
          </a:bodyPr>
          <a:lstStyle/>
          <a:p>
            <a:pPr marL="457200" lvl="1" indent="0">
              <a:buNone/>
            </a:pPr>
            <a:endParaRPr lang="en-US" dirty="0" smtClean="0"/>
          </a:p>
          <a:p>
            <a:pPr marL="457200" lvl="1" indent="0">
              <a:buNone/>
            </a:pPr>
            <a:endParaRPr lang="en-US" sz="1700" dirty="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17</a:t>
            </a:fld>
            <a:endParaRPr lang="en-US"/>
          </a:p>
        </p:txBody>
      </p:sp>
      <p:cxnSp>
        <p:nvCxnSpPr>
          <p:cNvPr id="9" name="Straight Connector 8"/>
          <p:cNvCxnSpPr/>
          <p:nvPr/>
        </p:nvCxnSpPr>
        <p:spPr>
          <a:xfrm>
            <a:off x="1403648" y="2951038"/>
            <a:ext cx="0" cy="25661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403648" y="5517232"/>
            <a:ext cx="5328592"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940152" y="5513558"/>
            <a:ext cx="1800200" cy="646331"/>
          </a:xfrm>
          <a:prstGeom prst="rect">
            <a:avLst/>
          </a:prstGeom>
          <a:noFill/>
        </p:spPr>
        <p:txBody>
          <a:bodyPr wrap="square" rtlCol="0">
            <a:spAutoFit/>
          </a:bodyPr>
          <a:lstStyle/>
          <a:p>
            <a:r>
              <a:rPr lang="en-GB" dirty="0" smtClean="0"/>
              <a:t>Road load/</a:t>
            </a:r>
          </a:p>
          <a:p>
            <a:r>
              <a:rPr lang="en-GB" dirty="0"/>
              <a:t>c</a:t>
            </a:r>
            <a:r>
              <a:rPr lang="en-GB" dirty="0" smtClean="0"/>
              <a:t>ycle energy</a:t>
            </a:r>
            <a:endParaRPr lang="en-GB" dirty="0"/>
          </a:p>
        </p:txBody>
      </p:sp>
      <p:sp>
        <p:nvSpPr>
          <p:cNvPr id="13" name="TextBox 12"/>
          <p:cNvSpPr txBox="1"/>
          <p:nvPr/>
        </p:nvSpPr>
        <p:spPr>
          <a:xfrm>
            <a:off x="792890" y="2855292"/>
            <a:ext cx="1440160" cy="369332"/>
          </a:xfrm>
          <a:prstGeom prst="rect">
            <a:avLst/>
          </a:prstGeom>
          <a:noFill/>
        </p:spPr>
        <p:txBody>
          <a:bodyPr wrap="square" rtlCol="0">
            <a:spAutoFit/>
          </a:bodyPr>
          <a:lstStyle/>
          <a:p>
            <a:r>
              <a:rPr lang="en-GB" dirty="0" smtClean="0"/>
              <a:t>CO2</a:t>
            </a:r>
          </a:p>
        </p:txBody>
      </p:sp>
      <p:sp>
        <p:nvSpPr>
          <p:cNvPr id="47" name="Oval 46"/>
          <p:cNvSpPr/>
          <p:nvPr/>
        </p:nvSpPr>
        <p:spPr>
          <a:xfrm>
            <a:off x="6313002" y="2946938"/>
            <a:ext cx="145862" cy="1583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p:cNvSpPr/>
          <p:nvPr/>
        </p:nvSpPr>
        <p:spPr>
          <a:xfrm>
            <a:off x="1909452" y="4861996"/>
            <a:ext cx="145862" cy="1583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p:cNvCxnSpPr/>
          <p:nvPr/>
        </p:nvCxnSpPr>
        <p:spPr>
          <a:xfrm flipV="1">
            <a:off x="1985189" y="2708920"/>
            <a:ext cx="5179099" cy="2232248"/>
          </a:xfrm>
          <a:prstGeom prst="line">
            <a:avLst/>
          </a:prstGeom>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4076766" y="3925892"/>
            <a:ext cx="145862" cy="1583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p:cNvSpPr/>
          <p:nvPr/>
        </p:nvSpPr>
        <p:spPr>
          <a:xfrm>
            <a:off x="2267744" y="4703652"/>
            <a:ext cx="145862" cy="15834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6948264" y="2679721"/>
            <a:ext cx="145862" cy="15834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5292080" y="4017838"/>
            <a:ext cx="3851921" cy="923330"/>
          </a:xfrm>
          <a:prstGeom prst="rect">
            <a:avLst/>
          </a:prstGeom>
          <a:noFill/>
        </p:spPr>
        <p:txBody>
          <a:bodyPr wrap="square" rtlCol="0">
            <a:spAutoFit/>
          </a:bodyPr>
          <a:lstStyle/>
          <a:p>
            <a:r>
              <a:rPr lang="en-GB" dirty="0" smtClean="0"/>
              <a:t>Index M = Coast Down</a:t>
            </a:r>
          </a:p>
          <a:p>
            <a:r>
              <a:rPr lang="en-GB" dirty="0" smtClean="0"/>
              <a:t>Index E = extrapolated without x-factor</a:t>
            </a:r>
          </a:p>
          <a:p>
            <a:r>
              <a:rPr lang="en-GB" dirty="0" smtClean="0"/>
              <a:t>Index C = calculated with x-factor</a:t>
            </a:r>
            <a:endParaRPr lang="en-GB" dirty="0"/>
          </a:p>
        </p:txBody>
      </p:sp>
      <p:sp>
        <p:nvSpPr>
          <p:cNvPr id="27" name="TextBox 26"/>
          <p:cNvSpPr txBox="1"/>
          <p:nvPr/>
        </p:nvSpPr>
        <p:spPr>
          <a:xfrm>
            <a:off x="1730354" y="4492664"/>
            <a:ext cx="504057" cy="369332"/>
          </a:xfrm>
          <a:prstGeom prst="rect">
            <a:avLst/>
          </a:prstGeom>
          <a:noFill/>
        </p:spPr>
        <p:txBody>
          <a:bodyPr wrap="square" rtlCol="0">
            <a:spAutoFit/>
          </a:bodyPr>
          <a:lstStyle/>
          <a:p>
            <a:r>
              <a:rPr lang="en-GB" dirty="0" smtClean="0"/>
              <a:t>V</a:t>
            </a:r>
            <a:r>
              <a:rPr lang="en-GB" baseline="-25000" dirty="0" smtClean="0"/>
              <a:t>LE</a:t>
            </a:r>
            <a:endParaRPr lang="en-GB" dirty="0"/>
          </a:p>
        </p:txBody>
      </p:sp>
      <p:sp>
        <p:nvSpPr>
          <p:cNvPr id="43" name="TextBox 42"/>
          <p:cNvSpPr txBox="1"/>
          <p:nvPr/>
        </p:nvSpPr>
        <p:spPr>
          <a:xfrm>
            <a:off x="2055314" y="4334320"/>
            <a:ext cx="504057" cy="369332"/>
          </a:xfrm>
          <a:prstGeom prst="rect">
            <a:avLst/>
          </a:prstGeom>
          <a:noFill/>
        </p:spPr>
        <p:txBody>
          <a:bodyPr wrap="square" rtlCol="0">
            <a:spAutoFit/>
          </a:bodyPr>
          <a:lstStyle/>
          <a:p>
            <a:r>
              <a:rPr lang="en-GB" dirty="0" smtClean="0"/>
              <a:t>V</a:t>
            </a:r>
            <a:r>
              <a:rPr lang="en-GB" baseline="-25000" dirty="0" smtClean="0"/>
              <a:t>LC</a:t>
            </a:r>
            <a:endParaRPr lang="en-GB" dirty="0"/>
          </a:p>
        </p:txBody>
      </p:sp>
      <p:sp>
        <p:nvSpPr>
          <p:cNvPr id="45" name="TextBox 44"/>
          <p:cNvSpPr txBox="1"/>
          <p:nvPr/>
        </p:nvSpPr>
        <p:spPr>
          <a:xfrm>
            <a:off x="6789859" y="2308230"/>
            <a:ext cx="504057" cy="369332"/>
          </a:xfrm>
          <a:prstGeom prst="rect">
            <a:avLst/>
          </a:prstGeom>
          <a:noFill/>
        </p:spPr>
        <p:txBody>
          <a:bodyPr wrap="square" rtlCol="0">
            <a:spAutoFit/>
          </a:bodyPr>
          <a:lstStyle/>
          <a:p>
            <a:r>
              <a:rPr lang="en-GB" dirty="0" smtClean="0"/>
              <a:t>V</a:t>
            </a:r>
            <a:r>
              <a:rPr lang="en-GB" baseline="-25000" dirty="0" smtClean="0"/>
              <a:t>H</a:t>
            </a:r>
            <a:r>
              <a:rPr lang="en-GB" baseline="-25000" dirty="0"/>
              <a:t>C</a:t>
            </a:r>
            <a:endParaRPr lang="en-GB" dirty="0"/>
          </a:p>
        </p:txBody>
      </p:sp>
      <p:sp>
        <p:nvSpPr>
          <p:cNvPr id="46" name="TextBox 45"/>
          <p:cNvSpPr txBox="1"/>
          <p:nvPr/>
        </p:nvSpPr>
        <p:spPr>
          <a:xfrm>
            <a:off x="6086765" y="2547410"/>
            <a:ext cx="598336" cy="369332"/>
          </a:xfrm>
          <a:prstGeom prst="rect">
            <a:avLst/>
          </a:prstGeom>
          <a:noFill/>
        </p:spPr>
        <p:txBody>
          <a:bodyPr wrap="square" rtlCol="0">
            <a:spAutoFit/>
          </a:bodyPr>
          <a:lstStyle/>
          <a:p>
            <a:r>
              <a:rPr lang="en-GB" dirty="0" smtClean="0"/>
              <a:t>V</a:t>
            </a:r>
            <a:r>
              <a:rPr lang="en-GB" baseline="-25000" dirty="0" smtClean="0"/>
              <a:t>HE</a:t>
            </a:r>
            <a:endParaRPr lang="en-GB" dirty="0"/>
          </a:p>
        </p:txBody>
      </p:sp>
      <p:sp>
        <p:nvSpPr>
          <p:cNvPr id="49" name="TextBox 48"/>
          <p:cNvSpPr txBox="1"/>
          <p:nvPr/>
        </p:nvSpPr>
        <p:spPr>
          <a:xfrm>
            <a:off x="3897668" y="3561206"/>
            <a:ext cx="674332" cy="369332"/>
          </a:xfrm>
          <a:prstGeom prst="rect">
            <a:avLst/>
          </a:prstGeom>
          <a:noFill/>
        </p:spPr>
        <p:txBody>
          <a:bodyPr wrap="square" rtlCol="0">
            <a:spAutoFit/>
          </a:bodyPr>
          <a:lstStyle/>
          <a:p>
            <a:r>
              <a:rPr lang="en-GB" dirty="0" smtClean="0"/>
              <a:t>V</a:t>
            </a:r>
            <a:r>
              <a:rPr lang="en-GB" baseline="-25000" dirty="0" smtClean="0"/>
              <a:t>TM</a:t>
            </a:r>
            <a:endParaRPr lang="en-GB" dirty="0"/>
          </a:p>
        </p:txBody>
      </p:sp>
      <p:cxnSp>
        <p:nvCxnSpPr>
          <p:cNvPr id="55" name="Straight Connector 54"/>
          <p:cNvCxnSpPr/>
          <p:nvPr/>
        </p:nvCxnSpPr>
        <p:spPr>
          <a:xfrm>
            <a:off x="7010849" y="2852915"/>
            <a:ext cx="0" cy="188045"/>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47" idx="6"/>
          </p:cNvCxnSpPr>
          <p:nvPr/>
        </p:nvCxnSpPr>
        <p:spPr>
          <a:xfrm>
            <a:off x="6458864" y="3026110"/>
            <a:ext cx="551985" cy="1485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a:off x="7021195" y="2916742"/>
            <a:ext cx="35819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7370587" y="2708920"/>
            <a:ext cx="1474438" cy="369332"/>
          </a:xfrm>
          <a:prstGeom prst="rect">
            <a:avLst/>
          </a:prstGeom>
          <a:noFill/>
        </p:spPr>
        <p:txBody>
          <a:bodyPr wrap="square" rtlCol="0">
            <a:spAutoFit/>
          </a:bodyPr>
          <a:lstStyle/>
          <a:p>
            <a:r>
              <a:rPr lang="en-GB" dirty="0" smtClean="0">
                <a:solidFill>
                  <a:srgbClr val="FF0000"/>
                </a:solidFill>
              </a:rPr>
              <a:t>Safety margin</a:t>
            </a:r>
            <a:endParaRPr lang="en-GB" dirty="0">
              <a:solidFill>
                <a:srgbClr val="FF0000"/>
              </a:solidFill>
            </a:endParaRPr>
          </a:p>
        </p:txBody>
      </p:sp>
      <p:cxnSp>
        <p:nvCxnSpPr>
          <p:cNvPr id="70" name="Straight Connector 69"/>
          <p:cNvCxnSpPr>
            <a:stCxn id="50" idx="6"/>
          </p:cNvCxnSpPr>
          <p:nvPr/>
        </p:nvCxnSpPr>
        <p:spPr>
          <a:xfrm>
            <a:off x="2055314" y="4941168"/>
            <a:ext cx="285361" cy="15964"/>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33" idx="4"/>
          </p:cNvCxnSpPr>
          <p:nvPr/>
        </p:nvCxnSpPr>
        <p:spPr>
          <a:xfrm>
            <a:off x="2340675" y="4861996"/>
            <a:ext cx="0" cy="95136"/>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H="1">
            <a:off x="2340675" y="4909564"/>
            <a:ext cx="35819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1909451" y="1772816"/>
            <a:ext cx="4476481" cy="830997"/>
          </a:xfrm>
          <a:prstGeom prst="rect">
            <a:avLst/>
          </a:prstGeom>
          <a:noFill/>
        </p:spPr>
        <p:txBody>
          <a:bodyPr wrap="square" rtlCol="0">
            <a:spAutoFit/>
          </a:bodyPr>
          <a:lstStyle/>
          <a:p>
            <a:r>
              <a:rPr lang="en-GB" sz="2400" dirty="0" smtClean="0"/>
              <a:t>Worst case Cd and correlation factors determine safety margin</a:t>
            </a:r>
            <a:endParaRPr lang="en-GB" sz="2400" dirty="0"/>
          </a:p>
        </p:txBody>
      </p:sp>
    </p:spTree>
    <p:extLst>
      <p:ext uri="{BB962C8B-B14F-4D97-AF65-F5344CB8AC3E}">
        <p14:creationId xmlns:p14="http://schemas.microsoft.com/office/powerpoint/2010/main" val="2048221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412776"/>
            <a:ext cx="8689408" cy="4896544"/>
          </a:xfrm>
        </p:spPr>
        <p:txBody>
          <a:bodyPr>
            <a:noAutofit/>
          </a:bodyPr>
          <a:lstStyle/>
          <a:p>
            <a:pPr marL="457200" lvl="1" indent="0">
              <a:buNone/>
            </a:pPr>
            <a:r>
              <a:rPr lang="en-US" sz="1600" dirty="0" smtClean="0"/>
              <a:t>Extension (3) – 85%-rule for calculation chassis dyno settings </a:t>
            </a:r>
            <a:r>
              <a:rPr lang="en-US" sz="1600" b="1" dirty="0" smtClean="0"/>
              <a:t>vehicle L</a:t>
            </a:r>
          </a:p>
          <a:p>
            <a:pPr marL="457200" lvl="1" indent="0">
              <a:buNone/>
            </a:pPr>
            <a:endParaRPr lang="en-US" sz="1600" dirty="0" smtClean="0"/>
          </a:p>
          <a:p>
            <a:pPr marL="457200" lvl="1" indent="0">
              <a:buNone/>
            </a:pPr>
            <a:r>
              <a:rPr lang="en-US" sz="1600" dirty="0" smtClean="0"/>
              <a:t>The equations are a simplified representation of the complex reality: the effects of the included parameters are therefore overrepresented</a:t>
            </a:r>
            <a:r>
              <a:rPr lang="en-US" sz="1600" dirty="0"/>
              <a:t>. The separation between rolling resistance </a:t>
            </a:r>
            <a:r>
              <a:rPr lang="en-US" sz="1600" dirty="0" smtClean="0"/>
              <a:t>and </a:t>
            </a:r>
            <a:r>
              <a:rPr lang="en-US" sz="1600" dirty="0"/>
              <a:t>air drag is not as straightforward as the </a:t>
            </a:r>
            <a:r>
              <a:rPr lang="en-US" sz="1600" dirty="0" smtClean="0"/>
              <a:t>f</a:t>
            </a:r>
            <a:r>
              <a:rPr lang="en-US" sz="1600" baseline="-25000" dirty="0" smtClean="0"/>
              <a:t>0</a:t>
            </a:r>
            <a:r>
              <a:rPr lang="en-US" sz="1600" dirty="0" smtClean="0"/>
              <a:t> and f</a:t>
            </a:r>
            <a:r>
              <a:rPr lang="en-US" sz="1600" baseline="-25000" dirty="0" smtClean="0"/>
              <a:t>2</a:t>
            </a:r>
            <a:r>
              <a:rPr lang="en-US" sz="1600" dirty="0" smtClean="0"/>
              <a:t> equations suggest.</a:t>
            </a:r>
          </a:p>
          <a:p>
            <a:pPr lvl="1"/>
            <a:r>
              <a:rPr lang="en-US" sz="1600" dirty="0" smtClean="0"/>
              <a:t>Total </a:t>
            </a:r>
            <a:r>
              <a:rPr lang="en-US" sz="1600" dirty="0"/>
              <a:t>rolling resistance is a combination of </a:t>
            </a:r>
            <a:r>
              <a:rPr lang="en-US" sz="1600" dirty="0" err="1"/>
              <a:t>tyres</a:t>
            </a:r>
            <a:r>
              <a:rPr lang="en-US" sz="1600" dirty="0"/>
              <a:t>, driveline and transmission. The latter two </a:t>
            </a:r>
            <a:r>
              <a:rPr lang="en-US" sz="1600" dirty="0" smtClean="0"/>
              <a:t>are only </a:t>
            </a:r>
            <a:r>
              <a:rPr lang="en-US" sz="1600" dirty="0"/>
              <a:t>slightly </a:t>
            </a:r>
            <a:r>
              <a:rPr lang="en-US" sz="1600" dirty="0" smtClean="0"/>
              <a:t>test mass dependent. Typically </a:t>
            </a:r>
            <a:r>
              <a:rPr lang="en-US" sz="1600" dirty="0"/>
              <a:t>drivetrain losses </a:t>
            </a:r>
            <a:r>
              <a:rPr lang="en-US" sz="1600" dirty="0" smtClean="0"/>
              <a:t>are 10</a:t>
            </a:r>
            <a:r>
              <a:rPr lang="en-US" sz="1600" dirty="0"/>
              <a:t>%-20% of the total </a:t>
            </a:r>
            <a:r>
              <a:rPr lang="en-US" sz="1600" dirty="0" smtClean="0"/>
              <a:t>f</a:t>
            </a:r>
            <a:r>
              <a:rPr lang="en-US" sz="1600" baseline="-25000" dirty="0" smtClean="0"/>
              <a:t>0</a:t>
            </a:r>
            <a:r>
              <a:rPr lang="en-US" sz="1600" dirty="0" smtClean="0"/>
              <a:t>. An EC </a:t>
            </a:r>
            <a:r>
              <a:rPr lang="en-US" sz="1600" dirty="0"/>
              <a:t>study yielded 14% for a </a:t>
            </a:r>
            <a:r>
              <a:rPr lang="en-US" sz="1600" dirty="0" smtClean="0"/>
              <a:t>front wheel </a:t>
            </a:r>
            <a:r>
              <a:rPr lang="en-US" sz="1600" dirty="0"/>
              <a:t>drive </a:t>
            </a:r>
            <a:r>
              <a:rPr lang="en-US" sz="1600" dirty="0" smtClean="0"/>
              <a:t>vehicle with </a:t>
            </a:r>
            <a:r>
              <a:rPr lang="en-US" sz="1600" dirty="0"/>
              <a:t>manual </a:t>
            </a:r>
            <a:r>
              <a:rPr lang="en-US" sz="1600" dirty="0" smtClean="0"/>
              <a:t>transmission. </a:t>
            </a:r>
            <a:r>
              <a:rPr lang="en-US" sz="1600" dirty="0"/>
              <a:t>Larger effects for automatic transmissions and all-wheel drive can be expected.</a:t>
            </a:r>
          </a:p>
          <a:p>
            <a:pPr lvl="1"/>
            <a:r>
              <a:rPr lang="en-US" sz="1600" dirty="0" smtClean="0"/>
              <a:t>The rolling resistance typically increases 15% or more above 100 km/h. </a:t>
            </a:r>
            <a:r>
              <a:rPr lang="en-US" sz="1600" dirty="0"/>
              <a:t>T</a:t>
            </a:r>
            <a:r>
              <a:rPr lang="en-US" sz="1600" dirty="0" smtClean="0"/>
              <a:t>his is not included in the RRC determination at 80 km/h and it will yield a contribution to f</a:t>
            </a:r>
            <a:r>
              <a:rPr lang="en-US" sz="1600" baseline="-25000" dirty="0" smtClean="0"/>
              <a:t>2</a:t>
            </a:r>
            <a:r>
              <a:rPr lang="en-US" sz="1600" dirty="0" smtClean="0"/>
              <a:t> rather than f</a:t>
            </a:r>
            <a:r>
              <a:rPr lang="en-US" sz="1600" baseline="-25000" dirty="0" smtClean="0"/>
              <a:t>0</a:t>
            </a:r>
            <a:r>
              <a:rPr lang="en-US" sz="1600" dirty="0" smtClean="0"/>
              <a:t>.</a:t>
            </a:r>
          </a:p>
          <a:p>
            <a:pPr lvl="1"/>
            <a:r>
              <a:rPr lang="en-US" sz="1600" dirty="0" smtClean="0"/>
              <a:t>The results </a:t>
            </a:r>
            <a:r>
              <a:rPr lang="en-US" sz="1600" dirty="0"/>
              <a:t>of the default table values </a:t>
            </a:r>
            <a:r>
              <a:rPr lang="en-US" sz="1600" dirty="0" smtClean="0"/>
              <a:t>study showed an approximately 40% correlation for variations of size and mass for both </a:t>
            </a:r>
            <a:r>
              <a:rPr lang="en-US" sz="1600" dirty="0"/>
              <a:t>f</a:t>
            </a:r>
            <a:r>
              <a:rPr lang="en-US" sz="1600" baseline="-25000" dirty="0"/>
              <a:t>0</a:t>
            </a:r>
            <a:r>
              <a:rPr lang="en-US" sz="1600" dirty="0"/>
              <a:t> and </a:t>
            </a:r>
            <a:r>
              <a:rPr lang="en-US" sz="1600" dirty="0" smtClean="0"/>
              <a:t>f</a:t>
            </a:r>
            <a:r>
              <a:rPr lang="en-US" sz="1600" baseline="-25000" dirty="0" smtClean="0"/>
              <a:t>2</a:t>
            </a:r>
            <a:r>
              <a:rPr lang="en-US" sz="1600" dirty="0" smtClean="0"/>
              <a:t>.</a:t>
            </a:r>
          </a:p>
          <a:p>
            <a:pPr lvl="1"/>
            <a:r>
              <a:rPr lang="en-US" sz="1600" dirty="0" smtClean="0"/>
              <a:t>Remaining unexplained effects occur.</a:t>
            </a:r>
          </a:p>
          <a:p>
            <a:pPr lvl="1"/>
            <a:endParaRPr lang="en-US" sz="1600" dirty="0"/>
          </a:p>
          <a:p>
            <a:pPr marL="457200" lvl="1" indent="0">
              <a:buNone/>
            </a:pPr>
            <a:r>
              <a:rPr lang="en-US" sz="1600" dirty="0" smtClean="0"/>
              <a:t>In </a:t>
            </a:r>
            <a:r>
              <a:rPr lang="en-US" sz="1600" dirty="0"/>
              <a:t>general the </a:t>
            </a:r>
            <a:r>
              <a:rPr lang="en-US" sz="1600" dirty="0" smtClean="0"/>
              <a:t>dependency </a:t>
            </a:r>
            <a:r>
              <a:rPr lang="en-US" sz="1600" dirty="0"/>
              <a:t>on the parameters </a:t>
            </a:r>
            <a:r>
              <a:rPr lang="en-US" sz="1600" dirty="0" smtClean="0"/>
              <a:t>included in the </a:t>
            </a:r>
            <a:r>
              <a:rPr lang="en-US" sz="1600" dirty="0"/>
              <a:t>f</a:t>
            </a:r>
            <a:r>
              <a:rPr lang="en-US" sz="1600" baseline="-25000" dirty="0"/>
              <a:t>0</a:t>
            </a:r>
            <a:r>
              <a:rPr lang="en-US" sz="1600" dirty="0"/>
              <a:t> and f</a:t>
            </a:r>
            <a:r>
              <a:rPr lang="en-US" sz="1600" baseline="-25000" dirty="0"/>
              <a:t>2</a:t>
            </a:r>
            <a:r>
              <a:rPr lang="en-US" sz="1600" dirty="0"/>
              <a:t> equations </a:t>
            </a:r>
            <a:r>
              <a:rPr lang="en-US" sz="1600" dirty="0" smtClean="0"/>
              <a:t>will </a:t>
            </a:r>
            <a:r>
              <a:rPr lang="en-US" sz="1600" dirty="0"/>
              <a:t>be weaker than initially </a:t>
            </a:r>
            <a:r>
              <a:rPr lang="en-US" sz="1600" dirty="0" smtClean="0"/>
              <a:t>assumed for downward extension. This can </a:t>
            </a:r>
            <a:r>
              <a:rPr lang="en-US" sz="1600" dirty="0"/>
              <a:t>be captured in a generic  “85</a:t>
            </a:r>
            <a:r>
              <a:rPr lang="en-US" sz="1600" dirty="0" smtClean="0"/>
              <a:t>%-rule” for </a:t>
            </a:r>
            <a:r>
              <a:rPr lang="en-US" sz="1600" dirty="0"/>
              <a:t>calculation chassis dyno settings </a:t>
            </a:r>
            <a:r>
              <a:rPr lang="en-US" sz="1600" dirty="0" smtClean="0"/>
              <a:t>of vehicle L.</a:t>
            </a:r>
            <a:endParaRPr lang="en-US" sz="1600" dirty="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18</a:t>
            </a:fld>
            <a:endParaRPr lang="en-US"/>
          </a:p>
        </p:txBody>
      </p:sp>
    </p:spTree>
    <p:extLst>
      <p:ext uri="{BB962C8B-B14F-4D97-AF65-F5344CB8AC3E}">
        <p14:creationId xmlns:p14="http://schemas.microsoft.com/office/powerpoint/2010/main" val="24038643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412776"/>
            <a:ext cx="8689408" cy="4896544"/>
          </a:xfrm>
        </p:spPr>
        <p:txBody>
          <a:bodyPr>
            <a:noAutofit/>
          </a:bodyPr>
          <a:lstStyle/>
          <a:p>
            <a:pPr marL="457200" lvl="1" indent="0">
              <a:buNone/>
            </a:pPr>
            <a:r>
              <a:rPr lang="en-US" sz="1600" dirty="0" smtClean="0"/>
              <a:t>Extension (4) </a:t>
            </a:r>
            <a:r>
              <a:rPr lang="en-US" sz="1600" dirty="0"/>
              <a:t>– </a:t>
            </a:r>
            <a:r>
              <a:rPr lang="en-US" sz="1600" dirty="0" smtClean="0"/>
              <a:t>95</a:t>
            </a:r>
            <a:r>
              <a:rPr lang="en-US" sz="1600" dirty="0"/>
              <a:t>%-rule for calculation chassis dyno settings </a:t>
            </a:r>
            <a:r>
              <a:rPr lang="en-US" sz="1600" b="1" dirty="0"/>
              <a:t>vehicle </a:t>
            </a:r>
            <a:r>
              <a:rPr lang="en-US" sz="1600" b="1" dirty="0" smtClean="0"/>
              <a:t>H</a:t>
            </a:r>
            <a:endParaRPr lang="en-US" sz="1600" b="1" dirty="0"/>
          </a:p>
          <a:p>
            <a:pPr marL="457200" lvl="1" indent="0">
              <a:buNone/>
            </a:pPr>
            <a:endParaRPr lang="en-US" sz="1600" dirty="0" smtClean="0"/>
          </a:p>
          <a:p>
            <a:pPr marL="457200" lvl="1" indent="0">
              <a:buNone/>
            </a:pPr>
            <a:r>
              <a:rPr lang="en-US" sz="1600" dirty="0" smtClean="0"/>
              <a:t>In general same considerations as for downward extension</a:t>
            </a:r>
          </a:p>
          <a:p>
            <a:pPr marL="457200" lvl="1" indent="0">
              <a:buNone/>
            </a:pPr>
            <a:endParaRPr lang="en-US" sz="1600" dirty="0"/>
          </a:p>
          <a:p>
            <a:pPr marL="457200" lvl="1" indent="0">
              <a:buNone/>
            </a:pPr>
            <a:r>
              <a:rPr lang="en-US" sz="1600" dirty="0" smtClean="0"/>
              <a:t>95%-rule:</a:t>
            </a:r>
          </a:p>
          <a:p>
            <a:pPr lvl="1">
              <a:buFontTx/>
              <a:buChar char="-"/>
            </a:pPr>
            <a:r>
              <a:rPr lang="en-US" sz="1600" dirty="0" smtClean="0"/>
              <a:t>Safety margin comparable to downward extension would indicate 90%, but is based on analysis of limited  data set of similar vehicles.</a:t>
            </a:r>
            <a:r>
              <a:rPr lang="en-US" sz="1600" b="1" dirty="0"/>
              <a:t> Additional measurements available</a:t>
            </a:r>
            <a:r>
              <a:rPr lang="en-US" sz="1600" b="1" dirty="0" smtClean="0"/>
              <a:t>?</a:t>
            </a:r>
            <a:endParaRPr lang="en-US" sz="1600" dirty="0" smtClean="0"/>
          </a:p>
          <a:p>
            <a:pPr lvl="1">
              <a:buFontTx/>
              <a:buChar char="-"/>
            </a:pPr>
            <a:r>
              <a:rPr lang="en-US" sz="1600" dirty="0" smtClean="0"/>
              <a:t>Correlation might be higher for vehicles with more divergence in RR and body-shape.</a:t>
            </a:r>
          </a:p>
          <a:p>
            <a:pPr lvl="1">
              <a:buFontTx/>
              <a:buChar char="-"/>
            </a:pPr>
            <a:r>
              <a:rPr lang="en-US" sz="1600" dirty="0"/>
              <a:t>Selection of </a:t>
            </a:r>
            <a:r>
              <a:rPr lang="en-US" sz="1600" i="1" dirty="0"/>
              <a:t>worst case Cd</a:t>
            </a:r>
            <a:r>
              <a:rPr lang="en-US" sz="1600" dirty="0"/>
              <a:t> intended as a safety margin on air drag, but </a:t>
            </a:r>
            <a:r>
              <a:rPr lang="en-US" sz="1600" dirty="0" smtClean="0"/>
              <a:t>requires good knowledge at responsible authority.</a:t>
            </a:r>
            <a:endParaRPr lang="en-US" sz="1600" dirty="0"/>
          </a:p>
          <a:p>
            <a:pPr lvl="1">
              <a:buFontTx/>
              <a:buChar char="-"/>
            </a:pPr>
            <a:r>
              <a:rPr lang="en-US" sz="1600" dirty="0" smtClean="0"/>
              <a:t>95% is considered conservative based on both  data set, best-known physical dependencies (for upward extension) and uncertainties.</a:t>
            </a:r>
          </a:p>
          <a:p>
            <a:pPr lvl="1">
              <a:buFontTx/>
              <a:buChar char="-"/>
            </a:pPr>
            <a:endParaRPr lang="en-US" sz="1600" dirty="0"/>
          </a:p>
          <a:p>
            <a:pPr marL="457200" lvl="1" indent="0">
              <a:buNone/>
            </a:pPr>
            <a:r>
              <a:rPr lang="en-US" sz="1600" b="1" dirty="0" smtClean="0"/>
              <a:t>Discussion in Annex 4 TF on correlation factors is on-going (in 0.9-1.0 range).</a:t>
            </a:r>
          </a:p>
          <a:p>
            <a:pPr marL="457200" lvl="1" indent="0">
              <a:buNone/>
            </a:pPr>
            <a:r>
              <a:rPr lang="en-US" sz="1600" b="1" u="sng" dirty="0" smtClean="0"/>
              <a:t>Guidance of IWG on level of safety margin?</a:t>
            </a:r>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19</a:t>
            </a:fld>
            <a:endParaRPr lang="en-US"/>
          </a:p>
        </p:txBody>
      </p:sp>
    </p:spTree>
    <p:extLst>
      <p:ext uri="{BB962C8B-B14F-4D97-AF65-F5344CB8AC3E}">
        <p14:creationId xmlns:p14="http://schemas.microsoft.com/office/powerpoint/2010/main" val="38427624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467544" y="1412776"/>
            <a:ext cx="8229600" cy="4709120"/>
          </a:xfrm>
        </p:spPr>
        <p:txBody>
          <a:bodyPr>
            <a:normAutofit/>
          </a:bodyPr>
          <a:lstStyle/>
          <a:p>
            <a:pPr marL="457200" lvl="1" indent="0">
              <a:buNone/>
            </a:pPr>
            <a:endParaRPr lang="en-US" dirty="0" smtClean="0"/>
          </a:p>
          <a:p>
            <a:pPr marL="457200" lvl="1" indent="0">
              <a:buNone/>
            </a:pPr>
            <a:r>
              <a:rPr lang="en-US" sz="2400" dirty="0" smtClean="0"/>
              <a:t>Aim and principles of new proposal:</a:t>
            </a:r>
            <a:endParaRPr lang="en-US" sz="2400" u="sng" dirty="0" smtClean="0"/>
          </a:p>
          <a:p>
            <a:pPr marL="457200" lvl="1" indent="0">
              <a:buNone/>
            </a:pPr>
            <a:endParaRPr lang="en-US" sz="2400" dirty="0" smtClean="0"/>
          </a:p>
          <a:p>
            <a:pPr lvl="1"/>
            <a:r>
              <a:rPr lang="en-US" sz="2000" dirty="0" smtClean="0"/>
              <a:t>Alternative for coast down and torque meter method</a:t>
            </a:r>
          </a:p>
          <a:p>
            <a:pPr lvl="1"/>
            <a:r>
              <a:rPr lang="en-US" sz="2000" dirty="0" smtClean="0"/>
              <a:t>But also alternative for calculation method (table values)</a:t>
            </a:r>
          </a:p>
          <a:p>
            <a:pPr lvl="1"/>
            <a:r>
              <a:rPr lang="en-US" sz="2000" dirty="0"/>
              <a:t>Scope: multi-stage vehicles </a:t>
            </a:r>
            <a:r>
              <a:rPr lang="en-US" sz="2000" u="sng" dirty="0"/>
              <a:t>and</a:t>
            </a:r>
            <a:r>
              <a:rPr lang="en-US" sz="2000" dirty="0"/>
              <a:t> low-volume, heavy LCVs</a:t>
            </a:r>
          </a:p>
          <a:p>
            <a:pPr lvl="1"/>
            <a:r>
              <a:rPr lang="en-US" sz="2000" dirty="0" smtClean="0"/>
              <a:t>Reduce test burden</a:t>
            </a:r>
          </a:p>
          <a:p>
            <a:pPr lvl="1"/>
            <a:r>
              <a:rPr lang="en-US" sz="2000" dirty="0" smtClean="0"/>
              <a:t>Appropriate road load values</a:t>
            </a:r>
          </a:p>
          <a:p>
            <a:pPr lvl="1"/>
            <a:r>
              <a:rPr lang="en-US" sz="2000" dirty="0" smtClean="0"/>
              <a:t>No loophole (coast down and torque meter preferred approach)</a:t>
            </a:r>
          </a:p>
          <a:p>
            <a:pPr marL="457200" lvl="1" indent="0">
              <a:buNone/>
            </a:pPr>
            <a:endParaRPr lang="en-US" sz="1700" dirty="0" smtClean="0"/>
          </a:p>
          <a:p>
            <a:pPr marL="457200" lvl="1" indent="0">
              <a:buNone/>
            </a:pPr>
            <a:endParaRPr lang="en-US" sz="1700" dirty="0"/>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2</a:t>
            </a:fld>
            <a:endParaRPr lang="en-US"/>
          </a:p>
        </p:txBody>
      </p:sp>
      <p:sp>
        <p:nvSpPr>
          <p:cNvPr id="8" name="Rectangle 7"/>
          <p:cNvSpPr/>
          <p:nvPr/>
        </p:nvSpPr>
        <p:spPr>
          <a:xfrm>
            <a:off x="2126624" y="6311375"/>
            <a:ext cx="5067268" cy="276999"/>
          </a:xfrm>
          <a:prstGeom prst="rect">
            <a:avLst/>
          </a:prstGeom>
        </p:spPr>
        <p:txBody>
          <a:bodyPr wrap="square">
            <a:spAutoFit/>
          </a:bodyPr>
          <a:lstStyle/>
          <a:p>
            <a:pPr lvl="0" algn="ctr"/>
            <a:r>
              <a:rPr lang="en-US" sz="1200" dirty="0">
                <a:solidFill>
                  <a:prstClr val="black">
                    <a:tint val="75000"/>
                  </a:prstClr>
                </a:solidFill>
              </a:rPr>
              <a:t>André </a:t>
            </a:r>
            <a:r>
              <a:rPr lang="en-US" sz="1200" dirty="0" err="1" smtClean="0">
                <a:solidFill>
                  <a:prstClr val="black">
                    <a:tint val="75000"/>
                  </a:prstClr>
                </a:solidFill>
              </a:rPr>
              <a:t>Rijnders</a:t>
            </a:r>
            <a:r>
              <a:rPr lang="en-US" sz="1200" dirty="0" smtClean="0">
                <a:solidFill>
                  <a:prstClr val="black">
                    <a:tint val="75000"/>
                  </a:prstClr>
                </a:solidFill>
              </a:rPr>
              <a:t>  </a:t>
            </a:r>
            <a:r>
              <a:rPr lang="en-US" sz="1200" dirty="0">
                <a:solidFill>
                  <a:prstClr val="black">
                    <a:tint val="75000"/>
                  </a:prstClr>
                </a:solidFill>
              </a:rPr>
              <a:t>RDW / The Netherlands – </a:t>
            </a:r>
            <a:r>
              <a:rPr lang="en-US" sz="1200" dirty="0" err="1">
                <a:solidFill>
                  <a:prstClr val="black">
                    <a:tint val="75000"/>
                  </a:prstClr>
                </a:solidFill>
              </a:rPr>
              <a:t>Wouter</a:t>
            </a:r>
            <a:r>
              <a:rPr lang="en-US" sz="1200" dirty="0">
                <a:solidFill>
                  <a:prstClr val="black">
                    <a:tint val="75000"/>
                  </a:prstClr>
                </a:solidFill>
              </a:rPr>
              <a:t> </a:t>
            </a:r>
            <a:r>
              <a:rPr lang="en-US" sz="1200" dirty="0" err="1">
                <a:solidFill>
                  <a:prstClr val="black">
                    <a:tint val="75000"/>
                  </a:prstClr>
                </a:solidFill>
              </a:rPr>
              <a:t>Vandermeulen</a:t>
            </a:r>
            <a:r>
              <a:rPr lang="en-US" sz="1200" dirty="0">
                <a:solidFill>
                  <a:prstClr val="black">
                    <a:tint val="75000"/>
                  </a:prstClr>
                </a:solidFill>
              </a:rPr>
              <a:t> ACEA-LCV</a:t>
            </a:r>
          </a:p>
        </p:txBody>
      </p:sp>
    </p:spTree>
    <p:extLst>
      <p:ext uri="{BB962C8B-B14F-4D97-AF65-F5344CB8AC3E}">
        <p14:creationId xmlns:p14="http://schemas.microsoft.com/office/powerpoint/2010/main" val="23196579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20</a:t>
            </a:fld>
            <a:endParaRPr lang="en-US"/>
          </a:p>
        </p:txBody>
      </p:sp>
      <p:graphicFrame>
        <p:nvGraphicFramePr>
          <p:cNvPr id="7" name="Tabelle 6"/>
          <p:cNvGraphicFramePr>
            <a:graphicFrameLocks noGrp="1"/>
          </p:cNvGraphicFramePr>
          <p:nvPr>
            <p:extLst>
              <p:ext uri="{D42A27DB-BD31-4B8C-83A1-F6EECF244321}">
                <p14:modId xmlns:p14="http://schemas.microsoft.com/office/powerpoint/2010/main" val="3331568352"/>
              </p:ext>
            </p:extLst>
          </p:nvPr>
        </p:nvGraphicFramePr>
        <p:xfrm>
          <a:off x="258793" y="1907078"/>
          <a:ext cx="8488391" cy="3166376"/>
        </p:xfrm>
        <a:graphic>
          <a:graphicData uri="http://schemas.openxmlformats.org/drawingml/2006/table">
            <a:tbl>
              <a:tblPr firstRow="1" bandRow="1"/>
              <a:tblGrid>
                <a:gridCol w="286029"/>
                <a:gridCol w="4346355"/>
                <a:gridCol w="1138687"/>
                <a:gridCol w="1242204"/>
                <a:gridCol w="1475116"/>
              </a:tblGrid>
              <a:tr h="575893">
                <a:tc gridSpan="2">
                  <a:txBody>
                    <a:bodyPr/>
                    <a:lstStyle>
                      <a:lvl1pPr marL="0" algn="l" defTabSz="914400" rtl="0" eaLnBrk="1" latinLnBrk="0" hangingPunct="1">
                        <a:defRPr sz="1800" b="1" kern="1200">
                          <a:solidFill>
                            <a:schemeClr val="tx1"/>
                          </a:solidFill>
                          <a:latin typeface="Verdana"/>
                          <a:cs typeface="Times New Roman"/>
                        </a:defRPr>
                      </a:lvl1pPr>
                      <a:lvl2pPr marL="457200" algn="l" defTabSz="914400" rtl="0" eaLnBrk="1" latinLnBrk="0" hangingPunct="1">
                        <a:defRPr sz="1800" b="1" kern="1200">
                          <a:solidFill>
                            <a:schemeClr val="tx1"/>
                          </a:solidFill>
                          <a:latin typeface="Verdana"/>
                          <a:cs typeface="Times New Roman"/>
                        </a:defRPr>
                      </a:lvl2pPr>
                      <a:lvl3pPr marL="914400" algn="l" defTabSz="914400" rtl="0" eaLnBrk="1" latinLnBrk="0" hangingPunct="1">
                        <a:defRPr sz="1800" b="1" kern="1200">
                          <a:solidFill>
                            <a:schemeClr val="tx1"/>
                          </a:solidFill>
                          <a:latin typeface="Verdana"/>
                          <a:cs typeface="Times New Roman"/>
                        </a:defRPr>
                      </a:lvl3pPr>
                      <a:lvl4pPr marL="1371600" algn="l" defTabSz="914400" rtl="0" eaLnBrk="1" latinLnBrk="0" hangingPunct="1">
                        <a:defRPr sz="1800" b="1" kern="1200">
                          <a:solidFill>
                            <a:schemeClr val="tx1"/>
                          </a:solidFill>
                          <a:latin typeface="Verdana"/>
                          <a:cs typeface="Times New Roman"/>
                        </a:defRPr>
                      </a:lvl4pPr>
                      <a:lvl5pPr marL="1828800" algn="l" defTabSz="914400" rtl="0" eaLnBrk="1" latinLnBrk="0" hangingPunct="1">
                        <a:defRPr sz="1800" b="1" kern="1200">
                          <a:solidFill>
                            <a:schemeClr val="tx1"/>
                          </a:solidFill>
                          <a:latin typeface="Verdana"/>
                          <a:cs typeface="Times New Roman"/>
                        </a:defRPr>
                      </a:lvl5pPr>
                      <a:lvl6pPr marL="2286000" algn="l" defTabSz="914400" rtl="0" eaLnBrk="1" latinLnBrk="0" hangingPunct="1">
                        <a:defRPr sz="1800" b="1" kern="1200">
                          <a:solidFill>
                            <a:schemeClr val="tx1"/>
                          </a:solidFill>
                          <a:latin typeface="Verdana"/>
                          <a:cs typeface="Times New Roman"/>
                        </a:defRPr>
                      </a:lvl6pPr>
                      <a:lvl7pPr marL="2743200" algn="l" defTabSz="914400" rtl="0" eaLnBrk="1" latinLnBrk="0" hangingPunct="1">
                        <a:defRPr sz="1800" b="1" kern="1200">
                          <a:solidFill>
                            <a:schemeClr val="tx1"/>
                          </a:solidFill>
                          <a:latin typeface="Verdana"/>
                          <a:cs typeface="Times New Roman"/>
                        </a:defRPr>
                      </a:lvl7pPr>
                      <a:lvl8pPr marL="3200400" algn="l" defTabSz="914400" rtl="0" eaLnBrk="1" latinLnBrk="0" hangingPunct="1">
                        <a:defRPr sz="1800" b="1" kern="1200">
                          <a:solidFill>
                            <a:schemeClr val="tx1"/>
                          </a:solidFill>
                          <a:latin typeface="Verdana"/>
                          <a:cs typeface="Times New Roman"/>
                        </a:defRPr>
                      </a:lvl8pPr>
                      <a:lvl9pPr marL="3657600" algn="l" defTabSz="914400" rtl="0" eaLnBrk="1" latinLnBrk="0" hangingPunct="1">
                        <a:defRPr sz="1800" b="1" kern="1200">
                          <a:solidFill>
                            <a:schemeClr val="tx1"/>
                          </a:solidFill>
                          <a:latin typeface="Verdana"/>
                          <a:cs typeface="Times New Roman"/>
                        </a:defRPr>
                      </a:lvl9pPr>
                    </a:lstStyle>
                    <a:p>
                      <a:pPr algn="ctr"/>
                      <a:r>
                        <a:rPr lang="de-DE" dirty="0" smtClean="0"/>
                        <a:t>Topic</a:t>
                      </a:r>
                      <a:endParaRPr lang="en-US" dirty="0"/>
                    </a:p>
                  </a:txBody>
                  <a:tcPr anchor="ctr">
                    <a:lnL>
                      <a:noFill/>
                    </a:lnL>
                    <a:lnR>
                      <a:no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hMerge="1">
                  <a:txBody>
                    <a:bodyPr/>
                    <a:lstStyle/>
                    <a:p>
                      <a:endParaRPr lang="en-US" dirty="0"/>
                    </a:p>
                  </a:txBody>
                  <a:tcPr/>
                </a:tc>
                <a:tc>
                  <a:txBody>
                    <a:bodyPr/>
                    <a:lstStyle>
                      <a:lvl1pPr marL="0" algn="l" defTabSz="914400" rtl="0" eaLnBrk="1" latinLnBrk="0" hangingPunct="1">
                        <a:defRPr sz="1800" b="1" kern="1200">
                          <a:solidFill>
                            <a:schemeClr val="tx1"/>
                          </a:solidFill>
                          <a:latin typeface="Verdana"/>
                          <a:cs typeface="Times New Roman"/>
                        </a:defRPr>
                      </a:lvl1pPr>
                      <a:lvl2pPr marL="457200" algn="l" defTabSz="914400" rtl="0" eaLnBrk="1" latinLnBrk="0" hangingPunct="1">
                        <a:defRPr sz="1800" b="1" kern="1200">
                          <a:solidFill>
                            <a:schemeClr val="tx1"/>
                          </a:solidFill>
                          <a:latin typeface="Verdana"/>
                          <a:cs typeface="Times New Roman"/>
                        </a:defRPr>
                      </a:lvl2pPr>
                      <a:lvl3pPr marL="914400" algn="l" defTabSz="914400" rtl="0" eaLnBrk="1" latinLnBrk="0" hangingPunct="1">
                        <a:defRPr sz="1800" b="1" kern="1200">
                          <a:solidFill>
                            <a:schemeClr val="tx1"/>
                          </a:solidFill>
                          <a:latin typeface="Verdana"/>
                          <a:cs typeface="Times New Roman"/>
                        </a:defRPr>
                      </a:lvl3pPr>
                      <a:lvl4pPr marL="1371600" algn="l" defTabSz="914400" rtl="0" eaLnBrk="1" latinLnBrk="0" hangingPunct="1">
                        <a:defRPr sz="1800" b="1" kern="1200">
                          <a:solidFill>
                            <a:schemeClr val="tx1"/>
                          </a:solidFill>
                          <a:latin typeface="Verdana"/>
                          <a:cs typeface="Times New Roman"/>
                        </a:defRPr>
                      </a:lvl4pPr>
                      <a:lvl5pPr marL="1828800" algn="l" defTabSz="914400" rtl="0" eaLnBrk="1" latinLnBrk="0" hangingPunct="1">
                        <a:defRPr sz="1800" b="1" kern="1200">
                          <a:solidFill>
                            <a:schemeClr val="tx1"/>
                          </a:solidFill>
                          <a:latin typeface="Verdana"/>
                          <a:cs typeface="Times New Roman"/>
                        </a:defRPr>
                      </a:lvl5pPr>
                      <a:lvl6pPr marL="2286000" algn="l" defTabSz="914400" rtl="0" eaLnBrk="1" latinLnBrk="0" hangingPunct="1">
                        <a:defRPr sz="1800" b="1" kern="1200">
                          <a:solidFill>
                            <a:schemeClr val="tx1"/>
                          </a:solidFill>
                          <a:latin typeface="Verdana"/>
                          <a:cs typeface="Times New Roman"/>
                        </a:defRPr>
                      </a:lvl6pPr>
                      <a:lvl7pPr marL="2743200" algn="l" defTabSz="914400" rtl="0" eaLnBrk="1" latinLnBrk="0" hangingPunct="1">
                        <a:defRPr sz="1800" b="1" kern="1200">
                          <a:solidFill>
                            <a:schemeClr val="tx1"/>
                          </a:solidFill>
                          <a:latin typeface="Verdana"/>
                          <a:cs typeface="Times New Roman"/>
                        </a:defRPr>
                      </a:lvl7pPr>
                      <a:lvl8pPr marL="3200400" algn="l" defTabSz="914400" rtl="0" eaLnBrk="1" latinLnBrk="0" hangingPunct="1">
                        <a:defRPr sz="1800" b="1" kern="1200">
                          <a:solidFill>
                            <a:schemeClr val="tx1"/>
                          </a:solidFill>
                          <a:latin typeface="Verdana"/>
                          <a:cs typeface="Times New Roman"/>
                        </a:defRPr>
                      </a:lvl8pPr>
                      <a:lvl9pPr marL="3657600" algn="l" defTabSz="914400" rtl="0" eaLnBrk="1" latinLnBrk="0" hangingPunct="1">
                        <a:defRPr sz="1800" b="1" kern="1200">
                          <a:solidFill>
                            <a:schemeClr val="tx1"/>
                          </a:solidFill>
                          <a:latin typeface="Verdana"/>
                          <a:cs typeface="Times New Roman"/>
                        </a:defRPr>
                      </a:lvl9pPr>
                    </a:lstStyle>
                    <a:p>
                      <a:pPr algn="ctr"/>
                      <a:r>
                        <a:rPr lang="de-DE" dirty="0" smtClean="0"/>
                        <a:t>ACEA</a:t>
                      </a:r>
                      <a:endParaRPr lang="en-US" dirty="0"/>
                    </a:p>
                  </a:txBody>
                  <a:tcPr anchor="ctr">
                    <a:lnL>
                      <a:noFill/>
                    </a:lnL>
                    <a:lnR>
                      <a:no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Verdana"/>
                          <a:cs typeface="Times New Roman"/>
                        </a:defRPr>
                      </a:lvl1pPr>
                      <a:lvl2pPr marL="457200" algn="l" defTabSz="914400" rtl="0" eaLnBrk="1" latinLnBrk="0" hangingPunct="1">
                        <a:defRPr sz="1800" b="1" kern="1200">
                          <a:solidFill>
                            <a:schemeClr val="tx1"/>
                          </a:solidFill>
                          <a:latin typeface="Verdana"/>
                          <a:cs typeface="Times New Roman"/>
                        </a:defRPr>
                      </a:lvl2pPr>
                      <a:lvl3pPr marL="914400" algn="l" defTabSz="914400" rtl="0" eaLnBrk="1" latinLnBrk="0" hangingPunct="1">
                        <a:defRPr sz="1800" b="1" kern="1200">
                          <a:solidFill>
                            <a:schemeClr val="tx1"/>
                          </a:solidFill>
                          <a:latin typeface="Verdana"/>
                          <a:cs typeface="Times New Roman"/>
                        </a:defRPr>
                      </a:lvl3pPr>
                      <a:lvl4pPr marL="1371600" algn="l" defTabSz="914400" rtl="0" eaLnBrk="1" latinLnBrk="0" hangingPunct="1">
                        <a:defRPr sz="1800" b="1" kern="1200">
                          <a:solidFill>
                            <a:schemeClr val="tx1"/>
                          </a:solidFill>
                          <a:latin typeface="Verdana"/>
                          <a:cs typeface="Times New Roman"/>
                        </a:defRPr>
                      </a:lvl4pPr>
                      <a:lvl5pPr marL="1828800" algn="l" defTabSz="914400" rtl="0" eaLnBrk="1" latinLnBrk="0" hangingPunct="1">
                        <a:defRPr sz="1800" b="1" kern="1200">
                          <a:solidFill>
                            <a:schemeClr val="tx1"/>
                          </a:solidFill>
                          <a:latin typeface="Verdana"/>
                          <a:cs typeface="Times New Roman"/>
                        </a:defRPr>
                      </a:lvl5pPr>
                      <a:lvl6pPr marL="2286000" algn="l" defTabSz="914400" rtl="0" eaLnBrk="1" latinLnBrk="0" hangingPunct="1">
                        <a:defRPr sz="1800" b="1" kern="1200">
                          <a:solidFill>
                            <a:schemeClr val="tx1"/>
                          </a:solidFill>
                          <a:latin typeface="Verdana"/>
                          <a:cs typeface="Times New Roman"/>
                        </a:defRPr>
                      </a:lvl6pPr>
                      <a:lvl7pPr marL="2743200" algn="l" defTabSz="914400" rtl="0" eaLnBrk="1" latinLnBrk="0" hangingPunct="1">
                        <a:defRPr sz="1800" b="1" kern="1200">
                          <a:solidFill>
                            <a:schemeClr val="tx1"/>
                          </a:solidFill>
                          <a:latin typeface="Verdana"/>
                          <a:cs typeface="Times New Roman"/>
                        </a:defRPr>
                      </a:lvl7pPr>
                      <a:lvl8pPr marL="3200400" algn="l" defTabSz="914400" rtl="0" eaLnBrk="1" latinLnBrk="0" hangingPunct="1">
                        <a:defRPr sz="1800" b="1" kern="1200">
                          <a:solidFill>
                            <a:schemeClr val="tx1"/>
                          </a:solidFill>
                          <a:latin typeface="Verdana"/>
                          <a:cs typeface="Times New Roman"/>
                        </a:defRPr>
                      </a:lvl8pPr>
                      <a:lvl9pPr marL="3657600" algn="l" defTabSz="914400" rtl="0" eaLnBrk="1" latinLnBrk="0" hangingPunct="1">
                        <a:defRPr sz="1800" b="1" kern="1200">
                          <a:solidFill>
                            <a:schemeClr val="tx1"/>
                          </a:solidFill>
                          <a:latin typeface="Verdana"/>
                          <a:cs typeface="Times New Roman"/>
                        </a:defRPr>
                      </a:lvl9pPr>
                    </a:lstStyle>
                    <a:p>
                      <a:pPr algn="ctr"/>
                      <a:r>
                        <a:rPr lang="de-DE" dirty="0" smtClean="0"/>
                        <a:t>Annex 4</a:t>
                      </a:r>
                      <a:endParaRPr lang="en-US" dirty="0"/>
                    </a:p>
                  </a:txBody>
                  <a:tcPr anchor="ctr">
                    <a:lnL>
                      <a:noFill/>
                    </a:lnL>
                    <a:lnR>
                      <a:no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Verdana"/>
                          <a:cs typeface="Times New Roman"/>
                        </a:defRPr>
                      </a:lvl1pPr>
                      <a:lvl2pPr marL="457200" algn="l" defTabSz="914400" rtl="0" eaLnBrk="1" latinLnBrk="0" hangingPunct="1">
                        <a:defRPr sz="1800" b="1" kern="1200">
                          <a:solidFill>
                            <a:schemeClr val="tx1"/>
                          </a:solidFill>
                          <a:latin typeface="Verdana"/>
                          <a:cs typeface="Times New Roman"/>
                        </a:defRPr>
                      </a:lvl2pPr>
                      <a:lvl3pPr marL="914400" algn="l" defTabSz="914400" rtl="0" eaLnBrk="1" latinLnBrk="0" hangingPunct="1">
                        <a:defRPr sz="1800" b="1" kern="1200">
                          <a:solidFill>
                            <a:schemeClr val="tx1"/>
                          </a:solidFill>
                          <a:latin typeface="Verdana"/>
                          <a:cs typeface="Times New Roman"/>
                        </a:defRPr>
                      </a:lvl3pPr>
                      <a:lvl4pPr marL="1371600" algn="l" defTabSz="914400" rtl="0" eaLnBrk="1" latinLnBrk="0" hangingPunct="1">
                        <a:defRPr sz="1800" b="1" kern="1200">
                          <a:solidFill>
                            <a:schemeClr val="tx1"/>
                          </a:solidFill>
                          <a:latin typeface="Verdana"/>
                          <a:cs typeface="Times New Roman"/>
                        </a:defRPr>
                      </a:lvl4pPr>
                      <a:lvl5pPr marL="1828800" algn="l" defTabSz="914400" rtl="0" eaLnBrk="1" latinLnBrk="0" hangingPunct="1">
                        <a:defRPr sz="1800" b="1" kern="1200">
                          <a:solidFill>
                            <a:schemeClr val="tx1"/>
                          </a:solidFill>
                          <a:latin typeface="Verdana"/>
                          <a:cs typeface="Times New Roman"/>
                        </a:defRPr>
                      </a:lvl5pPr>
                      <a:lvl6pPr marL="2286000" algn="l" defTabSz="914400" rtl="0" eaLnBrk="1" latinLnBrk="0" hangingPunct="1">
                        <a:defRPr sz="1800" b="1" kern="1200">
                          <a:solidFill>
                            <a:schemeClr val="tx1"/>
                          </a:solidFill>
                          <a:latin typeface="Verdana"/>
                          <a:cs typeface="Times New Roman"/>
                        </a:defRPr>
                      </a:lvl6pPr>
                      <a:lvl7pPr marL="2743200" algn="l" defTabSz="914400" rtl="0" eaLnBrk="1" latinLnBrk="0" hangingPunct="1">
                        <a:defRPr sz="1800" b="1" kern="1200">
                          <a:solidFill>
                            <a:schemeClr val="tx1"/>
                          </a:solidFill>
                          <a:latin typeface="Verdana"/>
                          <a:cs typeface="Times New Roman"/>
                        </a:defRPr>
                      </a:lvl7pPr>
                      <a:lvl8pPr marL="3200400" algn="l" defTabSz="914400" rtl="0" eaLnBrk="1" latinLnBrk="0" hangingPunct="1">
                        <a:defRPr sz="1800" b="1" kern="1200">
                          <a:solidFill>
                            <a:schemeClr val="tx1"/>
                          </a:solidFill>
                          <a:latin typeface="Verdana"/>
                          <a:cs typeface="Times New Roman"/>
                        </a:defRPr>
                      </a:lvl8pPr>
                      <a:lvl9pPr marL="3657600" algn="l" defTabSz="914400" rtl="0" eaLnBrk="1" latinLnBrk="0" hangingPunct="1">
                        <a:defRPr sz="1800" b="1" kern="1200">
                          <a:solidFill>
                            <a:schemeClr val="tx1"/>
                          </a:solidFill>
                          <a:latin typeface="Verdana"/>
                          <a:cs typeface="Times New Roman"/>
                        </a:defRPr>
                      </a:lvl9pPr>
                    </a:lstStyle>
                    <a:p>
                      <a:pPr algn="ctr"/>
                      <a:r>
                        <a:rPr lang="de-DE" dirty="0" smtClean="0"/>
                        <a:t>IWG #11</a:t>
                      </a:r>
                      <a:endParaRPr lang="en-US" dirty="0"/>
                    </a:p>
                  </a:txBody>
                  <a:tcPr anchor="ctr">
                    <a:lnL>
                      <a:noFill/>
                    </a:lnL>
                    <a:lnR>
                      <a:noFill/>
                    </a:lnR>
                    <a:lnT w="12700" cmpd="sng">
                      <a:solidFill>
                        <a:srgbClr val="000000"/>
                      </a:solidFill>
                    </a:lnT>
                    <a:lnB w="12700" cmpd="sng">
                      <a:solidFill>
                        <a:srgbClr val="000000"/>
                      </a:solidFill>
                    </a:lnB>
                    <a:lnTlToBr w="12700" cmpd="sng">
                      <a:noFill/>
                      <a:prstDash val="solid"/>
                    </a:lnTlToBr>
                    <a:lnBlToTr w="12700" cmpd="sng">
                      <a:noFill/>
                      <a:prstDash val="solid"/>
                    </a:lnBlToTr>
                    <a:noFill/>
                  </a:tcPr>
                </a:tc>
              </a:tr>
              <a:tr h="386822">
                <a:tc rowSpan="3">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r>
                        <a:rPr lang="de-DE" dirty="0" smtClean="0"/>
                        <a:t>1</a:t>
                      </a:r>
                      <a:endParaRPr lang="en-US" dirty="0"/>
                    </a:p>
                  </a:txBody>
                  <a:tcPr anchor="ctr">
                    <a:lnL>
                      <a:noFill/>
                    </a:lnL>
                    <a:lnR>
                      <a:noFill/>
                    </a:lnR>
                    <a:lnT w="12700" cmpd="sng">
                      <a:solidFill>
                        <a:srgbClr val="000000"/>
                      </a:solidFill>
                    </a:lnT>
                    <a:lnB>
                      <a:noFill/>
                    </a:lnB>
                    <a:lnTlToBr w="12700" cmpd="sng">
                      <a:noFill/>
                      <a:prstDash val="solid"/>
                    </a:lnTlToBr>
                    <a:lnBlToTr w="12700" cmpd="sng">
                      <a:noFill/>
                      <a:prstDash val="solid"/>
                    </a:lnBlToTr>
                    <a:solidFill>
                      <a:srgbClr val="000000">
                        <a:alpha val="20000"/>
                      </a:srgbClr>
                    </a:solid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r>
                        <a:rPr lang="de-DE" dirty="0" smtClean="0"/>
                        <a:t>Definition „X-</a:t>
                      </a:r>
                      <a:r>
                        <a:rPr lang="de-DE" dirty="0" err="1" smtClean="0"/>
                        <a:t>Factor</a:t>
                      </a:r>
                      <a:r>
                        <a:rPr lang="de-DE" dirty="0" smtClean="0"/>
                        <a:t>“:</a:t>
                      </a:r>
                      <a:endParaRPr lang="en-US" dirty="0"/>
                    </a:p>
                  </a:txBody>
                  <a:tcPr anchor="ctr">
                    <a:lnL>
                      <a:noFill/>
                    </a:lnL>
                    <a:lnR>
                      <a:noFill/>
                    </a:lnR>
                    <a:lnT w="12700" cmpd="sng">
                      <a:solidFill>
                        <a:srgbClr val="000000"/>
                      </a:solidFill>
                    </a:lnT>
                    <a:lnB>
                      <a:noFill/>
                    </a:lnB>
                    <a:lnTlToBr w="12700" cmpd="sng">
                      <a:noFill/>
                      <a:prstDash val="solid"/>
                    </a:lnTlToBr>
                    <a:lnBlToTr w="12700" cmpd="sng">
                      <a:noFill/>
                      <a:prstDash val="solid"/>
                    </a:lnBlToTr>
                    <a:solidFill>
                      <a:srgbClr val="000000">
                        <a:alpha val="20000"/>
                      </a:srgbClr>
                    </a:solid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endParaRPr lang="en-US" dirty="0"/>
                    </a:p>
                  </a:txBody>
                  <a:tcPr>
                    <a:lnL>
                      <a:noFill/>
                    </a:lnL>
                    <a:lnR>
                      <a:noFill/>
                    </a:lnR>
                    <a:lnT w="12700" cmpd="sng">
                      <a:solidFill>
                        <a:srgbClr val="000000"/>
                      </a:solidFill>
                    </a:lnT>
                    <a:lnB>
                      <a:noFill/>
                    </a:lnB>
                    <a:lnTlToBr w="12700" cmpd="sng">
                      <a:noFill/>
                      <a:prstDash val="solid"/>
                    </a:lnTlToBr>
                    <a:lnBlToTr w="12700" cmpd="sng">
                      <a:noFill/>
                      <a:prstDash val="solid"/>
                    </a:lnBlToTr>
                    <a:solidFill>
                      <a:srgbClr val="000000">
                        <a:alpha val="20000"/>
                      </a:srgbClr>
                    </a:solid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endParaRPr lang="en-US" dirty="0"/>
                    </a:p>
                  </a:txBody>
                  <a:tcPr>
                    <a:lnL>
                      <a:noFill/>
                    </a:lnL>
                    <a:lnR>
                      <a:noFill/>
                    </a:lnR>
                    <a:lnT w="12700" cmpd="sng">
                      <a:solidFill>
                        <a:srgbClr val="000000"/>
                      </a:solidFill>
                    </a:lnT>
                    <a:lnB>
                      <a:noFill/>
                    </a:lnB>
                    <a:lnTlToBr w="12700" cmpd="sng">
                      <a:noFill/>
                      <a:prstDash val="solid"/>
                    </a:lnTlToBr>
                    <a:lnBlToTr w="12700" cmpd="sng">
                      <a:noFill/>
                      <a:prstDash val="solid"/>
                    </a:lnBlToTr>
                    <a:solidFill>
                      <a:srgbClr val="000000">
                        <a:alpha val="20000"/>
                      </a:srgbClr>
                    </a:solid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endParaRPr lang="en-US" dirty="0"/>
                    </a:p>
                  </a:txBody>
                  <a:tcPr>
                    <a:lnL>
                      <a:noFill/>
                    </a:lnL>
                    <a:lnR>
                      <a:noFill/>
                    </a:lnR>
                    <a:lnT w="12700" cmpd="sng">
                      <a:solidFill>
                        <a:srgbClr val="000000"/>
                      </a:solidFill>
                    </a:lnT>
                    <a:lnB>
                      <a:noFill/>
                    </a:lnB>
                    <a:lnTlToBr w="12700" cmpd="sng">
                      <a:noFill/>
                      <a:prstDash val="solid"/>
                    </a:lnTlToBr>
                    <a:lnBlToTr w="12700" cmpd="sng">
                      <a:noFill/>
                      <a:prstDash val="solid"/>
                    </a:lnBlToTr>
                    <a:solidFill>
                      <a:srgbClr val="000000">
                        <a:alpha val="20000"/>
                      </a:srgbClr>
                    </a:solidFill>
                  </a:tcPr>
                </a:tc>
              </a:tr>
              <a:tr h="393139">
                <a:tc vMerge="1">
                  <a:txBody>
                    <a:bodyPr/>
                    <a:lstStyle/>
                    <a:p>
                      <a:endParaRPr lang="en-US" dirty="0"/>
                    </a:p>
                  </a:txBody>
                  <a:tcPr anchor="ct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marL="0" marR="0" indent="0" algn="r" defTabSz="914400" rtl="0" eaLnBrk="1" fontAlgn="auto" latinLnBrk="0" hangingPunct="1">
                        <a:lnSpc>
                          <a:spcPct val="100000"/>
                        </a:lnSpc>
                        <a:spcBef>
                          <a:spcPts val="0"/>
                        </a:spcBef>
                        <a:spcAft>
                          <a:spcPts val="0"/>
                        </a:spcAft>
                        <a:buClrTx/>
                        <a:buSzTx/>
                        <a:buFontTx/>
                        <a:buNone/>
                        <a:tabLst/>
                        <a:defRPr/>
                      </a:pPr>
                      <a:r>
                        <a:rPr lang="de-DE" dirty="0" err="1" smtClean="0"/>
                        <a:t>Upward</a:t>
                      </a:r>
                      <a:r>
                        <a:rPr lang="de-DE" dirty="0" smtClean="0"/>
                        <a:t> </a:t>
                      </a:r>
                      <a:endParaRPr lang="en-US" dirty="0" smtClean="0"/>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r>
                        <a:rPr lang="de-DE" dirty="0" smtClean="0"/>
                        <a:t>0,9</a:t>
                      </a:r>
                      <a:endParaRPr lang="en-US" dirty="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r>
                        <a:rPr lang="de-DE" dirty="0" smtClean="0"/>
                        <a:t>1,0</a:t>
                      </a:r>
                      <a:endParaRPr lang="en-US" dirty="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r>
                        <a:rPr lang="de-DE" dirty="0" smtClean="0"/>
                        <a:t>0,95</a:t>
                      </a:r>
                      <a:endParaRPr lang="en-US" dirty="0"/>
                    </a:p>
                  </a:txBody>
                  <a:tcPr>
                    <a:lnL>
                      <a:noFill/>
                    </a:lnL>
                    <a:lnR>
                      <a:noFill/>
                    </a:lnR>
                    <a:lnT>
                      <a:noFill/>
                    </a:lnT>
                    <a:lnB>
                      <a:noFill/>
                    </a:lnB>
                    <a:lnTlToBr w="12700" cmpd="sng">
                      <a:noFill/>
                      <a:prstDash val="solid"/>
                    </a:lnTlToBr>
                    <a:lnBlToTr w="12700" cmpd="sng">
                      <a:noFill/>
                      <a:prstDash val="solid"/>
                    </a:lnBlToTr>
                    <a:noFill/>
                  </a:tcPr>
                </a:tc>
              </a:tr>
              <a:tr h="391521">
                <a:tc vMerge="1">
                  <a:txBody>
                    <a:bodyPr/>
                    <a:lstStyle/>
                    <a:p>
                      <a:endParaRPr lang="en-US" dirty="0"/>
                    </a:p>
                  </a:txBody>
                  <a:tcPr anchor="ct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r"/>
                      <a:r>
                        <a:rPr lang="de-DE" dirty="0" err="1" smtClean="0"/>
                        <a:t>Downward</a:t>
                      </a:r>
                      <a:endParaRPr lang="en-US" dirty="0"/>
                    </a:p>
                  </a:txBody>
                  <a:tcPr anchor="ctr">
                    <a:lnL>
                      <a:noFill/>
                    </a:lnL>
                    <a:lnR>
                      <a:noFill/>
                    </a:lnR>
                    <a:lnT>
                      <a:noFill/>
                    </a:lnT>
                    <a:lnB>
                      <a:noFill/>
                    </a:lnB>
                    <a:lnTlToBr w="12700" cmpd="sng">
                      <a:noFill/>
                      <a:prstDash val="solid"/>
                    </a:lnTlToBr>
                    <a:lnBlToTr w="12700" cmpd="sng">
                      <a:noFill/>
                      <a:prstDash val="solid"/>
                    </a:lnBlToTr>
                    <a:solidFill>
                      <a:srgbClr val="000000">
                        <a:alpha val="20000"/>
                      </a:srgbClr>
                    </a:solid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r>
                        <a:rPr lang="de-DE" dirty="0" smtClean="0"/>
                        <a:t>0,85</a:t>
                      </a:r>
                      <a:endParaRPr lang="en-US" dirty="0"/>
                    </a:p>
                  </a:txBody>
                  <a:tcPr>
                    <a:lnL>
                      <a:noFill/>
                    </a:lnL>
                    <a:lnR>
                      <a:noFill/>
                    </a:lnR>
                    <a:lnT>
                      <a:noFill/>
                    </a:lnT>
                    <a:lnB>
                      <a:noFill/>
                    </a:lnB>
                    <a:lnTlToBr w="12700" cmpd="sng">
                      <a:noFill/>
                      <a:prstDash val="solid"/>
                    </a:lnTlToBr>
                    <a:lnBlToTr w="12700" cmpd="sng">
                      <a:noFill/>
                      <a:prstDash val="solid"/>
                    </a:lnBlToTr>
                    <a:solidFill>
                      <a:srgbClr val="000000">
                        <a:alpha val="20000"/>
                      </a:srgbClr>
                    </a:solid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r>
                        <a:rPr lang="de-DE" dirty="0" smtClean="0"/>
                        <a:t>0,85</a:t>
                      </a:r>
                      <a:endParaRPr lang="en-US" dirty="0"/>
                    </a:p>
                  </a:txBody>
                  <a:tcPr>
                    <a:lnL>
                      <a:noFill/>
                    </a:lnL>
                    <a:lnR>
                      <a:noFill/>
                    </a:lnR>
                    <a:lnT>
                      <a:noFill/>
                    </a:lnT>
                    <a:lnB>
                      <a:noFill/>
                    </a:lnB>
                    <a:lnTlToBr w="12700" cmpd="sng">
                      <a:noFill/>
                      <a:prstDash val="solid"/>
                    </a:lnTlToBr>
                    <a:lnBlToTr w="12700" cmpd="sng">
                      <a:noFill/>
                      <a:prstDash val="solid"/>
                    </a:lnBlToTr>
                    <a:solidFill>
                      <a:srgbClr val="000000">
                        <a:alpha val="20000"/>
                      </a:srgbClr>
                    </a:solid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r>
                        <a:rPr lang="de-DE" dirty="0" smtClean="0"/>
                        <a:t>0,85</a:t>
                      </a:r>
                      <a:endParaRPr lang="en-US" dirty="0"/>
                    </a:p>
                  </a:txBody>
                  <a:tcPr>
                    <a:lnL>
                      <a:noFill/>
                    </a:lnL>
                    <a:lnR>
                      <a:noFill/>
                    </a:lnR>
                    <a:lnT>
                      <a:noFill/>
                    </a:lnT>
                    <a:lnB>
                      <a:noFill/>
                    </a:lnB>
                    <a:lnTlToBr w="12700" cmpd="sng">
                      <a:noFill/>
                      <a:prstDash val="solid"/>
                    </a:lnTlToBr>
                    <a:lnBlToTr w="12700" cmpd="sng">
                      <a:noFill/>
                      <a:prstDash val="solid"/>
                    </a:lnBlToTr>
                    <a:solidFill>
                      <a:srgbClr val="000000">
                        <a:alpha val="20000"/>
                      </a:srgbClr>
                    </a:solidFill>
                  </a:tcPr>
                </a:tc>
              </a:tr>
              <a:tr h="376749">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r>
                        <a:rPr lang="de-DE" dirty="0" smtClean="0"/>
                        <a:t>2</a:t>
                      </a:r>
                      <a:endParaRPr lang="en-US" dirty="0"/>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r>
                        <a:rPr lang="de-DE" dirty="0" smtClean="0"/>
                        <a:t>Adoption of „</a:t>
                      </a:r>
                      <a:r>
                        <a:rPr lang="de-DE" dirty="0" err="1" smtClean="0"/>
                        <a:t>Ligterink</a:t>
                      </a:r>
                      <a:r>
                        <a:rPr lang="de-DE" baseline="0" dirty="0" smtClean="0"/>
                        <a:t>-Formular“ (Least </a:t>
                      </a:r>
                      <a:r>
                        <a:rPr lang="de-DE" sz="1800" kern="1200" baseline="0" dirty="0" err="1" smtClean="0">
                          <a:solidFill>
                            <a:schemeClr val="tx1"/>
                          </a:solidFill>
                          <a:latin typeface="Verdana"/>
                          <a:ea typeface="+mn-ea"/>
                          <a:cs typeface="Times New Roman"/>
                        </a:rPr>
                        <a:t>square</a:t>
                      </a:r>
                      <a:r>
                        <a:rPr lang="de-DE" sz="1800" kern="1200" baseline="0" dirty="0" smtClean="0">
                          <a:solidFill>
                            <a:schemeClr val="tx1"/>
                          </a:solidFill>
                          <a:latin typeface="Verdana"/>
                          <a:ea typeface="+mn-ea"/>
                          <a:cs typeface="Times New Roman"/>
                        </a:rPr>
                        <a:t>)</a:t>
                      </a:r>
                      <a:endParaRPr lang="en-US" sz="1800" kern="1200" baseline="0" dirty="0">
                        <a:solidFill>
                          <a:schemeClr val="tx1"/>
                        </a:solidFill>
                        <a:latin typeface="Verdana"/>
                        <a:ea typeface="+mn-ea"/>
                        <a:cs typeface="Times New Roman"/>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endParaRPr lang="en-US" dirty="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endParaRPr lang="en-US" dirty="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endParaRPr lang="en-US" dirty="0"/>
                    </a:p>
                  </a:txBody>
                  <a:tcPr>
                    <a:lnL>
                      <a:noFill/>
                    </a:lnL>
                    <a:lnR>
                      <a:noFill/>
                    </a:lnR>
                    <a:lnT>
                      <a:noFill/>
                    </a:lnT>
                    <a:lnB>
                      <a:noFill/>
                    </a:lnB>
                    <a:lnTlToBr w="12700" cmpd="sng">
                      <a:noFill/>
                      <a:prstDash val="solid"/>
                    </a:lnTlToBr>
                    <a:lnBlToTr w="12700" cmpd="sng">
                      <a:noFill/>
                      <a:prstDash val="solid"/>
                    </a:lnBlToTr>
                    <a:noFill/>
                  </a:tcPr>
                </a:tc>
              </a:tr>
              <a:tr h="363876">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r>
                        <a:rPr lang="de-DE" dirty="0" smtClean="0"/>
                        <a:t>3</a:t>
                      </a:r>
                      <a:endParaRPr lang="en-US" dirty="0"/>
                    </a:p>
                  </a:txBody>
                  <a:tcPr anchor="ctr">
                    <a:lnL>
                      <a:noFill/>
                    </a:lnL>
                    <a:lnR>
                      <a:noFill/>
                    </a:lnR>
                    <a:lnT>
                      <a:noFill/>
                    </a:lnT>
                    <a:lnB>
                      <a:noFill/>
                    </a:lnB>
                    <a:lnTlToBr w="12700" cmpd="sng">
                      <a:noFill/>
                      <a:prstDash val="solid"/>
                    </a:lnTlToBr>
                    <a:lnBlToTr w="12700" cmpd="sng">
                      <a:noFill/>
                      <a:prstDash val="solid"/>
                    </a:lnBlToTr>
                    <a:solidFill>
                      <a:srgbClr val="000000">
                        <a:alpha val="20000"/>
                      </a:srgbClr>
                    </a:solid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r>
                        <a:rPr lang="de-DE" dirty="0" err="1" smtClean="0"/>
                        <a:t>Removal</a:t>
                      </a:r>
                      <a:r>
                        <a:rPr lang="de-DE" dirty="0" smtClean="0"/>
                        <a:t> of Matrix in GTR</a:t>
                      </a:r>
                      <a:endParaRPr lang="en-US" dirty="0"/>
                    </a:p>
                  </a:txBody>
                  <a:tcPr anchor="ctr">
                    <a:lnL>
                      <a:noFill/>
                    </a:lnL>
                    <a:lnR>
                      <a:noFill/>
                    </a:lnR>
                    <a:lnT>
                      <a:noFill/>
                    </a:lnT>
                    <a:lnB>
                      <a:noFill/>
                    </a:lnB>
                    <a:lnTlToBr w="12700" cmpd="sng">
                      <a:noFill/>
                      <a:prstDash val="solid"/>
                    </a:lnTlToBr>
                    <a:lnBlToTr w="12700" cmpd="sng">
                      <a:noFill/>
                      <a:prstDash val="solid"/>
                    </a:lnBlToTr>
                    <a:solidFill>
                      <a:srgbClr val="000000">
                        <a:alpha val="20000"/>
                      </a:srgbClr>
                    </a:solid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endParaRPr lang="en-US" dirty="0"/>
                    </a:p>
                  </a:txBody>
                  <a:tcPr>
                    <a:lnL>
                      <a:noFill/>
                    </a:lnL>
                    <a:lnR>
                      <a:noFill/>
                    </a:lnR>
                    <a:lnT>
                      <a:noFill/>
                    </a:lnT>
                    <a:lnB>
                      <a:noFill/>
                    </a:lnB>
                    <a:lnTlToBr w="12700" cmpd="sng">
                      <a:noFill/>
                      <a:prstDash val="solid"/>
                    </a:lnTlToBr>
                    <a:lnBlToTr w="12700" cmpd="sng">
                      <a:noFill/>
                      <a:prstDash val="solid"/>
                    </a:lnBlToTr>
                    <a:solidFill>
                      <a:srgbClr val="000000">
                        <a:alpha val="20000"/>
                      </a:srgbClr>
                    </a:solid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endParaRPr lang="en-US" dirty="0"/>
                    </a:p>
                  </a:txBody>
                  <a:tcPr>
                    <a:lnL>
                      <a:noFill/>
                    </a:lnL>
                    <a:lnR>
                      <a:noFill/>
                    </a:lnR>
                    <a:lnT>
                      <a:noFill/>
                    </a:lnT>
                    <a:lnB>
                      <a:noFill/>
                    </a:lnB>
                    <a:lnTlToBr w="12700" cmpd="sng">
                      <a:noFill/>
                      <a:prstDash val="solid"/>
                    </a:lnTlToBr>
                    <a:lnBlToTr w="12700" cmpd="sng">
                      <a:noFill/>
                      <a:prstDash val="solid"/>
                    </a:lnBlToTr>
                    <a:solidFill>
                      <a:srgbClr val="000000">
                        <a:alpha val="20000"/>
                      </a:srgbClr>
                    </a:solid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endParaRPr lang="en-US" dirty="0"/>
                    </a:p>
                  </a:txBody>
                  <a:tcPr>
                    <a:lnL>
                      <a:noFill/>
                    </a:lnL>
                    <a:lnR>
                      <a:noFill/>
                    </a:lnR>
                    <a:lnT>
                      <a:noFill/>
                    </a:lnT>
                    <a:lnB>
                      <a:noFill/>
                    </a:lnB>
                    <a:lnTlToBr w="12700" cmpd="sng">
                      <a:noFill/>
                      <a:prstDash val="solid"/>
                    </a:lnTlToBr>
                    <a:lnBlToTr w="12700" cmpd="sng">
                      <a:noFill/>
                      <a:prstDash val="solid"/>
                    </a:lnBlToTr>
                    <a:solidFill>
                      <a:srgbClr val="000000">
                        <a:alpha val="20000"/>
                      </a:srgbClr>
                    </a:solidFill>
                  </a:tcPr>
                </a:tc>
              </a:tr>
              <a:tr h="413161">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r>
                        <a:rPr lang="de-DE" dirty="0" smtClean="0"/>
                        <a:t>4</a:t>
                      </a:r>
                      <a:endParaRPr lang="en-US" dirty="0"/>
                    </a:p>
                  </a:txBody>
                  <a:tcPr anchor="ctr">
                    <a:lnL>
                      <a:noFill/>
                    </a:lnL>
                    <a:lnR>
                      <a:noFill/>
                    </a:lnR>
                    <a:lnT>
                      <a:no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r>
                        <a:rPr lang="de-DE" dirty="0" err="1" smtClean="0"/>
                        <a:t>Designed</a:t>
                      </a:r>
                      <a:r>
                        <a:rPr lang="de-DE" dirty="0" smtClean="0"/>
                        <a:t> </a:t>
                      </a:r>
                      <a:r>
                        <a:rPr lang="de-DE" dirty="0" err="1" smtClean="0"/>
                        <a:t>for</a:t>
                      </a:r>
                      <a:r>
                        <a:rPr lang="de-DE" dirty="0" smtClean="0"/>
                        <a:t> GVW 3ton</a:t>
                      </a:r>
                      <a:endParaRPr lang="en-US" dirty="0"/>
                    </a:p>
                  </a:txBody>
                  <a:tcPr anchor="ctr">
                    <a:lnL>
                      <a:noFill/>
                    </a:lnL>
                    <a:lnR>
                      <a:noFill/>
                    </a:lnR>
                    <a:lnT>
                      <a:no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endParaRPr lang="en-US" dirty="0"/>
                    </a:p>
                  </a:txBody>
                  <a:tcPr>
                    <a:lnL>
                      <a:noFill/>
                    </a:lnL>
                    <a:lnR>
                      <a:noFill/>
                    </a:lnR>
                    <a:lnT>
                      <a:no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endParaRPr lang="en-US" dirty="0"/>
                    </a:p>
                  </a:txBody>
                  <a:tcPr>
                    <a:lnL>
                      <a:noFill/>
                    </a:lnL>
                    <a:lnR>
                      <a:noFill/>
                    </a:lnR>
                    <a:lnT>
                      <a:noFill/>
                    </a:lnT>
                    <a:lnB w="12700" cmpd="sng">
                      <a:solidFill>
                        <a:srgbClr val="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Verdana"/>
                          <a:cs typeface="Times New Roman"/>
                        </a:defRPr>
                      </a:lvl1pPr>
                      <a:lvl2pPr marL="457200" algn="l" defTabSz="914400" rtl="0" eaLnBrk="1" latinLnBrk="0" hangingPunct="1">
                        <a:defRPr sz="1800" kern="1200">
                          <a:solidFill>
                            <a:schemeClr val="tx1"/>
                          </a:solidFill>
                          <a:latin typeface="Verdana"/>
                          <a:cs typeface="Times New Roman"/>
                        </a:defRPr>
                      </a:lvl2pPr>
                      <a:lvl3pPr marL="914400" algn="l" defTabSz="914400" rtl="0" eaLnBrk="1" latinLnBrk="0" hangingPunct="1">
                        <a:defRPr sz="1800" kern="1200">
                          <a:solidFill>
                            <a:schemeClr val="tx1"/>
                          </a:solidFill>
                          <a:latin typeface="Verdana"/>
                          <a:cs typeface="Times New Roman"/>
                        </a:defRPr>
                      </a:lvl3pPr>
                      <a:lvl4pPr marL="1371600" algn="l" defTabSz="914400" rtl="0" eaLnBrk="1" latinLnBrk="0" hangingPunct="1">
                        <a:defRPr sz="1800" kern="1200">
                          <a:solidFill>
                            <a:schemeClr val="tx1"/>
                          </a:solidFill>
                          <a:latin typeface="Verdana"/>
                          <a:cs typeface="Times New Roman"/>
                        </a:defRPr>
                      </a:lvl4pPr>
                      <a:lvl5pPr marL="1828800" algn="l" defTabSz="914400" rtl="0" eaLnBrk="1" latinLnBrk="0" hangingPunct="1">
                        <a:defRPr sz="1800" kern="1200">
                          <a:solidFill>
                            <a:schemeClr val="tx1"/>
                          </a:solidFill>
                          <a:latin typeface="Verdana"/>
                          <a:cs typeface="Times New Roman"/>
                        </a:defRPr>
                      </a:lvl5pPr>
                      <a:lvl6pPr marL="2286000" algn="l" defTabSz="914400" rtl="0" eaLnBrk="1" latinLnBrk="0" hangingPunct="1">
                        <a:defRPr sz="1800" kern="1200">
                          <a:solidFill>
                            <a:schemeClr val="tx1"/>
                          </a:solidFill>
                          <a:latin typeface="Verdana"/>
                          <a:cs typeface="Times New Roman"/>
                        </a:defRPr>
                      </a:lvl6pPr>
                      <a:lvl7pPr marL="2743200" algn="l" defTabSz="914400" rtl="0" eaLnBrk="1" latinLnBrk="0" hangingPunct="1">
                        <a:defRPr sz="1800" kern="1200">
                          <a:solidFill>
                            <a:schemeClr val="tx1"/>
                          </a:solidFill>
                          <a:latin typeface="Verdana"/>
                          <a:cs typeface="Times New Roman"/>
                        </a:defRPr>
                      </a:lvl7pPr>
                      <a:lvl8pPr marL="3200400" algn="l" defTabSz="914400" rtl="0" eaLnBrk="1" latinLnBrk="0" hangingPunct="1">
                        <a:defRPr sz="1800" kern="1200">
                          <a:solidFill>
                            <a:schemeClr val="tx1"/>
                          </a:solidFill>
                          <a:latin typeface="Verdana"/>
                          <a:cs typeface="Times New Roman"/>
                        </a:defRPr>
                      </a:lvl8pPr>
                      <a:lvl9pPr marL="3657600" algn="l" defTabSz="914400" rtl="0" eaLnBrk="1" latinLnBrk="0" hangingPunct="1">
                        <a:defRPr sz="1800" kern="1200">
                          <a:solidFill>
                            <a:schemeClr val="tx1"/>
                          </a:solidFill>
                          <a:latin typeface="Verdana"/>
                          <a:cs typeface="Times New Roman"/>
                        </a:defRPr>
                      </a:lvl9pPr>
                    </a:lstStyle>
                    <a:p>
                      <a:pPr algn="ctr"/>
                      <a:endParaRPr lang="en-US" dirty="0"/>
                    </a:p>
                  </a:txBody>
                  <a:tcPr>
                    <a:lnL>
                      <a:noFill/>
                    </a:lnL>
                    <a:lnR>
                      <a:noFill/>
                    </a:lnR>
                    <a:lnT>
                      <a:noFill/>
                    </a:lnT>
                    <a:lnB w="12700" cmpd="sng">
                      <a:solidFill>
                        <a:srgbClr val="000000"/>
                      </a:solidFill>
                    </a:lnB>
                    <a:lnTlToBr w="12700" cmpd="sng">
                      <a:noFill/>
                      <a:prstDash val="solid"/>
                    </a:lnTlToBr>
                    <a:lnBlToTr w="12700" cmpd="sng">
                      <a:noFill/>
                      <a:prstDash val="solid"/>
                    </a:lnBlToTr>
                    <a:noFill/>
                  </a:tcPr>
                </a:tc>
              </a:tr>
            </a:tbl>
          </a:graphicData>
        </a:graphic>
      </p:graphicFrame>
      <p:sp>
        <p:nvSpPr>
          <p:cNvPr id="8" name="Text Box 68"/>
          <p:cNvSpPr txBox="1">
            <a:spLocks noChangeArrowheads="1"/>
          </p:cNvSpPr>
          <p:nvPr/>
        </p:nvSpPr>
        <p:spPr bwMode="auto">
          <a:xfrm>
            <a:off x="6557084" y="3822903"/>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9" name="Text Box 68"/>
          <p:cNvSpPr txBox="1">
            <a:spLocks noChangeArrowheads="1"/>
          </p:cNvSpPr>
          <p:nvPr/>
        </p:nvSpPr>
        <p:spPr bwMode="auto">
          <a:xfrm>
            <a:off x="6557084" y="4270742"/>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0" name="Text Box 68"/>
          <p:cNvSpPr txBox="1">
            <a:spLocks noChangeArrowheads="1"/>
          </p:cNvSpPr>
          <p:nvPr/>
        </p:nvSpPr>
        <p:spPr bwMode="auto">
          <a:xfrm>
            <a:off x="6557084" y="4715852"/>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1" name="Text Box 68"/>
          <p:cNvSpPr txBox="1">
            <a:spLocks noChangeArrowheads="1"/>
          </p:cNvSpPr>
          <p:nvPr/>
        </p:nvSpPr>
        <p:spPr bwMode="auto">
          <a:xfrm>
            <a:off x="7836585" y="3822903"/>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2" name="Text Box 68"/>
          <p:cNvSpPr txBox="1">
            <a:spLocks noChangeArrowheads="1"/>
          </p:cNvSpPr>
          <p:nvPr/>
        </p:nvSpPr>
        <p:spPr bwMode="auto">
          <a:xfrm>
            <a:off x="7852505" y="4270742"/>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3" name="Text Box 68"/>
          <p:cNvSpPr txBox="1">
            <a:spLocks noChangeArrowheads="1"/>
          </p:cNvSpPr>
          <p:nvPr/>
        </p:nvSpPr>
        <p:spPr bwMode="auto">
          <a:xfrm>
            <a:off x="7836585" y="4715852"/>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4" name="Text Box 68"/>
          <p:cNvSpPr txBox="1">
            <a:spLocks noChangeArrowheads="1"/>
          </p:cNvSpPr>
          <p:nvPr/>
        </p:nvSpPr>
        <p:spPr bwMode="auto">
          <a:xfrm>
            <a:off x="5700193" y="3272353"/>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5" name="Text Box 68"/>
          <p:cNvSpPr txBox="1">
            <a:spLocks noChangeArrowheads="1"/>
          </p:cNvSpPr>
          <p:nvPr/>
        </p:nvSpPr>
        <p:spPr bwMode="auto">
          <a:xfrm>
            <a:off x="6862505" y="3272353"/>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7" name="Text Box 68"/>
          <p:cNvSpPr txBox="1">
            <a:spLocks noChangeArrowheads="1"/>
          </p:cNvSpPr>
          <p:nvPr/>
        </p:nvSpPr>
        <p:spPr bwMode="auto">
          <a:xfrm>
            <a:off x="5381080" y="3837287"/>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8" name="Text Box 68"/>
          <p:cNvSpPr txBox="1">
            <a:spLocks noChangeArrowheads="1"/>
          </p:cNvSpPr>
          <p:nvPr/>
        </p:nvSpPr>
        <p:spPr bwMode="auto">
          <a:xfrm>
            <a:off x="5381080" y="4285126"/>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9" name="Text Box 68"/>
          <p:cNvSpPr txBox="1">
            <a:spLocks noChangeArrowheads="1"/>
          </p:cNvSpPr>
          <p:nvPr/>
        </p:nvSpPr>
        <p:spPr bwMode="auto">
          <a:xfrm>
            <a:off x="5381080" y="4715852"/>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20" name="Text Box 68"/>
          <p:cNvSpPr txBox="1">
            <a:spLocks noChangeArrowheads="1"/>
          </p:cNvSpPr>
          <p:nvPr/>
        </p:nvSpPr>
        <p:spPr bwMode="auto">
          <a:xfrm>
            <a:off x="8204138" y="3272353"/>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Tree>
    <p:extLst>
      <p:ext uri="{BB962C8B-B14F-4D97-AF65-F5344CB8AC3E}">
        <p14:creationId xmlns:p14="http://schemas.microsoft.com/office/powerpoint/2010/main" val="3565613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2"/>
          <p:cNvSpPr txBox="1">
            <a:spLocks/>
          </p:cNvSpPr>
          <p:nvPr/>
        </p:nvSpPr>
        <p:spPr>
          <a:xfrm>
            <a:off x="698681" y="1124744"/>
            <a:ext cx="7833759" cy="347702"/>
          </a:xfrm>
          <a:prstGeom prst="rect">
            <a:avLst/>
          </a:prstGeom>
          <a:solidFill>
            <a:schemeClr val="bg1">
              <a:lumMod val="85000"/>
            </a:schemeClr>
          </a:solidFill>
        </p:spPr>
        <p:txBody>
          <a:bodyPr lIns="0" tIns="0" rIns="0" bIns="0" anchor="ctr" anchorCtr="0">
            <a:noAutofit/>
          </a:bodyPr>
          <a:lstStyle>
            <a:lvl1pPr marL="342900" indent="-342900" algn="l" rtl="0" eaLnBrk="1" fontAlgn="base" hangingPunct="1">
              <a:spcBef>
                <a:spcPct val="20000"/>
              </a:spcBef>
              <a:spcAft>
                <a:spcPct val="0"/>
              </a:spcAft>
              <a:buFont typeface="Wingdings" panose="05000000000000000000" pitchFamily="2" charset="2"/>
              <a:buChar char="§"/>
              <a:defRPr sz="2400" b="1">
                <a:solidFill>
                  <a:srgbClr val="003399"/>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Font typeface="Wingdings" panose="05000000000000000000" pitchFamily="2" charset="2"/>
              <a:buChar char="ð"/>
              <a:defRPr sz="2400">
                <a:solidFill>
                  <a:schemeClr val="tx1"/>
                </a:solidFill>
                <a:latin typeface="+mn-lt"/>
                <a:cs typeface="+mn-cs"/>
              </a:defRPr>
            </a:lvl3pPr>
            <a:lvl4pPr marL="1600200" indent="-228600" algn="l" rtl="0" eaLnBrk="1" fontAlgn="base" hangingPunct="1">
              <a:spcBef>
                <a:spcPct val="20000"/>
              </a:spcBef>
              <a:spcAft>
                <a:spcPct val="0"/>
              </a:spcAft>
              <a:defRPr sz="2000">
                <a:solidFill>
                  <a:schemeClr val="tx1"/>
                </a:solidFill>
                <a:latin typeface="Times New Roman" pitchFamily="18" charset="0"/>
                <a:cs typeface="+mn-cs"/>
              </a:defRPr>
            </a:lvl4pPr>
            <a:lvl5pPr marL="2057400" indent="-228600" algn="l" rtl="0" eaLnBrk="1" fontAlgn="base" hangingPunct="1">
              <a:spcBef>
                <a:spcPct val="20000"/>
              </a:spcBef>
              <a:spcAft>
                <a:spcPct val="0"/>
              </a:spcAft>
              <a:buChar char="»"/>
              <a:defRPr sz="2000">
                <a:solidFill>
                  <a:schemeClr val="tx1"/>
                </a:solidFill>
                <a:latin typeface="Times New Roman" pitchFamily="18" charset="0"/>
                <a:cs typeface="+mn-cs"/>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cs typeface="+mn-cs"/>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cs typeface="+mn-cs"/>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cs typeface="+mn-cs"/>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cs typeface="+mn-cs"/>
              </a:defRPr>
            </a:lvl9pPr>
          </a:lstStyle>
          <a:p>
            <a:pPr marL="0" indent="0">
              <a:buNone/>
            </a:pPr>
            <a:r>
              <a:rPr lang="en-US" sz="1900" kern="0" dirty="0">
                <a:solidFill>
                  <a:srgbClr val="2D2DB9">
                    <a:lumMod val="75000"/>
                  </a:srgbClr>
                </a:solidFill>
                <a:ea typeface="Verdana" pitchFamily="34" charset="0"/>
                <a:cs typeface="Verdana" pitchFamily="34" charset="0"/>
              </a:rPr>
              <a:t>Proposed correlations for upward and downward extrapolation: conservative</a:t>
            </a:r>
          </a:p>
        </p:txBody>
      </p:sp>
      <p:sp>
        <p:nvSpPr>
          <p:cNvPr id="8" name="Titel 1"/>
          <p:cNvSpPr txBox="1">
            <a:spLocks/>
          </p:cNvSpPr>
          <p:nvPr/>
        </p:nvSpPr>
        <p:spPr>
          <a:xfrm>
            <a:off x="335975" y="188640"/>
            <a:ext cx="8229600" cy="850106"/>
          </a:xfrm>
          <a:prstGeom prst="rect">
            <a:avLst/>
          </a:prstGeom>
          <a:solidFill>
            <a:schemeClr val="accent3">
              <a:lumMod val="20000"/>
              <a:lumOff val="80000"/>
            </a:schemeClr>
          </a:solidFill>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OI #17: Default Road Load</a:t>
            </a:r>
            <a:endParaRPr lang="en-US" dirty="0"/>
          </a:p>
        </p:txBody>
      </p:sp>
      <p:graphicFrame>
        <p:nvGraphicFramePr>
          <p:cNvPr id="12" name="Tabelle 11"/>
          <p:cNvGraphicFramePr>
            <a:graphicFrameLocks noGrp="1"/>
          </p:cNvGraphicFramePr>
          <p:nvPr>
            <p:extLst>
              <p:ext uri="{D42A27DB-BD31-4B8C-83A1-F6EECF244321}">
                <p14:modId xmlns:p14="http://schemas.microsoft.com/office/powerpoint/2010/main" val="1263931553"/>
              </p:ext>
            </p:extLst>
          </p:nvPr>
        </p:nvGraphicFramePr>
        <p:xfrm>
          <a:off x="107504" y="1529028"/>
          <a:ext cx="8986867" cy="5284348"/>
        </p:xfrm>
        <a:graphic>
          <a:graphicData uri="http://schemas.openxmlformats.org/drawingml/2006/table">
            <a:tbl>
              <a:tblPr firstRow="1" bandRow="1"/>
              <a:tblGrid>
                <a:gridCol w="585451"/>
                <a:gridCol w="1924686"/>
                <a:gridCol w="1954359"/>
                <a:gridCol w="2160240"/>
                <a:gridCol w="2362131"/>
              </a:tblGrid>
              <a:tr h="468396">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r>
                        <a:rPr lang="de-DE" sz="1400" dirty="0" smtClean="0"/>
                        <a:t>TM</a:t>
                      </a:r>
                      <a:endParaRPr lang="en-US" sz="1400" dirty="0"/>
                    </a:p>
                  </a:txBody>
                  <a:tcPr anchor="ctr">
                    <a:lnL>
                      <a:no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endParaRPr lang="en-US" sz="1400" dirty="0"/>
                    </a:p>
                  </a:txBody>
                  <a:tcPr anchor="ctr">
                    <a:lnL>
                      <a:no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r>
                        <a:rPr lang="de-DE" sz="1400" dirty="0" smtClean="0"/>
                        <a:t>TML</a:t>
                      </a:r>
                      <a:endParaRPr lang="en-US" sz="1400" dirty="0"/>
                    </a:p>
                  </a:txBody>
                  <a:tcPr anchor="ctr">
                    <a:lnL>
                      <a:no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algn="ctr" defTabSz="914400" rtl="0" eaLnBrk="1" latinLnBrk="0" hangingPunct="1"/>
                      <a:r>
                        <a:rPr lang="de-DE" sz="1400" b="1" kern="1200" dirty="0" smtClean="0">
                          <a:solidFill>
                            <a:schemeClr val="tx1"/>
                          </a:solidFill>
                          <a:latin typeface="+mn-lt"/>
                          <a:ea typeface="+mn-ea"/>
                          <a:cs typeface="+mn-cs"/>
                        </a:rPr>
                        <a:t>Most </a:t>
                      </a:r>
                      <a:r>
                        <a:rPr lang="de-DE" sz="1400" b="1" kern="1200" dirty="0" err="1" smtClean="0">
                          <a:solidFill>
                            <a:schemeClr val="tx1"/>
                          </a:solidFill>
                          <a:latin typeface="+mn-lt"/>
                          <a:ea typeface="+mn-ea"/>
                          <a:cs typeface="+mn-cs"/>
                        </a:rPr>
                        <a:t>selling</a:t>
                      </a:r>
                      <a:endParaRPr lang="en-US" sz="1400" b="1" kern="1200" dirty="0">
                        <a:solidFill>
                          <a:schemeClr val="tx1"/>
                        </a:solidFill>
                        <a:latin typeface="+mn-lt"/>
                        <a:ea typeface="+mn-ea"/>
                        <a:cs typeface="+mn-cs"/>
                      </a:endParaRPr>
                    </a:p>
                  </a:txBody>
                  <a:tcPr anchor="ctr">
                    <a:lnL>
                      <a:no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r>
                        <a:rPr lang="de-DE" sz="1400" dirty="0" smtClean="0"/>
                        <a:t>TMH</a:t>
                      </a:r>
                      <a:endParaRPr lang="en-US" sz="1400" dirty="0"/>
                    </a:p>
                  </a:txBody>
                  <a:tcPr anchor="ctr">
                    <a:lnL>
                      <a:noFill/>
                    </a:lnL>
                    <a:lnR>
                      <a:no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r>
              <a:tr h="315795">
                <a:tc rowSpan="6">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err="1" smtClean="0"/>
                        <a:t>Vehicle</a:t>
                      </a:r>
                      <a:r>
                        <a:rPr lang="de-DE" sz="1400" dirty="0" smtClean="0"/>
                        <a:t> Data</a:t>
                      </a:r>
                      <a:endParaRPr lang="en-US" sz="1400" dirty="0"/>
                    </a:p>
                  </a:txBody>
                  <a:tcPr vert="vert270">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Name</a:t>
                      </a:r>
                      <a:endParaRPr lang="en-US" sz="1400" dirty="0"/>
                    </a:p>
                  </a:txBody>
                  <a:tcP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grid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NCV3 </a:t>
                      </a:r>
                      <a:r>
                        <a:rPr lang="de-DE" sz="1400" dirty="0" err="1" smtClean="0"/>
                        <a:t>Nafta</a:t>
                      </a:r>
                      <a:r>
                        <a:rPr lang="de-DE" sz="1400" dirty="0" smtClean="0"/>
                        <a:t> Sprinter</a:t>
                      </a:r>
                      <a:endParaRPr lang="en-US" sz="1400" dirty="0"/>
                    </a:p>
                  </a:txBody>
                  <a:tcPr>
                    <a:lnL>
                      <a:noFill/>
                    </a:lnL>
                    <a:lnR>
                      <a:noFill/>
                    </a:lnR>
                    <a:lnT w="12700" cmpd="sng">
                      <a:solidFill>
                        <a:sysClr val="windowText" lastClr="000000"/>
                      </a:solidFill>
                    </a:lnT>
                    <a:lnB>
                      <a:noFill/>
                    </a:lnB>
                    <a:lnTlToBr w="12700" cmpd="sng">
                      <a:noFill/>
                      <a:prstDash val="solid"/>
                    </a:lnTlToBr>
                    <a:lnBlToTr w="12700" cmpd="sng">
                      <a:noFill/>
                      <a:prstDash val="solid"/>
                    </a:lnBlToTr>
                    <a:solidFill>
                      <a:sysClr val="windowText" lastClr="000000">
                        <a:alpha val="20000"/>
                      </a:sysClr>
                    </a:solidFill>
                  </a:tcPr>
                </a:tc>
                <a:tc hMerge="1">
                  <a:txBody>
                    <a:bodyPr/>
                    <a:lstStyle/>
                    <a:p>
                      <a:endParaRPr lang="en-US"/>
                    </a:p>
                  </a:txBody>
                  <a:tcPr/>
                </a:tc>
                <a:tc hMerge="1">
                  <a:txBody>
                    <a:bodyPr/>
                    <a:lstStyle/>
                    <a:p>
                      <a:endParaRPr lang="en-US"/>
                    </a:p>
                  </a:txBody>
                  <a:tcPr/>
                </a:tc>
              </a:tr>
              <a:tr h="888140">
                <a:tc vMerge="1">
                  <a:txBody>
                    <a:bodyPr/>
                    <a:lstStyle/>
                    <a:p>
                      <a:endParaRPr lang="en-US"/>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Picture</a:t>
                      </a:r>
                      <a:endParaRPr lang="en-US" sz="1400" dirty="0"/>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400" dirty="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n-US" dirty="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n-US" dirty="0"/>
                    </a:p>
                  </a:txBody>
                  <a:tcPr>
                    <a:lnL>
                      <a:noFill/>
                    </a:lnL>
                    <a:lnR>
                      <a:noFill/>
                    </a:lnR>
                    <a:lnT>
                      <a:noFill/>
                    </a:lnT>
                    <a:lnB>
                      <a:noFill/>
                    </a:lnB>
                    <a:lnTlToBr w="12700" cmpd="sng">
                      <a:noFill/>
                      <a:prstDash val="solid"/>
                    </a:lnTlToBr>
                    <a:lnBlToTr w="12700" cmpd="sng">
                      <a:noFill/>
                      <a:prstDash val="solid"/>
                    </a:lnBlToTr>
                    <a:noFill/>
                  </a:tcPr>
                </a:tc>
              </a:tr>
              <a:tr h="341286">
                <a:tc vMerge="1">
                  <a:txBody>
                    <a:bodyPr/>
                    <a:lstStyle/>
                    <a:p>
                      <a:pPr algn="ctr"/>
                      <a:endParaRPr lang="en-US" sz="1400" dirty="0"/>
                    </a:p>
                  </a:txBody>
                  <a:tcPr vert="vert270"/>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Load Volume [m³]</a:t>
                      </a:r>
                      <a:endParaRPr lang="en-US" sz="1400" dirty="0"/>
                    </a:p>
                  </a:txBody>
                  <a:tcPr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solidFill>
                            <a:schemeClr val="tx1"/>
                          </a:solidFill>
                        </a:rPr>
                        <a:t>7,5 m³</a:t>
                      </a:r>
                      <a:endParaRPr lang="en-US" sz="1400" dirty="0">
                        <a:solidFill>
                          <a:schemeClr val="tx1"/>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400" kern="1200" dirty="0" smtClean="0">
                          <a:solidFill>
                            <a:schemeClr val="tx1"/>
                          </a:solidFill>
                          <a:latin typeface="+mn-lt"/>
                          <a:ea typeface="+mn-ea"/>
                          <a:cs typeface="+mn-cs"/>
                        </a:rPr>
                        <a:t>12 m³</a:t>
                      </a:r>
                      <a:endParaRPr lang="en-US" sz="1400" kern="1200" dirty="0" smtClean="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solidFill>
                            <a:schemeClr val="tx1"/>
                          </a:solidFill>
                        </a:rPr>
                        <a:t>17,7 m³</a:t>
                      </a:r>
                      <a:endParaRPr lang="en-US" sz="1400" dirty="0">
                        <a:solidFill>
                          <a:schemeClr val="tx1"/>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r>
              <a:tr h="315795">
                <a:tc vMerge="1">
                  <a:txBody>
                    <a:bodyPr/>
                    <a:lstStyle/>
                    <a:p>
                      <a:pPr algn="ctr"/>
                      <a:endParaRPr lang="en-US" sz="1400" dirty="0"/>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Frontal</a:t>
                      </a:r>
                      <a:r>
                        <a:rPr lang="de-DE" sz="1400" baseline="0" dirty="0" smtClean="0"/>
                        <a:t> Area [m²]</a:t>
                      </a:r>
                      <a:endParaRPr lang="en-US" sz="1400" dirty="0"/>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4,438 m²</a:t>
                      </a:r>
                      <a:endParaRPr lang="en-US" sz="1400" dirty="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latinLnBrk="0" hangingPunct="1"/>
                      <a:r>
                        <a:rPr lang="de-DE" sz="1400" kern="1200" dirty="0" smtClean="0">
                          <a:solidFill>
                            <a:schemeClr val="tx1"/>
                          </a:solidFill>
                          <a:latin typeface="+mn-lt"/>
                          <a:ea typeface="+mn-ea"/>
                          <a:cs typeface="+mn-cs"/>
                        </a:rPr>
                        <a:t>4,769 m²</a:t>
                      </a:r>
                      <a:endParaRPr lang="en-US" sz="1400" kern="1200" dirty="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4,91 m²</a:t>
                      </a:r>
                      <a:endParaRPr lang="en-US" sz="1400" dirty="0"/>
                    </a:p>
                  </a:txBody>
                  <a:tcPr>
                    <a:lnL>
                      <a:noFill/>
                    </a:lnL>
                    <a:lnR>
                      <a:noFill/>
                    </a:lnR>
                    <a:lnT>
                      <a:noFill/>
                    </a:lnT>
                    <a:lnB>
                      <a:noFill/>
                    </a:lnB>
                    <a:lnTlToBr w="12700" cmpd="sng">
                      <a:noFill/>
                      <a:prstDash val="solid"/>
                    </a:lnTlToBr>
                    <a:lnBlToTr w="12700" cmpd="sng">
                      <a:noFill/>
                      <a:prstDash val="solid"/>
                    </a:lnBlToTr>
                    <a:noFill/>
                  </a:tcPr>
                </a:tc>
              </a:tr>
              <a:tr h="326779">
                <a:tc vMerge="1">
                  <a:txBody>
                    <a:bodyPr/>
                    <a:lstStyle/>
                    <a:p>
                      <a:pPr algn="ctr"/>
                      <a:endParaRPr lang="en-US" sz="1400" dirty="0"/>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Test </a:t>
                      </a:r>
                      <a:r>
                        <a:rPr lang="de-DE" sz="1400" dirty="0" err="1" smtClean="0"/>
                        <a:t>Mass</a:t>
                      </a:r>
                      <a:r>
                        <a:rPr lang="de-DE" sz="1400" dirty="0" smtClean="0"/>
                        <a:t> [kg]</a:t>
                      </a:r>
                      <a:endParaRPr lang="en-US" sz="1400" dirty="0"/>
                    </a:p>
                  </a:txBody>
                  <a:tcPr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solidFill>
                            <a:schemeClr val="tx1"/>
                          </a:solidFill>
                        </a:rPr>
                        <a:t>2948,348 kg</a:t>
                      </a:r>
                      <a:endParaRPr lang="en-US" sz="1400" dirty="0">
                        <a:solidFill>
                          <a:schemeClr val="tx1"/>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latinLnBrk="0" hangingPunct="1"/>
                      <a:r>
                        <a:rPr lang="de-DE" sz="1400" kern="1200" dirty="0" smtClean="0">
                          <a:solidFill>
                            <a:schemeClr val="tx1"/>
                          </a:solidFill>
                          <a:latin typeface="+mn-lt"/>
                          <a:ea typeface="+mn-ea"/>
                          <a:cs typeface="+mn-cs"/>
                        </a:rPr>
                        <a:t>3175,144</a:t>
                      </a:r>
                      <a:r>
                        <a:rPr lang="de-DE" sz="1400" kern="1200" baseline="0" dirty="0" smtClean="0">
                          <a:solidFill>
                            <a:schemeClr val="tx1"/>
                          </a:solidFill>
                          <a:latin typeface="+mn-lt"/>
                          <a:ea typeface="+mn-ea"/>
                          <a:cs typeface="+mn-cs"/>
                        </a:rPr>
                        <a:t> kg</a:t>
                      </a:r>
                      <a:endParaRPr lang="en-US" sz="1400" kern="1200" dirty="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400" dirty="0" smtClean="0">
                          <a:solidFill>
                            <a:schemeClr val="tx1"/>
                          </a:solidFill>
                        </a:rPr>
                        <a:t>3628,736 kg</a:t>
                      </a:r>
                      <a:endParaRPr lang="en-US" sz="1400" dirty="0">
                        <a:solidFill>
                          <a:schemeClr val="tx1"/>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r>
              <a:tr h="326779">
                <a:tc vMerge="1">
                  <a:txBody>
                    <a:bodyPr/>
                    <a:lstStyle/>
                    <a:p>
                      <a:pPr algn="ctr"/>
                      <a:endParaRPr lang="en-US" sz="1400" dirty="0"/>
                    </a:p>
                  </a:txBody>
                  <a:tcPr vert="vert270"/>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Rolling Resistance [kg/t]</a:t>
                      </a:r>
                      <a:endParaRPr lang="en-US" sz="1400" dirty="0"/>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solidFill>
                            <a:schemeClr val="tx1"/>
                          </a:solidFill>
                        </a:rPr>
                        <a:t>8,0</a:t>
                      </a:r>
                      <a:r>
                        <a:rPr lang="de-DE" sz="1400" baseline="0" dirty="0" smtClean="0">
                          <a:solidFill>
                            <a:schemeClr val="tx1"/>
                          </a:solidFill>
                        </a:rPr>
                        <a:t> kg/t</a:t>
                      </a:r>
                      <a:endParaRPr lang="en-US" sz="1400" dirty="0">
                        <a:solidFill>
                          <a:schemeClr val="tx1"/>
                        </a:solidFill>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latinLnBrk="0" hangingPunct="1"/>
                      <a:r>
                        <a:rPr lang="de-DE" sz="1400" kern="1200" dirty="0" smtClean="0">
                          <a:solidFill>
                            <a:schemeClr val="tx1"/>
                          </a:solidFill>
                          <a:latin typeface="+mn-lt"/>
                          <a:ea typeface="+mn-ea"/>
                          <a:cs typeface="+mn-cs"/>
                        </a:rPr>
                        <a:t>8,0</a:t>
                      </a:r>
                      <a:r>
                        <a:rPr lang="de-DE" sz="1400" kern="1200" baseline="0" dirty="0" smtClean="0">
                          <a:solidFill>
                            <a:schemeClr val="tx1"/>
                          </a:solidFill>
                          <a:latin typeface="+mn-lt"/>
                          <a:ea typeface="+mn-ea"/>
                          <a:cs typeface="+mn-cs"/>
                        </a:rPr>
                        <a:t> kg/t</a:t>
                      </a:r>
                      <a:endParaRPr lang="en-US" sz="1400" kern="1200" dirty="0">
                        <a:solidFill>
                          <a:schemeClr val="tx1"/>
                        </a:solidFill>
                        <a:latin typeface="+mn-lt"/>
                        <a:ea typeface="+mn-ea"/>
                        <a:cs typeface="+mn-cs"/>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solidFill>
                            <a:schemeClr val="tx1"/>
                          </a:solidFill>
                        </a:rPr>
                        <a:t>8,0</a:t>
                      </a:r>
                      <a:r>
                        <a:rPr lang="de-DE" sz="1400" baseline="0" dirty="0" smtClean="0">
                          <a:solidFill>
                            <a:schemeClr val="tx1"/>
                          </a:solidFill>
                        </a:rPr>
                        <a:t> kg/t</a:t>
                      </a:r>
                      <a:endParaRPr lang="en-US" sz="1400" dirty="0">
                        <a:solidFill>
                          <a:schemeClr val="tx1"/>
                        </a:solidFill>
                      </a:endParaRPr>
                    </a:p>
                  </a:txBody>
                  <a:tcPr anchor="ctr">
                    <a:lnL>
                      <a:noFill/>
                    </a:lnL>
                    <a:lnR>
                      <a:noFill/>
                    </a:lnR>
                    <a:lnT>
                      <a:noFill/>
                    </a:lnT>
                    <a:lnB>
                      <a:noFill/>
                    </a:lnB>
                    <a:lnTlToBr w="12700" cmpd="sng">
                      <a:noFill/>
                      <a:prstDash val="solid"/>
                    </a:lnTlToBr>
                    <a:lnBlToTr w="12700" cmpd="sng">
                      <a:noFill/>
                      <a:prstDash val="solid"/>
                    </a:lnBlToTr>
                    <a:noFill/>
                  </a:tcPr>
                </a:tc>
              </a:tr>
              <a:tr h="337763">
                <a:tc rowSpan="6">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Cycle</a:t>
                      </a:r>
                      <a:r>
                        <a:rPr lang="de-DE" sz="1400" baseline="0" dirty="0" smtClean="0"/>
                        <a:t> </a:t>
                      </a:r>
                      <a:r>
                        <a:rPr lang="de-DE" sz="1400" baseline="0" dirty="0" err="1" smtClean="0"/>
                        <a:t>Energy</a:t>
                      </a:r>
                      <a:r>
                        <a:rPr lang="de-DE" sz="1400" baseline="0" dirty="0" smtClean="0"/>
                        <a:t> [MJ]</a:t>
                      </a:r>
                      <a:endParaRPr lang="en-US" sz="1400" dirty="0"/>
                    </a:p>
                  </a:txBody>
                  <a:tcPr vert="vert270">
                    <a:lnL>
                      <a:noFill/>
                    </a:lnL>
                    <a:lnR>
                      <a:noFill/>
                    </a:lnR>
                    <a:lnT>
                      <a:noFill/>
                    </a:lnT>
                    <a:lnB w="12700" cmpd="sng">
                      <a:solidFill>
                        <a:sysClr val="windowText" lastClr="000000"/>
                      </a:solid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a:r>
                        <a:rPr lang="de-DE" sz="1400" dirty="0" smtClean="0"/>
                        <a:t>X=</a:t>
                      </a:r>
                      <a:r>
                        <a:rPr lang="de-DE" sz="1400" baseline="0" dirty="0" smtClean="0"/>
                        <a:t> 1,0</a:t>
                      </a:r>
                      <a:endParaRPr lang="en-US" sz="1400" dirty="0"/>
                    </a:p>
                  </a:txBody>
                  <a:tcPr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a:t>
                      </a:r>
                      <a:endParaRPr lang="en-US" sz="1400" dirty="0"/>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latinLnBrk="0" hangingPunct="1"/>
                      <a:r>
                        <a:rPr lang="de-DE" sz="1400" kern="1200" dirty="0" smtClean="0">
                          <a:solidFill>
                            <a:schemeClr val="tx1"/>
                          </a:solidFill>
                          <a:latin typeface="+mn-lt"/>
                          <a:ea typeface="+mn-ea"/>
                          <a:cs typeface="+mn-cs"/>
                        </a:rPr>
                        <a:t>-</a:t>
                      </a:r>
                      <a:endParaRPr lang="en-US" sz="1400" kern="1200" dirty="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b="1" dirty="0" smtClean="0"/>
                        <a:t>29,442 MJ</a:t>
                      </a:r>
                      <a:endParaRPr lang="en-US" sz="1400" b="1" dirty="0"/>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r>
              <a:tr h="315795">
                <a:tc vMerge="1">
                  <a:txBody>
                    <a:bodyPr/>
                    <a:lstStyle/>
                    <a:p>
                      <a:endParaRPr lang="en-US"/>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a:r>
                        <a:rPr lang="de-DE" sz="1400" dirty="0" smtClean="0"/>
                        <a:t>X= 0,95</a:t>
                      </a:r>
                      <a:endParaRPr lang="en-US" sz="1400" dirty="0"/>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a:t>
                      </a:r>
                      <a:endParaRPr lang="en-US" sz="1400" dirty="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latinLnBrk="0" hangingPunct="1"/>
                      <a:r>
                        <a:rPr lang="de-DE" sz="1400" b="0" kern="1200" dirty="0" smtClean="0">
                          <a:solidFill>
                            <a:schemeClr val="tx1"/>
                          </a:solidFill>
                          <a:latin typeface="+mn-lt"/>
                          <a:ea typeface="+mn-ea"/>
                          <a:cs typeface="+mn-cs"/>
                        </a:rPr>
                        <a:t>-</a:t>
                      </a:r>
                      <a:endParaRPr lang="en-US" sz="1400" b="0" kern="1200" dirty="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b="1" dirty="0" smtClean="0">
                          <a:solidFill>
                            <a:schemeClr val="tx1"/>
                          </a:solidFill>
                        </a:rPr>
                        <a:t>29,381 MJ</a:t>
                      </a:r>
                      <a:endParaRPr lang="en-US" sz="1400" b="1" dirty="0">
                        <a:solidFill>
                          <a:schemeClr val="tx1"/>
                        </a:solidFill>
                      </a:endParaRPr>
                    </a:p>
                  </a:txBody>
                  <a:tcPr>
                    <a:lnL>
                      <a:noFill/>
                    </a:lnL>
                    <a:lnR>
                      <a:noFill/>
                    </a:lnR>
                    <a:lnT>
                      <a:noFill/>
                    </a:lnT>
                    <a:lnB>
                      <a:noFill/>
                    </a:lnB>
                    <a:lnTlToBr w="12700" cmpd="sng">
                      <a:noFill/>
                      <a:prstDash val="solid"/>
                    </a:lnTlToBr>
                    <a:lnBlToTr w="12700" cmpd="sng">
                      <a:noFill/>
                      <a:prstDash val="solid"/>
                    </a:lnBlToTr>
                    <a:noFill/>
                  </a:tcPr>
                </a:tc>
              </a:tr>
              <a:tr h="315795">
                <a:tc vMerge="1">
                  <a:txBody>
                    <a:bodyPr/>
                    <a:lstStyle/>
                    <a:p>
                      <a:endParaRPr lang="en-US" dirty="0"/>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a:r>
                        <a:rPr lang="de-DE" sz="1400" dirty="0" smtClean="0"/>
                        <a:t>X= 0,9</a:t>
                      </a:r>
                      <a:endParaRPr lang="en-US" sz="1400" dirty="0"/>
                    </a:p>
                  </a:txBody>
                  <a:tcPr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a:t>
                      </a:r>
                      <a:endParaRPr lang="en-US" sz="1400" dirty="0"/>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latinLnBrk="0" hangingPunct="1"/>
                      <a:r>
                        <a:rPr lang="de-DE" sz="1400" kern="1200" dirty="0" smtClean="0">
                          <a:solidFill>
                            <a:schemeClr val="tx1"/>
                          </a:solidFill>
                          <a:latin typeface="+mn-lt"/>
                          <a:ea typeface="+mn-ea"/>
                          <a:cs typeface="+mn-cs"/>
                        </a:rPr>
                        <a:t>-</a:t>
                      </a:r>
                      <a:endParaRPr lang="en-US" sz="1400" kern="1200" dirty="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b="0" dirty="0" smtClean="0"/>
                        <a:t>29,320 MJ</a:t>
                      </a:r>
                      <a:endParaRPr lang="en-US" sz="1400" b="0" dirty="0"/>
                    </a:p>
                  </a:txBody>
                  <a:tcP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r>
              <a:tr h="326778">
                <a:tc vMerge="1">
                  <a:txBody>
                    <a:bodyPr/>
                    <a:lstStyle/>
                    <a:p>
                      <a:endParaRPr lang="en-US" dirty="0"/>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a:r>
                        <a:rPr lang="de-DE" sz="1400" dirty="0" smtClean="0"/>
                        <a:t>X=</a:t>
                      </a:r>
                      <a:r>
                        <a:rPr lang="de-DE" sz="1400" baseline="0" dirty="0" smtClean="0"/>
                        <a:t> 0,85</a:t>
                      </a:r>
                      <a:endParaRPr lang="en-US" sz="1400" dirty="0"/>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b="1" dirty="0" smtClean="0"/>
                        <a:t>25,241 MJ</a:t>
                      </a:r>
                      <a:endParaRPr lang="en-US" sz="1400" b="1" dirty="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latinLnBrk="0" hangingPunct="1"/>
                      <a:r>
                        <a:rPr lang="de-DE" sz="1400" kern="1200" dirty="0" smtClean="0">
                          <a:solidFill>
                            <a:schemeClr val="tx1"/>
                          </a:solidFill>
                          <a:latin typeface="+mn-lt"/>
                          <a:ea typeface="+mn-ea"/>
                          <a:cs typeface="+mn-cs"/>
                        </a:rPr>
                        <a:t>-</a:t>
                      </a:r>
                      <a:endParaRPr lang="en-US" sz="1400" kern="1200" dirty="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29,259 MJ</a:t>
                      </a:r>
                      <a:endParaRPr lang="en-US" sz="1400" dirty="0"/>
                    </a:p>
                  </a:txBody>
                  <a:tcPr>
                    <a:lnL>
                      <a:noFill/>
                    </a:lnL>
                    <a:lnR>
                      <a:noFill/>
                    </a:lnR>
                    <a:lnT>
                      <a:noFill/>
                    </a:lnT>
                    <a:lnB>
                      <a:noFill/>
                    </a:lnB>
                    <a:lnTlToBr w="12700" cmpd="sng">
                      <a:noFill/>
                      <a:prstDash val="solid"/>
                    </a:lnTlToBr>
                    <a:lnBlToTr w="12700" cmpd="sng">
                      <a:noFill/>
                      <a:prstDash val="solid"/>
                    </a:lnBlToTr>
                    <a:noFill/>
                  </a:tcPr>
                </a:tc>
              </a:tr>
              <a:tr h="468396">
                <a:tc vMerge="1">
                  <a:txBody>
                    <a:bodyPr/>
                    <a:lstStyle/>
                    <a:p>
                      <a:endParaRPr lang="en-US" dirty="0"/>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a:r>
                        <a:rPr lang="de-DE" sz="1400" dirty="0" smtClean="0"/>
                        <a:t>X= 1,0 (IWG</a:t>
                      </a:r>
                      <a:r>
                        <a:rPr lang="de-DE" sz="1400" baseline="0" dirty="0" smtClean="0"/>
                        <a:t> #10)</a:t>
                      </a:r>
                      <a:endParaRPr lang="en-US" sz="1400" dirty="0"/>
                    </a:p>
                  </a:txBody>
                  <a:tcPr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24,883 MJ</a:t>
                      </a:r>
                      <a:endParaRPr lang="en-US" sz="1400" dirty="0"/>
                    </a:p>
                  </a:txBody>
                  <a:tcPr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latinLnBrk="0" hangingPunct="1"/>
                      <a:r>
                        <a:rPr lang="de-DE" sz="1400" kern="1200" dirty="0" smtClean="0">
                          <a:solidFill>
                            <a:schemeClr val="tx1"/>
                          </a:solidFill>
                          <a:latin typeface="+mn-lt"/>
                          <a:ea typeface="+mn-ea"/>
                          <a:cs typeface="+mn-cs"/>
                        </a:rPr>
                        <a:t>-</a:t>
                      </a:r>
                      <a:endParaRPr lang="en-US" sz="1400" kern="1200" dirty="0">
                        <a:solidFill>
                          <a:schemeClr val="tx1"/>
                        </a:solidFill>
                        <a:latin typeface="+mn-lt"/>
                        <a:ea typeface="+mn-ea"/>
                        <a:cs typeface="+mn-cs"/>
                      </a:endParaRPr>
                    </a:p>
                  </a:txBody>
                  <a:tcPr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dirty="0" smtClean="0"/>
                        <a:t>28,877 MJ</a:t>
                      </a:r>
                      <a:endParaRPr lang="en-US" sz="1400" dirty="0"/>
                    </a:p>
                  </a:txBody>
                  <a:tcPr anchor="ctr">
                    <a:lnL>
                      <a:noFill/>
                    </a:lnL>
                    <a:lnR>
                      <a:noFill/>
                    </a:lnR>
                    <a:lnT>
                      <a:noFill/>
                    </a:lnT>
                    <a:lnB>
                      <a:noFill/>
                    </a:lnB>
                    <a:lnTlToBr w="12700" cmpd="sng">
                      <a:noFill/>
                      <a:prstDash val="solid"/>
                    </a:lnTlToBr>
                    <a:lnBlToTr w="12700" cmpd="sng">
                      <a:noFill/>
                      <a:prstDash val="solid"/>
                    </a:lnBlToTr>
                    <a:solidFill>
                      <a:sysClr val="windowText" lastClr="000000">
                        <a:alpha val="20000"/>
                      </a:sysClr>
                    </a:solidFill>
                  </a:tcPr>
                </a:tc>
              </a:tr>
              <a:tr h="536851">
                <a:tc vMerge="1">
                  <a:txBody>
                    <a:bodyPr/>
                    <a:lstStyle/>
                    <a:p>
                      <a:endParaRPr lang="en-US" dirty="0"/>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a:r>
                        <a:rPr lang="de-DE" sz="1400" dirty="0" smtClean="0"/>
                        <a:t>Coast Down (Measurement)</a:t>
                      </a:r>
                      <a:endParaRPr lang="en-US" sz="1400" dirty="0"/>
                    </a:p>
                  </a:txBody>
                  <a:tcPr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b="1" dirty="0" smtClean="0"/>
                        <a:t>25,051 MJ</a:t>
                      </a:r>
                      <a:endParaRPr lang="en-US" sz="1400" b="1" dirty="0"/>
                    </a:p>
                  </a:txBody>
                  <a:tcPr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latinLnBrk="0" hangingPunct="1"/>
                      <a:r>
                        <a:rPr lang="de-DE" sz="1400" b="1" kern="1200" dirty="0" smtClean="0">
                          <a:solidFill>
                            <a:schemeClr val="tx1"/>
                          </a:solidFill>
                          <a:latin typeface="+mn-lt"/>
                          <a:ea typeface="+mn-ea"/>
                          <a:cs typeface="+mn-cs"/>
                        </a:rPr>
                        <a:t>26,921 MJ</a:t>
                      </a:r>
                      <a:endParaRPr lang="en-US" sz="1400" b="1" kern="1200" dirty="0">
                        <a:solidFill>
                          <a:schemeClr val="tx1"/>
                        </a:solidFill>
                        <a:latin typeface="+mn-lt"/>
                        <a:ea typeface="+mn-ea"/>
                        <a:cs typeface="+mn-cs"/>
                      </a:endParaRPr>
                    </a:p>
                  </a:txBody>
                  <a:tcPr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400" b="1" dirty="0" smtClean="0"/>
                        <a:t>29,087 MJ</a:t>
                      </a:r>
                      <a:endParaRPr lang="en-US" sz="1400" b="1" dirty="0"/>
                    </a:p>
                  </a:txBody>
                  <a:tcPr anchor="ctr">
                    <a:lnL>
                      <a:noFill/>
                    </a:lnL>
                    <a:lnR>
                      <a:noFill/>
                    </a:lnR>
                    <a:lnT>
                      <a:noFill/>
                    </a:lnT>
                    <a:lnB w="12700" cmpd="sng">
                      <a:solidFill>
                        <a:sysClr val="windowText" lastClr="000000"/>
                      </a:solidFill>
                    </a:lnB>
                    <a:lnTlToBr w="12700" cmpd="sng">
                      <a:noFill/>
                      <a:prstDash val="solid"/>
                    </a:lnTlToBr>
                    <a:lnBlToTr w="12700" cmpd="sng">
                      <a:noFill/>
                      <a:prstDash val="solid"/>
                    </a:lnBlToTr>
                    <a:noFill/>
                  </a:tcPr>
                </a:tc>
              </a:tr>
            </a:tbl>
          </a:graphicData>
        </a:graphic>
      </p:graphicFrame>
      <p:pic>
        <p:nvPicPr>
          <p:cNvPr id="1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8594" y="2393124"/>
            <a:ext cx="1963737"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2393124"/>
            <a:ext cx="2024063"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5700" y="2371918"/>
            <a:ext cx="1028700" cy="76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11210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txBox="1">
            <a:spLocks/>
          </p:cNvSpPr>
          <p:nvPr/>
        </p:nvSpPr>
        <p:spPr>
          <a:xfrm>
            <a:off x="335975" y="188640"/>
            <a:ext cx="8229600" cy="850106"/>
          </a:xfrm>
          <a:prstGeom prst="rect">
            <a:avLst/>
          </a:prstGeom>
          <a:solidFill>
            <a:schemeClr val="accent3">
              <a:lumMod val="20000"/>
              <a:lumOff val="80000"/>
            </a:schemeClr>
          </a:solidFill>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OI #17: Default Road Load</a:t>
            </a:r>
            <a:endParaRPr lang="en-US" dirty="0"/>
          </a:p>
        </p:txBody>
      </p:sp>
      <p:sp>
        <p:nvSpPr>
          <p:cNvPr id="9" name="Träne 8"/>
          <p:cNvSpPr/>
          <p:nvPr/>
        </p:nvSpPr>
        <p:spPr>
          <a:xfrm>
            <a:off x="6948264" y="3161531"/>
            <a:ext cx="216024" cy="216024"/>
          </a:xfrm>
          <a:prstGeom prst="teardrop">
            <a:avLst/>
          </a:prstGeom>
          <a:solidFill>
            <a:srgbClr val="FF000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0" name="Gerade Verbindung mit Pfeil 9"/>
          <p:cNvCxnSpPr>
            <a:endCxn id="9" idx="4"/>
          </p:cNvCxnSpPr>
          <p:nvPr/>
        </p:nvCxnSpPr>
        <p:spPr>
          <a:xfrm flipV="1">
            <a:off x="4671545" y="3269543"/>
            <a:ext cx="2276719" cy="1346779"/>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Geschweifte Klammer rechts 10"/>
          <p:cNvSpPr/>
          <p:nvPr/>
        </p:nvSpPr>
        <p:spPr>
          <a:xfrm>
            <a:off x="7164288" y="3269543"/>
            <a:ext cx="252028" cy="7223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6" name="Textfeld 15"/>
          <p:cNvSpPr txBox="1"/>
          <p:nvPr/>
        </p:nvSpPr>
        <p:spPr>
          <a:xfrm>
            <a:off x="7416316" y="3322227"/>
            <a:ext cx="1727684" cy="646331"/>
          </a:xfrm>
          <a:prstGeom prst="rect">
            <a:avLst/>
          </a:prstGeom>
          <a:solidFill>
            <a:srgbClr val="FF0000"/>
          </a:solidFill>
        </p:spPr>
        <p:txBody>
          <a:bodyPr wrap="square" rtlCol="0">
            <a:spAutoFit/>
          </a:bodyPr>
          <a:lstStyle/>
          <a:p>
            <a:pPr algn="ctr"/>
            <a:r>
              <a:rPr lang="de-DE" sz="1200" b="1" dirty="0" smtClean="0">
                <a:solidFill>
                  <a:prstClr val="black"/>
                </a:solidFill>
              </a:rPr>
              <a:t>Penalty/ </a:t>
            </a:r>
            <a:r>
              <a:rPr lang="de-DE" sz="1200" b="1" dirty="0" err="1" smtClean="0">
                <a:solidFill>
                  <a:prstClr val="black"/>
                </a:solidFill>
              </a:rPr>
              <a:t>safety</a:t>
            </a:r>
            <a:r>
              <a:rPr lang="de-DE" sz="1200" b="1" dirty="0" smtClean="0">
                <a:solidFill>
                  <a:prstClr val="black"/>
                </a:solidFill>
              </a:rPr>
              <a:t> </a:t>
            </a:r>
            <a:r>
              <a:rPr lang="de-DE" sz="1200" b="1" dirty="0" err="1" smtClean="0">
                <a:solidFill>
                  <a:prstClr val="black"/>
                </a:solidFill>
              </a:rPr>
              <a:t>margin</a:t>
            </a:r>
            <a:r>
              <a:rPr lang="de-DE" sz="1200" b="1" dirty="0" smtClean="0">
                <a:solidFill>
                  <a:prstClr val="black"/>
                </a:solidFill>
              </a:rPr>
              <a:t>:</a:t>
            </a:r>
          </a:p>
          <a:p>
            <a:pPr algn="ctr"/>
            <a:r>
              <a:rPr lang="el-GR" sz="1200" dirty="0" smtClean="0">
                <a:solidFill>
                  <a:prstClr val="black"/>
                </a:solidFill>
              </a:rPr>
              <a:t>Δ</a:t>
            </a:r>
            <a:r>
              <a:rPr lang="de-DE" sz="1200" dirty="0" smtClean="0">
                <a:solidFill>
                  <a:prstClr val="black"/>
                </a:solidFill>
              </a:rPr>
              <a:t> + 0,355 MJ = </a:t>
            </a:r>
          </a:p>
          <a:p>
            <a:pPr algn="ctr"/>
            <a:r>
              <a:rPr lang="de-DE" sz="1200" dirty="0" smtClean="0">
                <a:solidFill>
                  <a:prstClr val="black"/>
                </a:solidFill>
              </a:rPr>
              <a:t>+ 3,2 g CO₂/km</a:t>
            </a:r>
            <a:endParaRPr lang="en-US" sz="1200" dirty="0">
              <a:solidFill>
                <a:prstClr val="black"/>
              </a:solidFill>
            </a:endParaRPr>
          </a:p>
        </p:txBody>
      </p:sp>
      <p:cxnSp>
        <p:nvCxnSpPr>
          <p:cNvPr id="17" name="Gerade Verbindung mit Pfeil 16"/>
          <p:cNvCxnSpPr>
            <a:endCxn id="9" idx="2"/>
          </p:cNvCxnSpPr>
          <p:nvPr/>
        </p:nvCxnSpPr>
        <p:spPr>
          <a:xfrm flipV="1">
            <a:off x="7056276" y="3377555"/>
            <a:ext cx="0" cy="50627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flipV="1">
            <a:off x="4572000" y="2744114"/>
            <a:ext cx="0" cy="38164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p:nvCxnSpPr>
        <p:spPr>
          <a:xfrm>
            <a:off x="971600" y="6553725"/>
            <a:ext cx="720080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Raute 19"/>
          <p:cNvSpPr/>
          <p:nvPr/>
        </p:nvSpPr>
        <p:spPr>
          <a:xfrm>
            <a:off x="6948264" y="3896242"/>
            <a:ext cx="216024" cy="21602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1" name="Raute 20"/>
          <p:cNvSpPr/>
          <p:nvPr/>
        </p:nvSpPr>
        <p:spPr>
          <a:xfrm>
            <a:off x="2195736" y="5120378"/>
            <a:ext cx="216024" cy="21602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 name="Raute 21"/>
          <p:cNvSpPr/>
          <p:nvPr/>
        </p:nvSpPr>
        <p:spPr>
          <a:xfrm>
            <a:off x="4455521" y="4520721"/>
            <a:ext cx="216024" cy="21602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23" name="Gerade Verbindung 22"/>
          <p:cNvCxnSpPr>
            <a:stCxn id="20" idx="2"/>
          </p:cNvCxnSpPr>
          <p:nvPr/>
        </p:nvCxnSpPr>
        <p:spPr>
          <a:xfrm>
            <a:off x="7056276" y="4112266"/>
            <a:ext cx="0" cy="2448272"/>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4" name="Gerade Verbindung 23"/>
          <p:cNvCxnSpPr>
            <a:stCxn id="21" idx="2"/>
          </p:cNvCxnSpPr>
          <p:nvPr/>
        </p:nvCxnSpPr>
        <p:spPr>
          <a:xfrm>
            <a:off x="2303748" y="5336402"/>
            <a:ext cx="3543" cy="144016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25" name="Textfeld 24"/>
          <p:cNvSpPr txBox="1"/>
          <p:nvPr/>
        </p:nvSpPr>
        <p:spPr>
          <a:xfrm>
            <a:off x="1943708" y="6577607"/>
            <a:ext cx="720080" cy="307777"/>
          </a:xfrm>
          <a:prstGeom prst="rect">
            <a:avLst/>
          </a:prstGeom>
          <a:noFill/>
        </p:spPr>
        <p:txBody>
          <a:bodyPr wrap="square" rtlCol="0">
            <a:spAutoFit/>
          </a:bodyPr>
          <a:lstStyle/>
          <a:p>
            <a:pPr algn="ctr"/>
            <a:r>
              <a:rPr lang="de-DE" sz="1400" dirty="0" smtClean="0">
                <a:solidFill>
                  <a:prstClr val="black"/>
                </a:solidFill>
              </a:rPr>
              <a:t>TML</a:t>
            </a:r>
            <a:endParaRPr lang="en-US" sz="1400" dirty="0">
              <a:solidFill>
                <a:prstClr val="black"/>
              </a:solidFill>
            </a:endParaRPr>
          </a:p>
        </p:txBody>
      </p:sp>
      <p:sp>
        <p:nvSpPr>
          <p:cNvPr id="26" name="Textfeld 25"/>
          <p:cNvSpPr txBox="1"/>
          <p:nvPr/>
        </p:nvSpPr>
        <p:spPr>
          <a:xfrm>
            <a:off x="6696236" y="6577607"/>
            <a:ext cx="720080" cy="307777"/>
          </a:xfrm>
          <a:prstGeom prst="rect">
            <a:avLst/>
          </a:prstGeom>
          <a:noFill/>
        </p:spPr>
        <p:txBody>
          <a:bodyPr wrap="square" rtlCol="0">
            <a:spAutoFit/>
          </a:bodyPr>
          <a:lstStyle/>
          <a:p>
            <a:pPr algn="ctr"/>
            <a:r>
              <a:rPr lang="de-DE" sz="1400" dirty="0" smtClean="0">
                <a:solidFill>
                  <a:prstClr val="black"/>
                </a:solidFill>
              </a:rPr>
              <a:t>TMH</a:t>
            </a:r>
            <a:endParaRPr lang="en-US" sz="1400" dirty="0">
              <a:solidFill>
                <a:prstClr val="black"/>
              </a:solidFill>
            </a:endParaRPr>
          </a:p>
        </p:txBody>
      </p:sp>
      <p:sp>
        <p:nvSpPr>
          <p:cNvPr id="27" name="Träne 26"/>
          <p:cNvSpPr/>
          <p:nvPr/>
        </p:nvSpPr>
        <p:spPr>
          <a:xfrm>
            <a:off x="2211767" y="4730539"/>
            <a:ext cx="216024" cy="216024"/>
          </a:xfrm>
          <a:prstGeom prst="teardrop">
            <a:avLst/>
          </a:prstGeom>
          <a:solidFill>
            <a:srgbClr val="7030A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28" name="Gerade Verbindung mit Pfeil 27"/>
          <p:cNvCxnSpPr>
            <a:stCxn id="22" idx="1"/>
            <a:endCxn id="27" idx="0"/>
          </p:cNvCxnSpPr>
          <p:nvPr/>
        </p:nvCxnSpPr>
        <p:spPr>
          <a:xfrm flipH="1">
            <a:off x="2427791" y="4628733"/>
            <a:ext cx="2027730" cy="20981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2315510" y="5609625"/>
            <a:ext cx="2256490" cy="276999"/>
          </a:xfrm>
          <a:prstGeom prst="rect">
            <a:avLst/>
          </a:prstGeom>
          <a:noFill/>
        </p:spPr>
        <p:txBody>
          <a:bodyPr wrap="square" rtlCol="0">
            <a:spAutoFit/>
          </a:bodyPr>
          <a:lstStyle/>
          <a:p>
            <a:pPr algn="ctr"/>
            <a:r>
              <a:rPr lang="de-DE" sz="1200" dirty="0" err="1" smtClean="0">
                <a:solidFill>
                  <a:prstClr val="black"/>
                </a:solidFill>
              </a:rPr>
              <a:t>Downward</a:t>
            </a:r>
            <a:r>
              <a:rPr lang="de-DE" sz="1200" dirty="0" smtClean="0">
                <a:solidFill>
                  <a:prstClr val="black"/>
                </a:solidFill>
              </a:rPr>
              <a:t> </a:t>
            </a:r>
            <a:r>
              <a:rPr lang="de-DE" sz="1200" dirty="0" err="1" smtClean="0">
                <a:solidFill>
                  <a:prstClr val="black"/>
                </a:solidFill>
              </a:rPr>
              <a:t>extrapolation</a:t>
            </a:r>
            <a:endParaRPr lang="en-US" sz="1200" dirty="0">
              <a:solidFill>
                <a:prstClr val="black"/>
              </a:solidFill>
            </a:endParaRPr>
          </a:p>
        </p:txBody>
      </p:sp>
      <p:sp>
        <p:nvSpPr>
          <p:cNvPr id="30" name="Textfeld 29"/>
          <p:cNvSpPr txBox="1"/>
          <p:nvPr/>
        </p:nvSpPr>
        <p:spPr>
          <a:xfrm>
            <a:off x="4572000" y="5625564"/>
            <a:ext cx="2484276" cy="276999"/>
          </a:xfrm>
          <a:prstGeom prst="rect">
            <a:avLst/>
          </a:prstGeom>
          <a:noFill/>
        </p:spPr>
        <p:txBody>
          <a:bodyPr wrap="square" rtlCol="0">
            <a:spAutoFit/>
          </a:bodyPr>
          <a:lstStyle/>
          <a:p>
            <a:pPr algn="ctr"/>
            <a:r>
              <a:rPr lang="de-DE" sz="1200" dirty="0" err="1" smtClean="0">
                <a:solidFill>
                  <a:prstClr val="black"/>
                </a:solidFill>
              </a:rPr>
              <a:t>Upward</a:t>
            </a:r>
            <a:r>
              <a:rPr lang="de-DE" sz="1200" dirty="0" smtClean="0">
                <a:solidFill>
                  <a:prstClr val="black"/>
                </a:solidFill>
              </a:rPr>
              <a:t> </a:t>
            </a:r>
            <a:r>
              <a:rPr lang="de-DE" sz="1200" dirty="0" err="1" smtClean="0">
                <a:solidFill>
                  <a:prstClr val="black"/>
                </a:solidFill>
              </a:rPr>
              <a:t>extrapolation</a:t>
            </a:r>
            <a:endParaRPr lang="en-US" sz="1200" dirty="0">
              <a:solidFill>
                <a:prstClr val="black"/>
              </a:solidFill>
            </a:endParaRPr>
          </a:p>
        </p:txBody>
      </p:sp>
      <p:sp>
        <p:nvSpPr>
          <p:cNvPr id="31" name="Geschweifte Klammer links 30"/>
          <p:cNvSpPr/>
          <p:nvPr/>
        </p:nvSpPr>
        <p:spPr>
          <a:xfrm>
            <a:off x="2031747" y="4838551"/>
            <a:ext cx="180020" cy="41963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32" name="Textfeld 31"/>
          <p:cNvSpPr txBox="1"/>
          <p:nvPr/>
        </p:nvSpPr>
        <p:spPr>
          <a:xfrm>
            <a:off x="-36512" y="4889545"/>
            <a:ext cx="2304256" cy="461665"/>
          </a:xfrm>
          <a:prstGeom prst="rect">
            <a:avLst/>
          </a:prstGeom>
          <a:noFill/>
        </p:spPr>
        <p:txBody>
          <a:bodyPr wrap="square" rtlCol="0">
            <a:spAutoFit/>
          </a:bodyPr>
          <a:lstStyle/>
          <a:p>
            <a:pPr algn="ctr"/>
            <a:r>
              <a:rPr lang="de-DE" sz="1200" b="1" dirty="0" smtClean="0">
                <a:solidFill>
                  <a:prstClr val="black"/>
                </a:solidFill>
              </a:rPr>
              <a:t>Penalty/ </a:t>
            </a:r>
            <a:r>
              <a:rPr lang="de-DE" sz="1200" b="1" dirty="0" err="1" smtClean="0">
                <a:solidFill>
                  <a:prstClr val="black"/>
                </a:solidFill>
              </a:rPr>
              <a:t>safety</a:t>
            </a:r>
            <a:r>
              <a:rPr lang="de-DE" sz="1200" b="1" dirty="0" smtClean="0">
                <a:solidFill>
                  <a:prstClr val="black"/>
                </a:solidFill>
              </a:rPr>
              <a:t> </a:t>
            </a:r>
            <a:r>
              <a:rPr lang="de-DE" sz="1200" b="1" dirty="0" err="1" smtClean="0">
                <a:solidFill>
                  <a:prstClr val="black"/>
                </a:solidFill>
              </a:rPr>
              <a:t>margin</a:t>
            </a:r>
            <a:r>
              <a:rPr lang="de-DE" sz="1200" b="1" dirty="0" smtClean="0">
                <a:solidFill>
                  <a:prstClr val="black"/>
                </a:solidFill>
              </a:rPr>
              <a:t>:</a:t>
            </a:r>
          </a:p>
          <a:p>
            <a:pPr algn="ctr"/>
            <a:r>
              <a:rPr lang="el-GR" sz="1200" dirty="0" smtClean="0">
                <a:solidFill>
                  <a:prstClr val="black"/>
                </a:solidFill>
              </a:rPr>
              <a:t>Δ</a:t>
            </a:r>
            <a:r>
              <a:rPr lang="de-DE" sz="1200" dirty="0" smtClean="0">
                <a:solidFill>
                  <a:prstClr val="black"/>
                </a:solidFill>
              </a:rPr>
              <a:t> + 0,19 MJ = + 2 g CO₂/km</a:t>
            </a:r>
            <a:endParaRPr lang="en-US" sz="1200" dirty="0">
              <a:solidFill>
                <a:prstClr val="black"/>
              </a:solidFill>
            </a:endParaRPr>
          </a:p>
        </p:txBody>
      </p:sp>
      <p:cxnSp>
        <p:nvCxnSpPr>
          <p:cNvPr id="33" name="Gerade Verbindung mit Pfeil 32"/>
          <p:cNvCxnSpPr>
            <a:stCxn id="21" idx="0"/>
            <a:endCxn id="27" idx="2"/>
          </p:cNvCxnSpPr>
          <p:nvPr/>
        </p:nvCxnSpPr>
        <p:spPr>
          <a:xfrm flipV="1">
            <a:off x="2303748" y="4946563"/>
            <a:ext cx="16031" cy="17381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4" name="Raute 33"/>
          <p:cNvSpPr/>
          <p:nvPr/>
        </p:nvSpPr>
        <p:spPr>
          <a:xfrm>
            <a:off x="216000" y="1452118"/>
            <a:ext cx="216024" cy="21602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5" name="Träne 34"/>
          <p:cNvSpPr/>
          <p:nvPr/>
        </p:nvSpPr>
        <p:spPr>
          <a:xfrm>
            <a:off x="216000" y="1884166"/>
            <a:ext cx="216024" cy="216024"/>
          </a:xfrm>
          <a:prstGeom prst="teardrop">
            <a:avLst/>
          </a:prstGeom>
          <a:solidFill>
            <a:srgbClr val="7030A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6" name="Textfeld 35"/>
          <p:cNvSpPr txBox="1"/>
          <p:nvPr/>
        </p:nvSpPr>
        <p:spPr>
          <a:xfrm>
            <a:off x="540036" y="1370818"/>
            <a:ext cx="1440160" cy="276999"/>
          </a:xfrm>
          <a:prstGeom prst="rect">
            <a:avLst/>
          </a:prstGeom>
          <a:noFill/>
        </p:spPr>
        <p:txBody>
          <a:bodyPr wrap="square" rtlCol="0">
            <a:spAutoFit/>
          </a:bodyPr>
          <a:lstStyle/>
          <a:p>
            <a:r>
              <a:rPr lang="de-DE" sz="1200" dirty="0" smtClean="0">
                <a:solidFill>
                  <a:prstClr val="black"/>
                </a:solidFill>
              </a:rPr>
              <a:t>Coast Down</a:t>
            </a:r>
            <a:endParaRPr lang="en-US" sz="1200" dirty="0">
              <a:solidFill>
                <a:prstClr val="black"/>
              </a:solidFill>
            </a:endParaRPr>
          </a:p>
        </p:txBody>
      </p:sp>
      <p:sp>
        <p:nvSpPr>
          <p:cNvPr id="37" name="Textfeld 36"/>
          <p:cNvSpPr txBox="1"/>
          <p:nvPr/>
        </p:nvSpPr>
        <p:spPr>
          <a:xfrm>
            <a:off x="558870" y="1807512"/>
            <a:ext cx="1997389" cy="461665"/>
          </a:xfrm>
          <a:prstGeom prst="rect">
            <a:avLst/>
          </a:prstGeom>
          <a:noFill/>
        </p:spPr>
        <p:txBody>
          <a:bodyPr wrap="square" rtlCol="0">
            <a:spAutoFit/>
          </a:bodyPr>
          <a:lstStyle/>
          <a:p>
            <a:r>
              <a:rPr lang="de-DE" sz="1200" dirty="0" err="1" smtClean="0">
                <a:solidFill>
                  <a:prstClr val="black"/>
                </a:solidFill>
              </a:rPr>
              <a:t>Downward</a:t>
            </a:r>
            <a:r>
              <a:rPr lang="de-DE" sz="1200" dirty="0" smtClean="0">
                <a:solidFill>
                  <a:prstClr val="black"/>
                </a:solidFill>
              </a:rPr>
              <a:t> </a:t>
            </a:r>
            <a:r>
              <a:rPr lang="de-DE" sz="1200" dirty="0" err="1" smtClean="0">
                <a:solidFill>
                  <a:prstClr val="black"/>
                </a:solidFill>
              </a:rPr>
              <a:t>extrapolation</a:t>
            </a:r>
            <a:r>
              <a:rPr lang="de-DE" sz="1200" dirty="0" smtClean="0">
                <a:solidFill>
                  <a:prstClr val="black"/>
                </a:solidFill>
              </a:rPr>
              <a:t> </a:t>
            </a:r>
          </a:p>
          <a:p>
            <a:r>
              <a:rPr lang="de-DE" sz="1200" dirty="0" smtClean="0">
                <a:solidFill>
                  <a:prstClr val="black"/>
                </a:solidFill>
              </a:rPr>
              <a:t>x = 0,85</a:t>
            </a:r>
            <a:endParaRPr lang="en-US" sz="1200" dirty="0">
              <a:solidFill>
                <a:prstClr val="black"/>
              </a:solidFill>
            </a:endParaRPr>
          </a:p>
        </p:txBody>
      </p:sp>
      <p:sp>
        <p:nvSpPr>
          <p:cNvPr id="38" name="Träne 37"/>
          <p:cNvSpPr/>
          <p:nvPr/>
        </p:nvSpPr>
        <p:spPr>
          <a:xfrm>
            <a:off x="216000" y="2351348"/>
            <a:ext cx="216024" cy="216024"/>
          </a:xfrm>
          <a:prstGeom prst="teardrop">
            <a:avLst/>
          </a:prstGeom>
          <a:solidFill>
            <a:srgbClr val="FF000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9" name="Textfeld 38"/>
          <p:cNvSpPr txBox="1"/>
          <p:nvPr/>
        </p:nvSpPr>
        <p:spPr>
          <a:xfrm>
            <a:off x="540036" y="2244206"/>
            <a:ext cx="2016224" cy="461665"/>
          </a:xfrm>
          <a:prstGeom prst="rect">
            <a:avLst/>
          </a:prstGeom>
          <a:noFill/>
        </p:spPr>
        <p:txBody>
          <a:bodyPr wrap="square" rtlCol="0">
            <a:spAutoFit/>
          </a:bodyPr>
          <a:lstStyle/>
          <a:p>
            <a:r>
              <a:rPr lang="de-DE" sz="1200" dirty="0" err="1" smtClean="0">
                <a:solidFill>
                  <a:prstClr val="black"/>
                </a:solidFill>
              </a:rPr>
              <a:t>Upward</a:t>
            </a:r>
            <a:r>
              <a:rPr lang="de-DE" sz="1200" dirty="0" smtClean="0">
                <a:solidFill>
                  <a:prstClr val="black"/>
                </a:solidFill>
              </a:rPr>
              <a:t> </a:t>
            </a:r>
            <a:r>
              <a:rPr lang="de-DE" sz="1200" dirty="0" err="1" smtClean="0">
                <a:solidFill>
                  <a:prstClr val="black"/>
                </a:solidFill>
              </a:rPr>
              <a:t>extrapolation</a:t>
            </a:r>
            <a:r>
              <a:rPr lang="de-DE" sz="1200" dirty="0" smtClean="0">
                <a:solidFill>
                  <a:prstClr val="black"/>
                </a:solidFill>
              </a:rPr>
              <a:t> </a:t>
            </a:r>
          </a:p>
          <a:p>
            <a:r>
              <a:rPr lang="de-DE" sz="1200" dirty="0" smtClean="0">
                <a:solidFill>
                  <a:prstClr val="black"/>
                </a:solidFill>
              </a:rPr>
              <a:t>x = 1,00</a:t>
            </a:r>
            <a:endParaRPr lang="en-US" sz="1200" dirty="0">
              <a:solidFill>
                <a:prstClr val="black"/>
              </a:solidFill>
            </a:endParaRPr>
          </a:p>
        </p:txBody>
      </p:sp>
      <p:sp>
        <p:nvSpPr>
          <p:cNvPr id="41" name="Textfeld 40"/>
          <p:cNvSpPr txBox="1"/>
          <p:nvPr/>
        </p:nvSpPr>
        <p:spPr>
          <a:xfrm>
            <a:off x="3959932" y="6560538"/>
            <a:ext cx="1224135" cy="307777"/>
          </a:xfrm>
          <a:prstGeom prst="rect">
            <a:avLst/>
          </a:prstGeom>
          <a:noFill/>
        </p:spPr>
        <p:txBody>
          <a:bodyPr wrap="square" rtlCol="0">
            <a:spAutoFit/>
          </a:bodyPr>
          <a:lstStyle/>
          <a:p>
            <a:pPr algn="ctr"/>
            <a:r>
              <a:rPr lang="de-DE" sz="1400" dirty="0" smtClean="0">
                <a:solidFill>
                  <a:prstClr val="black"/>
                </a:solidFill>
              </a:rPr>
              <a:t>Most </a:t>
            </a:r>
            <a:r>
              <a:rPr lang="de-DE" sz="1400" dirty="0" err="1" smtClean="0">
                <a:solidFill>
                  <a:prstClr val="black"/>
                </a:solidFill>
              </a:rPr>
              <a:t>selling</a:t>
            </a:r>
            <a:endParaRPr lang="en-US" sz="1400" dirty="0">
              <a:solidFill>
                <a:prstClr val="black"/>
              </a:solidFill>
            </a:endParaRPr>
          </a:p>
        </p:txBody>
      </p:sp>
      <p:sp>
        <p:nvSpPr>
          <p:cNvPr id="42" name="Textfeld 41"/>
          <p:cNvSpPr txBox="1"/>
          <p:nvPr/>
        </p:nvSpPr>
        <p:spPr>
          <a:xfrm rot="16200000">
            <a:off x="3595321" y="3090390"/>
            <a:ext cx="1628647" cy="307777"/>
          </a:xfrm>
          <a:prstGeom prst="rect">
            <a:avLst/>
          </a:prstGeom>
          <a:noFill/>
        </p:spPr>
        <p:txBody>
          <a:bodyPr wrap="square" rtlCol="0">
            <a:spAutoFit/>
          </a:bodyPr>
          <a:lstStyle/>
          <a:p>
            <a:pPr algn="ctr"/>
            <a:r>
              <a:rPr lang="de-DE" sz="1400" dirty="0" smtClean="0">
                <a:solidFill>
                  <a:prstClr val="black"/>
                </a:solidFill>
              </a:rPr>
              <a:t>Road Load</a:t>
            </a:r>
            <a:endParaRPr lang="en-US" sz="1400" dirty="0">
              <a:solidFill>
                <a:prstClr val="black"/>
              </a:solidFill>
            </a:endParaRPr>
          </a:p>
        </p:txBody>
      </p:sp>
      <p:sp>
        <p:nvSpPr>
          <p:cNvPr id="43" name="Textplatzhalter 2"/>
          <p:cNvSpPr txBox="1">
            <a:spLocks/>
          </p:cNvSpPr>
          <p:nvPr/>
        </p:nvSpPr>
        <p:spPr>
          <a:xfrm>
            <a:off x="769035" y="1038746"/>
            <a:ext cx="7019899" cy="413372"/>
          </a:xfrm>
          <a:prstGeom prst="rect">
            <a:avLst/>
          </a:prstGeom>
          <a:solidFill>
            <a:schemeClr val="bg1">
              <a:lumMod val="85000"/>
            </a:schemeClr>
          </a:solidFill>
        </p:spPr>
        <p:txBody>
          <a:bodyPr lIns="0" tIns="0" rIns="0" bIns="0" anchor="ctr" anchorCtr="0">
            <a:noAutofit/>
          </a:bodyPr>
          <a:lstStyle>
            <a:lvl1pPr marL="342900" indent="-342900" algn="l" rtl="0" eaLnBrk="1" fontAlgn="base" hangingPunct="1">
              <a:spcBef>
                <a:spcPct val="20000"/>
              </a:spcBef>
              <a:spcAft>
                <a:spcPct val="0"/>
              </a:spcAft>
              <a:buFont typeface="Wingdings" panose="05000000000000000000" pitchFamily="2" charset="2"/>
              <a:buChar char="§"/>
              <a:defRPr sz="2400" b="1">
                <a:solidFill>
                  <a:srgbClr val="003399"/>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Font typeface="Wingdings" panose="05000000000000000000" pitchFamily="2" charset="2"/>
              <a:buChar char="ð"/>
              <a:defRPr sz="2400">
                <a:solidFill>
                  <a:schemeClr val="tx1"/>
                </a:solidFill>
                <a:latin typeface="+mn-lt"/>
                <a:cs typeface="+mn-cs"/>
              </a:defRPr>
            </a:lvl3pPr>
            <a:lvl4pPr marL="1600200" indent="-228600" algn="l" rtl="0" eaLnBrk="1" fontAlgn="base" hangingPunct="1">
              <a:spcBef>
                <a:spcPct val="20000"/>
              </a:spcBef>
              <a:spcAft>
                <a:spcPct val="0"/>
              </a:spcAft>
              <a:defRPr sz="2000">
                <a:solidFill>
                  <a:schemeClr val="tx1"/>
                </a:solidFill>
                <a:latin typeface="Times New Roman" pitchFamily="18" charset="0"/>
                <a:cs typeface="+mn-cs"/>
              </a:defRPr>
            </a:lvl4pPr>
            <a:lvl5pPr marL="2057400" indent="-228600" algn="l" rtl="0" eaLnBrk="1" fontAlgn="base" hangingPunct="1">
              <a:spcBef>
                <a:spcPct val="20000"/>
              </a:spcBef>
              <a:spcAft>
                <a:spcPct val="0"/>
              </a:spcAft>
              <a:buChar char="»"/>
              <a:defRPr sz="2000">
                <a:solidFill>
                  <a:schemeClr val="tx1"/>
                </a:solidFill>
                <a:latin typeface="Times New Roman" pitchFamily="18" charset="0"/>
                <a:cs typeface="+mn-cs"/>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cs typeface="+mn-cs"/>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cs typeface="+mn-cs"/>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cs typeface="+mn-cs"/>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cs typeface="+mn-cs"/>
              </a:defRPr>
            </a:lvl9pPr>
          </a:lstStyle>
          <a:p>
            <a:pPr marL="0" indent="0">
              <a:buNone/>
            </a:pPr>
            <a:r>
              <a:rPr lang="en-US" sz="2000" kern="0" dirty="0">
                <a:solidFill>
                  <a:srgbClr val="2D2DB9">
                    <a:lumMod val="75000"/>
                  </a:srgbClr>
                </a:solidFill>
                <a:ea typeface="Verdana" pitchFamily="34" charset="0"/>
                <a:cs typeface="Verdana" pitchFamily="34" charset="0"/>
              </a:rPr>
              <a:t>Upward extrapolation x-Factor (x = </a:t>
            </a:r>
            <a:r>
              <a:rPr lang="en-US" sz="2000" kern="0" dirty="0" smtClean="0">
                <a:solidFill>
                  <a:srgbClr val="2D2DB9">
                    <a:lumMod val="75000"/>
                  </a:srgbClr>
                </a:solidFill>
                <a:ea typeface="Verdana" pitchFamily="34" charset="0"/>
                <a:cs typeface="Verdana" pitchFamily="34" charset="0"/>
              </a:rPr>
              <a:t>1,00)</a:t>
            </a:r>
            <a:endParaRPr lang="en-US" sz="2000" kern="0" dirty="0">
              <a:solidFill>
                <a:srgbClr val="2D2DB9">
                  <a:lumMod val="75000"/>
                </a:srgbClr>
              </a:solidFill>
              <a:ea typeface="Verdana" pitchFamily="34" charset="0"/>
              <a:cs typeface="Verdana" pitchFamily="34" charset="0"/>
            </a:endParaRPr>
          </a:p>
        </p:txBody>
      </p:sp>
    </p:spTree>
    <p:extLst>
      <p:ext uri="{BB962C8B-B14F-4D97-AF65-F5344CB8AC3E}">
        <p14:creationId xmlns:p14="http://schemas.microsoft.com/office/powerpoint/2010/main" val="12856350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platzhalter 2"/>
          <p:cNvSpPr txBox="1">
            <a:spLocks/>
          </p:cNvSpPr>
          <p:nvPr/>
        </p:nvSpPr>
        <p:spPr>
          <a:xfrm>
            <a:off x="769035" y="1038746"/>
            <a:ext cx="7019899" cy="413372"/>
          </a:xfrm>
          <a:prstGeom prst="rect">
            <a:avLst/>
          </a:prstGeom>
          <a:solidFill>
            <a:schemeClr val="bg1">
              <a:lumMod val="85000"/>
            </a:schemeClr>
          </a:solidFill>
        </p:spPr>
        <p:txBody>
          <a:bodyPr lIns="0" tIns="0" rIns="0" bIns="0" anchor="ctr" anchorCtr="0">
            <a:noAutofit/>
          </a:bodyPr>
          <a:lstStyle>
            <a:lvl1pPr marL="342900" indent="-342900" algn="l" rtl="0" eaLnBrk="1" fontAlgn="base" hangingPunct="1">
              <a:spcBef>
                <a:spcPct val="20000"/>
              </a:spcBef>
              <a:spcAft>
                <a:spcPct val="0"/>
              </a:spcAft>
              <a:buFont typeface="Wingdings" panose="05000000000000000000" pitchFamily="2" charset="2"/>
              <a:buChar char="§"/>
              <a:defRPr sz="2400" b="1">
                <a:solidFill>
                  <a:srgbClr val="003399"/>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Font typeface="Wingdings" panose="05000000000000000000" pitchFamily="2" charset="2"/>
              <a:buChar char="ð"/>
              <a:defRPr sz="2400">
                <a:solidFill>
                  <a:schemeClr val="tx1"/>
                </a:solidFill>
                <a:latin typeface="+mn-lt"/>
                <a:cs typeface="+mn-cs"/>
              </a:defRPr>
            </a:lvl3pPr>
            <a:lvl4pPr marL="1600200" indent="-228600" algn="l" rtl="0" eaLnBrk="1" fontAlgn="base" hangingPunct="1">
              <a:spcBef>
                <a:spcPct val="20000"/>
              </a:spcBef>
              <a:spcAft>
                <a:spcPct val="0"/>
              </a:spcAft>
              <a:defRPr sz="2000">
                <a:solidFill>
                  <a:schemeClr val="tx1"/>
                </a:solidFill>
                <a:latin typeface="Times New Roman" pitchFamily="18" charset="0"/>
                <a:cs typeface="+mn-cs"/>
              </a:defRPr>
            </a:lvl4pPr>
            <a:lvl5pPr marL="2057400" indent="-228600" algn="l" rtl="0" eaLnBrk="1" fontAlgn="base" hangingPunct="1">
              <a:spcBef>
                <a:spcPct val="20000"/>
              </a:spcBef>
              <a:spcAft>
                <a:spcPct val="0"/>
              </a:spcAft>
              <a:buChar char="»"/>
              <a:defRPr sz="2000">
                <a:solidFill>
                  <a:schemeClr val="tx1"/>
                </a:solidFill>
                <a:latin typeface="Times New Roman" pitchFamily="18" charset="0"/>
                <a:cs typeface="+mn-cs"/>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cs typeface="+mn-cs"/>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cs typeface="+mn-cs"/>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cs typeface="+mn-cs"/>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cs typeface="+mn-cs"/>
              </a:defRPr>
            </a:lvl9pPr>
          </a:lstStyle>
          <a:p>
            <a:pPr marL="0" indent="0">
              <a:buNone/>
            </a:pPr>
            <a:r>
              <a:rPr lang="en-US" sz="2000" kern="0" dirty="0">
                <a:solidFill>
                  <a:srgbClr val="2D2DB9">
                    <a:lumMod val="75000"/>
                  </a:srgbClr>
                </a:solidFill>
                <a:ea typeface="Verdana" pitchFamily="34" charset="0"/>
                <a:cs typeface="Verdana" pitchFamily="34" charset="0"/>
              </a:rPr>
              <a:t>Upward extrapolation x-Factor (x = 0,95)</a:t>
            </a:r>
          </a:p>
        </p:txBody>
      </p:sp>
      <p:sp>
        <p:nvSpPr>
          <p:cNvPr id="8" name="Titel 1"/>
          <p:cNvSpPr txBox="1">
            <a:spLocks/>
          </p:cNvSpPr>
          <p:nvPr/>
        </p:nvSpPr>
        <p:spPr>
          <a:xfrm>
            <a:off x="335975" y="188640"/>
            <a:ext cx="8229600" cy="850106"/>
          </a:xfrm>
          <a:prstGeom prst="rect">
            <a:avLst/>
          </a:prstGeom>
          <a:solidFill>
            <a:schemeClr val="accent3">
              <a:lumMod val="20000"/>
              <a:lumOff val="80000"/>
            </a:schemeClr>
          </a:solidFill>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OI #17: Default Road Load</a:t>
            </a:r>
            <a:endParaRPr lang="en-US" dirty="0"/>
          </a:p>
        </p:txBody>
      </p:sp>
      <p:cxnSp>
        <p:nvCxnSpPr>
          <p:cNvPr id="9" name="Gerade Verbindung mit Pfeil 8"/>
          <p:cNvCxnSpPr/>
          <p:nvPr/>
        </p:nvCxnSpPr>
        <p:spPr>
          <a:xfrm flipV="1">
            <a:off x="7056276" y="3377555"/>
            <a:ext cx="0" cy="50627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flipV="1">
            <a:off x="4572000" y="2744114"/>
            <a:ext cx="0" cy="38164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p:nvCxnSpPr>
        <p:spPr>
          <a:xfrm>
            <a:off x="971600" y="6553725"/>
            <a:ext cx="72008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Raute 15"/>
          <p:cNvSpPr/>
          <p:nvPr/>
        </p:nvSpPr>
        <p:spPr>
          <a:xfrm>
            <a:off x="2195736" y="5120378"/>
            <a:ext cx="216024" cy="21602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aute 16"/>
          <p:cNvSpPr/>
          <p:nvPr/>
        </p:nvSpPr>
        <p:spPr>
          <a:xfrm>
            <a:off x="4455521" y="4520721"/>
            <a:ext cx="216024" cy="21602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8" name="Gerade Verbindung 17"/>
          <p:cNvCxnSpPr>
            <a:stCxn id="16" idx="2"/>
            <a:endCxn id="19" idx="0"/>
          </p:cNvCxnSpPr>
          <p:nvPr/>
        </p:nvCxnSpPr>
        <p:spPr>
          <a:xfrm>
            <a:off x="2303748" y="5336402"/>
            <a:ext cx="0" cy="1241205"/>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1943708" y="6577607"/>
            <a:ext cx="720080" cy="307777"/>
          </a:xfrm>
          <a:prstGeom prst="rect">
            <a:avLst/>
          </a:prstGeom>
          <a:noFill/>
        </p:spPr>
        <p:txBody>
          <a:bodyPr wrap="square" rtlCol="0">
            <a:spAutoFit/>
          </a:bodyPr>
          <a:lstStyle/>
          <a:p>
            <a:pPr algn="ctr"/>
            <a:r>
              <a:rPr lang="de-DE" sz="1400" dirty="0" smtClean="0">
                <a:solidFill>
                  <a:prstClr val="black"/>
                </a:solidFill>
              </a:rPr>
              <a:t>TML</a:t>
            </a:r>
            <a:endParaRPr lang="en-US" sz="1400" dirty="0">
              <a:solidFill>
                <a:prstClr val="black"/>
              </a:solidFill>
            </a:endParaRPr>
          </a:p>
        </p:txBody>
      </p:sp>
      <p:sp>
        <p:nvSpPr>
          <p:cNvPr id="20" name="Textfeld 19"/>
          <p:cNvSpPr txBox="1"/>
          <p:nvPr/>
        </p:nvSpPr>
        <p:spPr>
          <a:xfrm>
            <a:off x="6696236" y="6577607"/>
            <a:ext cx="720080" cy="307777"/>
          </a:xfrm>
          <a:prstGeom prst="rect">
            <a:avLst/>
          </a:prstGeom>
          <a:noFill/>
        </p:spPr>
        <p:txBody>
          <a:bodyPr wrap="square" rtlCol="0">
            <a:spAutoFit/>
          </a:bodyPr>
          <a:lstStyle/>
          <a:p>
            <a:pPr algn="ctr"/>
            <a:r>
              <a:rPr lang="de-DE" sz="1400" dirty="0" smtClean="0">
                <a:solidFill>
                  <a:prstClr val="black"/>
                </a:solidFill>
              </a:rPr>
              <a:t>TMH</a:t>
            </a:r>
            <a:endParaRPr lang="en-US" sz="1400" dirty="0">
              <a:solidFill>
                <a:prstClr val="black"/>
              </a:solidFill>
            </a:endParaRPr>
          </a:p>
        </p:txBody>
      </p:sp>
      <p:sp>
        <p:nvSpPr>
          <p:cNvPr id="21" name="Träne 20"/>
          <p:cNvSpPr/>
          <p:nvPr/>
        </p:nvSpPr>
        <p:spPr>
          <a:xfrm>
            <a:off x="2211767" y="4730539"/>
            <a:ext cx="216024" cy="216024"/>
          </a:xfrm>
          <a:prstGeom prst="teardrop">
            <a:avLst/>
          </a:prstGeom>
          <a:solidFill>
            <a:srgbClr val="7030A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22" name="Gerade Verbindung mit Pfeil 21"/>
          <p:cNvCxnSpPr>
            <a:stCxn id="17" idx="1"/>
            <a:endCxn id="21" idx="0"/>
          </p:cNvCxnSpPr>
          <p:nvPr/>
        </p:nvCxnSpPr>
        <p:spPr>
          <a:xfrm flipH="1">
            <a:off x="2427791" y="4628733"/>
            <a:ext cx="2027730" cy="20981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feld 22"/>
          <p:cNvSpPr txBox="1"/>
          <p:nvPr/>
        </p:nvSpPr>
        <p:spPr>
          <a:xfrm>
            <a:off x="2315510" y="5609625"/>
            <a:ext cx="2256490" cy="276999"/>
          </a:xfrm>
          <a:prstGeom prst="rect">
            <a:avLst/>
          </a:prstGeom>
          <a:noFill/>
        </p:spPr>
        <p:txBody>
          <a:bodyPr wrap="square" rtlCol="0">
            <a:spAutoFit/>
          </a:bodyPr>
          <a:lstStyle/>
          <a:p>
            <a:pPr algn="ctr"/>
            <a:r>
              <a:rPr lang="de-DE" sz="1200" dirty="0" err="1" smtClean="0">
                <a:solidFill>
                  <a:prstClr val="black"/>
                </a:solidFill>
              </a:rPr>
              <a:t>Downward</a:t>
            </a:r>
            <a:r>
              <a:rPr lang="de-DE" sz="1200" dirty="0" smtClean="0">
                <a:solidFill>
                  <a:prstClr val="black"/>
                </a:solidFill>
              </a:rPr>
              <a:t> </a:t>
            </a:r>
            <a:r>
              <a:rPr lang="de-DE" sz="1200" dirty="0" err="1" smtClean="0">
                <a:solidFill>
                  <a:prstClr val="black"/>
                </a:solidFill>
              </a:rPr>
              <a:t>extrapolation</a:t>
            </a:r>
            <a:endParaRPr lang="en-US" sz="1200" dirty="0">
              <a:solidFill>
                <a:prstClr val="black"/>
              </a:solidFill>
            </a:endParaRPr>
          </a:p>
        </p:txBody>
      </p:sp>
      <p:sp>
        <p:nvSpPr>
          <p:cNvPr id="24" name="Textfeld 23"/>
          <p:cNvSpPr txBox="1"/>
          <p:nvPr/>
        </p:nvSpPr>
        <p:spPr>
          <a:xfrm>
            <a:off x="4572000" y="5625564"/>
            <a:ext cx="2484276" cy="276999"/>
          </a:xfrm>
          <a:prstGeom prst="rect">
            <a:avLst/>
          </a:prstGeom>
          <a:noFill/>
        </p:spPr>
        <p:txBody>
          <a:bodyPr wrap="square" rtlCol="0">
            <a:spAutoFit/>
          </a:bodyPr>
          <a:lstStyle/>
          <a:p>
            <a:pPr algn="ctr"/>
            <a:r>
              <a:rPr lang="de-DE" sz="1200" dirty="0" err="1" smtClean="0">
                <a:solidFill>
                  <a:prstClr val="black"/>
                </a:solidFill>
              </a:rPr>
              <a:t>Upward</a:t>
            </a:r>
            <a:r>
              <a:rPr lang="de-DE" sz="1200" dirty="0" smtClean="0">
                <a:solidFill>
                  <a:prstClr val="black"/>
                </a:solidFill>
              </a:rPr>
              <a:t> </a:t>
            </a:r>
            <a:r>
              <a:rPr lang="de-DE" sz="1200" dirty="0" err="1" smtClean="0">
                <a:solidFill>
                  <a:prstClr val="black"/>
                </a:solidFill>
              </a:rPr>
              <a:t>extrapolation</a:t>
            </a:r>
            <a:endParaRPr lang="en-US" sz="1200" dirty="0">
              <a:solidFill>
                <a:prstClr val="black"/>
              </a:solidFill>
            </a:endParaRPr>
          </a:p>
        </p:txBody>
      </p:sp>
      <p:sp>
        <p:nvSpPr>
          <p:cNvPr id="25" name="Geschweifte Klammer links 24"/>
          <p:cNvSpPr/>
          <p:nvPr/>
        </p:nvSpPr>
        <p:spPr>
          <a:xfrm>
            <a:off x="2031747" y="4838551"/>
            <a:ext cx="180020" cy="41963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26" name="Textfeld 25"/>
          <p:cNvSpPr txBox="1"/>
          <p:nvPr/>
        </p:nvSpPr>
        <p:spPr>
          <a:xfrm>
            <a:off x="-36512" y="4889545"/>
            <a:ext cx="2304256" cy="461665"/>
          </a:xfrm>
          <a:prstGeom prst="rect">
            <a:avLst/>
          </a:prstGeom>
          <a:noFill/>
        </p:spPr>
        <p:txBody>
          <a:bodyPr wrap="square" rtlCol="0">
            <a:spAutoFit/>
          </a:bodyPr>
          <a:lstStyle/>
          <a:p>
            <a:pPr algn="ctr"/>
            <a:r>
              <a:rPr lang="de-DE" sz="1200" b="1" dirty="0" smtClean="0">
                <a:solidFill>
                  <a:prstClr val="black"/>
                </a:solidFill>
              </a:rPr>
              <a:t>Penalty/ </a:t>
            </a:r>
            <a:r>
              <a:rPr lang="de-DE" sz="1200" b="1" dirty="0" err="1" smtClean="0">
                <a:solidFill>
                  <a:prstClr val="black"/>
                </a:solidFill>
              </a:rPr>
              <a:t>safety</a:t>
            </a:r>
            <a:r>
              <a:rPr lang="de-DE" sz="1200" b="1" dirty="0" smtClean="0">
                <a:solidFill>
                  <a:prstClr val="black"/>
                </a:solidFill>
              </a:rPr>
              <a:t> </a:t>
            </a:r>
            <a:r>
              <a:rPr lang="de-DE" sz="1200" b="1" dirty="0" err="1" smtClean="0">
                <a:solidFill>
                  <a:prstClr val="black"/>
                </a:solidFill>
              </a:rPr>
              <a:t>margin</a:t>
            </a:r>
            <a:r>
              <a:rPr lang="de-DE" sz="1200" b="1" dirty="0" smtClean="0">
                <a:solidFill>
                  <a:prstClr val="black"/>
                </a:solidFill>
              </a:rPr>
              <a:t>:</a:t>
            </a:r>
          </a:p>
          <a:p>
            <a:pPr algn="ctr"/>
            <a:r>
              <a:rPr lang="el-GR" sz="1200" dirty="0" smtClean="0">
                <a:solidFill>
                  <a:prstClr val="black"/>
                </a:solidFill>
              </a:rPr>
              <a:t>Δ</a:t>
            </a:r>
            <a:r>
              <a:rPr lang="de-DE" sz="1200" dirty="0" smtClean="0">
                <a:solidFill>
                  <a:prstClr val="black"/>
                </a:solidFill>
              </a:rPr>
              <a:t> + 0,19 MJ = + 2 g CO₂/km</a:t>
            </a:r>
            <a:endParaRPr lang="en-US" sz="1200" dirty="0">
              <a:solidFill>
                <a:prstClr val="black"/>
              </a:solidFill>
            </a:endParaRPr>
          </a:p>
        </p:txBody>
      </p:sp>
      <p:cxnSp>
        <p:nvCxnSpPr>
          <p:cNvPr id="27" name="Gerade Verbindung mit Pfeil 26"/>
          <p:cNvCxnSpPr>
            <a:stCxn id="16" idx="0"/>
            <a:endCxn id="21" idx="2"/>
          </p:cNvCxnSpPr>
          <p:nvPr/>
        </p:nvCxnSpPr>
        <p:spPr>
          <a:xfrm flipV="1">
            <a:off x="2303748" y="4946563"/>
            <a:ext cx="16031" cy="173815"/>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nvGrpSpPr>
          <p:cNvPr id="28" name="Gruppieren 27"/>
          <p:cNvGrpSpPr/>
          <p:nvPr/>
        </p:nvGrpSpPr>
        <p:grpSpPr>
          <a:xfrm>
            <a:off x="216000" y="1370818"/>
            <a:ext cx="2340260" cy="1335053"/>
            <a:chOff x="7056276" y="1013827"/>
            <a:chExt cx="2340260" cy="1335053"/>
          </a:xfrm>
        </p:grpSpPr>
        <p:sp>
          <p:nvSpPr>
            <p:cNvPr id="29" name="Raute 28"/>
            <p:cNvSpPr/>
            <p:nvPr/>
          </p:nvSpPr>
          <p:spPr>
            <a:xfrm>
              <a:off x="7056276" y="1095127"/>
              <a:ext cx="216024" cy="21602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 name="Träne 29"/>
            <p:cNvSpPr/>
            <p:nvPr/>
          </p:nvSpPr>
          <p:spPr>
            <a:xfrm>
              <a:off x="7056276" y="1527175"/>
              <a:ext cx="216024" cy="216024"/>
            </a:xfrm>
            <a:prstGeom prst="teardrop">
              <a:avLst/>
            </a:prstGeom>
            <a:solidFill>
              <a:srgbClr val="7030A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1" name="Textfeld 30"/>
            <p:cNvSpPr txBox="1"/>
            <p:nvPr/>
          </p:nvSpPr>
          <p:spPr>
            <a:xfrm>
              <a:off x="7380312" y="1013827"/>
              <a:ext cx="1440160" cy="276999"/>
            </a:xfrm>
            <a:prstGeom prst="rect">
              <a:avLst/>
            </a:prstGeom>
            <a:noFill/>
          </p:spPr>
          <p:txBody>
            <a:bodyPr wrap="square" rtlCol="0">
              <a:spAutoFit/>
            </a:bodyPr>
            <a:lstStyle/>
            <a:p>
              <a:r>
                <a:rPr lang="de-DE" sz="1200" dirty="0" smtClean="0">
                  <a:solidFill>
                    <a:prstClr val="black"/>
                  </a:solidFill>
                </a:rPr>
                <a:t>Coast Down</a:t>
              </a:r>
              <a:endParaRPr lang="en-US" sz="1200" dirty="0">
                <a:solidFill>
                  <a:prstClr val="black"/>
                </a:solidFill>
              </a:endParaRPr>
            </a:p>
          </p:txBody>
        </p:sp>
        <p:sp>
          <p:nvSpPr>
            <p:cNvPr id="32" name="Textfeld 31"/>
            <p:cNvSpPr txBox="1"/>
            <p:nvPr/>
          </p:nvSpPr>
          <p:spPr>
            <a:xfrm>
              <a:off x="7399146" y="1450521"/>
              <a:ext cx="1997389" cy="461665"/>
            </a:xfrm>
            <a:prstGeom prst="rect">
              <a:avLst/>
            </a:prstGeom>
            <a:noFill/>
          </p:spPr>
          <p:txBody>
            <a:bodyPr wrap="square" rtlCol="0">
              <a:spAutoFit/>
            </a:bodyPr>
            <a:lstStyle/>
            <a:p>
              <a:r>
                <a:rPr lang="de-DE" sz="1200" dirty="0" err="1" smtClean="0">
                  <a:solidFill>
                    <a:prstClr val="black"/>
                  </a:solidFill>
                </a:rPr>
                <a:t>Downward</a:t>
              </a:r>
              <a:r>
                <a:rPr lang="de-DE" sz="1200" dirty="0" smtClean="0">
                  <a:solidFill>
                    <a:prstClr val="black"/>
                  </a:solidFill>
                </a:rPr>
                <a:t> </a:t>
              </a:r>
              <a:r>
                <a:rPr lang="de-DE" sz="1200" dirty="0" err="1" smtClean="0">
                  <a:solidFill>
                    <a:prstClr val="black"/>
                  </a:solidFill>
                </a:rPr>
                <a:t>extrapolation</a:t>
              </a:r>
              <a:r>
                <a:rPr lang="de-DE" sz="1200" dirty="0" smtClean="0">
                  <a:solidFill>
                    <a:prstClr val="black"/>
                  </a:solidFill>
                </a:rPr>
                <a:t> </a:t>
              </a:r>
            </a:p>
            <a:p>
              <a:r>
                <a:rPr lang="de-DE" sz="1200" dirty="0" smtClean="0">
                  <a:solidFill>
                    <a:prstClr val="black"/>
                  </a:solidFill>
                </a:rPr>
                <a:t>x = 0,85</a:t>
              </a:r>
              <a:endParaRPr lang="en-US" sz="1200" dirty="0">
                <a:solidFill>
                  <a:prstClr val="black"/>
                </a:solidFill>
              </a:endParaRPr>
            </a:p>
          </p:txBody>
        </p:sp>
        <p:sp>
          <p:nvSpPr>
            <p:cNvPr id="33" name="Textfeld 32"/>
            <p:cNvSpPr txBox="1"/>
            <p:nvPr/>
          </p:nvSpPr>
          <p:spPr>
            <a:xfrm>
              <a:off x="7380312" y="1887215"/>
              <a:ext cx="2016224" cy="461665"/>
            </a:xfrm>
            <a:prstGeom prst="rect">
              <a:avLst/>
            </a:prstGeom>
            <a:noFill/>
          </p:spPr>
          <p:txBody>
            <a:bodyPr wrap="square" rtlCol="0">
              <a:spAutoFit/>
            </a:bodyPr>
            <a:lstStyle/>
            <a:p>
              <a:r>
                <a:rPr lang="de-DE" sz="1200" dirty="0" err="1" smtClean="0">
                  <a:solidFill>
                    <a:prstClr val="black"/>
                  </a:solidFill>
                </a:rPr>
                <a:t>Upward</a:t>
              </a:r>
              <a:r>
                <a:rPr lang="de-DE" sz="1200" dirty="0" smtClean="0">
                  <a:solidFill>
                    <a:prstClr val="black"/>
                  </a:solidFill>
                </a:rPr>
                <a:t> </a:t>
              </a:r>
              <a:r>
                <a:rPr lang="de-DE" sz="1200" dirty="0" err="1" smtClean="0">
                  <a:solidFill>
                    <a:prstClr val="black"/>
                  </a:solidFill>
                </a:rPr>
                <a:t>extrapolation</a:t>
              </a:r>
              <a:r>
                <a:rPr lang="de-DE" sz="1200" dirty="0" smtClean="0">
                  <a:solidFill>
                    <a:prstClr val="black"/>
                  </a:solidFill>
                </a:rPr>
                <a:t> </a:t>
              </a:r>
            </a:p>
            <a:p>
              <a:r>
                <a:rPr lang="de-DE" sz="1200" dirty="0" smtClean="0">
                  <a:solidFill>
                    <a:prstClr val="black"/>
                  </a:solidFill>
                </a:rPr>
                <a:t>x = 1,00</a:t>
              </a:r>
              <a:endParaRPr lang="en-US" sz="1200" dirty="0">
                <a:solidFill>
                  <a:prstClr val="black"/>
                </a:solidFill>
              </a:endParaRPr>
            </a:p>
          </p:txBody>
        </p:sp>
      </p:grpSp>
      <p:sp>
        <p:nvSpPr>
          <p:cNvPr id="34" name="Träne 33"/>
          <p:cNvSpPr/>
          <p:nvPr/>
        </p:nvSpPr>
        <p:spPr>
          <a:xfrm>
            <a:off x="216000" y="2744114"/>
            <a:ext cx="216024" cy="216024"/>
          </a:xfrm>
          <a:prstGeom prst="teardrop">
            <a:avLst/>
          </a:prstGeom>
          <a:solidFill>
            <a:srgbClr val="00B05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5" name="Textfeld 34"/>
          <p:cNvSpPr txBox="1"/>
          <p:nvPr/>
        </p:nvSpPr>
        <p:spPr>
          <a:xfrm>
            <a:off x="558870" y="2705871"/>
            <a:ext cx="2016224" cy="461665"/>
          </a:xfrm>
          <a:prstGeom prst="rect">
            <a:avLst/>
          </a:prstGeom>
          <a:noFill/>
        </p:spPr>
        <p:txBody>
          <a:bodyPr wrap="square" rtlCol="0">
            <a:spAutoFit/>
          </a:bodyPr>
          <a:lstStyle/>
          <a:p>
            <a:r>
              <a:rPr lang="de-DE" sz="1200" dirty="0" err="1" smtClean="0">
                <a:solidFill>
                  <a:prstClr val="black"/>
                </a:solidFill>
              </a:rPr>
              <a:t>Upward</a:t>
            </a:r>
            <a:r>
              <a:rPr lang="de-DE" sz="1200" dirty="0" smtClean="0">
                <a:solidFill>
                  <a:prstClr val="black"/>
                </a:solidFill>
              </a:rPr>
              <a:t> </a:t>
            </a:r>
            <a:r>
              <a:rPr lang="de-DE" sz="1200" dirty="0" err="1" smtClean="0">
                <a:solidFill>
                  <a:prstClr val="black"/>
                </a:solidFill>
              </a:rPr>
              <a:t>extrapolation</a:t>
            </a:r>
            <a:r>
              <a:rPr lang="de-DE" sz="1200" dirty="0" smtClean="0">
                <a:solidFill>
                  <a:prstClr val="black"/>
                </a:solidFill>
              </a:rPr>
              <a:t> </a:t>
            </a:r>
          </a:p>
          <a:p>
            <a:r>
              <a:rPr lang="de-DE" sz="1200" dirty="0" smtClean="0">
                <a:solidFill>
                  <a:prstClr val="black"/>
                </a:solidFill>
              </a:rPr>
              <a:t>x = 0,95</a:t>
            </a:r>
            <a:endParaRPr lang="en-US" sz="1200" dirty="0">
              <a:solidFill>
                <a:prstClr val="black"/>
              </a:solidFill>
            </a:endParaRPr>
          </a:p>
        </p:txBody>
      </p:sp>
      <p:sp>
        <p:nvSpPr>
          <p:cNvPr id="36" name="Textfeld 35"/>
          <p:cNvSpPr txBox="1"/>
          <p:nvPr/>
        </p:nvSpPr>
        <p:spPr>
          <a:xfrm>
            <a:off x="3959932" y="6560538"/>
            <a:ext cx="1224135" cy="307777"/>
          </a:xfrm>
          <a:prstGeom prst="rect">
            <a:avLst/>
          </a:prstGeom>
          <a:noFill/>
        </p:spPr>
        <p:txBody>
          <a:bodyPr wrap="square" rtlCol="0">
            <a:spAutoFit/>
          </a:bodyPr>
          <a:lstStyle/>
          <a:p>
            <a:pPr algn="ctr"/>
            <a:r>
              <a:rPr lang="de-DE" sz="1400" dirty="0" smtClean="0">
                <a:solidFill>
                  <a:prstClr val="black"/>
                </a:solidFill>
              </a:rPr>
              <a:t>Most </a:t>
            </a:r>
            <a:r>
              <a:rPr lang="de-DE" sz="1400" dirty="0" err="1" smtClean="0">
                <a:solidFill>
                  <a:prstClr val="black"/>
                </a:solidFill>
              </a:rPr>
              <a:t>selling</a:t>
            </a:r>
            <a:endParaRPr lang="en-US" sz="1400" dirty="0">
              <a:solidFill>
                <a:prstClr val="black"/>
              </a:solidFill>
            </a:endParaRPr>
          </a:p>
        </p:txBody>
      </p:sp>
      <p:sp>
        <p:nvSpPr>
          <p:cNvPr id="37" name="Textfeld 36"/>
          <p:cNvSpPr txBox="1"/>
          <p:nvPr/>
        </p:nvSpPr>
        <p:spPr>
          <a:xfrm>
            <a:off x="5364088" y="1519978"/>
            <a:ext cx="3744416" cy="738664"/>
          </a:xfrm>
          <a:prstGeom prst="rect">
            <a:avLst/>
          </a:prstGeom>
          <a:noFill/>
        </p:spPr>
        <p:txBody>
          <a:bodyPr wrap="square" rtlCol="0">
            <a:spAutoFit/>
          </a:bodyPr>
          <a:lstStyle/>
          <a:p>
            <a:r>
              <a:rPr lang="en-US" sz="1400" b="1" dirty="0" smtClean="0">
                <a:solidFill>
                  <a:prstClr val="black"/>
                </a:solidFill>
              </a:rPr>
              <a:t>Coast Down conditions: </a:t>
            </a:r>
          </a:p>
          <a:p>
            <a:pPr marL="285750" indent="-285750">
              <a:buFont typeface="Arial" panose="020B0604020202020204" pitchFamily="34" charset="0"/>
              <a:buChar char="•"/>
            </a:pPr>
            <a:r>
              <a:rPr lang="en-US" sz="1400" dirty="0" smtClean="0">
                <a:solidFill>
                  <a:prstClr val="black"/>
                </a:solidFill>
              </a:rPr>
              <a:t>Data coming from NAFTA (EPA-Methodology)</a:t>
            </a:r>
          </a:p>
          <a:p>
            <a:r>
              <a:rPr lang="en-US" sz="1400" b="1" dirty="0" smtClean="0">
                <a:solidFill>
                  <a:prstClr val="black"/>
                </a:solidFill>
                <a:sym typeface="Wingdings" panose="05000000000000000000" pitchFamily="2" charset="2"/>
              </a:rPr>
              <a:t> Representative coast down data</a:t>
            </a:r>
            <a:endParaRPr lang="en-US" sz="1400" b="1" dirty="0">
              <a:solidFill>
                <a:prstClr val="black"/>
              </a:solidFill>
            </a:endParaRPr>
          </a:p>
        </p:txBody>
      </p:sp>
      <p:sp>
        <p:nvSpPr>
          <p:cNvPr id="38" name="Träne 37"/>
          <p:cNvSpPr/>
          <p:nvPr/>
        </p:nvSpPr>
        <p:spPr>
          <a:xfrm>
            <a:off x="216000" y="2351348"/>
            <a:ext cx="216024" cy="216024"/>
          </a:xfrm>
          <a:prstGeom prst="teardrop">
            <a:avLst/>
          </a:prstGeom>
          <a:solidFill>
            <a:srgbClr val="FF000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39" name="Gruppieren 38"/>
          <p:cNvGrpSpPr/>
          <p:nvPr/>
        </p:nvGrpSpPr>
        <p:grpSpPr>
          <a:xfrm>
            <a:off x="4671545" y="3174643"/>
            <a:ext cx="4472455" cy="1441679"/>
            <a:chOff x="4671545" y="2923425"/>
            <a:chExt cx="4472455" cy="1441679"/>
          </a:xfrm>
        </p:grpSpPr>
        <p:sp>
          <p:nvSpPr>
            <p:cNvPr id="40" name="Textfeld 39"/>
            <p:cNvSpPr txBox="1"/>
            <p:nvPr/>
          </p:nvSpPr>
          <p:spPr>
            <a:xfrm>
              <a:off x="7416316" y="3068961"/>
              <a:ext cx="1727684" cy="646331"/>
            </a:xfrm>
            <a:prstGeom prst="rect">
              <a:avLst/>
            </a:prstGeom>
            <a:solidFill>
              <a:srgbClr val="FF0000"/>
            </a:solidFill>
          </p:spPr>
          <p:txBody>
            <a:bodyPr wrap="square" rtlCol="0">
              <a:spAutoFit/>
            </a:bodyPr>
            <a:lstStyle/>
            <a:p>
              <a:pPr algn="ctr"/>
              <a:r>
                <a:rPr lang="de-DE" sz="1200" b="1" dirty="0" smtClean="0">
                  <a:solidFill>
                    <a:prstClr val="black"/>
                  </a:solidFill>
                </a:rPr>
                <a:t>Penalty/ </a:t>
              </a:r>
              <a:r>
                <a:rPr lang="de-DE" sz="1200" b="1" dirty="0" err="1" smtClean="0">
                  <a:solidFill>
                    <a:prstClr val="black"/>
                  </a:solidFill>
                </a:rPr>
                <a:t>safety</a:t>
              </a:r>
              <a:r>
                <a:rPr lang="de-DE" sz="1200" b="1" dirty="0" smtClean="0">
                  <a:solidFill>
                    <a:prstClr val="black"/>
                  </a:solidFill>
                </a:rPr>
                <a:t> </a:t>
              </a:r>
              <a:r>
                <a:rPr lang="de-DE" sz="1200" b="1" dirty="0" err="1" smtClean="0">
                  <a:solidFill>
                    <a:prstClr val="black"/>
                  </a:solidFill>
                </a:rPr>
                <a:t>margin</a:t>
              </a:r>
              <a:r>
                <a:rPr lang="de-DE" sz="1200" b="1" dirty="0" smtClean="0">
                  <a:solidFill>
                    <a:prstClr val="black"/>
                  </a:solidFill>
                </a:rPr>
                <a:t>:</a:t>
              </a:r>
            </a:p>
            <a:p>
              <a:pPr algn="ctr"/>
              <a:r>
                <a:rPr lang="el-GR" sz="1200" dirty="0" smtClean="0">
                  <a:solidFill>
                    <a:prstClr val="black"/>
                  </a:solidFill>
                </a:rPr>
                <a:t>Δ</a:t>
              </a:r>
              <a:r>
                <a:rPr lang="de-DE" sz="1200" dirty="0" smtClean="0">
                  <a:solidFill>
                    <a:prstClr val="black"/>
                  </a:solidFill>
                </a:rPr>
                <a:t> + 0,355 MJ = </a:t>
              </a:r>
            </a:p>
            <a:p>
              <a:pPr algn="ctr"/>
              <a:r>
                <a:rPr lang="de-DE" sz="1200" dirty="0" smtClean="0">
                  <a:solidFill>
                    <a:prstClr val="black"/>
                  </a:solidFill>
                </a:rPr>
                <a:t>+ 3,2 g CO₂/km</a:t>
              </a:r>
              <a:endParaRPr lang="en-US" sz="1200" dirty="0">
                <a:solidFill>
                  <a:prstClr val="black"/>
                </a:solidFill>
              </a:endParaRPr>
            </a:p>
          </p:txBody>
        </p:sp>
        <p:cxnSp>
          <p:nvCxnSpPr>
            <p:cNvPr id="41" name="Gerade Verbindung mit Pfeil 40"/>
            <p:cNvCxnSpPr/>
            <p:nvPr/>
          </p:nvCxnSpPr>
          <p:spPr>
            <a:xfrm flipV="1">
              <a:off x="4671545" y="3018325"/>
              <a:ext cx="2276719" cy="1346779"/>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Geschweifte Klammer rechts 41"/>
            <p:cNvSpPr/>
            <p:nvPr/>
          </p:nvSpPr>
          <p:spPr>
            <a:xfrm>
              <a:off x="7164288" y="3018325"/>
              <a:ext cx="252028" cy="7223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3" name="Träne 42"/>
            <p:cNvSpPr/>
            <p:nvPr/>
          </p:nvSpPr>
          <p:spPr>
            <a:xfrm>
              <a:off x="6948264" y="2923425"/>
              <a:ext cx="216024" cy="216024"/>
            </a:xfrm>
            <a:prstGeom prst="teardrop">
              <a:avLst/>
            </a:prstGeom>
            <a:solidFill>
              <a:srgbClr val="FF0000"/>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4" name="Rechteck 43"/>
          <p:cNvSpPr/>
          <p:nvPr/>
        </p:nvSpPr>
        <p:spPr>
          <a:xfrm>
            <a:off x="4680012" y="3104153"/>
            <a:ext cx="4463988" cy="1524579"/>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45" name="Gruppieren 44"/>
          <p:cNvGrpSpPr/>
          <p:nvPr/>
        </p:nvGrpSpPr>
        <p:grpSpPr>
          <a:xfrm>
            <a:off x="4603772" y="3430326"/>
            <a:ext cx="2560516" cy="3130212"/>
            <a:chOff x="4603772" y="3179108"/>
            <a:chExt cx="2560516" cy="3130212"/>
          </a:xfrm>
        </p:grpSpPr>
        <p:sp>
          <p:nvSpPr>
            <p:cNvPr id="46" name="Raute 45"/>
            <p:cNvSpPr/>
            <p:nvPr/>
          </p:nvSpPr>
          <p:spPr>
            <a:xfrm>
              <a:off x="6948264" y="3645024"/>
              <a:ext cx="216024" cy="216024"/>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47" name="Gerade Verbindung 46"/>
            <p:cNvCxnSpPr>
              <a:stCxn id="46" idx="2"/>
            </p:cNvCxnSpPr>
            <p:nvPr/>
          </p:nvCxnSpPr>
          <p:spPr>
            <a:xfrm>
              <a:off x="7056276" y="3861048"/>
              <a:ext cx="0" cy="2448272"/>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48" name="Träne 47"/>
            <p:cNvSpPr/>
            <p:nvPr/>
          </p:nvSpPr>
          <p:spPr>
            <a:xfrm>
              <a:off x="6944066" y="3179108"/>
              <a:ext cx="216024" cy="216024"/>
            </a:xfrm>
            <a:prstGeom prst="teardrop">
              <a:avLst/>
            </a:prstGeom>
            <a:solidFill>
              <a:srgbClr val="00B05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49" name="Gerade Verbindung mit Pfeil 48"/>
            <p:cNvCxnSpPr>
              <a:stCxn id="17" idx="3"/>
              <a:endCxn id="48" idx="4"/>
            </p:cNvCxnSpPr>
            <p:nvPr/>
          </p:nvCxnSpPr>
          <p:spPr>
            <a:xfrm flipV="1">
              <a:off x="4671545" y="3287120"/>
              <a:ext cx="2272521" cy="1090395"/>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Gerade Verbindung mit Pfeil 49"/>
            <p:cNvCxnSpPr>
              <a:stCxn id="46" idx="0"/>
              <a:endCxn id="48" idx="2"/>
            </p:cNvCxnSpPr>
            <p:nvPr/>
          </p:nvCxnSpPr>
          <p:spPr>
            <a:xfrm flipH="1" flipV="1">
              <a:off x="7052078" y="3395132"/>
              <a:ext cx="4198" cy="24989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51" name="Geschweifte Klammer rechts 50"/>
            <p:cNvSpPr/>
            <p:nvPr/>
          </p:nvSpPr>
          <p:spPr>
            <a:xfrm rot="10800000">
              <a:off x="6696236" y="3287120"/>
              <a:ext cx="225642" cy="469162"/>
            </a:xfrm>
            <a:prstGeom prst="rightBrace">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2" name="Rechteck 51"/>
            <p:cNvSpPr/>
            <p:nvPr/>
          </p:nvSpPr>
          <p:spPr>
            <a:xfrm>
              <a:off x="4603772" y="3212976"/>
              <a:ext cx="2086133" cy="59735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b="1" u="sng" dirty="0" smtClean="0">
                  <a:solidFill>
                    <a:prstClr val="white"/>
                  </a:solidFill>
                </a:rPr>
                <a:t>New </a:t>
              </a:r>
              <a:r>
                <a:rPr lang="de-DE" sz="1100" b="1" u="sng" dirty="0" err="1" smtClean="0">
                  <a:solidFill>
                    <a:prstClr val="white"/>
                  </a:solidFill>
                </a:rPr>
                <a:t>proposal</a:t>
              </a:r>
              <a:r>
                <a:rPr lang="de-DE" sz="1100" b="1" u="sng" dirty="0" smtClean="0">
                  <a:solidFill>
                    <a:prstClr val="white"/>
                  </a:solidFill>
                </a:rPr>
                <a:t>: x = 0,95</a:t>
              </a:r>
            </a:p>
            <a:p>
              <a:pPr algn="ctr"/>
              <a:r>
                <a:rPr lang="de-DE" sz="1100" b="1" dirty="0" smtClean="0">
                  <a:solidFill>
                    <a:prstClr val="white"/>
                  </a:solidFill>
                </a:rPr>
                <a:t>Penalty/ </a:t>
              </a:r>
              <a:r>
                <a:rPr lang="de-DE" sz="1100" b="1" dirty="0" err="1" smtClean="0">
                  <a:solidFill>
                    <a:prstClr val="white"/>
                  </a:solidFill>
                </a:rPr>
                <a:t>safety</a:t>
              </a:r>
              <a:r>
                <a:rPr lang="de-DE" sz="1100" b="1" dirty="0" smtClean="0">
                  <a:solidFill>
                    <a:prstClr val="white"/>
                  </a:solidFill>
                </a:rPr>
                <a:t> </a:t>
              </a:r>
              <a:r>
                <a:rPr lang="de-DE" sz="1100" b="1" dirty="0" err="1" smtClean="0">
                  <a:solidFill>
                    <a:prstClr val="white"/>
                  </a:solidFill>
                </a:rPr>
                <a:t>margin</a:t>
              </a:r>
              <a:r>
                <a:rPr lang="de-DE" sz="1100" b="1" dirty="0" smtClean="0">
                  <a:solidFill>
                    <a:prstClr val="white"/>
                  </a:solidFill>
                </a:rPr>
                <a:t>:</a:t>
              </a:r>
            </a:p>
            <a:p>
              <a:pPr algn="ctr"/>
              <a:r>
                <a:rPr lang="el-GR" sz="1100" dirty="0">
                  <a:solidFill>
                    <a:prstClr val="white"/>
                  </a:solidFill>
                </a:rPr>
                <a:t>Δ </a:t>
              </a:r>
              <a:r>
                <a:rPr lang="de-DE" sz="1100" dirty="0" smtClean="0">
                  <a:solidFill>
                    <a:prstClr val="white"/>
                  </a:solidFill>
                </a:rPr>
                <a:t> </a:t>
              </a:r>
              <a:r>
                <a:rPr lang="de-DE" sz="1100" b="1" dirty="0" smtClean="0">
                  <a:solidFill>
                    <a:prstClr val="white"/>
                  </a:solidFill>
                </a:rPr>
                <a:t>+0,294 MJ =  + 2,7 CO</a:t>
              </a:r>
              <a:r>
                <a:rPr lang="de-DE" sz="1100" b="1" dirty="0">
                  <a:solidFill>
                    <a:prstClr val="white"/>
                  </a:solidFill>
                </a:rPr>
                <a:t>₂/</a:t>
              </a:r>
              <a:r>
                <a:rPr lang="de-DE" sz="1100" b="1" dirty="0" smtClean="0">
                  <a:solidFill>
                    <a:prstClr val="white"/>
                  </a:solidFill>
                </a:rPr>
                <a:t>km</a:t>
              </a:r>
            </a:p>
          </p:txBody>
        </p:sp>
      </p:grpSp>
    </p:spTree>
    <p:extLst>
      <p:ext uri="{BB962C8B-B14F-4D97-AF65-F5344CB8AC3E}">
        <p14:creationId xmlns:p14="http://schemas.microsoft.com/office/powerpoint/2010/main" val="1865028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2"/>
          <p:cNvSpPr txBox="1">
            <a:spLocks/>
          </p:cNvSpPr>
          <p:nvPr/>
        </p:nvSpPr>
        <p:spPr>
          <a:xfrm>
            <a:off x="769035" y="720195"/>
            <a:ext cx="7019899" cy="568325"/>
          </a:xfrm>
          <a:prstGeom prst="rect">
            <a:avLst/>
          </a:prstGeom>
          <a:solidFill>
            <a:schemeClr val="bg1">
              <a:lumMod val="85000"/>
            </a:schemeClr>
          </a:solidFill>
        </p:spPr>
        <p:txBody>
          <a:bodyPr lIns="0" tIns="0" rIns="0" bIns="0" anchor="ctr" anchorCtr="0">
            <a:noAutofit/>
          </a:bodyPr>
          <a:lstStyle>
            <a:lvl1pPr marL="342900" indent="-342900" algn="l" rtl="0" eaLnBrk="1" fontAlgn="base" hangingPunct="1">
              <a:spcBef>
                <a:spcPct val="20000"/>
              </a:spcBef>
              <a:spcAft>
                <a:spcPct val="0"/>
              </a:spcAft>
              <a:buFont typeface="Wingdings" panose="05000000000000000000" pitchFamily="2" charset="2"/>
              <a:buChar char="§"/>
              <a:defRPr sz="2400" b="1">
                <a:solidFill>
                  <a:srgbClr val="003399"/>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Font typeface="Wingdings" panose="05000000000000000000" pitchFamily="2" charset="2"/>
              <a:buChar char="ð"/>
              <a:defRPr sz="2400">
                <a:solidFill>
                  <a:schemeClr val="tx1"/>
                </a:solidFill>
                <a:latin typeface="+mn-lt"/>
                <a:cs typeface="+mn-cs"/>
              </a:defRPr>
            </a:lvl3pPr>
            <a:lvl4pPr marL="1600200" indent="-228600" algn="l" rtl="0" eaLnBrk="1" fontAlgn="base" hangingPunct="1">
              <a:spcBef>
                <a:spcPct val="20000"/>
              </a:spcBef>
              <a:spcAft>
                <a:spcPct val="0"/>
              </a:spcAft>
              <a:defRPr sz="2000">
                <a:solidFill>
                  <a:schemeClr val="tx1"/>
                </a:solidFill>
                <a:latin typeface="Times New Roman" pitchFamily="18" charset="0"/>
                <a:cs typeface="+mn-cs"/>
              </a:defRPr>
            </a:lvl4pPr>
            <a:lvl5pPr marL="2057400" indent="-228600" algn="l" rtl="0" eaLnBrk="1" fontAlgn="base" hangingPunct="1">
              <a:spcBef>
                <a:spcPct val="20000"/>
              </a:spcBef>
              <a:spcAft>
                <a:spcPct val="0"/>
              </a:spcAft>
              <a:buChar char="»"/>
              <a:defRPr sz="2000">
                <a:solidFill>
                  <a:schemeClr val="tx1"/>
                </a:solidFill>
                <a:latin typeface="Times New Roman" pitchFamily="18" charset="0"/>
                <a:cs typeface="+mn-cs"/>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cs typeface="+mn-cs"/>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cs typeface="+mn-cs"/>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cs typeface="+mn-cs"/>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cs typeface="+mn-cs"/>
              </a:defRPr>
            </a:lvl9pPr>
          </a:lstStyle>
          <a:p>
            <a:pPr marL="0" indent="0">
              <a:buNone/>
            </a:pPr>
            <a:r>
              <a:rPr lang="en-US" sz="2000" kern="0" dirty="0">
                <a:solidFill>
                  <a:srgbClr val="2D2DB9">
                    <a:lumMod val="75000"/>
                  </a:srgbClr>
                </a:solidFill>
                <a:ea typeface="Verdana" pitchFamily="34" charset="0"/>
                <a:cs typeface="Verdana" pitchFamily="34" charset="0"/>
              </a:rPr>
              <a:t>Upward extrapolation x-Factor (x = 0,95)</a:t>
            </a:r>
          </a:p>
        </p:txBody>
      </p:sp>
      <p:sp>
        <p:nvSpPr>
          <p:cNvPr id="31" name="Titel 1"/>
          <p:cNvSpPr txBox="1">
            <a:spLocks/>
          </p:cNvSpPr>
          <p:nvPr/>
        </p:nvSpPr>
        <p:spPr>
          <a:xfrm>
            <a:off x="457200" y="148694"/>
            <a:ext cx="8229600" cy="688017"/>
          </a:xfrm>
          <a:prstGeom prst="rect">
            <a:avLst/>
          </a:prstGeom>
          <a:solidFill>
            <a:schemeClr val="accent3">
              <a:lumMod val="20000"/>
              <a:lumOff val="80000"/>
            </a:schemeClr>
          </a:solidFill>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OI #17: Default Road Load</a:t>
            </a:r>
            <a:endParaRPr lang="en-US" dirty="0"/>
          </a:p>
        </p:txBody>
      </p:sp>
      <p:sp>
        <p:nvSpPr>
          <p:cNvPr id="30" name="Textfeld 29"/>
          <p:cNvSpPr txBox="1"/>
          <p:nvPr/>
        </p:nvSpPr>
        <p:spPr>
          <a:xfrm>
            <a:off x="251520" y="5046275"/>
            <a:ext cx="8640960"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Penalty between upward &amp; downward extrapolation guaranteed </a:t>
            </a:r>
          </a:p>
          <a:p>
            <a:pPr marL="285750" indent="-285750">
              <a:buFont typeface="Arial" panose="020B0604020202020204" pitchFamily="34" charset="0"/>
              <a:buChar char="•"/>
            </a:pPr>
            <a:r>
              <a:rPr lang="en-US" sz="1600" dirty="0" smtClean="0"/>
              <a:t>TML: +2g CO₂/ km </a:t>
            </a:r>
          </a:p>
          <a:p>
            <a:pPr marL="285750" indent="-285750">
              <a:buFont typeface="Arial" panose="020B0604020202020204" pitchFamily="34" charset="0"/>
              <a:buChar char="•"/>
            </a:pPr>
            <a:r>
              <a:rPr lang="en-US" sz="1600" dirty="0" smtClean="0"/>
              <a:t>TMH: </a:t>
            </a:r>
            <a:r>
              <a:rPr lang="en-US" sz="1600" dirty="0"/>
              <a:t>+</a:t>
            </a:r>
            <a:r>
              <a:rPr lang="en-US" sz="1600" dirty="0" smtClean="0"/>
              <a:t>2,7g </a:t>
            </a:r>
            <a:r>
              <a:rPr lang="en-US" sz="1600" dirty="0"/>
              <a:t>CO₂/ km </a:t>
            </a:r>
            <a:endParaRPr lang="en-US" sz="1600" dirty="0" smtClean="0"/>
          </a:p>
        </p:txBody>
      </p:sp>
      <p:pic>
        <p:nvPicPr>
          <p:cNvPr id="32"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24038" y="1268760"/>
            <a:ext cx="5895925" cy="3577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94235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Diagramm 31"/>
          <p:cNvGraphicFramePr>
            <a:graphicFrameLocks/>
          </p:cNvGraphicFramePr>
          <p:nvPr>
            <p:extLst>
              <p:ext uri="{D42A27DB-BD31-4B8C-83A1-F6EECF244321}">
                <p14:modId xmlns:p14="http://schemas.microsoft.com/office/powerpoint/2010/main" val="1225782702"/>
              </p:ext>
            </p:extLst>
          </p:nvPr>
        </p:nvGraphicFramePr>
        <p:xfrm>
          <a:off x="539553" y="1566673"/>
          <a:ext cx="8208911" cy="4429111"/>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platzhalter 2"/>
          <p:cNvSpPr txBox="1">
            <a:spLocks/>
          </p:cNvSpPr>
          <p:nvPr/>
        </p:nvSpPr>
        <p:spPr>
          <a:xfrm>
            <a:off x="769035" y="720195"/>
            <a:ext cx="7019899" cy="568325"/>
          </a:xfrm>
          <a:prstGeom prst="rect">
            <a:avLst/>
          </a:prstGeom>
          <a:solidFill>
            <a:schemeClr val="bg1">
              <a:lumMod val="85000"/>
            </a:schemeClr>
          </a:solidFill>
        </p:spPr>
        <p:txBody>
          <a:bodyPr lIns="0" tIns="0" rIns="0" bIns="0" anchor="ctr" anchorCtr="0">
            <a:noAutofit/>
          </a:bodyPr>
          <a:lstStyle>
            <a:lvl1pPr marL="342900" indent="-342900" algn="l" rtl="0" eaLnBrk="1" fontAlgn="base" hangingPunct="1">
              <a:spcBef>
                <a:spcPct val="20000"/>
              </a:spcBef>
              <a:spcAft>
                <a:spcPct val="0"/>
              </a:spcAft>
              <a:buFont typeface="Wingdings" panose="05000000000000000000" pitchFamily="2" charset="2"/>
              <a:buChar char="§"/>
              <a:defRPr sz="2400" b="1">
                <a:solidFill>
                  <a:srgbClr val="003399"/>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Font typeface="Wingdings" panose="05000000000000000000" pitchFamily="2" charset="2"/>
              <a:buChar char="ð"/>
              <a:defRPr sz="2400">
                <a:solidFill>
                  <a:schemeClr val="tx1"/>
                </a:solidFill>
                <a:latin typeface="+mn-lt"/>
                <a:cs typeface="+mn-cs"/>
              </a:defRPr>
            </a:lvl3pPr>
            <a:lvl4pPr marL="1600200" indent="-228600" algn="l" rtl="0" eaLnBrk="1" fontAlgn="base" hangingPunct="1">
              <a:spcBef>
                <a:spcPct val="20000"/>
              </a:spcBef>
              <a:spcAft>
                <a:spcPct val="0"/>
              </a:spcAft>
              <a:defRPr sz="2000">
                <a:solidFill>
                  <a:schemeClr val="tx1"/>
                </a:solidFill>
                <a:latin typeface="Times New Roman" pitchFamily="18" charset="0"/>
                <a:cs typeface="+mn-cs"/>
              </a:defRPr>
            </a:lvl4pPr>
            <a:lvl5pPr marL="2057400" indent="-228600" algn="l" rtl="0" eaLnBrk="1" fontAlgn="base" hangingPunct="1">
              <a:spcBef>
                <a:spcPct val="20000"/>
              </a:spcBef>
              <a:spcAft>
                <a:spcPct val="0"/>
              </a:spcAft>
              <a:buChar char="»"/>
              <a:defRPr sz="2000">
                <a:solidFill>
                  <a:schemeClr val="tx1"/>
                </a:solidFill>
                <a:latin typeface="Times New Roman" pitchFamily="18" charset="0"/>
                <a:cs typeface="+mn-cs"/>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cs typeface="+mn-cs"/>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cs typeface="+mn-cs"/>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cs typeface="+mn-cs"/>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cs typeface="+mn-cs"/>
              </a:defRPr>
            </a:lvl9pPr>
          </a:lstStyle>
          <a:p>
            <a:pPr marL="0" indent="0">
              <a:buNone/>
            </a:pPr>
            <a:r>
              <a:rPr lang="en-US" sz="2000" kern="0" dirty="0" smtClean="0">
                <a:solidFill>
                  <a:srgbClr val="2D2DB9">
                    <a:lumMod val="75000"/>
                  </a:srgbClr>
                </a:solidFill>
                <a:ea typeface="Verdana" pitchFamily="34" charset="0"/>
                <a:cs typeface="Verdana" pitchFamily="34" charset="0"/>
              </a:rPr>
              <a:t>Extrapolation - Accuracy</a:t>
            </a:r>
            <a:endParaRPr lang="en-GB" sz="2000" kern="0" dirty="0">
              <a:solidFill>
                <a:srgbClr val="2D2DB9">
                  <a:lumMod val="75000"/>
                </a:srgbClr>
              </a:solidFill>
              <a:ea typeface="Verdana" pitchFamily="34" charset="0"/>
              <a:cs typeface="Verdana" pitchFamily="34" charset="0"/>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288521"/>
            <a:ext cx="3382963" cy="55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feld 5"/>
          <p:cNvSpPr txBox="1"/>
          <p:nvPr/>
        </p:nvSpPr>
        <p:spPr>
          <a:xfrm rot="16200000">
            <a:off x="-1568748" y="3552948"/>
            <a:ext cx="4083616" cy="276999"/>
          </a:xfrm>
          <a:prstGeom prst="rect">
            <a:avLst/>
          </a:prstGeom>
          <a:noFill/>
        </p:spPr>
        <p:txBody>
          <a:bodyPr wrap="square" rtlCol="0" anchor="ctr">
            <a:spAutoFit/>
          </a:bodyPr>
          <a:lstStyle/>
          <a:p>
            <a:pPr algn="ctr"/>
            <a:r>
              <a:rPr lang="de-DE" sz="1200" dirty="0">
                <a:solidFill>
                  <a:srgbClr val="000000"/>
                </a:solidFill>
              </a:rPr>
              <a:t>Cycle </a:t>
            </a:r>
            <a:r>
              <a:rPr lang="de-DE" sz="1200" dirty="0" err="1">
                <a:solidFill>
                  <a:srgbClr val="000000"/>
                </a:solidFill>
              </a:rPr>
              <a:t>Energy</a:t>
            </a:r>
            <a:r>
              <a:rPr lang="de-DE" sz="1200" dirty="0">
                <a:solidFill>
                  <a:srgbClr val="000000"/>
                </a:solidFill>
              </a:rPr>
              <a:t> Matrix </a:t>
            </a:r>
            <a:r>
              <a:rPr lang="de-DE" sz="1200" dirty="0" err="1">
                <a:solidFill>
                  <a:srgbClr val="000000"/>
                </a:solidFill>
              </a:rPr>
              <a:t>values</a:t>
            </a:r>
            <a:r>
              <a:rPr lang="de-DE" sz="1200" dirty="0">
                <a:solidFill>
                  <a:srgbClr val="000000"/>
                </a:solidFill>
              </a:rPr>
              <a:t> vs. Coast Down [%]</a:t>
            </a:r>
            <a:endParaRPr lang="en-US" sz="1200" dirty="0">
              <a:solidFill>
                <a:srgbClr val="000000"/>
              </a:solidFill>
            </a:endParaRPr>
          </a:p>
        </p:txBody>
      </p:sp>
      <p:sp>
        <p:nvSpPr>
          <p:cNvPr id="7" name="Textfeld 6"/>
          <p:cNvSpPr txBox="1"/>
          <p:nvPr/>
        </p:nvSpPr>
        <p:spPr>
          <a:xfrm>
            <a:off x="7645571" y="1916832"/>
            <a:ext cx="1224136" cy="1200329"/>
          </a:xfrm>
          <a:prstGeom prst="rect">
            <a:avLst/>
          </a:prstGeom>
          <a:noFill/>
        </p:spPr>
        <p:txBody>
          <a:bodyPr wrap="square" rtlCol="0">
            <a:spAutoFit/>
          </a:bodyPr>
          <a:lstStyle/>
          <a:p>
            <a:r>
              <a:rPr lang="de-DE" sz="1200" dirty="0">
                <a:solidFill>
                  <a:srgbClr val="000000"/>
                </a:solidFill>
              </a:rPr>
              <a:t>Old </a:t>
            </a:r>
            <a:r>
              <a:rPr lang="de-DE" sz="1200" dirty="0">
                <a:solidFill>
                  <a:srgbClr val="000000"/>
                </a:solidFill>
                <a:sym typeface="Wingdings" panose="05000000000000000000" pitchFamily="2" charset="2"/>
              </a:rPr>
              <a:t> New (</a:t>
            </a:r>
            <a:r>
              <a:rPr lang="de-DE" sz="1200" dirty="0" err="1">
                <a:solidFill>
                  <a:srgbClr val="000000"/>
                </a:solidFill>
                <a:sym typeface="Wingdings" panose="05000000000000000000" pitchFamily="2" charset="2"/>
              </a:rPr>
              <a:t>Calculation</a:t>
            </a:r>
            <a:r>
              <a:rPr lang="de-DE" sz="1200" dirty="0">
                <a:solidFill>
                  <a:srgbClr val="000000"/>
                </a:solidFill>
                <a:sym typeface="Wingdings" panose="05000000000000000000" pitchFamily="2" charset="2"/>
              </a:rPr>
              <a:t> „Norbert </a:t>
            </a:r>
            <a:r>
              <a:rPr lang="de-DE" sz="1200" dirty="0" err="1">
                <a:solidFill>
                  <a:srgbClr val="000000"/>
                </a:solidFill>
                <a:sym typeface="Wingdings" panose="05000000000000000000" pitchFamily="2" charset="2"/>
              </a:rPr>
              <a:t>Ligterink</a:t>
            </a:r>
            <a:r>
              <a:rPr lang="de-DE" sz="1200" dirty="0">
                <a:solidFill>
                  <a:srgbClr val="000000"/>
                </a:solidFill>
                <a:sym typeface="Wingdings" panose="05000000000000000000" pitchFamily="2" charset="2"/>
              </a:rPr>
              <a:t>“ &amp; </a:t>
            </a:r>
            <a:r>
              <a:rPr lang="de-DE" sz="1200" dirty="0" err="1">
                <a:solidFill>
                  <a:srgbClr val="000000"/>
                </a:solidFill>
                <a:sym typeface="Wingdings" panose="05000000000000000000" pitchFamily="2" charset="2"/>
              </a:rPr>
              <a:t>Safety</a:t>
            </a:r>
            <a:r>
              <a:rPr lang="de-DE" sz="1200" dirty="0">
                <a:solidFill>
                  <a:srgbClr val="000000"/>
                </a:solidFill>
                <a:sym typeface="Wingdings" panose="05000000000000000000" pitchFamily="2" charset="2"/>
              </a:rPr>
              <a:t> </a:t>
            </a:r>
            <a:r>
              <a:rPr lang="de-DE" sz="1200" dirty="0" err="1">
                <a:solidFill>
                  <a:srgbClr val="000000"/>
                </a:solidFill>
                <a:sym typeface="Wingdings" panose="05000000000000000000" pitchFamily="2" charset="2"/>
              </a:rPr>
              <a:t>margin</a:t>
            </a:r>
            <a:r>
              <a:rPr lang="de-DE" sz="1200" dirty="0">
                <a:solidFill>
                  <a:srgbClr val="000000"/>
                </a:solidFill>
                <a:sym typeface="Wingdings" panose="05000000000000000000" pitchFamily="2" charset="2"/>
              </a:rPr>
              <a:t> (</a:t>
            </a:r>
            <a:r>
              <a:rPr lang="de-DE" sz="1200" dirty="0" smtClean="0">
                <a:solidFill>
                  <a:srgbClr val="000000"/>
                </a:solidFill>
                <a:sym typeface="Wingdings" panose="05000000000000000000" pitchFamily="2" charset="2"/>
              </a:rPr>
              <a:t>0,85/0,95)</a:t>
            </a:r>
            <a:endParaRPr lang="en-US" sz="1200" dirty="0">
              <a:solidFill>
                <a:srgbClr val="000000"/>
              </a:solidFill>
            </a:endParaRPr>
          </a:p>
        </p:txBody>
      </p:sp>
      <p:sp>
        <p:nvSpPr>
          <p:cNvPr id="3" name="Rechteck 2"/>
          <p:cNvSpPr/>
          <p:nvPr/>
        </p:nvSpPr>
        <p:spPr>
          <a:xfrm>
            <a:off x="997420" y="5785703"/>
            <a:ext cx="1141670" cy="2047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err="1">
                <a:solidFill>
                  <a:srgbClr val="FFFFFF"/>
                </a:solidFill>
              </a:rPr>
              <a:t>Downwards</a:t>
            </a:r>
            <a:r>
              <a:rPr lang="de-DE" sz="1000" dirty="0">
                <a:solidFill>
                  <a:srgbClr val="FFFFFF"/>
                </a:solidFill>
              </a:rPr>
              <a:t> </a:t>
            </a:r>
          </a:p>
        </p:txBody>
      </p:sp>
      <p:sp>
        <p:nvSpPr>
          <p:cNvPr id="9" name="Rechteck 8"/>
          <p:cNvSpPr/>
          <p:nvPr/>
        </p:nvSpPr>
        <p:spPr>
          <a:xfrm>
            <a:off x="2279877" y="5791068"/>
            <a:ext cx="1141670" cy="2047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err="1">
                <a:solidFill>
                  <a:srgbClr val="FFFFFF"/>
                </a:solidFill>
              </a:rPr>
              <a:t>Downwards</a:t>
            </a:r>
            <a:r>
              <a:rPr lang="de-DE" sz="1000" dirty="0">
                <a:solidFill>
                  <a:srgbClr val="FFFFFF"/>
                </a:solidFill>
              </a:rPr>
              <a:t> </a:t>
            </a:r>
          </a:p>
        </p:txBody>
      </p:sp>
      <p:sp>
        <p:nvSpPr>
          <p:cNvPr id="11" name="Rechteck 10"/>
          <p:cNvSpPr/>
          <p:nvPr/>
        </p:nvSpPr>
        <p:spPr>
          <a:xfrm>
            <a:off x="4893684" y="5798562"/>
            <a:ext cx="1141670" cy="2047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err="1">
                <a:solidFill>
                  <a:srgbClr val="FFFFFF"/>
                </a:solidFill>
              </a:rPr>
              <a:t>Downwards</a:t>
            </a:r>
            <a:r>
              <a:rPr lang="de-DE" sz="1000" dirty="0">
                <a:solidFill>
                  <a:srgbClr val="FFFFFF"/>
                </a:solidFill>
              </a:rPr>
              <a:t> </a:t>
            </a:r>
          </a:p>
        </p:txBody>
      </p:sp>
      <p:sp>
        <p:nvSpPr>
          <p:cNvPr id="12" name="Rechteck 11"/>
          <p:cNvSpPr/>
          <p:nvPr/>
        </p:nvSpPr>
        <p:spPr>
          <a:xfrm>
            <a:off x="3582265" y="5795225"/>
            <a:ext cx="1141670" cy="2047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err="1">
                <a:solidFill>
                  <a:srgbClr val="FFFFFF"/>
                </a:solidFill>
              </a:rPr>
              <a:t>Upwards</a:t>
            </a:r>
            <a:r>
              <a:rPr lang="de-DE" sz="1000" dirty="0">
                <a:solidFill>
                  <a:srgbClr val="FFFFFF"/>
                </a:solidFill>
              </a:rPr>
              <a:t> </a:t>
            </a:r>
          </a:p>
        </p:txBody>
      </p:sp>
      <p:sp>
        <p:nvSpPr>
          <p:cNvPr id="13" name="Rechteck 12"/>
          <p:cNvSpPr/>
          <p:nvPr/>
        </p:nvSpPr>
        <p:spPr>
          <a:xfrm>
            <a:off x="6180250" y="5795225"/>
            <a:ext cx="1141670" cy="2047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err="1">
                <a:solidFill>
                  <a:srgbClr val="FFFFFF"/>
                </a:solidFill>
              </a:rPr>
              <a:t>Upwards</a:t>
            </a:r>
            <a:r>
              <a:rPr lang="de-DE" sz="1000" dirty="0">
                <a:solidFill>
                  <a:srgbClr val="FFFFFF"/>
                </a:solidFill>
              </a:rPr>
              <a:t> </a:t>
            </a:r>
          </a:p>
        </p:txBody>
      </p:sp>
      <p:cxnSp>
        <p:nvCxnSpPr>
          <p:cNvPr id="14" name="Gerade Verbindung 13"/>
          <p:cNvCxnSpPr/>
          <p:nvPr/>
        </p:nvCxnSpPr>
        <p:spPr>
          <a:xfrm>
            <a:off x="1568255" y="6003278"/>
            <a:ext cx="0" cy="1524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p:nvCxnSpPr>
        <p:spPr>
          <a:xfrm>
            <a:off x="5468517" y="6000049"/>
            <a:ext cx="0" cy="15562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p:nvCxnSpPr>
        <p:spPr>
          <a:xfrm>
            <a:off x="2850712" y="6005800"/>
            <a:ext cx="0" cy="14987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p:nvCxnSpPr>
        <p:spPr>
          <a:xfrm>
            <a:off x="1559629" y="6170416"/>
            <a:ext cx="39088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p:nvCxnSpPr>
        <p:spPr>
          <a:xfrm>
            <a:off x="1574013" y="6172930"/>
            <a:ext cx="0" cy="1524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mit Pfeil 35"/>
          <p:cNvCxnSpPr/>
          <p:nvPr/>
        </p:nvCxnSpPr>
        <p:spPr>
          <a:xfrm>
            <a:off x="1559629" y="6325330"/>
            <a:ext cx="125959"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Textfeld 37"/>
          <p:cNvSpPr txBox="1"/>
          <p:nvPr/>
        </p:nvSpPr>
        <p:spPr>
          <a:xfrm>
            <a:off x="777922" y="6320544"/>
            <a:ext cx="3370552" cy="276999"/>
          </a:xfrm>
          <a:prstGeom prst="rect">
            <a:avLst/>
          </a:prstGeom>
          <a:noFill/>
        </p:spPr>
        <p:txBody>
          <a:bodyPr wrap="square" rtlCol="0">
            <a:spAutoFit/>
          </a:bodyPr>
          <a:lstStyle/>
          <a:p>
            <a:r>
              <a:rPr lang="de-DE" sz="1200" b="1" dirty="0" err="1">
                <a:solidFill>
                  <a:srgbClr val="FF0000"/>
                </a:solidFill>
              </a:rPr>
              <a:t>Factor</a:t>
            </a:r>
            <a:r>
              <a:rPr lang="de-DE" sz="1200" b="1" dirty="0">
                <a:solidFill>
                  <a:srgbClr val="FF0000"/>
                </a:solidFill>
              </a:rPr>
              <a:t> 0,85 </a:t>
            </a:r>
            <a:r>
              <a:rPr lang="de-DE" sz="1200" b="1" dirty="0" smtClean="0">
                <a:solidFill>
                  <a:srgbClr val="FF0000"/>
                </a:solidFill>
              </a:rPr>
              <a:t> </a:t>
            </a:r>
            <a:r>
              <a:rPr lang="de-DE" sz="1200" b="1" dirty="0" err="1">
                <a:solidFill>
                  <a:srgbClr val="FF0000"/>
                </a:solidFill>
              </a:rPr>
              <a:t>penalty</a:t>
            </a:r>
            <a:r>
              <a:rPr lang="de-DE" sz="1200" b="1" dirty="0">
                <a:solidFill>
                  <a:srgbClr val="FF0000"/>
                </a:solidFill>
              </a:rPr>
              <a:t> of 2 g </a:t>
            </a:r>
            <a:r>
              <a:rPr lang="de-DE" sz="1200" b="1" dirty="0" smtClean="0">
                <a:solidFill>
                  <a:srgbClr val="FF0000"/>
                </a:solidFill>
              </a:rPr>
              <a:t>CO₂/</a:t>
            </a:r>
            <a:r>
              <a:rPr lang="de-DE" sz="1200" b="1" dirty="0">
                <a:solidFill>
                  <a:srgbClr val="FF0000"/>
                </a:solidFill>
              </a:rPr>
              <a:t>km</a:t>
            </a:r>
            <a:endParaRPr lang="en-US" sz="1200" b="1" dirty="0">
              <a:solidFill>
                <a:srgbClr val="FF0000"/>
              </a:solidFill>
            </a:endParaRPr>
          </a:p>
        </p:txBody>
      </p:sp>
      <p:cxnSp>
        <p:nvCxnSpPr>
          <p:cNvPr id="40" name="Gerade Verbindung 39"/>
          <p:cNvCxnSpPr>
            <a:stCxn id="12" idx="2"/>
          </p:cNvCxnSpPr>
          <p:nvPr/>
        </p:nvCxnSpPr>
        <p:spPr>
          <a:xfrm>
            <a:off x="4153100" y="5999941"/>
            <a:ext cx="0" cy="249189"/>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Gerade Verbindung 41"/>
          <p:cNvCxnSpPr/>
          <p:nvPr/>
        </p:nvCxnSpPr>
        <p:spPr>
          <a:xfrm>
            <a:off x="6756002" y="6005268"/>
            <a:ext cx="0" cy="228600"/>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p:nvCxnSpPr>
        <p:spPr>
          <a:xfrm>
            <a:off x="4153100" y="6249130"/>
            <a:ext cx="2606242" cy="0"/>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Gerade Verbindung 49"/>
          <p:cNvCxnSpPr/>
          <p:nvPr/>
        </p:nvCxnSpPr>
        <p:spPr>
          <a:xfrm>
            <a:off x="4148474" y="6233868"/>
            <a:ext cx="3339" cy="167380"/>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4148474" y="6401248"/>
            <a:ext cx="156108" cy="0"/>
          </a:xfrm>
          <a:prstGeom prst="straightConnector1">
            <a:avLst/>
          </a:prstGeom>
          <a:ln w="1905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64" name="Textfeld 63"/>
          <p:cNvSpPr txBox="1"/>
          <p:nvPr/>
        </p:nvSpPr>
        <p:spPr>
          <a:xfrm>
            <a:off x="4304582" y="6249130"/>
            <a:ext cx="4666890" cy="461665"/>
          </a:xfrm>
          <a:prstGeom prst="rect">
            <a:avLst/>
          </a:prstGeom>
          <a:noFill/>
        </p:spPr>
        <p:txBody>
          <a:bodyPr wrap="square" rtlCol="0">
            <a:spAutoFit/>
          </a:bodyPr>
          <a:lstStyle/>
          <a:p>
            <a:pPr marL="171450" indent="-171450">
              <a:buFont typeface="Arial" panose="020B0604020202020204" pitchFamily="34" charset="0"/>
              <a:buChar char="•"/>
            </a:pPr>
            <a:r>
              <a:rPr lang="de-DE" sz="1200" b="1" dirty="0" err="1">
                <a:solidFill>
                  <a:srgbClr val="FF0000"/>
                </a:solidFill>
              </a:rPr>
              <a:t>Factor</a:t>
            </a:r>
            <a:r>
              <a:rPr lang="de-DE" sz="1200" b="1" dirty="0">
                <a:solidFill>
                  <a:srgbClr val="FF0000"/>
                </a:solidFill>
              </a:rPr>
              <a:t> </a:t>
            </a:r>
            <a:r>
              <a:rPr lang="de-DE" sz="1200" b="1" dirty="0" smtClean="0">
                <a:solidFill>
                  <a:srgbClr val="FF0000"/>
                </a:solidFill>
              </a:rPr>
              <a:t>0,95 </a:t>
            </a:r>
            <a:r>
              <a:rPr lang="de-DE" sz="1200" b="1" dirty="0" err="1">
                <a:solidFill>
                  <a:srgbClr val="FF0000"/>
                </a:solidFill>
              </a:rPr>
              <a:t>penalty</a:t>
            </a:r>
            <a:r>
              <a:rPr lang="de-DE" sz="1200" b="1" dirty="0">
                <a:solidFill>
                  <a:srgbClr val="FF0000"/>
                </a:solidFill>
              </a:rPr>
              <a:t> of </a:t>
            </a:r>
            <a:r>
              <a:rPr lang="de-DE" sz="1200" b="1" dirty="0" smtClean="0">
                <a:solidFill>
                  <a:srgbClr val="FF0000"/>
                </a:solidFill>
              </a:rPr>
              <a:t>2,7 </a:t>
            </a:r>
            <a:r>
              <a:rPr lang="de-DE" sz="1200" b="1" dirty="0">
                <a:solidFill>
                  <a:srgbClr val="FF0000"/>
                </a:solidFill>
              </a:rPr>
              <a:t>g </a:t>
            </a:r>
            <a:r>
              <a:rPr lang="de-DE" sz="1200" b="1" dirty="0" smtClean="0">
                <a:solidFill>
                  <a:srgbClr val="FF0000"/>
                </a:solidFill>
              </a:rPr>
              <a:t>CO₂/</a:t>
            </a:r>
            <a:r>
              <a:rPr lang="de-DE" sz="1200" b="1" dirty="0">
                <a:solidFill>
                  <a:srgbClr val="FF0000"/>
                </a:solidFill>
              </a:rPr>
              <a:t>km </a:t>
            </a:r>
          </a:p>
          <a:p>
            <a:pPr marL="171450" indent="-171450">
              <a:buFont typeface="Arial" panose="020B0604020202020204" pitchFamily="34" charset="0"/>
              <a:buChar char="•"/>
            </a:pPr>
            <a:r>
              <a:rPr lang="de-DE" sz="1200" dirty="0" err="1">
                <a:solidFill>
                  <a:srgbClr val="000000"/>
                </a:solidFill>
              </a:rPr>
              <a:t>Factor</a:t>
            </a:r>
            <a:r>
              <a:rPr lang="de-DE" sz="1200" dirty="0">
                <a:solidFill>
                  <a:srgbClr val="000000"/>
                </a:solidFill>
              </a:rPr>
              <a:t> 1,0 </a:t>
            </a:r>
            <a:r>
              <a:rPr lang="de-DE" sz="1200" dirty="0" err="1">
                <a:solidFill>
                  <a:srgbClr val="000000"/>
                </a:solidFill>
              </a:rPr>
              <a:t>penalty</a:t>
            </a:r>
            <a:r>
              <a:rPr lang="de-DE" sz="1200" dirty="0">
                <a:solidFill>
                  <a:srgbClr val="000000"/>
                </a:solidFill>
              </a:rPr>
              <a:t> of 3,2 g </a:t>
            </a:r>
            <a:r>
              <a:rPr lang="de-DE" sz="1200" dirty="0" smtClean="0">
                <a:solidFill>
                  <a:srgbClr val="000000"/>
                </a:solidFill>
              </a:rPr>
              <a:t>CO₂/</a:t>
            </a:r>
            <a:r>
              <a:rPr lang="de-DE" sz="1200" dirty="0">
                <a:solidFill>
                  <a:srgbClr val="000000"/>
                </a:solidFill>
              </a:rPr>
              <a:t>km</a:t>
            </a:r>
          </a:p>
        </p:txBody>
      </p:sp>
      <p:sp>
        <p:nvSpPr>
          <p:cNvPr id="65" name="Geschweifte Klammer links 64"/>
          <p:cNvSpPr/>
          <p:nvPr/>
        </p:nvSpPr>
        <p:spPr>
          <a:xfrm>
            <a:off x="6741228" y="1730273"/>
            <a:ext cx="224288" cy="3858967"/>
          </a:xfrm>
          <a:prstGeom prst="leftBrace">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000000"/>
              </a:solidFill>
            </a:endParaRPr>
          </a:p>
        </p:txBody>
      </p:sp>
      <p:sp>
        <p:nvSpPr>
          <p:cNvPr id="67" name="Textfeld 66"/>
          <p:cNvSpPr txBox="1"/>
          <p:nvPr/>
        </p:nvSpPr>
        <p:spPr>
          <a:xfrm>
            <a:off x="6068010" y="3613632"/>
            <a:ext cx="765116" cy="215444"/>
          </a:xfrm>
          <a:prstGeom prst="rect">
            <a:avLst/>
          </a:prstGeom>
          <a:noFill/>
        </p:spPr>
        <p:txBody>
          <a:bodyPr wrap="square" rtlCol="0">
            <a:spAutoFit/>
          </a:bodyPr>
          <a:lstStyle/>
          <a:p>
            <a:pPr algn="ctr"/>
            <a:r>
              <a:rPr lang="de-DE" sz="800" b="1" dirty="0">
                <a:solidFill>
                  <a:srgbClr val="000000"/>
                </a:solidFill>
              </a:rPr>
              <a:t>3,2g </a:t>
            </a:r>
            <a:r>
              <a:rPr lang="de-DE" sz="800" b="1" dirty="0" smtClean="0">
                <a:solidFill>
                  <a:srgbClr val="000000"/>
                </a:solidFill>
              </a:rPr>
              <a:t>CO₂/</a:t>
            </a:r>
            <a:r>
              <a:rPr lang="de-DE" sz="800" b="1" dirty="0">
                <a:solidFill>
                  <a:srgbClr val="000000"/>
                </a:solidFill>
              </a:rPr>
              <a:t>km</a:t>
            </a:r>
            <a:endParaRPr lang="en-US" sz="800" b="1" dirty="0">
              <a:solidFill>
                <a:srgbClr val="000000"/>
              </a:solidFill>
            </a:endParaRPr>
          </a:p>
        </p:txBody>
      </p:sp>
      <p:sp>
        <p:nvSpPr>
          <p:cNvPr id="68" name="Textfeld 67"/>
          <p:cNvSpPr txBox="1"/>
          <p:nvPr/>
        </p:nvSpPr>
        <p:spPr>
          <a:xfrm>
            <a:off x="7235797" y="5366762"/>
            <a:ext cx="962566" cy="215444"/>
          </a:xfrm>
          <a:prstGeom prst="rect">
            <a:avLst/>
          </a:prstGeom>
          <a:noFill/>
        </p:spPr>
        <p:txBody>
          <a:bodyPr wrap="square" rtlCol="0">
            <a:spAutoFit/>
          </a:bodyPr>
          <a:lstStyle/>
          <a:p>
            <a:pPr algn="ctr"/>
            <a:r>
              <a:rPr lang="el-GR" sz="800" b="1" dirty="0" smtClean="0">
                <a:solidFill>
                  <a:srgbClr val="000000"/>
                </a:solidFill>
              </a:rPr>
              <a:t>Δ</a:t>
            </a:r>
            <a:r>
              <a:rPr lang="de-DE" sz="800" b="1" dirty="0" smtClean="0">
                <a:solidFill>
                  <a:srgbClr val="000000"/>
                </a:solidFill>
              </a:rPr>
              <a:t> + 0,5 </a:t>
            </a:r>
            <a:r>
              <a:rPr lang="de-DE" sz="800" b="1" dirty="0">
                <a:solidFill>
                  <a:srgbClr val="000000"/>
                </a:solidFill>
              </a:rPr>
              <a:t>g </a:t>
            </a:r>
            <a:r>
              <a:rPr lang="de-DE" sz="800" b="1" dirty="0" smtClean="0">
                <a:solidFill>
                  <a:srgbClr val="000000"/>
                </a:solidFill>
              </a:rPr>
              <a:t>CO₂/</a:t>
            </a:r>
            <a:r>
              <a:rPr lang="de-DE" sz="800" b="1" dirty="0">
                <a:solidFill>
                  <a:srgbClr val="000000"/>
                </a:solidFill>
              </a:rPr>
              <a:t>km</a:t>
            </a:r>
            <a:endParaRPr lang="en-US" sz="800" b="1" dirty="0">
              <a:solidFill>
                <a:srgbClr val="000000"/>
              </a:solidFill>
            </a:endParaRPr>
          </a:p>
        </p:txBody>
      </p:sp>
      <p:sp>
        <p:nvSpPr>
          <p:cNvPr id="31" name="Titel 1"/>
          <p:cNvSpPr txBox="1">
            <a:spLocks/>
          </p:cNvSpPr>
          <p:nvPr/>
        </p:nvSpPr>
        <p:spPr>
          <a:xfrm>
            <a:off x="457200" y="148694"/>
            <a:ext cx="8229600" cy="688017"/>
          </a:xfrm>
          <a:prstGeom prst="rect">
            <a:avLst/>
          </a:prstGeom>
          <a:solidFill>
            <a:schemeClr val="accent3">
              <a:lumMod val="20000"/>
              <a:lumOff val="80000"/>
            </a:schemeClr>
          </a:solidFill>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OI #17: Default Road Load</a:t>
            </a:r>
            <a:endParaRPr lang="en-US" dirty="0"/>
          </a:p>
        </p:txBody>
      </p:sp>
      <p:sp>
        <p:nvSpPr>
          <p:cNvPr id="8" name="Geschweifte Klammer rechts 7"/>
          <p:cNvSpPr/>
          <p:nvPr/>
        </p:nvSpPr>
        <p:spPr>
          <a:xfrm>
            <a:off x="7146970" y="5336922"/>
            <a:ext cx="187212" cy="252318"/>
          </a:xfrm>
          <a:prstGeom prst="rightBrace">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3739939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467544" y="1556792"/>
            <a:ext cx="8473384" cy="4968552"/>
          </a:xfrm>
        </p:spPr>
        <p:txBody>
          <a:bodyPr>
            <a:normAutofit/>
          </a:bodyPr>
          <a:lstStyle/>
          <a:p>
            <a:pPr marL="457200" lvl="1" indent="0">
              <a:buNone/>
            </a:pPr>
            <a:r>
              <a:rPr lang="en-US" sz="2600" dirty="0" smtClean="0"/>
              <a:t>Extrapolation</a:t>
            </a:r>
          </a:p>
          <a:p>
            <a:pPr marL="457200" lvl="1" indent="0">
              <a:buNone/>
            </a:pPr>
            <a:endParaRPr lang="en-US" sz="2200" dirty="0" smtClean="0"/>
          </a:p>
          <a:p>
            <a:pPr marL="457200" lvl="1" indent="0">
              <a:buNone/>
            </a:pPr>
            <a:endParaRPr lang="en-US" sz="2200" dirty="0" smtClean="0"/>
          </a:p>
          <a:p>
            <a:pPr lvl="1"/>
            <a:r>
              <a:rPr lang="en-US" sz="2200" dirty="0" smtClean="0"/>
              <a:t>Different correlations for Upward (vehicle H) and </a:t>
            </a:r>
            <a:r>
              <a:rPr lang="en-US" sz="2200" dirty="0"/>
              <a:t>Downward </a:t>
            </a:r>
            <a:r>
              <a:rPr lang="en-US" sz="2200" dirty="0" smtClean="0"/>
              <a:t>(vehicle L) extrapolation</a:t>
            </a:r>
            <a:r>
              <a:rPr lang="en-US" sz="2200" strike="sngStrike" dirty="0" smtClean="0"/>
              <a:t/>
            </a:r>
            <a:br>
              <a:rPr lang="en-US" sz="2200" strike="sngStrike" dirty="0" smtClean="0"/>
            </a:br>
            <a:endParaRPr lang="en-US" sz="2200" strike="sngStrike" dirty="0"/>
          </a:p>
          <a:p>
            <a:pPr marL="274638" lvl="1" indent="-92075">
              <a:buNone/>
            </a:pPr>
            <a:r>
              <a:rPr lang="en-US" sz="2200" dirty="0"/>
              <a:t>f0_new </a:t>
            </a:r>
            <a:r>
              <a:rPr lang="en-US" sz="2200" dirty="0" smtClean="0"/>
              <a:t>= (1-</a:t>
            </a:r>
            <a:r>
              <a:rPr lang="en-US" sz="2200" dirty="0" smtClean="0">
                <a:solidFill>
                  <a:srgbClr val="FF0000"/>
                </a:solidFill>
              </a:rPr>
              <a:t>X</a:t>
            </a:r>
            <a:r>
              <a:rPr lang="en-US" sz="2200" dirty="0" smtClean="0"/>
              <a:t>)</a:t>
            </a:r>
            <a:r>
              <a:rPr lang="en-US" sz="2400" dirty="0" smtClean="0">
                <a:latin typeface="Symbol" panose="05050102010706020507" pitchFamily="18" charset="2"/>
                <a:sym typeface="Wingdings" panose="05000000000000000000" pitchFamily="2" charset="2"/>
              </a:rPr>
              <a:t>*</a:t>
            </a:r>
            <a:r>
              <a:rPr lang="en-US" sz="2200" dirty="0" smtClean="0"/>
              <a:t>f0 + (</a:t>
            </a:r>
            <a:r>
              <a:rPr lang="en-US" sz="2200" dirty="0" smtClean="0">
                <a:solidFill>
                  <a:srgbClr val="FF0000"/>
                </a:solidFill>
              </a:rPr>
              <a:t>X</a:t>
            </a:r>
            <a:r>
              <a:rPr lang="en-US" sz="2200" dirty="0" smtClean="0"/>
              <a:t>)</a:t>
            </a:r>
            <a:r>
              <a:rPr lang="en-US" sz="2400" dirty="0" smtClean="0">
                <a:latin typeface="Symbol" panose="05050102010706020507" pitchFamily="18" charset="2"/>
                <a:sym typeface="Wingdings" panose="05000000000000000000" pitchFamily="2" charset="2"/>
              </a:rPr>
              <a:t>*</a:t>
            </a:r>
            <a:r>
              <a:rPr lang="en-US" sz="2200" dirty="0" smtClean="0"/>
              <a:t>(f0</a:t>
            </a:r>
            <a:r>
              <a:rPr lang="en-US" sz="2400" dirty="0" smtClean="0">
                <a:latin typeface="Symbol" panose="05050102010706020507" pitchFamily="18" charset="2"/>
                <a:sym typeface="Wingdings" panose="05000000000000000000" pitchFamily="2" charset="2"/>
              </a:rPr>
              <a:t>*</a:t>
            </a:r>
            <a:r>
              <a:rPr lang="en-US" sz="2200" dirty="0" smtClean="0"/>
              <a:t>(TM+</a:t>
            </a:r>
            <a:r>
              <a:rPr lang="en-US" sz="2200" dirty="0" smtClean="0">
                <a:latin typeface="Symbol" panose="05050102010706020507" pitchFamily="18" charset="2"/>
                <a:sym typeface="Wingdings" panose="05000000000000000000" pitchFamily="2" charset="2"/>
              </a:rPr>
              <a:t>DTM)/TM + 9</a:t>
            </a:r>
            <a:r>
              <a:rPr lang="en-US" sz="2200" dirty="0" smtClean="0">
                <a:sym typeface="Wingdings" panose="05000000000000000000" pitchFamily="2" charset="2"/>
              </a:rPr>
              <a:t>.81</a:t>
            </a:r>
            <a:r>
              <a:rPr lang="en-US" sz="2200" dirty="0" smtClean="0">
                <a:latin typeface="Symbol" panose="05050102010706020507" pitchFamily="18" charset="2"/>
                <a:sym typeface="Wingdings" panose="05000000000000000000" pitchFamily="2" charset="2"/>
              </a:rPr>
              <a:t>*D</a:t>
            </a:r>
            <a:r>
              <a:rPr lang="en-US" sz="2200" dirty="0" smtClean="0"/>
              <a:t>RR</a:t>
            </a:r>
            <a:r>
              <a:rPr lang="en-US" sz="2400" dirty="0" smtClean="0">
                <a:latin typeface="Symbol" panose="05050102010706020507" pitchFamily="18" charset="2"/>
                <a:sym typeface="Wingdings" panose="05000000000000000000" pitchFamily="2" charset="2"/>
              </a:rPr>
              <a:t>*</a:t>
            </a:r>
            <a:r>
              <a:rPr lang="en-US" sz="2200" dirty="0" smtClean="0"/>
              <a:t>(TM+</a:t>
            </a:r>
            <a:r>
              <a:rPr lang="en-US" sz="2200" dirty="0" smtClean="0">
                <a:latin typeface="Symbol" panose="05050102010706020507" pitchFamily="18" charset="2"/>
                <a:sym typeface="Wingdings" panose="05000000000000000000" pitchFamily="2" charset="2"/>
              </a:rPr>
              <a:t>DTM))</a:t>
            </a:r>
            <a:endParaRPr lang="en-US" sz="2200" dirty="0"/>
          </a:p>
          <a:p>
            <a:pPr marL="457200" lvl="1" indent="-274638">
              <a:buNone/>
            </a:pPr>
            <a:r>
              <a:rPr lang="en-US" sz="2200" dirty="0"/>
              <a:t>f2_new = (</a:t>
            </a:r>
            <a:r>
              <a:rPr lang="en-US" sz="2200" dirty="0" smtClean="0"/>
              <a:t>1-</a:t>
            </a:r>
            <a:r>
              <a:rPr lang="en-US" sz="2200" dirty="0" smtClean="0">
                <a:solidFill>
                  <a:srgbClr val="FF0000"/>
                </a:solidFill>
              </a:rPr>
              <a:t>X</a:t>
            </a:r>
            <a:r>
              <a:rPr lang="en-US" sz="2200" dirty="0" smtClean="0"/>
              <a:t>)</a:t>
            </a:r>
            <a:r>
              <a:rPr lang="en-US" sz="2400" dirty="0" smtClean="0">
                <a:latin typeface="Symbol" panose="05050102010706020507" pitchFamily="18" charset="2"/>
                <a:sym typeface="Wingdings" panose="05000000000000000000" pitchFamily="2" charset="2"/>
              </a:rPr>
              <a:t>*</a:t>
            </a:r>
            <a:r>
              <a:rPr lang="en-US" sz="2200" dirty="0" smtClean="0"/>
              <a:t>f2 + (</a:t>
            </a:r>
            <a:r>
              <a:rPr lang="en-US" sz="2200" dirty="0" smtClean="0">
                <a:solidFill>
                  <a:srgbClr val="FF0000"/>
                </a:solidFill>
              </a:rPr>
              <a:t>X</a:t>
            </a:r>
            <a:r>
              <a:rPr lang="en-US" sz="2200" dirty="0" smtClean="0"/>
              <a:t>)</a:t>
            </a:r>
            <a:r>
              <a:rPr lang="en-US" sz="2400" dirty="0" smtClean="0">
                <a:latin typeface="Symbol" panose="05050102010706020507" pitchFamily="18" charset="2"/>
                <a:sym typeface="Wingdings" panose="05000000000000000000" pitchFamily="2" charset="2"/>
              </a:rPr>
              <a:t>*</a:t>
            </a:r>
            <a:r>
              <a:rPr lang="en-US" sz="2200" dirty="0" smtClean="0"/>
              <a:t>f2</a:t>
            </a:r>
            <a:r>
              <a:rPr lang="en-US" sz="2400" dirty="0" smtClean="0">
                <a:latin typeface="Symbol" panose="05050102010706020507" pitchFamily="18" charset="2"/>
                <a:sym typeface="Wingdings" panose="05000000000000000000" pitchFamily="2" charset="2"/>
              </a:rPr>
              <a:t>*</a:t>
            </a:r>
            <a:r>
              <a:rPr lang="en-US" sz="2200" dirty="0" smtClean="0"/>
              <a:t>(</a:t>
            </a:r>
            <a:r>
              <a:rPr lang="en-US" sz="2200" dirty="0" err="1" smtClean="0"/>
              <a:t>Af+</a:t>
            </a:r>
            <a:r>
              <a:rPr lang="en-US" sz="2200" dirty="0" err="1" smtClean="0">
                <a:latin typeface="Symbol" panose="05050102010706020507" pitchFamily="18" charset="2"/>
                <a:sym typeface="Wingdings" panose="05000000000000000000" pitchFamily="2" charset="2"/>
              </a:rPr>
              <a:t>D</a:t>
            </a:r>
            <a:r>
              <a:rPr lang="en-US" sz="2200" dirty="0" err="1" smtClean="0"/>
              <a:t>Af</a:t>
            </a:r>
            <a:r>
              <a:rPr lang="en-US" sz="2200" dirty="0" smtClean="0">
                <a:latin typeface="Symbol" panose="05050102010706020507" pitchFamily="18" charset="2"/>
                <a:sym typeface="Wingdings" panose="05000000000000000000" pitchFamily="2" charset="2"/>
              </a:rPr>
              <a:t>)</a:t>
            </a:r>
            <a:r>
              <a:rPr lang="en-US" sz="2200" dirty="0"/>
              <a:t> /</a:t>
            </a:r>
            <a:r>
              <a:rPr lang="en-US" sz="2200" dirty="0" err="1"/>
              <a:t>Af</a:t>
            </a:r>
            <a:endParaRPr lang="en-US" sz="2200" dirty="0" smtClean="0">
              <a:latin typeface="Symbol" panose="05050102010706020507" pitchFamily="18" charset="2"/>
              <a:sym typeface="Wingdings" panose="05000000000000000000" pitchFamily="2" charset="2"/>
            </a:endParaRPr>
          </a:p>
          <a:p>
            <a:pPr marL="457200" lvl="1" indent="0">
              <a:buNone/>
            </a:pPr>
            <a:endParaRPr lang="en-US" sz="2200" dirty="0" smtClean="0">
              <a:latin typeface="Symbol" panose="05050102010706020507" pitchFamily="18" charset="2"/>
              <a:sym typeface="Wingdings" panose="05000000000000000000" pitchFamily="2" charset="2"/>
            </a:endParaRPr>
          </a:p>
          <a:p>
            <a:pPr marL="457200" lvl="1" indent="0">
              <a:buNone/>
            </a:pPr>
            <a:r>
              <a:rPr lang="en-US" sz="2400" b="1" dirty="0" smtClean="0"/>
              <a:t>Correlations:</a:t>
            </a:r>
            <a:endParaRPr lang="en-US" sz="2400" b="1" dirty="0"/>
          </a:p>
          <a:p>
            <a:pPr marL="457200" lvl="1" indent="0">
              <a:buNone/>
            </a:pPr>
            <a:r>
              <a:rPr lang="en-US" sz="2200" dirty="0" err="1" smtClean="0">
                <a:solidFill>
                  <a:srgbClr val="FF0000"/>
                </a:solidFill>
              </a:rPr>
              <a:t>X</a:t>
            </a:r>
            <a:r>
              <a:rPr lang="en-US" sz="2200" baseline="-25000" dirty="0" err="1" smtClean="0">
                <a:solidFill>
                  <a:srgbClr val="FF0000"/>
                </a:solidFill>
              </a:rPr>
              <a:t>up</a:t>
            </a:r>
            <a:r>
              <a:rPr lang="en-US" sz="2200" dirty="0" smtClean="0">
                <a:solidFill>
                  <a:srgbClr val="FF0000"/>
                </a:solidFill>
              </a:rPr>
              <a:t> = </a:t>
            </a:r>
            <a:r>
              <a:rPr lang="en-US" sz="2400" dirty="0" smtClean="0">
                <a:solidFill>
                  <a:srgbClr val="FF0000"/>
                </a:solidFill>
                <a:highlight>
                  <a:srgbClr val="FFFF00"/>
                </a:highlight>
                <a:ea typeface="Calibri"/>
                <a:cs typeface="Times New Roman"/>
              </a:rPr>
              <a:t>[0.95]</a:t>
            </a:r>
            <a:r>
              <a:rPr lang="en-US" sz="2200" dirty="0" smtClean="0"/>
              <a:t>, for vehicle H</a:t>
            </a:r>
            <a:endParaRPr lang="en-US" sz="1500" dirty="0"/>
          </a:p>
          <a:p>
            <a:pPr marL="457200" lvl="1" indent="0">
              <a:buNone/>
            </a:pPr>
            <a:r>
              <a:rPr lang="en-US" sz="2200" dirty="0" err="1" smtClean="0">
                <a:solidFill>
                  <a:srgbClr val="FF0000"/>
                </a:solidFill>
              </a:rPr>
              <a:t>X</a:t>
            </a:r>
            <a:r>
              <a:rPr lang="en-US" sz="2200" baseline="-25000" dirty="0" err="1" smtClean="0">
                <a:solidFill>
                  <a:srgbClr val="FF0000"/>
                </a:solidFill>
              </a:rPr>
              <a:t>down</a:t>
            </a:r>
            <a:r>
              <a:rPr lang="en-US" sz="2200" dirty="0" smtClean="0">
                <a:solidFill>
                  <a:srgbClr val="FF0000"/>
                </a:solidFill>
              </a:rPr>
              <a:t> = [0.85]</a:t>
            </a:r>
            <a:r>
              <a:rPr lang="en-US" sz="2200" dirty="0" smtClean="0"/>
              <a:t>, for vehicle L</a:t>
            </a:r>
            <a:endParaRPr lang="en-US" sz="2200" dirty="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26</a:t>
            </a:fld>
            <a:endParaRPr lang="en-US"/>
          </a:p>
        </p:txBody>
      </p:sp>
    </p:spTree>
    <p:extLst>
      <p:ext uri="{BB962C8B-B14F-4D97-AF65-F5344CB8AC3E}">
        <p14:creationId xmlns:p14="http://schemas.microsoft.com/office/powerpoint/2010/main" val="13629013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22114"/>
          </a:xfrm>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8416" y="1268760"/>
            <a:ext cx="8568952" cy="504056"/>
          </a:xfrm>
        </p:spPr>
        <p:txBody>
          <a:bodyPr>
            <a:normAutofit fontScale="92500"/>
          </a:bodyPr>
          <a:lstStyle/>
          <a:p>
            <a:pPr marL="541338" lvl="1" indent="-358775">
              <a:buNone/>
            </a:pPr>
            <a:r>
              <a:rPr lang="en-US" sz="2200" dirty="0" smtClean="0"/>
              <a:t>Calculation road load of vehicles H and L for chassis dyno setting and testing (1)</a:t>
            </a:r>
          </a:p>
          <a:p>
            <a:pPr marL="541338" lvl="1" indent="-358775">
              <a:buNone/>
            </a:pPr>
            <a:endParaRPr lang="en-US" sz="3200" dirty="0"/>
          </a:p>
          <a:p>
            <a:pPr marL="541338" lvl="2" indent="-358775">
              <a:buNone/>
            </a:pPr>
            <a:endParaRPr lang="en-US" sz="3200" dirty="0" smtClean="0"/>
          </a:p>
          <a:p>
            <a:pPr marL="541338" lvl="3" indent="-358775">
              <a:buNone/>
            </a:pPr>
            <a:endParaRPr lang="en-GB" sz="3200" i="1" dirty="0" smtClean="0">
              <a:solidFill>
                <a:prstClr val="black"/>
              </a:solidFill>
            </a:endParaRPr>
          </a:p>
          <a:p>
            <a:pPr marL="541338" lvl="1" indent="-358775">
              <a:buNone/>
            </a:pPr>
            <a:endParaRPr lang="en-US" sz="3200" dirty="0" smtClean="0"/>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27</a:t>
            </a:fld>
            <a:endParaRPr lang="en-US"/>
          </a:p>
        </p:txBody>
      </p:sp>
      <mc:AlternateContent xmlns:mc="http://schemas.openxmlformats.org/markup-compatibility/2006" xmlns:a14="http://schemas.microsoft.com/office/drawing/2010/main">
        <mc:Choice Requires="a14">
          <p:sp>
            <p:nvSpPr>
              <p:cNvPr id="7" name="TextBox 6"/>
              <p:cNvSpPr txBox="1"/>
              <p:nvPr/>
            </p:nvSpPr>
            <p:spPr>
              <a:xfrm>
                <a:off x="398942" y="1772816"/>
                <a:ext cx="8421529" cy="4493538"/>
              </a:xfrm>
              <a:prstGeom prst="rect">
                <a:avLst/>
              </a:prstGeom>
              <a:noFill/>
              <a:ln>
                <a:solidFill>
                  <a:schemeClr val="accent1"/>
                </a:solidFill>
              </a:ln>
            </p:spPr>
            <p:txBody>
              <a:bodyPr wrap="square" rtlCol="0">
                <a:spAutoFit/>
              </a:bodyPr>
              <a:lstStyle/>
              <a:p>
                <a:r>
                  <a:rPr lang="en-US" sz="1400" i="1" dirty="0" smtClean="0"/>
                  <a:t>(New) 5bis Method for calculation of road load for vehicles H and L of a road load matrix family</a:t>
                </a:r>
                <a:endParaRPr lang="en-US" sz="1400" i="1" dirty="0"/>
              </a:p>
              <a:p>
                <a:endParaRPr lang="en-US" sz="1400" i="1" dirty="0" smtClean="0"/>
              </a:p>
              <a:p>
                <a:r>
                  <a:rPr lang="en-US" sz="1400" i="1" dirty="0" smtClean="0"/>
                  <a:t>5bis.1 For the calculation of the road load of vehicles H and L of a road load matrix family the vehicle parameters determined in paragraph 4.2.1.3 of this Annex and the road load coefficients of the representative test vehicle determined in paragraph 4.3 or 4.4 of this Annex shall be used.</a:t>
                </a:r>
              </a:p>
              <a:p>
                <a:endParaRPr lang="en-US" sz="1400" i="1" dirty="0"/>
              </a:p>
              <a:p>
                <a:r>
                  <a:rPr lang="en-US" sz="1400" i="1" dirty="0" smtClean="0"/>
                  <a:t>5bis.2 The road load force for vehicle </a:t>
                </a:r>
                <a:r>
                  <a:rPr lang="en-US" sz="1400" b="1" i="1" dirty="0" smtClean="0"/>
                  <a:t>H</a:t>
                </a:r>
                <a:r>
                  <a:rPr lang="en-US" sz="1400" i="1" dirty="0" smtClean="0"/>
                  <a:t> shall be calculated using the following equation:</a:t>
                </a:r>
              </a:p>
              <a:p>
                <a:r>
                  <a:rPr lang="en-US" sz="1400" i="1" dirty="0"/>
                  <a:t>	</a:t>
                </a:r>
                <a:r>
                  <a:rPr lang="en-US" sz="1400" dirty="0" smtClean="0"/>
                  <a:t>F</a:t>
                </a:r>
                <a:r>
                  <a:rPr lang="en-US" sz="1400" baseline="-25000" dirty="0" smtClean="0"/>
                  <a:t>c</a:t>
                </a:r>
                <a:r>
                  <a:rPr lang="en-US" sz="1400" dirty="0" smtClean="0"/>
                  <a:t> = f</a:t>
                </a:r>
                <a:r>
                  <a:rPr lang="en-US" sz="1400" baseline="-25000" dirty="0" smtClean="0"/>
                  <a:t>0</a:t>
                </a:r>
                <a:r>
                  <a:rPr lang="en-US" sz="1400" dirty="0" smtClean="0"/>
                  <a:t> + f</a:t>
                </a:r>
                <a:r>
                  <a:rPr lang="en-US" sz="1400" baseline="-25000" dirty="0" smtClean="0"/>
                  <a:t>1</a:t>
                </a:r>
                <a:r>
                  <a:rPr lang="en-US" sz="1400" dirty="0" smtClean="0"/>
                  <a:t> x v + f</a:t>
                </a:r>
                <a:r>
                  <a:rPr lang="en-US" sz="1400" baseline="-25000" dirty="0" smtClean="0"/>
                  <a:t>2</a:t>
                </a:r>
                <a:r>
                  <a:rPr lang="en-US" sz="1400" dirty="0" smtClean="0"/>
                  <a:t> </a:t>
                </a:r>
                <a:r>
                  <a:rPr lang="en-US" sz="1400" dirty="0"/>
                  <a:t>x </a:t>
                </a:r>
                <a:r>
                  <a:rPr lang="en-US" sz="1400" dirty="0" smtClean="0"/>
                  <a:t>v</a:t>
                </a:r>
                <a:r>
                  <a:rPr lang="en-US" sz="1400" baseline="30000" dirty="0" smtClean="0"/>
                  <a:t>2</a:t>
                </a:r>
                <a:r>
                  <a:rPr lang="en-US" sz="1400" dirty="0" smtClean="0"/>
                  <a:t> </a:t>
                </a:r>
                <a:endParaRPr lang="en-US" sz="1400" i="1" dirty="0" smtClean="0"/>
              </a:p>
              <a:p>
                <a:r>
                  <a:rPr lang="en-GB" sz="1400" dirty="0" smtClean="0"/>
                  <a:t>where:</a:t>
                </a:r>
                <a:endParaRPr lang="nl-NL" sz="1400" dirty="0"/>
              </a:p>
              <a:p>
                <a14:m>
                  <m:oMath xmlns:m="http://schemas.openxmlformats.org/officeDocument/2006/math">
                    <m:sSub>
                      <m:sSubPr>
                        <m:ctrlPr>
                          <a:rPr lang="nl-NL" sz="1400" i="1" smtClean="0">
                            <a:latin typeface="Cambria Math"/>
                          </a:rPr>
                        </m:ctrlPr>
                      </m:sSubPr>
                      <m:e>
                        <m:r>
                          <m:rPr>
                            <m:sty m:val="p"/>
                          </m:rPr>
                          <a:rPr lang="en-GB" sz="1400">
                            <a:latin typeface="Cambria Math"/>
                          </a:rPr>
                          <m:t>F</m:t>
                        </m:r>
                      </m:e>
                      <m:sub>
                        <m:r>
                          <m:rPr>
                            <m:sty m:val="p"/>
                          </m:rPr>
                          <a:rPr lang="en-GB" sz="1400">
                            <a:latin typeface="Cambria Math"/>
                          </a:rPr>
                          <m:t>c</m:t>
                        </m:r>
                      </m:sub>
                    </m:sSub>
                  </m:oMath>
                </a14:m>
                <a:r>
                  <a:rPr lang="en-GB" sz="1400" dirty="0"/>
                  <a:t>	is the calculated </a:t>
                </a:r>
                <a:r>
                  <a:rPr lang="en-GB" sz="1400" dirty="0" smtClean="0"/>
                  <a:t>road load </a:t>
                </a:r>
                <a:r>
                  <a:rPr lang="en-GB" sz="1400" dirty="0"/>
                  <a:t>force as a function of  vehicle velocity, </a:t>
                </a:r>
                <a:r>
                  <a:rPr lang="en-GB" sz="1400" dirty="0" smtClean="0"/>
                  <a:t>N;</a:t>
                </a:r>
                <a:endParaRPr lang="nl-NL" sz="1400" dirty="0" smtClean="0"/>
              </a:p>
              <a:p>
                <a14:m>
                  <m:oMath xmlns:m="http://schemas.openxmlformats.org/officeDocument/2006/math">
                    <m:sSub>
                      <m:sSubPr>
                        <m:ctrlPr>
                          <a:rPr lang="nl-NL" sz="1400" i="1">
                            <a:latin typeface="Cambria Math"/>
                          </a:rPr>
                        </m:ctrlPr>
                      </m:sSubPr>
                      <m:e>
                        <m:r>
                          <m:rPr>
                            <m:sty m:val="p"/>
                          </m:rPr>
                          <a:rPr lang="en-GB" sz="1400">
                            <a:latin typeface="Cambria Math"/>
                          </a:rPr>
                          <m:t>f</m:t>
                        </m:r>
                      </m:e>
                      <m:sub>
                        <m:r>
                          <a:rPr lang="en-GB" sz="1400">
                            <a:latin typeface="Cambria Math"/>
                          </a:rPr>
                          <m:t>0</m:t>
                        </m:r>
                      </m:sub>
                    </m:sSub>
                  </m:oMath>
                </a14:m>
                <a:r>
                  <a:rPr lang="en-GB" sz="1400" dirty="0" smtClean="0"/>
                  <a:t>	is </a:t>
                </a:r>
                <a:r>
                  <a:rPr lang="en-GB" sz="1400" dirty="0"/>
                  <a:t>the constant road load coefficient, N, defined by the equation</a:t>
                </a:r>
                <a:r>
                  <a:rPr lang="en-GB" sz="1400" dirty="0" smtClean="0"/>
                  <a:t>:</a:t>
                </a:r>
              </a:p>
              <a:p>
                <a:endParaRPr lang="en-GB" sz="1400" dirty="0" smtClean="0"/>
              </a:p>
              <a:p>
                <a:r>
                  <a:rPr lang="en-GB" sz="1400" dirty="0" smtClean="0"/>
                  <a:t>	</a:t>
                </a:r>
                <a:r>
                  <a:rPr lang="en-GB" sz="1400" dirty="0" smtClean="0">
                    <a:solidFill>
                      <a:prstClr val="black"/>
                    </a:solidFill>
                  </a:rPr>
                  <a:t>	</a:t>
                </a:r>
                <a:r>
                  <a:rPr lang="en-GB" sz="1400" dirty="0" err="1" smtClean="0">
                    <a:solidFill>
                      <a:prstClr val="black"/>
                    </a:solidFill>
                  </a:rPr>
                  <a:t>f</a:t>
                </a:r>
                <a:r>
                  <a:rPr lang="en-GB" sz="1400" baseline="-25000" dirty="0" err="1" smtClean="0">
                    <a:solidFill>
                      <a:prstClr val="black"/>
                    </a:solidFill>
                  </a:rPr>
                  <a:t>o</a:t>
                </a:r>
                <a:r>
                  <a:rPr lang="en-GB" sz="1400" dirty="0" smtClean="0">
                    <a:solidFill>
                      <a:prstClr val="black"/>
                    </a:solidFill>
                  </a:rPr>
                  <a:t> = [0.05] * f</a:t>
                </a:r>
                <a:r>
                  <a:rPr lang="en-GB" sz="1400" baseline="-25000" dirty="0" smtClean="0">
                    <a:solidFill>
                      <a:prstClr val="black"/>
                    </a:solidFill>
                  </a:rPr>
                  <a:t>0r</a:t>
                </a:r>
                <a:r>
                  <a:rPr lang="en-GB" sz="1400" dirty="0" smtClean="0">
                    <a:solidFill>
                      <a:prstClr val="black"/>
                    </a:solidFill>
                  </a:rPr>
                  <a:t> + [0.95] * ( f</a:t>
                </a:r>
                <a:r>
                  <a:rPr lang="en-GB" sz="1400" baseline="-25000" dirty="0" smtClean="0">
                    <a:solidFill>
                      <a:prstClr val="black"/>
                    </a:solidFill>
                  </a:rPr>
                  <a:t>0r</a:t>
                </a:r>
                <a:r>
                  <a:rPr lang="en-GB" sz="1400" dirty="0" smtClean="0">
                    <a:solidFill>
                      <a:prstClr val="black"/>
                    </a:solidFill>
                  </a:rPr>
                  <a:t> * TM</a:t>
                </a:r>
                <a:r>
                  <a:rPr lang="en-US" sz="1400" dirty="0" smtClean="0">
                    <a:solidFill>
                      <a:prstClr val="black"/>
                    </a:solidFill>
                  </a:rPr>
                  <a:t>/</a:t>
                </a:r>
                <a:r>
                  <a:rPr lang="en-US" sz="1400" dirty="0" err="1" smtClean="0">
                    <a:solidFill>
                      <a:prstClr val="black"/>
                    </a:solidFill>
                  </a:rPr>
                  <a:t>TM</a:t>
                </a:r>
                <a:r>
                  <a:rPr lang="en-US" sz="1400" baseline="-25000" dirty="0" err="1" smtClean="0">
                    <a:solidFill>
                      <a:prstClr val="black"/>
                    </a:solidFill>
                  </a:rPr>
                  <a:t>r</a:t>
                </a:r>
                <a:r>
                  <a:rPr lang="en-US" sz="1400" baseline="-25000" dirty="0" smtClean="0">
                    <a:solidFill>
                      <a:prstClr val="black"/>
                    </a:solidFill>
                  </a:rPr>
                  <a:t> </a:t>
                </a:r>
                <a:r>
                  <a:rPr lang="en-US" sz="1400" dirty="0" smtClean="0">
                    <a:solidFill>
                      <a:prstClr val="black"/>
                    </a:solidFill>
                  </a:rPr>
                  <a:t> + (RR - </a:t>
                </a:r>
                <a:r>
                  <a:rPr lang="en-US" sz="1400" dirty="0" err="1" smtClean="0">
                    <a:solidFill>
                      <a:prstClr val="black"/>
                    </a:solidFill>
                  </a:rPr>
                  <a:t>RR</a:t>
                </a:r>
                <a:r>
                  <a:rPr lang="en-US" sz="1400" baseline="-25000" dirty="0" err="1" smtClean="0">
                    <a:solidFill>
                      <a:prstClr val="black"/>
                    </a:solidFill>
                  </a:rPr>
                  <a:t>r</a:t>
                </a:r>
                <a:r>
                  <a:rPr lang="en-US" sz="1400" dirty="0" smtClean="0">
                    <a:solidFill>
                      <a:prstClr val="black"/>
                    </a:solidFill>
                  </a:rPr>
                  <a:t>)* 9.81 * </a:t>
                </a:r>
                <a:r>
                  <a:rPr lang="en-GB" sz="1400" dirty="0" smtClean="0">
                    <a:solidFill>
                      <a:prstClr val="black"/>
                    </a:solidFill>
                  </a:rPr>
                  <a:t>TM)</a:t>
                </a:r>
                <a:endParaRPr lang="en-US" sz="1400" dirty="0" smtClean="0">
                  <a:solidFill>
                    <a:prstClr val="black"/>
                  </a:solidFill>
                </a:endParaRPr>
              </a:p>
              <a:p>
                <a:pPr lvl="0"/>
                <a:endParaRPr lang="en-US" sz="1000" dirty="0">
                  <a:solidFill>
                    <a:prstClr val="black"/>
                  </a:solidFill>
                  <a:latin typeface="Cambria Math"/>
                </a:endParaRPr>
              </a:p>
              <a:p>
                <a:endParaRPr lang="en-US" sz="1000" dirty="0" smtClean="0">
                  <a:latin typeface="Cambria Math"/>
                </a:endParaRPr>
              </a:p>
              <a:p>
                <a14:m>
                  <m:oMath xmlns:m="http://schemas.openxmlformats.org/officeDocument/2006/math">
                    <m:sSub>
                      <m:sSubPr>
                        <m:ctrlPr>
                          <a:rPr lang="nl-NL" sz="1400" i="1">
                            <a:latin typeface="Cambria Math"/>
                          </a:rPr>
                        </m:ctrlPr>
                      </m:sSubPr>
                      <m:e>
                        <m:r>
                          <m:rPr>
                            <m:sty m:val="p"/>
                          </m:rPr>
                          <a:rPr lang="en-GB" sz="1400">
                            <a:latin typeface="Cambria Math"/>
                          </a:rPr>
                          <m:t>f</m:t>
                        </m:r>
                      </m:e>
                      <m:sub>
                        <m:r>
                          <a:rPr lang="en-GB" sz="1400">
                            <a:latin typeface="Cambria Math"/>
                          </a:rPr>
                          <m:t>1</m:t>
                        </m:r>
                      </m:sub>
                    </m:sSub>
                  </m:oMath>
                </a14:m>
                <a:r>
                  <a:rPr lang="en-GB" sz="1400" dirty="0"/>
                  <a:t>	is the first order road load coefficient and shall be equal to zero</a:t>
                </a:r>
                <a:r>
                  <a:rPr lang="en-GB" sz="1400" dirty="0" smtClean="0"/>
                  <a:t>;</a:t>
                </a:r>
              </a:p>
              <a:p>
                <a:endParaRPr lang="nl-NL" sz="1400" dirty="0"/>
              </a:p>
              <a:p>
                <a14:m>
                  <m:oMath xmlns:m="http://schemas.openxmlformats.org/officeDocument/2006/math">
                    <m:sSub>
                      <m:sSubPr>
                        <m:ctrlPr>
                          <a:rPr lang="nl-NL" sz="1400" i="1">
                            <a:latin typeface="Cambria Math"/>
                          </a:rPr>
                        </m:ctrlPr>
                      </m:sSubPr>
                      <m:e>
                        <m:r>
                          <m:rPr>
                            <m:sty m:val="p"/>
                          </m:rPr>
                          <a:rPr lang="en-GB" sz="1400">
                            <a:latin typeface="Cambria Math"/>
                          </a:rPr>
                          <m:t>f</m:t>
                        </m:r>
                      </m:e>
                      <m:sub>
                        <m:r>
                          <a:rPr lang="en-GB" sz="1400">
                            <a:latin typeface="Cambria Math"/>
                          </a:rPr>
                          <m:t>2</m:t>
                        </m:r>
                      </m:sub>
                    </m:sSub>
                  </m:oMath>
                </a14:m>
                <a:r>
                  <a:rPr lang="en-GB" sz="1400" dirty="0"/>
                  <a:t>	is the second order road load coefficient,  N·(h/km)², defined by the equation: </a:t>
                </a:r>
                <a:endParaRPr lang="en-GB" sz="1400" dirty="0" smtClean="0"/>
              </a:p>
              <a:p>
                <a:endParaRPr lang="en-GB" sz="1400" dirty="0"/>
              </a:p>
              <a:p>
                <a:r>
                  <a:rPr lang="en-GB" sz="1400" dirty="0" smtClean="0"/>
                  <a:t>		f</a:t>
                </a:r>
                <a:r>
                  <a:rPr lang="en-GB" sz="1400" baseline="-25000" dirty="0" smtClean="0"/>
                  <a:t>2 </a:t>
                </a:r>
                <a:r>
                  <a:rPr lang="en-GB" sz="1400" dirty="0" smtClean="0"/>
                  <a:t> </a:t>
                </a:r>
                <a:r>
                  <a:rPr lang="en-GB" sz="1400" dirty="0"/>
                  <a:t>= </a:t>
                </a:r>
                <a:r>
                  <a:rPr lang="en-GB" sz="1400" dirty="0" smtClean="0"/>
                  <a:t>[0.05] </a:t>
                </a:r>
                <a:r>
                  <a:rPr lang="en-GB" sz="1400" dirty="0"/>
                  <a:t>* f</a:t>
                </a:r>
                <a:r>
                  <a:rPr lang="en-GB" sz="1400" baseline="-25000" dirty="0"/>
                  <a:t>2r</a:t>
                </a:r>
                <a:r>
                  <a:rPr lang="en-GB" sz="1400" dirty="0"/>
                  <a:t> + </a:t>
                </a:r>
                <a:r>
                  <a:rPr lang="en-GB" sz="1400" dirty="0" smtClean="0"/>
                  <a:t>[0.95] </a:t>
                </a:r>
                <a:r>
                  <a:rPr lang="en-GB" sz="1400" dirty="0"/>
                  <a:t>* f</a:t>
                </a:r>
                <a:r>
                  <a:rPr lang="en-GB" sz="1400" baseline="-25000" dirty="0"/>
                  <a:t>2r</a:t>
                </a:r>
                <a:r>
                  <a:rPr lang="en-GB" sz="1400" dirty="0"/>
                  <a:t> * </a:t>
                </a:r>
                <a:r>
                  <a:rPr lang="en-GB" sz="1400" dirty="0" err="1"/>
                  <a:t>Af</a:t>
                </a:r>
                <a:r>
                  <a:rPr lang="en-GB" sz="1400" dirty="0"/>
                  <a:t> </a:t>
                </a:r>
                <a:r>
                  <a:rPr lang="nl-NL" sz="1400" dirty="0"/>
                  <a:t>/ </a:t>
                </a:r>
                <a:r>
                  <a:rPr lang="nl-NL" sz="1400" dirty="0" err="1"/>
                  <a:t>Af</a:t>
                </a:r>
                <a:r>
                  <a:rPr lang="nl-NL" sz="1400" baseline="-25000" dirty="0" err="1"/>
                  <a:t>r</a:t>
                </a:r>
                <a:endParaRPr lang="nl-NL" sz="1400" dirty="0"/>
              </a:p>
              <a:p>
                <a:endParaRPr lang="en-US" sz="1400" b="1" dirty="0" smtClean="0"/>
              </a:p>
            </p:txBody>
          </p:sp>
        </mc:Choice>
        <mc:Fallback xmlns="">
          <p:sp>
            <p:nvSpPr>
              <p:cNvPr id="7" name="TextBox 6"/>
              <p:cNvSpPr txBox="1">
                <a:spLocks noRot="1" noChangeAspect="1" noMove="1" noResize="1" noEditPoints="1" noAdjustHandles="1" noChangeArrowheads="1" noChangeShapeType="1" noTextEdit="1"/>
              </p:cNvSpPr>
              <p:nvPr/>
            </p:nvSpPr>
            <p:spPr>
              <a:xfrm>
                <a:off x="398942" y="1772816"/>
                <a:ext cx="8421529" cy="4493538"/>
              </a:xfrm>
              <a:prstGeom prst="rect">
                <a:avLst/>
              </a:prstGeom>
              <a:blipFill rotWithShape="1">
                <a:blip r:embed="rId2"/>
                <a:stretch>
                  <a:fillRect l="-72"/>
                </a:stretch>
              </a:blipFill>
              <a:ln>
                <a:solidFill>
                  <a:schemeClr val="accent1"/>
                </a:solidFill>
              </a:ln>
            </p:spPr>
            <p:txBody>
              <a:bodyPr/>
              <a:lstStyle/>
              <a:p>
                <a:r>
                  <a:rPr lang="en-GB">
                    <a:noFill/>
                  </a:rPr>
                  <a:t> </a:t>
                </a:r>
              </a:p>
            </p:txBody>
          </p:sp>
        </mc:Fallback>
      </mc:AlternateContent>
    </p:spTree>
    <p:extLst>
      <p:ext uri="{BB962C8B-B14F-4D97-AF65-F5344CB8AC3E}">
        <p14:creationId xmlns:p14="http://schemas.microsoft.com/office/powerpoint/2010/main" val="28663640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31660" y="1491072"/>
            <a:ext cx="8568952" cy="504056"/>
          </a:xfrm>
        </p:spPr>
        <p:txBody>
          <a:bodyPr>
            <a:normAutofit fontScale="92500"/>
          </a:bodyPr>
          <a:lstStyle/>
          <a:p>
            <a:pPr marL="541338" lvl="1" indent="-358775">
              <a:buNone/>
            </a:pPr>
            <a:r>
              <a:rPr lang="en-US" sz="2200" dirty="0" smtClean="0"/>
              <a:t>Calculation road load of vehicles H and L for chassis dyno setting and testing (2)</a:t>
            </a:r>
          </a:p>
          <a:p>
            <a:pPr marL="541338" lvl="1" indent="-358775">
              <a:buNone/>
            </a:pPr>
            <a:endParaRPr lang="en-US" sz="3200" dirty="0"/>
          </a:p>
          <a:p>
            <a:pPr marL="541338" lvl="2" indent="-358775">
              <a:buNone/>
            </a:pPr>
            <a:endParaRPr lang="en-US" sz="3200" dirty="0" smtClean="0"/>
          </a:p>
          <a:p>
            <a:pPr marL="541338" lvl="3" indent="-358775">
              <a:buNone/>
            </a:pPr>
            <a:endParaRPr lang="en-GB" sz="3200" i="1" dirty="0" smtClean="0">
              <a:solidFill>
                <a:prstClr val="black"/>
              </a:solidFill>
            </a:endParaRPr>
          </a:p>
          <a:p>
            <a:pPr marL="541338" lvl="1" indent="-358775">
              <a:buNone/>
            </a:pPr>
            <a:endParaRPr lang="en-US" sz="3200" dirty="0" smtClean="0"/>
          </a:p>
        </p:txBody>
      </p:sp>
      <p:sp>
        <p:nvSpPr>
          <p:cNvPr id="4" name="Tijdelijke aanduiding voor voettekst 3"/>
          <p:cNvSpPr>
            <a:spLocks noGrp="1"/>
          </p:cNvSpPr>
          <p:nvPr>
            <p:ph type="ftr" sz="quarter" idx="11"/>
          </p:nvPr>
        </p:nvSpPr>
        <p:spPr>
          <a:xfrm>
            <a:off x="1979712" y="6356350"/>
            <a:ext cx="5328592"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28</a:t>
            </a:fld>
            <a:endParaRPr lang="en-US"/>
          </a:p>
        </p:txBody>
      </p:sp>
      <mc:AlternateContent xmlns:mc="http://schemas.openxmlformats.org/markup-compatibility/2006" xmlns:a14="http://schemas.microsoft.com/office/drawing/2010/main">
        <mc:Choice Requires="a14">
          <p:sp>
            <p:nvSpPr>
              <p:cNvPr id="7" name="TextBox 6"/>
              <p:cNvSpPr txBox="1"/>
              <p:nvPr/>
            </p:nvSpPr>
            <p:spPr>
              <a:xfrm>
                <a:off x="411397" y="1844824"/>
                <a:ext cx="8208912" cy="4555093"/>
              </a:xfrm>
              <a:prstGeom prst="rect">
                <a:avLst/>
              </a:prstGeom>
              <a:noFill/>
              <a:ln>
                <a:solidFill>
                  <a:schemeClr val="accent1"/>
                </a:solidFill>
              </a:ln>
            </p:spPr>
            <p:txBody>
              <a:bodyPr wrap="square" rtlCol="0">
                <a:spAutoFit/>
              </a:bodyPr>
              <a:lstStyle/>
              <a:p>
                <a:r>
                  <a:rPr lang="en-US" sz="1400" i="1" dirty="0" smtClean="0"/>
                  <a:t>Continuation 5bis.2</a:t>
                </a:r>
              </a:p>
              <a:p>
                <a:endParaRPr lang="en-US" sz="1400" i="1" dirty="0" smtClean="0"/>
              </a:p>
              <a:p>
                <a:r>
                  <a:rPr lang="en-US" sz="1400" i="1" dirty="0" smtClean="0"/>
                  <a:t>V	is vehicle speed, km/h;</a:t>
                </a:r>
              </a:p>
              <a:p>
                <a:r>
                  <a:rPr lang="en-US" sz="1400" i="1" dirty="0" smtClean="0"/>
                  <a:t>TM	test mass of vehicle H (determined in paragraph 4.2.1.3)</a:t>
                </a:r>
              </a:p>
              <a:p>
                <a:r>
                  <a:rPr lang="en-US" sz="1400" i="1" dirty="0" err="1" smtClean="0"/>
                  <a:t>TM</a:t>
                </a:r>
                <a:r>
                  <a:rPr lang="en-US" sz="1400" i="1" baseline="-25000" dirty="0" err="1" smtClean="0"/>
                  <a:t>r</a:t>
                </a:r>
                <a:r>
                  <a:rPr lang="en-US" sz="1400" i="1" baseline="-25000" dirty="0" smtClean="0"/>
                  <a:t> 	</a:t>
                </a:r>
                <a:r>
                  <a:rPr lang="en-US" sz="1400" i="1" dirty="0" smtClean="0"/>
                  <a:t>test mass of the representative  vehicle of the road load [matrix family]</a:t>
                </a:r>
              </a:p>
              <a:p>
                <a:r>
                  <a:rPr lang="en-US" sz="1400" i="1" dirty="0" err="1" smtClean="0"/>
                  <a:t>Af</a:t>
                </a:r>
                <a:r>
                  <a:rPr lang="en-US" sz="1400" i="1" dirty="0" smtClean="0"/>
                  <a:t>	…</a:t>
                </a:r>
              </a:p>
              <a:p>
                <a:r>
                  <a:rPr lang="en-US" sz="1400" i="1" dirty="0" err="1" smtClean="0"/>
                  <a:t>Af</a:t>
                </a:r>
                <a:r>
                  <a:rPr lang="en-US" sz="1400" i="1" baseline="-25000" dirty="0" err="1" smtClean="0"/>
                  <a:t>r</a:t>
                </a:r>
                <a:r>
                  <a:rPr lang="en-US" sz="1400" i="1" dirty="0" smtClean="0"/>
                  <a:t>	…</a:t>
                </a:r>
              </a:p>
              <a:p>
                <a:r>
                  <a:rPr lang="en-US" sz="1400" i="1" dirty="0" smtClean="0"/>
                  <a:t>RR	…</a:t>
                </a:r>
              </a:p>
              <a:p>
                <a:r>
                  <a:rPr lang="en-US" sz="1400" i="1" dirty="0" err="1" smtClean="0"/>
                  <a:t>RR</a:t>
                </a:r>
                <a:r>
                  <a:rPr lang="en-US" sz="1400" i="1" baseline="-25000" dirty="0" err="1" smtClean="0"/>
                  <a:t>r</a:t>
                </a:r>
                <a:r>
                  <a:rPr lang="en-US" sz="1400" i="1" dirty="0" smtClean="0"/>
                  <a:t>	…</a:t>
                </a:r>
              </a:p>
              <a:p>
                <a:r>
                  <a:rPr lang="en-US" sz="1400" i="1" dirty="0" smtClean="0"/>
                  <a:t>f</a:t>
                </a:r>
                <a:r>
                  <a:rPr lang="en-US" sz="1400" i="1" baseline="-25000" dirty="0" smtClean="0"/>
                  <a:t>0r</a:t>
                </a:r>
                <a:r>
                  <a:rPr lang="en-US" sz="1400" i="1" dirty="0" smtClean="0"/>
                  <a:t>	…</a:t>
                </a:r>
              </a:p>
              <a:p>
                <a:r>
                  <a:rPr lang="en-US" sz="1400" i="1" dirty="0" smtClean="0"/>
                  <a:t>f</a:t>
                </a:r>
                <a:r>
                  <a:rPr lang="en-US" sz="1400" i="1" baseline="-25000" dirty="0" smtClean="0"/>
                  <a:t>2r</a:t>
                </a:r>
                <a:r>
                  <a:rPr lang="en-US" sz="1400" i="1" dirty="0"/>
                  <a:t>	</a:t>
                </a:r>
                <a:r>
                  <a:rPr lang="en-US" sz="1400" i="1" dirty="0" smtClean="0"/>
                  <a:t>…</a:t>
                </a:r>
                <a:endParaRPr lang="en-US" sz="1400" i="1" dirty="0"/>
              </a:p>
              <a:p>
                <a:endParaRPr lang="en-US" sz="1400" i="1" dirty="0" smtClean="0"/>
              </a:p>
              <a:p>
                <a:r>
                  <a:rPr lang="en-US" sz="1400" i="1" dirty="0" smtClean="0"/>
                  <a:t>5bis.3 </a:t>
                </a:r>
                <a:r>
                  <a:rPr lang="en-US" sz="1400" i="1" dirty="0"/>
                  <a:t>The road load force for vehicle </a:t>
                </a:r>
                <a:r>
                  <a:rPr lang="en-US" sz="1400" b="1" i="1" dirty="0" smtClean="0"/>
                  <a:t>L</a:t>
                </a:r>
                <a:r>
                  <a:rPr lang="en-US" sz="1400" i="1" dirty="0" smtClean="0"/>
                  <a:t> </a:t>
                </a:r>
                <a:r>
                  <a:rPr lang="en-US" sz="1400" i="1" dirty="0"/>
                  <a:t>shall be calculated using the following equation:</a:t>
                </a:r>
              </a:p>
              <a:p>
                <a:r>
                  <a:rPr lang="en-US" sz="1400" i="1" dirty="0"/>
                  <a:t>	</a:t>
                </a:r>
                <a:r>
                  <a:rPr lang="en-US" sz="1400" dirty="0"/>
                  <a:t>F</a:t>
                </a:r>
                <a:r>
                  <a:rPr lang="en-US" sz="1400" baseline="-25000" dirty="0"/>
                  <a:t>c</a:t>
                </a:r>
                <a:r>
                  <a:rPr lang="en-US" sz="1400" dirty="0"/>
                  <a:t> = f</a:t>
                </a:r>
                <a:r>
                  <a:rPr lang="en-US" sz="1400" baseline="-25000" dirty="0"/>
                  <a:t>0</a:t>
                </a:r>
                <a:r>
                  <a:rPr lang="en-US" sz="1400" dirty="0"/>
                  <a:t> + f</a:t>
                </a:r>
                <a:r>
                  <a:rPr lang="en-US" sz="1400" baseline="-25000" dirty="0"/>
                  <a:t>1</a:t>
                </a:r>
                <a:r>
                  <a:rPr lang="en-US" sz="1400" dirty="0"/>
                  <a:t> x v + f</a:t>
                </a:r>
                <a:r>
                  <a:rPr lang="en-US" sz="1400" baseline="-25000" dirty="0"/>
                  <a:t>2</a:t>
                </a:r>
                <a:r>
                  <a:rPr lang="en-US" sz="1400" dirty="0"/>
                  <a:t> x v</a:t>
                </a:r>
                <a:r>
                  <a:rPr lang="en-US" sz="1400" baseline="30000" dirty="0"/>
                  <a:t>2</a:t>
                </a:r>
                <a:r>
                  <a:rPr lang="en-US" sz="1400" dirty="0"/>
                  <a:t> </a:t>
                </a:r>
                <a:endParaRPr lang="en-US" sz="1400" i="1" dirty="0"/>
              </a:p>
              <a:p>
                <a:r>
                  <a:rPr lang="en-GB" sz="1400" dirty="0"/>
                  <a:t>where:</a:t>
                </a:r>
                <a:endParaRPr lang="nl-NL" sz="1400" dirty="0"/>
              </a:p>
              <a:p>
                <a14:m>
                  <m:oMath xmlns:m="http://schemas.openxmlformats.org/officeDocument/2006/math">
                    <m:sSub>
                      <m:sSubPr>
                        <m:ctrlPr>
                          <a:rPr lang="nl-NL" sz="1400" i="1">
                            <a:latin typeface="Cambria Math"/>
                          </a:rPr>
                        </m:ctrlPr>
                      </m:sSubPr>
                      <m:e>
                        <m:r>
                          <m:rPr>
                            <m:sty m:val="p"/>
                          </m:rPr>
                          <a:rPr lang="en-GB" sz="1400">
                            <a:latin typeface="Cambria Math"/>
                          </a:rPr>
                          <m:t>F</m:t>
                        </m:r>
                      </m:e>
                      <m:sub>
                        <m:r>
                          <m:rPr>
                            <m:sty m:val="p"/>
                          </m:rPr>
                          <a:rPr lang="en-GB" sz="1400">
                            <a:latin typeface="Cambria Math"/>
                          </a:rPr>
                          <m:t>c</m:t>
                        </m:r>
                      </m:sub>
                    </m:sSub>
                  </m:oMath>
                </a14:m>
                <a:r>
                  <a:rPr lang="en-GB" sz="1400" dirty="0"/>
                  <a:t>	is the calculated road load force as a function of  vehicle velocity, N;</a:t>
                </a:r>
                <a:endParaRPr lang="nl-NL" sz="1400" dirty="0"/>
              </a:p>
              <a:p>
                <a14:m>
                  <m:oMath xmlns:m="http://schemas.openxmlformats.org/officeDocument/2006/math">
                    <m:sSub>
                      <m:sSubPr>
                        <m:ctrlPr>
                          <a:rPr lang="nl-NL" sz="1400" i="1">
                            <a:latin typeface="Cambria Math"/>
                          </a:rPr>
                        </m:ctrlPr>
                      </m:sSubPr>
                      <m:e>
                        <m:r>
                          <m:rPr>
                            <m:sty m:val="p"/>
                          </m:rPr>
                          <a:rPr lang="en-GB" sz="1400">
                            <a:latin typeface="Cambria Math"/>
                          </a:rPr>
                          <m:t>f</m:t>
                        </m:r>
                      </m:e>
                      <m:sub>
                        <m:r>
                          <a:rPr lang="en-GB" sz="1400">
                            <a:latin typeface="Cambria Math"/>
                          </a:rPr>
                          <m:t>0</m:t>
                        </m:r>
                      </m:sub>
                    </m:sSub>
                  </m:oMath>
                </a14:m>
                <a:r>
                  <a:rPr lang="en-GB" sz="1400" dirty="0"/>
                  <a:t>	is the constant road load coefficient, N, defined by the equation:</a:t>
                </a:r>
              </a:p>
              <a:p>
                <a:endParaRPr lang="en-GB" sz="1400" dirty="0"/>
              </a:p>
              <a:p>
                <a:r>
                  <a:rPr lang="en-GB" sz="1400" dirty="0"/>
                  <a:t>	</a:t>
                </a:r>
                <a:r>
                  <a:rPr lang="en-GB" sz="1400" dirty="0" err="1"/>
                  <a:t>f</a:t>
                </a:r>
                <a:r>
                  <a:rPr lang="en-GB" sz="1400" baseline="-25000" dirty="0" err="1"/>
                  <a:t>o</a:t>
                </a:r>
                <a:r>
                  <a:rPr lang="en-GB" sz="1400" dirty="0"/>
                  <a:t> = </a:t>
                </a:r>
                <a:r>
                  <a:rPr lang="en-GB" sz="1400" dirty="0" smtClean="0"/>
                  <a:t>[0.15] * f</a:t>
                </a:r>
                <a:r>
                  <a:rPr lang="en-GB" sz="1400" baseline="-25000" dirty="0" smtClean="0"/>
                  <a:t>0r</a:t>
                </a:r>
                <a:r>
                  <a:rPr lang="en-GB" sz="1400" dirty="0" smtClean="0"/>
                  <a:t> + [0.85] * ( f</a:t>
                </a:r>
                <a:r>
                  <a:rPr lang="en-GB" sz="1400" baseline="-25000" dirty="0" smtClean="0"/>
                  <a:t>0r</a:t>
                </a:r>
                <a:r>
                  <a:rPr lang="en-GB" sz="1400" dirty="0" smtClean="0"/>
                  <a:t> * </a:t>
                </a:r>
                <a:r>
                  <a:rPr lang="en-GB" sz="1400" dirty="0"/>
                  <a:t>TM</a:t>
                </a:r>
                <a:r>
                  <a:rPr lang="en-US" sz="1400" dirty="0"/>
                  <a:t>/</a:t>
                </a:r>
                <a:r>
                  <a:rPr lang="en-US" sz="1400" dirty="0" err="1"/>
                  <a:t>TM</a:t>
                </a:r>
                <a:r>
                  <a:rPr lang="en-US" sz="1400" baseline="-25000" dirty="0" err="1"/>
                  <a:t>r</a:t>
                </a:r>
                <a:r>
                  <a:rPr lang="en-US" sz="1400" baseline="-25000" dirty="0"/>
                  <a:t> </a:t>
                </a:r>
                <a:r>
                  <a:rPr lang="en-US" sz="1400" dirty="0"/>
                  <a:t> + (RR - </a:t>
                </a:r>
                <a:r>
                  <a:rPr lang="en-US" sz="1400" dirty="0" err="1"/>
                  <a:t>RR</a:t>
                </a:r>
                <a:r>
                  <a:rPr lang="en-US" sz="1400" baseline="-25000" dirty="0" err="1"/>
                  <a:t>r</a:t>
                </a:r>
                <a:r>
                  <a:rPr lang="en-US" sz="1400" dirty="0"/>
                  <a:t>)* 9.81 * </a:t>
                </a:r>
                <a:r>
                  <a:rPr lang="en-GB" sz="1400" dirty="0" smtClean="0">
                    <a:solidFill>
                      <a:prstClr val="black"/>
                    </a:solidFill>
                  </a:rPr>
                  <a:t>TM)</a:t>
                </a:r>
                <a:endParaRPr lang="en-US" sz="1400" dirty="0">
                  <a:solidFill>
                    <a:prstClr val="black"/>
                  </a:solidFill>
                </a:endParaRPr>
              </a:p>
              <a:p>
                <a:endParaRPr lang="en-US" sz="1000" dirty="0">
                  <a:latin typeface="Cambria Math"/>
                </a:endParaRPr>
              </a:p>
              <a:p>
                <a14:m>
                  <m:oMath xmlns:m="http://schemas.openxmlformats.org/officeDocument/2006/math">
                    <m:sSub>
                      <m:sSubPr>
                        <m:ctrlPr>
                          <a:rPr lang="nl-NL" sz="1400" i="1">
                            <a:latin typeface="Cambria Math"/>
                          </a:rPr>
                        </m:ctrlPr>
                      </m:sSubPr>
                      <m:e>
                        <m:r>
                          <m:rPr>
                            <m:sty m:val="p"/>
                          </m:rPr>
                          <a:rPr lang="en-GB" sz="1400">
                            <a:latin typeface="Cambria Math"/>
                          </a:rPr>
                          <m:t>f</m:t>
                        </m:r>
                      </m:e>
                      <m:sub>
                        <m:r>
                          <a:rPr lang="en-GB" sz="1400">
                            <a:latin typeface="Cambria Math"/>
                          </a:rPr>
                          <m:t>1</m:t>
                        </m:r>
                      </m:sub>
                    </m:sSub>
                  </m:oMath>
                </a14:m>
                <a:r>
                  <a:rPr lang="en-GB" sz="1400" dirty="0"/>
                  <a:t>	is the first order road load coefficient and shall be equal to zero</a:t>
                </a:r>
                <a:r>
                  <a:rPr lang="en-GB" sz="1400" dirty="0" smtClean="0"/>
                  <a:t>;</a:t>
                </a:r>
                <a:endParaRPr lang="en-GB" sz="1400" dirty="0"/>
              </a:p>
            </p:txBody>
          </p:sp>
        </mc:Choice>
        <mc:Fallback xmlns="">
          <p:sp>
            <p:nvSpPr>
              <p:cNvPr id="7" name="TextBox 6"/>
              <p:cNvSpPr txBox="1">
                <a:spLocks noRot="1" noChangeAspect="1" noMove="1" noResize="1" noEditPoints="1" noAdjustHandles="1" noChangeArrowheads="1" noChangeShapeType="1" noTextEdit="1"/>
              </p:cNvSpPr>
              <p:nvPr/>
            </p:nvSpPr>
            <p:spPr>
              <a:xfrm>
                <a:off x="411397" y="1844824"/>
                <a:ext cx="8208912" cy="4555093"/>
              </a:xfrm>
              <a:prstGeom prst="rect">
                <a:avLst/>
              </a:prstGeom>
              <a:blipFill rotWithShape="1">
                <a:blip r:embed="rId2"/>
                <a:stretch>
                  <a:fillRect l="-74" b="-267"/>
                </a:stretch>
              </a:blipFill>
              <a:ln>
                <a:solidFill>
                  <a:schemeClr val="accent1"/>
                </a:solidFill>
              </a:ln>
            </p:spPr>
            <p:txBody>
              <a:bodyPr/>
              <a:lstStyle/>
              <a:p>
                <a:r>
                  <a:rPr lang="en-GB">
                    <a:noFill/>
                  </a:rPr>
                  <a:t> </a:t>
                </a:r>
              </a:p>
            </p:txBody>
          </p:sp>
        </mc:Fallback>
      </mc:AlternateContent>
    </p:spTree>
    <p:extLst>
      <p:ext uri="{BB962C8B-B14F-4D97-AF65-F5344CB8AC3E}">
        <p14:creationId xmlns:p14="http://schemas.microsoft.com/office/powerpoint/2010/main" val="30727975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556792"/>
            <a:ext cx="8568952" cy="504056"/>
          </a:xfrm>
        </p:spPr>
        <p:txBody>
          <a:bodyPr>
            <a:normAutofit fontScale="92500"/>
          </a:bodyPr>
          <a:lstStyle/>
          <a:p>
            <a:pPr marL="541338" lvl="1" indent="-358775">
              <a:buNone/>
            </a:pPr>
            <a:r>
              <a:rPr lang="en-US" sz="2200" dirty="0" smtClean="0"/>
              <a:t>Calculation road load of vehicles H and L for chassis dyno setting and testing (3)</a:t>
            </a:r>
          </a:p>
          <a:p>
            <a:pPr marL="541338" lvl="1" indent="-358775">
              <a:buNone/>
            </a:pPr>
            <a:endParaRPr lang="en-US" sz="3200" dirty="0"/>
          </a:p>
          <a:p>
            <a:pPr marL="541338" lvl="2" indent="-358775">
              <a:buNone/>
            </a:pPr>
            <a:endParaRPr lang="en-US" sz="3200" dirty="0" smtClean="0"/>
          </a:p>
          <a:p>
            <a:pPr marL="541338" lvl="3" indent="-358775">
              <a:buNone/>
            </a:pPr>
            <a:endParaRPr lang="en-GB" sz="3200" i="1" dirty="0" smtClean="0">
              <a:solidFill>
                <a:prstClr val="black"/>
              </a:solidFill>
            </a:endParaRPr>
          </a:p>
          <a:p>
            <a:pPr marL="541338" lvl="1" indent="-358775">
              <a:buNone/>
            </a:pPr>
            <a:endParaRPr lang="en-US" sz="3200" dirty="0" smtClean="0"/>
          </a:p>
        </p:txBody>
      </p:sp>
      <p:sp>
        <p:nvSpPr>
          <p:cNvPr id="4" name="Tijdelijke aanduiding voor voettekst 3"/>
          <p:cNvSpPr>
            <a:spLocks noGrp="1"/>
          </p:cNvSpPr>
          <p:nvPr>
            <p:ph type="ftr" sz="quarter" idx="11"/>
          </p:nvPr>
        </p:nvSpPr>
        <p:spPr>
          <a:xfrm>
            <a:off x="1979712" y="6356350"/>
            <a:ext cx="5328592"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29</a:t>
            </a:fld>
            <a:endParaRPr lang="en-US"/>
          </a:p>
        </p:txBody>
      </p:sp>
      <mc:AlternateContent xmlns:mc="http://schemas.openxmlformats.org/markup-compatibility/2006" xmlns:a14="http://schemas.microsoft.com/office/drawing/2010/main">
        <mc:Choice Requires="a14">
          <p:sp>
            <p:nvSpPr>
              <p:cNvPr id="7" name="TextBox 6"/>
              <p:cNvSpPr txBox="1"/>
              <p:nvPr/>
            </p:nvSpPr>
            <p:spPr>
              <a:xfrm>
                <a:off x="411680" y="1988840"/>
                <a:ext cx="8208912" cy="3754874"/>
              </a:xfrm>
              <a:prstGeom prst="rect">
                <a:avLst/>
              </a:prstGeom>
              <a:noFill/>
              <a:ln>
                <a:solidFill>
                  <a:schemeClr val="accent1"/>
                </a:solidFill>
              </a:ln>
            </p:spPr>
            <p:txBody>
              <a:bodyPr wrap="square" rtlCol="0">
                <a:spAutoFit/>
              </a:bodyPr>
              <a:lstStyle/>
              <a:p>
                <a:r>
                  <a:rPr lang="en-US" sz="1400" i="1" dirty="0" smtClean="0"/>
                  <a:t>Continuation 5bis.3</a:t>
                </a:r>
              </a:p>
              <a:p>
                <a:endParaRPr lang="en-US" sz="1400" i="1" dirty="0" smtClean="0"/>
              </a:p>
              <a:p>
                <a14:m>
                  <m:oMath xmlns:m="http://schemas.openxmlformats.org/officeDocument/2006/math">
                    <m:sSub>
                      <m:sSubPr>
                        <m:ctrlPr>
                          <a:rPr lang="nl-NL" sz="1400" i="1">
                            <a:latin typeface="Cambria Math"/>
                          </a:rPr>
                        </m:ctrlPr>
                      </m:sSubPr>
                      <m:e>
                        <m:r>
                          <m:rPr>
                            <m:sty m:val="p"/>
                          </m:rPr>
                          <a:rPr lang="en-GB" sz="1400">
                            <a:latin typeface="Cambria Math"/>
                          </a:rPr>
                          <m:t>f</m:t>
                        </m:r>
                      </m:e>
                      <m:sub>
                        <m:r>
                          <a:rPr lang="en-GB" sz="1400">
                            <a:latin typeface="Cambria Math"/>
                          </a:rPr>
                          <m:t>2</m:t>
                        </m:r>
                      </m:sub>
                    </m:sSub>
                  </m:oMath>
                </a14:m>
                <a:r>
                  <a:rPr lang="en-GB" sz="1400" dirty="0"/>
                  <a:t>	is the second order road load coefficient,  N·(h/km)², defined by the equation: </a:t>
                </a:r>
              </a:p>
              <a:p>
                <a:endParaRPr lang="en-GB" sz="1400" dirty="0"/>
              </a:p>
              <a:p>
                <a:r>
                  <a:rPr lang="en-GB" sz="1400" dirty="0"/>
                  <a:t>	f</a:t>
                </a:r>
                <a:r>
                  <a:rPr lang="en-GB" sz="1400" baseline="-25000" dirty="0"/>
                  <a:t>2 </a:t>
                </a:r>
                <a:r>
                  <a:rPr lang="en-GB" sz="1400" dirty="0"/>
                  <a:t> = </a:t>
                </a:r>
                <a:r>
                  <a:rPr lang="en-GB" sz="1400" dirty="0" smtClean="0"/>
                  <a:t>[0.15] * f</a:t>
                </a:r>
                <a:r>
                  <a:rPr lang="en-GB" sz="1400" baseline="-25000" dirty="0" smtClean="0"/>
                  <a:t>2r</a:t>
                </a:r>
                <a:r>
                  <a:rPr lang="en-GB" sz="1400" dirty="0" smtClean="0"/>
                  <a:t> + [0.85] * f</a:t>
                </a:r>
                <a:r>
                  <a:rPr lang="en-GB" sz="1400" baseline="-25000" dirty="0" smtClean="0"/>
                  <a:t>2r</a:t>
                </a:r>
                <a:r>
                  <a:rPr lang="en-GB" sz="1400" dirty="0" smtClean="0"/>
                  <a:t> * </a:t>
                </a:r>
                <a:r>
                  <a:rPr lang="en-GB" sz="1400" dirty="0" err="1"/>
                  <a:t>Af</a:t>
                </a:r>
                <a:r>
                  <a:rPr lang="en-GB" sz="1400" dirty="0"/>
                  <a:t> </a:t>
                </a:r>
                <a:r>
                  <a:rPr lang="nl-NL" sz="1400" dirty="0"/>
                  <a:t>/ </a:t>
                </a:r>
                <a:r>
                  <a:rPr lang="nl-NL" sz="1400" dirty="0" err="1"/>
                  <a:t>Af</a:t>
                </a:r>
                <a:r>
                  <a:rPr lang="nl-NL" sz="1400" baseline="-25000" dirty="0" err="1"/>
                  <a:t>r</a:t>
                </a:r>
                <a:endParaRPr lang="nl-NL" sz="1400" dirty="0"/>
              </a:p>
              <a:p>
                <a:endParaRPr lang="en-US" sz="1400" i="1" dirty="0" smtClean="0"/>
              </a:p>
              <a:p>
                <a:r>
                  <a:rPr lang="en-US" sz="1400" i="1" dirty="0" smtClean="0"/>
                  <a:t>V	is vehicle speed, km/h;</a:t>
                </a:r>
              </a:p>
              <a:p>
                <a:r>
                  <a:rPr lang="en-US" sz="1400" i="1" dirty="0" smtClean="0"/>
                  <a:t>TM	test mass of vehicle L (determined in paragraph 4.2.1.3)</a:t>
                </a:r>
              </a:p>
              <a:p>
                <a:r>
                  <a:rPr lang="en-US" sz="1400" i="1" dirty="0" err="1" smtClean="0"/>
                  <a:t>TM</a:t>
                </a:r>
                <a:r>
                  <a:rPr lang="en-US" sz="1400" i="1" baseline="-25000" dirty="0" err="1" smtClean="0"/>
                  <a:t>r</a:t>
                </a:r>
                <a:r>
                  <a:rPr lang="en-US" sz="1400" i="1" baseline="-25000" dirty="0" smtClean="0"/>
                  <a:t> 	</a:t>
                </a:r>
                <a:r>
                  <a:rPr lang="en-US" sz="1400" i="1" dirty="0" smtClean="0"/>
                  <a:t>test mass of the representative  vehicle of the road load [matrix family]</a:t>
                </a:r>
              </a:p>
              <a:p>
                <a:r>
                  <a:rPr lang="en-US" sz="1400" i="1" dirty="0" err="1" smtClean="0"/>
                  <a:t>Af</a:t>
                </a:r>
                <a:r>
                  <a:rPr lang="en-US" sz="1400" i="1" dirty="0" smtClean="0"/>
                  <a:t>	…</a:t>
                </a:r>
              </a:p>
              <a:p>
                <a:r>
                  <a:rPr lang="en-US" sz="1400" i="1" dirty="0" err="1" smtClean="0"/>
                  <a:t>Af</a:t>
                </a:r>
                <a:r>
                  <a:rPr lang="en-US" sz="1400" i="1" baseline="-25000" dirty="0" err="1" smtClean="0"/>
                  <a:t>r</a:t>
                </a:r>
                <a:r>
                  <a:rPr lang="en-US" sz="1400" i="1" dirty="0" smtClean="0"/>
                  <a:t>	…</a:t>
                </a:r>
              </a:p>
              <a:p>
                <a:r>
                  <a:rPr lang="en-US" sz="1400" i="1" dirty="0" smtClean="0"/>
                  <a:t>RR	…</a:t>
                </a:r>
              </a:p>
              <a:p>
                <a:r>
                  <a:rPr lang="en-US" sz="1400" i="1" dirty="0" err="1" smtClean="0"/>
                  <a:t>RR</a:t>
                </a:r>
                <a:r>
                  <a:rPr lang="en-US" sz="1400" i="1" baseline="-25000" dirty="0" err="1" smtClean="0"/>
                  <a:t>r</a:t>
                </a:r>
                <a:r>
                  <a:rPr lang="en-US" sz="1400" i="1" dirty="0" smtClean="0"/>
                  <a:t>	…</a:t>
                </a:r>
              </a:p>
              <a:p>
                <a:r>
                  <a:rPr lang="en-US" sz="1400" i="1" dirty="0" smtClean="0"/>
                  <a:t>f</a:t>
                </a:r>
                <a:r>
                  <a:rPr lang="en-US" sz="1400" i="1" baseline="-25000" dirty="0" smtClean="0"/>
                  <a:t>0r</a:t>
                </a:r>
                <a:r>
                  <a:rPr lang="en-US" sz="1400" i="1" dirty="0" smtClean="0"/>
                  <a:t>	…</a:t>
                </a:r>
              </a:p>
              <a:p>
                <a:r>
                  <a:rPr lang="en-US" sz="1400" i="1" dirty="0" smtClean="0"/>
                  <a:t>f</a:t>
                </a:r>
                <a:r>
                  <a:rPr lang="en-US" sz="1400" i="1" baseline="-25000" dirty="0" smtClean="0"/>
                  <a:t>2r</a:t>
                </a:r>
                <a:r>
                  <a:rPr lang="en-US" sz="1400" i="1" dirty="0"/>
                  <a:t>	</a:t>
                </a:r>
                <a:r>
                  <a:rPr lang="en-US" sz="1400" i="1" dirty="0" smtClean="0"/>
                  <a:t>…</a:t>
                </a:r>
                <a:endParaRPr lang="en-US" sz="1400" i="1" dirty="0"/>
              </a:p>
              <a:p>
                <a:endParaRPr lang="en-US" sz="1400" i="1" dirty="0" smtClean="0"/>
              </a:p>
              <a:p>
                <a:endParaRPr lang="en-US" sz="1400" i="1" dirty="0"/>
              </a:p>
            </p:txBody>
          </p:sp>
        </mc:Choice>
        <mc:Fallback xmlns="">
          <p:sp>
            <p:nvSpPr>
              <p:cNvPr id="7" name="TextBox 6"/>
              <p:cNvSpPr txBox="1">
                <a:spLocks noRot="1" noChangeAspect="1" noMove="1" noResize="1" noEditPoints="1" noAdjustHandles="1" noChangeArrowheads="1" noChangeShapeType="1" noTextEdit="1"/>
              </p:cNvSpPr>
              <p:nvPr/>
            </p:nvSpPr>
            <p:spPr>
              <a:xfrm>
                <a:off x="411680" y="1988840"/>
                <a:ext cx="8208912" cy="3754874"/>
              </a:xfrm>
              <a:prstGeom prst="rect">
                <a:avLst/>
              </a:prstGeom>
              <a:blipFill rotWithShape="1">
                <a:blip r:embed="rId2"/>
                <a:stretch>
                  <a:fillRect l="-148"/>
                </a:stretch>
              </a:blipFill>
              <a:ln>
                <a:solidFill>
                  <a:schemeClr val="accent1"/>
                </a:solidFill>
              </a:ln>
            </p:spPr>
            <p:txBody>
              <a:bodyPr/>
              <a:lstStyle/>
              <a:p>
                <a:r>
                  <a:rPr lang="en-GB">
                    <a:noFill/>
                  </a:rPr>
                  <a:t> </a:t>
                </a:r>
              </a:p>
            </p:txBody>
          </p:sp>
        </mc:Fallback>
      </mc:AlternateContent>
    </p:spTree>
    <p:extLst>
      <p:ext uri="{BB962C8B-B14F-4D97-AF65-F5344CB8AC3E}">
        <p14:creationId xmlns:p14="http://schemas.microsoft.com/office/powerpoint/2010/main" val="18166579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467544" y="1412776"/>
            <a:ext cx="8229600" cy="4709120"/>
          </a:xfrm>
        </p:spPr>
        <p:txBody>
          <a:bodyPr>
            <a:normAutofit lnSpcReduction="10000"/>
          </a:bodyPr>
          <a:lstStyle/>
          <a:p>
            <a:pPr marL="457200" lvl="1" indent="0">
              <a:buNone/>
            </a:pPr>
            <a:r>
              <a:rPr lang="en-US" sz="2400" dirty="0" smtClean="0"/>
              <a:t>Outcome IWG#10:</a:t>
            </a:r>
            <a:endParaRPr lang="en-US" sz="2400" u="sng" dirty="0" smtClean="0"/>
          </a:p>
          <a:p>
            <a:pPr marL="457200" lvl="1" indent="0">
              <a:buNone/>
            </a:pPr>
            <a:endParaRPr lang="en-US" sz="2400" dirty="0" smtClean="0"/>
          </a:p>
          <a:p>
            <a:pPr marL="457200" lvl="1" indent="0">
              <a:buNone/>
            </a:pPr>
            <a:r>
              <a:rPr lang="en-US" sz="2000" dirty="0" smtClean="0"/>
              <a:t>Agreement to proceed under Annex 4 TF</a:t>
            </a:r>
          </a:p>
          <a:p>
            <a:pPr lvl="1"/>
            <a:endParaRPr lang="en-US" sz="2000" dirty="0" smtClean="0"/>
          </a:p>
          <a:p>
            <a:pPr marL="457200" lvl="1" indent="0">
              <a:buNone/>
            </a:pPr>
            <a:r>
              <a:rPr lang="en-US" sz="2000" dirty="0" smtClean="0"/>
              <a:t>Guidance:</a:t>
            </a:r>
          </a:p>
          <a:p>
            <a:pPr lvl="1"/>
            <a:r>
              <a:rPr lang="en-US" sz="2000" dirty="0" smtClean="0"/>
              <a:t>Timeline: initial </a:t>
            </a:r>
            <a:r>
              <a:rPr lang="en-US" sz="2000" dirty="0" err="1" smtClean="0"/>
              <a:t>gtr</a:t>
            </a:r>
            <a:r>
              <a:rPr lang="en-US" sz="2000" dirty="0" smtClean="0"/>
              <a:t> proposal at IWG#11, adoption IWG#12</a:t>
            </a:r>
          </a:p>
          <a:p>
            <a:pPr lvl="1"/>
            <a:r>
              <a:rPr lang="en-US" sz="2000" dirty="0" smtClean="0"/>
              <a:t>Conservative approach (safeguard)</a:t>
            </a:r>
          </a:p>
          <a:p>
            <a:pPr lvl="1"/>
            <a:r>
              <a:rPr lang="en-US" sz="2000" dirty="0" smtClean="0"/>
              <a:t>(For the moment) Scope: multi-stage vehicles </a:t>
            </a:r>
            <a:r>
              <a:rPr lang="en-US" sz="2000" u="sng" dirty="0"/>
              <a:t>and</a:t>
            </a:r>
            <a:r>
              <a:rPr lang="en-US" sz="2000" dirty="0"/>
              <a:t> low-volume, heavy </a:t>
            </a:r>
            <a:r>
              <a:rPr lang="en-US" sz="2000" dirty="0" smtClean="0"/>
              <a:t>LCVs.</a:t>
            </a:r>
          </a:p>
          <a:p>
            <a:pPr lvl="1"/>
            <a:r>
              <a:rPr lang="en-US" sz="2000" dirty="0" smtClean="0"/>
              <a:t>(For the moment) Restrict scope purely on objective criteria (like maximum laden mass)</a:t>
            </a:r>
          </a:p>
          <a:p>
            <a:pPr lvl="1"/>
            <a:r>
              <a:rPr lang="en-US" sz="2000" dirty="0" smtClean="0"/>
              <a:t>Present comparison of RL determination options</a:t>
            </a:r>
          </a:p>
          <a:p>
            <a:pPr lvl="1"/>
            <a:r>
              <a:rPr lang="en-US" sz="2000" dirty="0" smtClean="0"/>
              <a:t>Secure adequate link to CO2 calculations (Annex </a:t>
            </a:r>
            <a:r>
              <a:rPr lang="en-US" sz="2000" dirty="0"/>
              <a:t>7)</a:t>
            </a:r>
          </a:p>
          <a:p>
            <a:pPr marL="457200" lvl="1" indent="0">
              <a:buNone/>
            </a:pPr>
            <a:endParaRPr lang="en-US" sz="1700" dirty="0"/>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3</a:t>
            </a:fld>
            <a:endParaRPr lang="en-US"/>
          </a:p>
        </p:txBody>
      </p:sp>
      <p:sp>
        <p:nvSpPr>
          <p:cNvPr id="8" name="Rectangle 7"/>
          <p:cNvSpPr/>
          <p:nvPr/>
        </p:nvSpPr>
        <p:spPr>
          <a:xfrm>
            <a:off x="2126624" y="6311375"/>
            <a:ext cx="5067268" cy="276999"/>
          </a:xfrm>
          <a:prstGeom prst="rect">
            <a:avLst/>
          </a:prstGeom>
        </p:spPr>
        <p:txBody>
          <a:bodyPr wrap="square">
            <a:spAutoFit/>
          </a:bodyPr>
          <a:lstStyle/>
          <a:p>
            <a:pPr lvl="0" algn="ctr"/>
            <a:r>
              <a:rPr lang="en-US" sz="1200" dirty="0">
                <a:solidFill>
                  <a:prstClr val="black">
                    <a:tint val="75000"/>
                  </a:prstClr>
                </a:solidFill>
              </a:rPr>
              <a:t>André </a:t>
            </a:r>
            <a:r>
              <a:rPr lang="en-US" sz="1200" dirty="0" err="1" smtClean="0">
                <a:solidFill>
                  <a:prstClr val="black">
                    <a:tint val="75000"/>
                  </a:prstClr>
                </a:solidFill>
              </a:rPr>
              <a:t>Rijnders</a:t>
            </a:r>
            <a:r>
              <a:rPr lang="en-US" sz="1200" dirty="0" smtClean="0">
                <a:solidFill>
                  <a:prstClr val="black">
                    <a:tint val="75000"/>
                  </a:prstClr>
                </a:solidFill>
              </a:rPr>
              <a:t>  </a:t>
            </a:r>
            <a:r>
              <a:rPr lang="en-US" sz="1200" dirty="0">
                <a:solidFill>
                  <a:prstClr val="black">
                    <a:tint val="75000"/>
                  </a:prstClr>
                </a:solidFill>
              </a:rPr>
              <a:t>RDW / The Netherlands – </a:t>
            </a:r>
            <a:r>
              <a:rPr lang="en-US" sz="1200" dirty="0" err="1">
                <a:solidFill>
                  <a:prstClr val="black">
                    <a:tint val="75000"/>
                  </a:prstClr>
                </a:solidFill>
              </a:rPr>
              <a:t>Wouter</a:t>
            </a:r>
            <a:r>
              <a:rPr lang="en-US" sz="1200" dirty="0">
                <a:solidFill>
                  <a:prstClr val="black">
                    <a:tint val="75000"/>
                  </a:prstClr>
                </a:solidFill>
              </a:rPr>
              <a:t> </a:t>
            </a:r>
            <a:r>
              <a:rPr lang="en-US" sz="1200" dirty="0" err="1">
                <a:solidFill>
                  <a:prstClr val="black">
                    <a:tint val="75000"/>
                  </a:prstClr>
                </a:solidFill>
              </a:rPr>
              <a:t>Vandermeulen</a:t>
            </a:r>
            <a:r>
              <a:rPr lang="en-US" sz="1200" dirty="0">
                <a:solidFill>
                  <a:prstClr val="black">
                    <a:tint val="75000"/>
                  </a:prstClr>
                </a:solidFill>
              </a:rPr>
              <a:t> ACEA-LCV</a:t>
            </a:r>
          </a:p>
        </p:txBody>
      </p:sp>
    </p:spTree>
    <p:extLst>
      <p:ext uri="{BB962C8B-B14F-4D97-AF65-F5344CB8AC3E}">
        <p14:creationId xmlns:p14="http://schemas.microsoft.com/office/powerpoint/2010/main" val="27147747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556792"/>
            <a:ext cx="8568952" cy="504056"/>
          </a:xfrm>
        </p:spPr>
        <p:txBody>
          <a:bodyPr>
            <a:normAutofit/>
          </a:bodyPr>
          <a:lstStyle/>
          <a:p>
            <a:pPr marL="541338" lvl="1" indent="-358775">
              <a:buNone/>
            </a:pPr>
            <a:r>
              <a:rPr lang="en-US" sz="2200" dirty="0" smtClean="0"/>
              <a:t>Additional provisions – work in progress</a:t>
            </a:r>
          </a:p>
          <a:p>
            <a:pPr marL="541338" lvl="1" indent="-358775">
              <a:buNone/>
            </a:pPr>
            <a:endParaRPr lang="en-US" sz="3200" dirty="0"/>
          </a:p>
          <a:p>
            <a:pPr marL="541338" lvl="2" indent="-358775">
              <a:buNone/>
            </a:pPr>
            <a:endParaRPr lang="en-US" sz="3200" dirty="0" smtClean="0"/>
          </a:p>
          <a:p>
            <a:pPr marL="541338" lvl="3" indent="-358775">
              <a:buNone/>
            </a:pPr>
            <a:endParaRPr lang="en-GB" sz="3200" i="1" dirty="0" smtClean="0">
              <a:solidFill>
                <a:prstClr val="black"/>
              </a:solidFill>
            </a:endParaRPr>
          </a:p>
          <a:p>
            <a:pPr marL="541338" lvl="1" indent="-358775">
              <a:buNone/>
            </a:pPr>
            <a:endParaRPr lang="en-US" sz="3200" dirty="0" smtClean="0"/>
          </a:p>
        </p:txBody>
      </p:sp>
      <p:sp>
        <p:nvSpPr>
          <p:cNvPr id="4" name="Tijdelijke aanduiding voor voettekst 3"/>
          <p:cNvSpPr>
            <a:spLocks noGrp="1"/>
          </p:cNvSpPr>
          <p:nvPr>
            <p:ph type="ftr" sz="quarter" idx="11"/>
          </p:nvPr>
        </p:nvSpPr>
        <p:spPr>
          <a:xfrm>
            <a:off x="1979712" y="6356350"/>
            <a:ext cx="5328592"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30</a:t>
            </a:fld>
            <a:endParaRPr lang="en-US"/>
          </a:p>
        </p:txBody>
      </p:sp>
      <p:sp>
        <p:nvSpPr>
          <p:cNvPr id="7" name="TextBox 6"/>
          <p:cNvSpPr txBox="1"/>
          <p:nvPr/>
        </p:nvSpPr>
        <p:spPr>
          <a:xfrm>
            <a:off x="411680" y="1988840"/>
            <a:ext cx="8208912" cy="2893100"/>
          </a:xfrm>
          <a:prstGeom prst="rect">
            <a:avLst/>
          </a:prstGeom>
          <a:noFill/>
          <a:ln>
            <a:solidFill>
              <a:schemeClr val="accent1"/>
            </a:solidFill>
          </a:ln>
        </p:spPr>
        <p:txBody>
          <a:bodyPr wrap="square" rtlCol="0">
            <a:spAutoFit/>
          </a:bodyPr>
          <a:lstStyle/>
          <a:p>
            <a:r>
              <a:rPr lang="en-US" sz="1400" i="1" dirty="0" smtClean="0"/>
              <a:t>Annex 6</a:t>
            </a:r>
          </a:p>
          <a:p>
            <a:r>
              <a:rPr lang="en-US" sz="1400" i="1" dirty="0" smtClean="0"/>
              <a:t>1.2.3.1.	General</a:t>
            </a:r>
          </a:p>
          <a:p>
            <a:r>
              <a:rPr lang="en-US" sz="1400" i="1" dirty="0" smtClean="0"/>
              <a:t>Add to the end of paragraph 1.2.3.1: ….</a:t>
            </a:r>
          </a:p>
          <a:p>
            <a:endParaRPr lang="en-US" sz="1400" i="1" dirty="0" smtClean="0"/>
          </a:p>
          <a:p>
            <a:r>
              <a:rPr lang="en-US" sz="1400" i="1" dirty="0" smtClean="0"/>
              <a:t>1.2.3.2	CO2 interpolation range</a:t>
            </a:r>
          </a:p>
          <a:p>
            <a:r>
              <a:rPr lang="en-US" sz="1400" i="1" dirty="0"/>
              <a:t>Add to the end of paragraph </a:t>
            </a:r>
            <a:r>
              <a:rPr lang="en-US" sz="1400" i="1" dirty="0" smtClean="0"/>
              <a:t>1.2.3.2: </a:t>
            </a:r>
            <a:r>
              <a:rPr lang="en-US" sz="1400" i="1" dirty="0"/>
              <a:t>….</a:t>
            </a:r>
          </a:p>
          <a:p>
            <a:endParaRPr lang="nl-NL" sz="1400" dirty="0" smtClean="0"/>
          </a:p>
          <a:p>
            <a:r>
              <a:rPr lang="en-US" sz="1400" i="1" dirty="0"/>
              <a:t>Annex </a:t>
            </a:r>
            <a:r>
              <a:rPr lang="en-US" sz="1400" i="1" dirty="0" smtClean="0"/>
              <a:t>7</a:t>
            </a:r>
          </a:p>
          <a:p>
            <a:r>
              <a:rPr lang="en-US" sz="1400" i="1" dirty="0" smtClean="0"/>
              <a:t>3.2.4.</a:t>
            </a:r>
            <a:r>
              <a:rPr lang="en-US" sz="1400" i="1" dirty="0"/>
              <a:t>	</a:t>
            </a:r>
            <a:r>
              <a:rPr lang="en-US" sz="1400" i="1" dirty="0" smtClean="0"/>
              <a:t>Calculation of the CO2 value for an individual vehicle in a road load matrix family</a:t>
            </a:r>
            <a:endParaRPr lang="en-US" sz="1400" b="1" i="1" dirty="0" smtClean="0"/>
          </a:p>
          <a:p>
            <a:pPr marL="285750" indent="-285750">
              <a:buFontTx/>
              <a:buChar char="-"/>
            </a:pPr>
            <a:r>
              <a:rPr lang="en-US" sz="1400" i="1" dirty="0" smtClean="0"/>
              <a:t>Definitions of TM, RR, </a:t>
            </a:r>
            <a:r>
              <a:rPr lang="en-US" sz="1400" i="1" dirty="0" err="1" smtClean="0"/>
              <a:t>Af</a:t>
            </a:r>
            <a:r>
              <a:rPr lang="en-US" sz="1400" i="1" dirty="0" smtClean="0"/>
              <a:t> of both reference and individual vehicle</a:t>
            </a:r>
          </a:p>
          <a:p>
            <a:pPr marL="285750" indent="-285750">
              <a:buFontTx/>
              <a:buChar char="-"/>
            </a:pPr>
            <a:r>
              <a:rPr lang="en-US" sz="1400" i="1" dirty="0" smtClean="0"/>
              <a:t>RL formulas</a:t>
            </a:r>
          </a:p>
          <a:p>
            <a:pPr marL="285750" indent="-285750">
              <a:buFontTx/>
              <a:buChar char="-"/>
            </a:pPr>
            <a:r>
              <a:rPr lang="en-US" sz="1400" i="1" dirty="0" smtClean="0"/>
              <a:t>CO2 formulas</a:t>
            </a:r>
          </a:p>
          <a:p>
            <a:endParaRPr lang="nl-NL" sz="1400" i="1" dirty="0">
              <a:latin typeface="Cambria Math"/>
            </a:endParaRPr>
          </a:p>
        </p:txBody>
      </p:sp>
    </p:spTree>
    <p:extLst>
      <p:ext uri="{BB962C8B-B14F-4D97-AF65-F5344CB8AC3E}">
        <p14:creationId xmlns:p14="http://schemas.microsoft.com/office/powerpoint/2010/main" val="7416428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2051724" y="960102"/>
            <a:ext cx="6696740" cy="1282493"/>
          </a:xfrm>
          <a:prstGeom prst="rect">
            <a:avLst/>
          </a:prstGeom>
          <a:gradFill flip="none" rotWithShape="1">
            <a:gsLst>
              <a:gs pos="32000">
                <a:srgbClr val="0070C0"/>
              </a:gs>
              <a:gs pos="48000">
                <a:srgbClr val="FFC000"/>
              </a:gs>
            </a:gsLst>
            <a:path path="circle">
              <a:fillToRect l="100000" t="100000"/>
            </a:path>
            <a:tileRect r="-100000" b="-100000"/>
          </a:gradFill>
          <a:ln w="25400" cap="flat" cmpd="sng" algn="ctr">
            <a:noFill/>
            <a:prstDash val="solid"/>
          </a:ln>
          <a:effectLst/>
        </p:spPr>
        <p:txBody>
          <a:bodyPr rtlCol="0" anchor="ctr"/>
          <a:lstStyle/>
          <a:p>
            <a:pPr algn="ctr">
              <a:defRPr/>
            </a:pPr>
            <a:endParaRPr lang="en-US" kern="0">
              <a:solidFill>
                <a:prstClr val="white"/>
              </a:solidFill>
              <a:latin typeface="Calibri"/>
            </a:endParaRPr>
          </a:p>
        </p:txBody>
      </p:sp>
      <p:graphicFrame>
        <p:nvGraphicFramePr>
          <p:cNvPr id="5" name="Tabelle 4"/>
          <p:cNvGraphicFramePr>
            <a:graphicFrameLocks noGrp="1"/>
          </p:cNvGraphicFramePr>
          <p:nvPr>
            <p:extLst>
              <p:ext uri="{D42A27DB-BD31-4B8C-83A1-F6EECF244321}">
                <p14:modId xmlns:p14="http://schemas.microsoft.com/office/powerpoint/2010/main" val="305581759"/>
              </p:ext>
            </p:extLst>
          </p:nvPr>
        </p:nvGraphicFramePr>
        <p:xfrm>
          <a:off x="475494" y="934951"/>
          <a:ext cx="8280917" cy="5569767"/>
        </p:xfrm>
        <a:graphic>
          <a:graphicData uri="http://schemas.openxmlformats.org/drawingml/2006/table">
            <a:tbl>
              <a:tblPr firstRow="1" firstCol="1" bandRow="1"/>
              <a:tblGrid>
                <a:gridCol w="928154"/>
                <a:gridCol w="648072"/>
                <a:gridCol w="1080120"/>
                <a:gridCol w="1064063"/>
                <a:gridCol w="1168185"/>
                <a:gridCol w="1080120"/>
                <a:gridCol w="1152128"/>
                <a:gridCol w="1160075"/>
              </a:tblGrid>
              <a:tr h="822168">
                <a:tc gridSpan="2">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endParaRPr lang="en-US" sz="1200" dirty="0"/>
                    </a:p>
                  </a:txBody>
                  <a:tcP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defTabSz="898525"/>
                      <a:r>
                        <a:rPr lang="de-DE" sz="1200" dirty="0" err="1" smtClean="0">
                          <a:solidFill>
                            <a:schemeClr val="bg1"/>
                          </a:solidFill>
                        </a:rPr>
                        <a:t>Coastdown</a:t>
                      </a:r>
                      <a:endParaRPr lang="en-US" sz="1200" b="0"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r>
                        <a:rPr lang="de-DE" sz="1200" dirty="0" err="1" smtClean="0">
                          <a:solidFill>
                            <a:schemeClr val="bg1"/>
                          </a:solidFill>
                        </a:rPr>
                        <a:t>Torque</a:t>
                      </a:r>
                      <a:r>
                        <a:rPr lang="de-DE" sz="1200" dirty="0" smtClean="0">
                          <a:solidFill>
                            <a:schemeClr val="bg1"/>
                          </a:solidFill>
                        </a:rPr>
                        <a:t> Meter</a:t>
                      </a:r>
                      <a:endParaRPr lang="en-US" sz="1200" b="0"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r>
                        <a:rPr lang="de-DE" sz="1200" dirty="0" smtClean="0">
                          <a:solidFill>
                            <a:schemeClr val="bg1"/>
                          </a:solidFill>
                        </a:rPr>
                        <a:t>Wind Tunnel &amp; Chassis Dynamometer, Flat Belt</a:t>
                      </a:r>
                      <a:endParaRPr lang="en-US" sz="1200" b="0"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r>
                        <a:rPr lang="de-DE" sz="1200" dirty="0" smtClean="0">
                          <a:solidFill>
                            <a:schemeClr val="bg1"/>
                          </a:solidFill>
                        </a:rPr>
                        <a:t>Road </a:t>
                      </a:r>
                      <a:r>
                        <a:rPr lang="de-DE" sz="1200" dirty="0" err="1" smtClean="0">
                          <a:solidFill>
                            <a:schemeClr val="bg1"/>
                          </a:solidFill>
                        </a:rPr>
                        <a:t>Load</a:t>
                      </a:r>
                      <a:r>
                        <a:rPr lang="de-DE" sz="1200" dirty="0" smtClean="0">
                          <a:solidFill>
                            <a:schemeClr val="bg1"/>
                          </a:solidFill>
                        </a:rPr>
                        <a:t> Matrix Family</a:t>
                      </a:r>
                      <a:endParaRPr lang="en-US" sz="1200" b="0"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r>
                        <a:rPr lang="de-DE" sz="1200" dirty="0" smtClean="0">
                          <a:solidFill>
                            <a:schemeClr val="bg1"/>
                          </a:solidFill>
                        </a:rPr>
                        <a:t>Default Road Load </a:t>
                      </a:r>
                      <a:r>
                        <a:rPr lang="de-DE" sz="1200" dirty="0" err="1" smtClean="0">
                          <a:solidFill>
                            <a:schemeClr val="bg1"/>
                          </a:solidFill>
                        </a:rPr>
                        <a:t>Formula</a:t>
                      </a:r>
                      <a:endParaRPr lang="en-US" sz="1200" b="0"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r>
                        <a:rPr lang="de-DE" sz="1200" dirty="0" err="1" smtClean="0">
                          <a:solidFill>
                            <a:schemeClr val="bg1"/>
                          </a:solidFill>
                        </a:rPr>
                        <a:t>Tabulated</a:t>
                      </a:r>
                      <a:r>
                        <a:rPr lang="de-DE" sz="1200" dirty="0" smtClean="0">
                          <a:solidFill>
                            <a:schemeClr val="bg1"/>
                          </a:solidFill>
                        </a:rPr>
                        <a:t> </a:t>
                      </a:r>
                      <a:r>
                        <a:rPr lang="de-DE" sz="1200" dirty="0" err="1" smtClean="0">
                          <a:solidFill>
                            <a:schemeClr val="bg1"/>
                          </a:solidFill>
                        </a:rPr>
                        <a:t>dyno</a:t>
                      </a:r>
                      <a:r>
                        <a:rPr lang="de-DE" sz="1200" dirty="0" smtClean="0">
                          <a:solidFill>
                            <a:schemeClr val="bg1"/>
                          </a:solidFill>
                        </a:rPr>
                        <a:t> </a:t>
                      </a:r>
                      <a:r>
                        <a:rPr lang="de-DE" sz="1200" dirty="0" err="1" smtClean="0">
                          <a:solidFill>
                            <a:schemeClr val="bg1"/>
                          </a:solidFill>
                        </a:rPr>
                        <a:t>load</a:t>
                      </a:r>
                      <a:r>
                        <a:rPr lang="de-DE" sz="1200" dirty="0" smtClean="0">
                          <a:solidFill>
                            <a:schemeClr val="bg1"/>
                          </a:solidFill>
                        </a:rPr>
                        <a:t> </a:t>
                      </a:r>
                      <a:r>
                        <a:rPr lang="de-DE" sz="1200" dirty="0" err="1" smtClean="0">
                          <a:solidFill>
                            <a:schemeClr val="bg1"/>
                          </a:solidFill>
                        </a:rPr>
                        <a:t>settings</a:t>
                      </a:r>
                      <a:r>
                        <a:rPr lang="de-DE" sz="1200" dirty="0" smtClean="0">
                          <a:solidFill>
                            <a:schemeClr val="bg1"/>
                          </a:solidFill>
                        </a:rPr>
                        <a:t> (ECE R83)</a:t>
                      </a:r>
                      <a:endParaRPr lang="en-US" sz="1200" b="0"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479598">
                <a:tc gridSpan="2">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err="1" smtClean="0"/>
                        <a:t>Principle</a:t>
                      </a:r>
                      <a:endParaRPr lang="en-US" sz="1200" b="0" dirty="0" smtClean="0"/>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b="1" dirty="0" smtClean="0">
                          <a:solidFill>
                            <a:schemeClr val="bg1"/>
                          </a:solidFill>
                        </a:rPr>
                        <a:t>Measurement</a:t>
                      </a:r>
                      <a:endParaRPr lang="en-US" sz="1200" b="1"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hMerge="1">
                  <a:txBody>
                    <a:bodyPr/>
                    <a:lstStyle/>
                    <a:p>
                      <a:endParaRPr lang="en-US"/>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solidFill>
                          <a:schemeClr val="bg1"/>
                        </a:solidFill>
                      </a:endParaRPr>
                    </a:p>
                  </a:txBody>
                  <a:tcPr anchor="ct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b="1" baseline="0" dirty="0" smtClean="0">
                          <a:solidFill>
                            <a:schemeClr val="bg1"/>
                          </a:solidFill>
                        </a:rPr>
                        <a:t>Measurement &amp; </a:t>
                      </a:r>
                      <a:r>
                        <a:rPr lang="de-DE" sz="1200" b="1" baseline="0" dirty="0" err="1" smtClean="0">
                          <a:solidFill>
                            <a:schemeClr val="bg1"/>
                          </a:solidFill>
                        </a:rPr>
                        <a:t>Calculation</a:t>
                      </a:r>
                      <a:endParaRPr lang="en-US" sz="1200" b="1"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b="1" dirty="0" err="1" smtClean="0">
                          <a:solidFill>
                            <a:schemeClr val="bg1"/>
                          </a:solidFill>
                        </a:rPr>
                        <a:t>Calculation</a:t>
                      </a:r>
                      <a:endParaRPr lang="en-US" sz="1200" b="1" dirty="0">
                        <a:solidFill>
                          <a:schemeClr val="bg1"/>
                        </a:solidFill>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hMerge="1">
                  <a:txBody>
                    <a:bodyPr/>
                    <a:lstStyle/>
                    <a:p>
                      <a:endParaRPr lang="en-US"/>
                    </a:p>
                  </a:txBody>
                  <a:tcPr/>
                </a:tc>
              </a:tr>
              <a:tr h="368883">
                <a:tc gridSpan="2">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r>
                        <a:rPr lang="de-DE" sz="1200" dirty="0" err="1" smtClean="0"/>
                        <a:t>Available</a:t>
                      </a:r>
                      <a:r>
                        <a:rPr lang="de-DE" sz="1200" dirty="0" smtClean="0"/>
                        <a:t> in WLTP</a:t>
                      </a:r>
                      <a:endParaRPr lang="en-US" sz="1200" b="0" dirty="0"/>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sz="12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n-US"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dirty="0" smtClean="0"/>
                        <a:t>-</a:t>
                      </a: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368883">
                <a:tc gridSpan="2">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r>
                        <a:rPr lang="de-DE" sz="1200" dirty="0" err="1" smtClean="0"/>
                        <a:t>Available</a:t>
                      </a:r>
                      <a:r>
                        <a:rPr lang="de-DE" sz="1200" baseline="0" dirty="0" smtClean="0"/>
                        <a:t> in NEDC</a:t>
                      </a:r>
                      <a:endParaRPr lang="en-US" sz="1200" b="0" dirty="0"/>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hMerge="1">
                  <a:txBody>
                    <a:bodyPr/>
                    <a:lstStyle/>
                    <a:p>
                      <a:endParaRPr lang="en-US" sz="12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n-US"/>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dirty="0" smtClean="0"/>
                        <a:t>-</a:t>
                      </a: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dirty="0" smtClean="0"/>
                        <a:t>-</a:t>
                      </a: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dirty="0" smtClean="0"/>
                        <a:t>-</a:t>
                      </a: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n-US"/>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r>
              <a:tr h="377218">
                <a:tc rowSpan="4">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r>
                        <a:rPr lang="de-DE" sz="1200" dirty="0" err="1" smtClean="0"/>
                        <a:t>Influence</a:t>
                      </a:r>
                      <a:r>
                        <a:rPr lang="de-DE" sz="1200" dirty="0" smtClean="0"/>
                        <a:t> </a:t>
                      </a:r>
                      <a:r>
                        <a:rPr lang="de-DE" sz="1200" dirty="0" err="1" smtClean="0"/>
                        <a:t>parameters</a:t>
                      </a:r>
                      <a:endParaRPr lang="en-US" sz="1200" b="0" dirty="0"/>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b="1" dirty="0" smtClean="0"/>
                        <a:t>RR</a:t>
                      </a:r>
                      <a:endParaRPr lang="en-US" sz="1200" b="1"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dirty="0" smtClean="0"/>
                        <a:t>- </a:t>
                      </a: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dirty="0" smtClean="0"/>
                        <a:t>-</a:t>
                      </a: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366999">
                <a:tc vMerge="1">
                  <a:txBody>
                    <a:bodyPr/>
                    <a:lstStyle/>
                    <a:p>
                      <a:endParaRPr lang="en-US" sz="1200" b="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b="1" dirty="0" smtClean="0"/>
                        <a:t>TM</a:t>
                      </a:r>
                      <a:endParaRPr lang="en-US" sz="1200" b="1"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r>
              <a:tr h="366999">
                <a:tc vMerge="1">
                  <a:txBody>
                    <a:bodyPr/>
                    <a:lstStyle/>
                    <a:p>
                      <a:endParaRPr lang="en-US" sz="1200" b="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b="1" dirty="0" smtClean="0"/>
                        <a:t>A</a:t>
                      </a:r>
                      <a:endParaRPr lang="en-US" sz="1200" b="1"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dirty="0" smtClean="0"/>
                        <a:t>-</a:t>
                      </a: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435016">
                <a:tc vMerge="1">
                  <a:txBody>
                    <a:bodyPr/>
                    <a:lstStyle/>
                    <a:p>
                      <a:endParaRPr lang="en-US" sz="1200" b="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b="1" dirty="0" smtClean="0"/>
                        <a:t>CD</a:t>
                      </a:r>
                      <a:endParaRPr lang="en-US" sz="1200" b="1"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err="1" smtClean="0"/>
                        <a:t>Estimated</a:t>
                      </a:r>
                      <a:r>
                        <a:rPr lang="de-DE" sz="1200" baseline="0" dirty="0" smtClean="0"/>
                        <a:t> </a:t>
                      </a:r>
                      <a:r>
                        <a:rPr lang="de-DE" sz="1200" baseline="0" dirty="0" err="1" smtClean="0"/>
                        <a:t>worst</a:t>
                      </a:r>
                      <a:r>
                        <a:rPr lang="de-DE" sz="1200" baseline="0" dirty="0" smtClean="0"/>
                        <a:t> </a:t>
                      </a:r>
                      <a:r>
                        <a:rPr lang="de-DE" sz="1200" baseline="0" dirty="0" err="1" smtClean="0"/>
                        <a:t>case</a:t>
                      </a:r>
                      <a:r>
                        <a:rPr lang="de-DE" sz="1200" baseline="0" dirty="0" smtClean="0"/>
                        <a:t> CD</a:t>
                      </a:r>
                      <a:endParaRPr lang="en-US" sz="1200" dirty="0" smtClean="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100" dirty="0" smtClean="0"/>
                        <a:t>-</a:t>
                      </a:r>
                      <a:endParaRPr lang="en-US" sz="11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algn="ctr" defTabSz="914400" rtl="0" eaLnBrk="1" latinLnBrk="0" hangingPunct="1"/>
                      <a:r>
                        <a:rPr lang="de-DE" sz="1200" kern="1200" dirty="0" smtClean="0">
                          <a:solidFill>
                            <a:schemeClr val="tx1"/>
                          </a:solidFill>
                          <a:latin typeface="Calibri"/>
                          <a:ea typeface="+mn-ea"/>
                          <a:cs typeface="+mn-cs"/>
                        </a:rPr>
                        <a:t>-</a:t>
                      </a:r>
                      <a:endParaRPr lang="en-US" sz="1200" kern="1200" dirty="0">
                        <a:solidFill>
                          <a:schemeClr val="tx1"/>
                        </a:solidFill>
                        <a:latin typeface="Calibri"/>
                        <a:ea typeface="+mn-ea"/>
                        <a:cs typeface="+mn-cs"/>
                      </a:endParaRPr>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r>
              <a:tr h="1503827">
                <a:tc gridSpan="2">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algn="l" defTabSz="914400" rtl="0" eaLnBrk="1" latinLnBrk="0" hangingPunct="1"/>
                      <a:r>
                        <a:rPr lang="de-DE" sz="1200" b="1" kern="1200" dirty="0" smtClean="0">
                          <a:solidFill>
                            <a:schemeClr val="tx1"/>
                          </a:solidFill>
                          <a:latin typeface="Calibri" panose="020F0502020204030204" pitchFamily="34" charset="0"/>
                          <a:ea typeface="+mn-ea"/>
                          <a:cs typeface="+mn-cs"/>
                        </a:rPr>
                        <a:t>WLTP trade-off </a:t>
                      </a:r>
                      <a:r>
                        <a:rPr lang="de-DE" sz="1200" b="1" kern="1200" dirty="0" err="1" smtClean="0">
                          <a:solidFill>
                            <a:schemeClr val="tx1"/>
                          </a:solidFill>
                          <a:latin typeface="Calibri" panose="020F0502020204030204" pitchFamily="34" charset="0"/>
                          <a:ea typeface="+mn-ea"/>
                          <a:cs typeface="+mn-cs"/>
                        </a:rPr>
                        <a:t>test</a:t>
                      </a:r>
                      <a:r>
                        <a:rPr lang="de-DE" sz="1200" b="1" kern="1200" dirty="0" smtClean="0">
                          <a:solidFill>
                            <a:schemeClr val="tx1"/>
                          </a:solidFill>
                          <a:latin typeface="Calibri" panose="020F0502020204030204" pitchFamily="34" charset="0"/>
                          <a:ea typeface="+mn-ea"/>
                          <a:cs typeface="+mn-cs"/>
                        </a:rPr>
                        <a:t> </a:t>
                      </a:r>
                      <a:r>
                        <a:rPr lang="de-DE" sz="1200" b="1" kern="1200" dirty="0" err="1" smtClean="0">
                          <a:solidFill>
                            <a:schemeClr val="tx1"/>
                          </a:solidFill>
                          <a:latin typeface="Calibri" panose="020F0502020204030204" pitchFamily="34" charset="0"/>
                          <a:ea typeface="+mn-ea"/>
                          <a:cs typeface="+mn-cs"/>
                        </a:rPr>
                        <a:t>effort</a:t>
                      </a:r>
                      <a:r>
                        <a:rPr lang="de-DE" sz="1200" b="1" kern="1200" dirty="0" smtClean="0">
                          <a:solidFill>
                            <a:schemeClr val="tx1"/>
                          </a:solidFill>
                          <a:latin typeface="Calibri" panose="020F0502020204030204" pitchFamily="34" charset="0"/>
                          <a:ea typeface="+mn-ea"/>
                          <a:cs typeface="+mn-cs"/>
                        </a:rPr>
                        <a:t> </a:t>
                      </a:r>
                      <a:r>
                        <a:rPr lang="de-DE" sz="1200" b="1" kern="1200" dirty="0" err="1" smtClean="0">
                          <a:solidFill>
                            <a:schemeClr val="tx1"/>
                          </a:solidFill>
                          <a:latin typeface="Calibri" panose="020F0502020204030204" pitchFamily="34" charset="0"/>
                          <a:ea typeface="+mn-ea"/>
                          <a:cs typeface="+mn-cs"/>
                        </a:rPr>
                        <a:t>accuracy</a:t>
                      </a:r>
                      <a:r>
                        <a:rPr lang="de-DE" sz="1200" b="1" kern="1200" dirty="0" smtClean="0">
                          <a:solidFill>
                            <a:schemeClr val="tx1"/>
                          </a:solidFill>
                          <a:latin typeface="Calibri" panose="020F0502020204030204" pitchFamily="34" charset="0"/>
                          <a:ea typeface="+mn-ea"/>
                          <a:cs typeface="+mn-cs"/>
                        </a:rPr>
                        <a:t> </a:t>
                      </a:r>
                      <a:r>
                        <a:rPr lang="de-DE" sz="1200" b="1" kern="1200" dirty="0" err="1" smtClean="0">
                          <a:solidFill>
                            <a:schemeClr val="tx1"/>
                          </a:solidFill>
                          <a:latin typeface="Calibri" panose="020F0502020204030204" pitchFamily="34" charset="0"/>
                          <a:ea typeface="+mn-ea"/>
                          <a:cs typeface="+mn-cs"/>
                        </a:rPr>
                        <a:t>for</a:t>
                      </a:r>
                      <a:r>
                        <a:rPr lang="de-DE" sz="1200" b="1" kern="1200" dirty="0" smtClean="0">
                          <a:solidFill>
                            <a:schemeClr val="tx1"/>
                          </a:solidFill>
                          <a:latin typeface="Calibri" panose="020F0502020204030204" pitchFamily="34" charset="0"/>
                          <a:ea typeface="+mn-ea"/>
                          <a:cs typeface="+mn-cs"/>
                        </a:rPr>
                        <a:t> heavy LCVs</a:t>
                      </a:r>
                      <a:endParaRPr lang="en-US" sz="1200" b="1" kern="1200" dirty="0">
                        <a:solidFill>
                          <a:schemeClr val="tx1"/>
                        </a:solidFill>
                        <a:latin typeface="Calibri" panose="020F0502020204030204" pitchFamily="34" charset="0"/>
                        <a:ea typeface="+mn-ea"/>
                        <a:cs typeface="+mn-cs"/>
                      </a:endParaRPr>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dirty="0" smtClean="0"/>
                        <a:t>-</a:t>
                      </a: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360040">
                <a:tc gridSpan="2">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r>
                        <a:rPr lang="de-DE" sz="1200" dirty="0" err="1" smtClean="0"/>
                        <a:t>Practical</a:t>
                      </a:r>
                      <a:r>
                        <a:rPr lang="de-DE" sz="1200" dirty="0" smtClean="0"/>
                        <a:t> </a:t>
                      </a:r>
                      <a:r>
                        <a:rPr lang="de-DE" sz="1200" dirty="0" err="1" smtClean="0"/>
                        <a:t>for</a:t>
                      </a:r>
                      <a:r>
                        <a:rPr lang="de-DE" sz="1200" dirty="0" smtClean="0"/>
                        <a:t> heavy LCVs</a:t>
                      </a:r>
                      <a:endParaRPr lang="en-US" sz="1200" b="0" dirty="0"/>
                    </a:p>
                  </a:txBody>
                  <a:tcPr anchor="ctr">
                    <a:lnL w="12700" cap="flat" cmpd="sng" algn="ctr">
                      <a:no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hMerge="1">
                  <a:txBody>
                    <a:bodyPr/>
                    <a:lstStyle/>
                    <a:p>
                      <a:endParaRPr lang="en-US" sz="12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dirty="0" smtClean="0"/>
                        <a:t>Pos.</a:t>
                      </a: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dirty="0" smtClean="0"/>
                        <a:t>Pos.</a:t>
                      </a: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de-DE" sz="1200" dirty="0" smtClean="0"/>
                        <a:t>Pos.</a:t>
                      </a:r>
                      <a:r>
                        <a:rPr lang="de-DE" sz="1200" baseline="0" dirty="0" smtClean="0"/>
                        <a:t> </a:t>
                      </a: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endParaRPr lang="en-US" sz="1200" dirty="0"/>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endParaRPr lang="en-US" dirty="0"/>
                    </a:p>
                  </a:txBody>
                  <a:tcPr anchor="ctr">
                    <a:lnL w="12700" cap="flat" cmpd="sng" algn="ctr">
                      <a:solidFill>
                        <a:sysClr val="windowText" lastClr="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Text" lastClr="000000">
                        <a:alpha val="20000"/>
                      </a:sysClr>
                    </a:solidFill>
                  </a:tcPr>
                </a:tc>
              </a:tr>
            </a:tbl>
          </a:graphicData>
        </a:graphic>
      </p:graphicFrame>
      <p:sp>
        <p:nvSpPr>
          <p:cNvPr id="6" name="Text Box 68"/>
          <p:cNvSpPr txBox="1">
            <a:spLocks noChangeArrowheads="1"/>
          </p:cNvSpPr>
          <p:nvPr/>
        </p:nvSpPr>
        <p:spPr bwMode="auto">
          <a:xfrm>
            <a:off x="2459915" y="2245214"/>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7" name="Text Box 68"/>
          <p:cNvSpPr txBox="1">
            <a:spLocks noChangeArrowheads="1"/>
          </p:cNvSpPr>
          <p:nvPr/>
        </p:nvSpPr>
        <p:spPr bwMode="auto">
          <a:xfrm>
            <a:off x="3491880" y="2242595"/>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8" name="Text Box 68"/>
          <p:cNvSpPr txBox="1">
            <a:spLocks noChangeArrowheads="1"/>
          </p:cNvSpPr>
          <p:nvPr/>
        </p:nvSpPr>
        <p:spPr bwMode="auto">
          <a:xfrm>
            <a:off x="4634783" y="2251887"/>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9" name="Text Box 68"/>
          <p:cNvSpPr txBox="1">
            <a:spLocks noChangeArrowheads="1"/>
          </p:cNvSpPr>
          <p:nvPr/>
        </p:nvSpPr>
        <p:spPr bwMode="auto">
          <a:xfrm>
            <a:off x="5786911" y="2242595"/>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0" name="Text Box 68"/>
          <p:cNvSpPr txBox="1">
            <a:spLocks noChangeArrowheads="1"/>
          </p:cNvSpPr>
          <p:nvPr/>
        </p:nvSpPr>
        <p:spPr bwMode="auto">
          <a:xfrm>
            <a:off x="6870490" y="2242595"/>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1" name="Text Box 68"/>
          <p:cNvSpPr txBox="1">
            <a:spLocks noChangeArrowheads="1"/>
          </p:cNvSpPr>
          <p:nvPr/>
        </p:nvSpPr>
        <p:spPr bwMode="auto">
          <a:xfrm>
            <a:off x="2459915" y="2631340"/>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2" name="Text Box 68"/>
          <p:cNvSpPr txBox="1">
            <a:spLocks noChangeArrowheads="1"/>
          </p:cNvSpPr>
          <p:nvPr/>
        </p:nvSpPr>
        <p:spPr bwMode="auto">
          <a:xfrm>
            <a:off x="3491880" y="2631340"/>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3" name="Text Box 68"/>
          <p:cNvSpPr txBox="1">
            <a:spLocks noChangeArrowheads="1"/>
          </p:cNvSpPr>
          <p:nvPr/>
        </p:nvSpPr>
        <p:spPr bwMode="auto">
          <a:xfrm>
            <a:off x="8022618" y="2611261"/>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4" name="Text Box 68"/>
          <p:cNvSpPr txBox="1">
            <a:spLocks noChangeArrowheads="1"/>
          </p:cNvSpPr>
          <p:nvPr/>
        </p:nvSpPr>
        <p:spPr bwMode="auto">
          <a:xfrm>
            <a:off x="5786911" y="6135386"/>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5" name="Text Box 68"/>
          <p:cNvSpPr txBox="1">
            <a:spLocks noChangeArrowheads="1"/>
          </p:cNvSpPr>
          <p:nvPr/>
        </p:nvSpPr>
        <p:spPr bwMode="auto">
          <a:xfrm>
            <a:off x="6876256" y="6135386"/>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6" name="Text Box 68"/>
          <p:cNvSpPr txBox="1">
            <a:spLocks noChangeArrowheads="1"/>
          </p:cNvSpPr>
          <p:nvPr/>
        </p:nvSpPr>
        <p:spPr bwMode="auto">
          <a:xfrm>
            <a:off x="8022618" y="6135386"/>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7" name="Text Box 68"/>
          <p:cNvSpPr txBox="1">
            <a:spLocks noChangeArrowheads="1"/>
          </p:cNvSpPr>
          <p:nvPr/>
        </p:nvSpPr>
        <p:spPr bwMode="auto">
          <a:xfrm>
            <a:off x="2459915" y="3759122"/>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8" name="Text Box 68"/>
          <p:cNvSpPr txBox="1">
            <a:spLocks noChangeArrowheads="1"/>
          </p:cNvSpPr>
          <p:nvPr/>
        </p:nvSpPr>
        <p:spPr bwMode="auto">
          <a:xfrm>
            <a:off x="2459915" y="3000179"/>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19" name="Text Box 68"/>
          <p:cNvSpPr txBox="1">
            <a:spLocks noChangeArrowheads="1"/>
          </p:cNvSpPr>
          <p:nvPr/>
        </p:nvSpPr>
        <p:spPr bwMode="auto">
          <a:xfrm>
            <a:off x="2459915" y="3384220"/>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20" name="Text Box 68"/>
          <p:cNvSpPr txBox="1">
            <a:spLocks noChangeArrowheads="1"/>
          </p:cNvSpPr>
          <p:nvPr/>
        </p:nvSpPr>
        <p:spPr bwMode="auto">
          <a:xfrm>
            <a:off x="2459915" y="4151638"/>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21" name="Text Box 68"/>
          <p:cNvSpPr txBox="1">
            <a:spLocks noChangeArrowheads="1"/>
          </p:cNvSpPr>
          <p:nvPr/>
        </p:nvSpPr>
        <p:spPr bwMode="auto">
          <a:xfrm>
            <a:off x="3491880" y="4144504"/>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22" name="Text Box 68"/>
          <p:cNvSpPr txBox="1">
            <a:spLocks noChangeArrowheads="1"/>
          </p:cNvSpPr>
          <p:nvPr/>
        </p:nvSpPr>
        <p:spPr bwMode="auto">
          <a:xfrm>
            <a:off x="3491880" y="3751988"/>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23" name="Text Box 68"/>
          <p:cNvSpPr txBox="1">
            <a:spLocks noChangeArrowheads="1"/>
          </p:cNvSpPr>
          <p:nvPr/>
        </p:nvSpPr>
        <p:spPr bwMode="auto">
          <a:xfrm>
            <a:off x="3491880" y="3384220"/>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24" name="Text Box 68"/>
          <p:cNvSpPr txBox="1">
            <a:spLocks noChangeArrowheads="1"/>
          </p:cNvSpPr>
          <p:nvPr/>
        </p:nvSpPr>
        <p:spPr bwMode="auto">
          <a:xfrm>
            <a:off x="3491880" y="3000179"/>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25" name="Text Box 68"/>
          <p:cNvSpPr txBox="1">
            <a:spLocks noChangeArrowheads="1"/>
          </p:cNvSpPr>
          <p:nvPr/>
        </p:nvSpPr>
        <p:spPr bwMode="auto">
          <a:xfrm>
            <a:off x="4627657" y="4128454"/>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26" name="Text Box 68"/>
          <p:cNvSpPr txBox="1">
            <a:spLocks noChangeArrowheads="1"/>
          </p:cNvSpPr>
          <p:nvPr/>
        </p:nvSpPr>
        <p:spPr bwMode="auto">
          <a:xfrm>
            <a:off x="4627657" y="3735938"/>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27" name="Text Box 68"/>
          <p:cNvSpPr txBox="1">
            <a:spLocks noChangeArrowheads="1"/>
          </p:cNvSpPr>
          <p:nvPr/>
        </p:nvSpPr>
        <p:spPr bwMode="auto">
          <a:xfrm>
            <a:off x="4627657" y="3368170"/>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28" name="Text Box 68"/>
          <p:cNvSpPr txBox="1">
            <a:spLocks noChangeArrowheads="1"/>
          </p:cNvSpPr>
          <p:nvPr/>
        </p:nvSpPr>
        <p:spPr bwMode="auto">
          <a:xfrm>
            <a:off x="4627657" y="3000179"/>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29" name="Text Box 68"/>
          <p:cNvSpPr txBox="1">
            <a:spLocks noChangeArrowheads="1"/>
          </p:cNvSpPr>
          <p:nvPr/>
        </p:nvSpPr>
        <p:spPr bwMode="auto">
          <a:xfrm>
            <a:off x="5774132" y="3735938"/>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30" name="Text Box 68"/>
          <p:cNvSpPr txBox="1">
            <a:spLocks noChangeArrowheads="1"/>
          </p:cNvSpPr>
          <p:nvPr/>
        </p:nvSpPr>
        <p:spPr bwMode="auto">
          <a:xfrm>
            <a:off x="5774132" y="3368170"/>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31" name="Text Box 68"/>
          <p:cNvSpPr txBox="1">
            <a:spLocks noChangeArrowheads="1"/>
          </p:cNvSpPr>
          <p:nvPr/>
        </p:nvSpPr>
        <p:spPr bwMode="auto">
          <a:xfrm>
            <a:off x="5774132" y="3000179"/>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32" name="Text Box 68"/>
          <p:cNvSpPr txBox="1">
            <a:spLocks noChangeArrowheads="1"/>
          </p:cNvSpPr>
          <p:nvPr/>
        </p:nvSpPr>
        <p:spPr bwMode="auto">
          <a:xfrm>
            <a:off x="6870490" y="3735938"/>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33" name="Text Box 68"/>
          <p:cNvSpPr txBox="1">
            <a:spLocks noChangeArrowheads="1"/>
          </p:cNvSpPr>
          <p:nvPr/>
        </p:nvSpPr>
        <p:spPr bwMode="auto">
          <a:xfrm>
            <a:off x="6870490" y="3368170"/>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sp>
        <p:nvSpPr>
          <p:cNvPr id="34" name="Text Box 68"/>
          <p:cNvSpPr txBox="1">
            <a:spLocks noChangeArrowheads="1"/>
          </p:cNvSpPr>
          <p:nvPr/>
        </p:nvSpPr>
        <p:spPr bwMode="auto">
          <a:xfrm>
            <a:off x="8022618" y="3374928"/>
            <a:ext cx="365806" cy="369332"/>
          </a:xfrm>
          <a:prstGeom prst="rect">
            <a:avLst/>
          </a:prstGeom>
          <a:noFill/>
          <a:ln w="9525">
            <a:noFill/>
            <a:miter lim="800000"/>
            <a:headEnd/>
            <a:tailEnd/>
          </a:ln>
        </p:spPr>
        <p:txBody>
          <a:bodyPr wrap="none">
            <a:spAutoFit/>
          </a:bodyPr>
          <a:lstStyle/>
          <a:p>
            <a:pPr algn="ctr" eaLnBrk="0" fontAlgn="base" hangingPunct="0">
              <a:spcBef>
                <a:spcPct val="0"/>
              </a:spcBef>
              <a:spcAft>
                <a:spcPct val="0"/>
              </a:spcAft>
            </a:pPr>
            <a:r>
              <a:rPr lang="de-DE" b="1" dirty="0">
                <a:solidFill>
                  <a:srgbClr val="00B050"/>
                </a:solidFill>
                <a:latin typeface="Arial" pitchFamily="34" charset="0"/>
                <a:cs typeface="Arial" pitchFamily="34" charset="0"/>
                <a:sym typeface="Wingdings" pitchFamily="2" charset="2"/>
              </a:rPr>
              <a:t></a:t>
            </a:r>
            <a:endParaRPr lang="de-DE" b="1" dirty="0">
              <a:solidFill>
                <a:srgbClr val="00B050"/>
              </a:solidFill>
              <a:latin typeface="Arial" pitchFamily="34" charset="0"/>
              <a:cs typeface="Arial" pitchFamily="34" charset="0"/>
            </a:endParaRPr>
          </a:p>
        </p:txBody>
      </p:sp>
      <p:grpSp>
        <p:nvGrpSpPr>
          <p:cNvPr id="37" name="Gruppieren 36"/>
          <p:cNvGrpSpPr/>
          <p:nvPr/>
        </p:nvGrpSpPr>
        <p:grpSpPr>
          <a:xfrm>
            <a:off x="4198214" y="4941808"/>
            <a:ext cx="1238943" cy="1008113"/>
            <a:chOff x="524745" y="1196751"/>
            <a:chExt cx="1238943" cy="1008113"/>
          </a:xfrm>
        </p:grpSpPr>
        <p:grpSp>
          <p:nvGrpSpPr>
            <p:cNvPr id="38" name="Gruppieren 37"/>
            <p:cNvGrpSpPr/>
            <p:nvPr/>
          </p:nvGrpSpPr>
          <p:grpSpPr>
            <a:xfrm>
              <a:off x="524745" y="1196751"/>
              <a:ext cx="1238943" cy="1008113"/>
              <a:chOff x="524745" y="1196751"/>
              <a:chExt cx="1238943" cy="1008113"/>
            </a:xfrm>
          </p:grpSpPr>
          <p:cxnSp>
            <p:nvCxnSpPr>
              <p:cNvPr id="40" name="Gerade Verbindung mit Pfeil 39"/>
              <p:cNvCxnSpPr/>
              <p:nvPr/>
            </p:nvCxnSpPr>
            <p:spPr>
              <a:xfrm flipV="1">
                <a:off x="755576" y="1196752"/>
                <a:ext cx="0" cy="788400"/>
              </a:xfrm>
              <a:prstGeom prst="straightConnector1">
                <a:avLst/>
              </a:prstGeom>
              <a:noFill/>
              <a:ln w="9525" cap="flat" cmpd="sng" algn="ctr">
                <a:solidFill>
                  <a:sysClr val="windowText" lastClr="000000"/>
                </a:solidFill>
                <a:prstDash val="solid"/>
                <a:tailEnd type="arrow"/>
              </a:ln>
              <a:effectLst/>
            </p:spPr>
          </p:cxnSp>
          <p:cxnSp>
            <p:nvCxnSpPr>
              <p:cNvPr id="41" name="Gerade Verbindung mit Pfeil 40"/>
              <p:cNvCxnSpPr/>
              <p:nvPr/>
            </p:nvCxnSpPr>
            <p:spPr>
              <a:xfrm>
                <a:off x="760220" y="1983228"/>
                <a:ext cx="787444" cy="5612"/>
              </a:xfrm>
              <a:prstGeom prst="straightConnector1">
                <a:avLst/>
              </a:prstGeom>
              <a:noFill/>
              <a:ln w="9525" cap="flat" cmpd="sng" algn="ctr">
                <a:solidFill>
                  <a:sysClr val="windowText" lastClr="000000"/>
                </a:solidFill>
                <a:prstDash val="solid"/>
                <a:tailEnd type="arrow"/>
              </a:ln>
              <a:effectLst/>
            </p:spPr>
          </p:cxnSp>
          <p:sp>
            <p:nvSpPr>
              <p:cNvPr id="42" name="Textfeld 41"/>
              <p:cNvSpPr txBox="1"/>
              <p:nvPr/>
            </p:nvSpPr>
            <p:spPr>
              <a:xfrm>
                <a:off x="1153942" y="1974032"/>
                <a:ext cx="609746" cy="230832"/>
              </a:xfrm>
              <a:prstGeom prst="rect">
                <a:avLst/>
              </a:prstGeom>
              <a:noFill/>
            </p:spPr>
            <p:txBody>
              <a:bodyPr wrap="square" rtlCol="0">
                <a:spAutoFit/>
              </a:bodyPr>
              <a:lstStyle/>
              <a:p>
                <a:pPr algn="ctr">
                  <a:defRPr/>
                </a:pPr>
                <a:r>
                  <a:rPr lang="de-DE" sz="900" kern="0" dirty="0" err="1">
                    <a:solidFill>
                      <a:prstClr val="black"/>
                    </a:solidFill>
                    <a:latin typeface="Calibri"/>
                  </a:rPr>
                  <a:t>accuracy</a:t>
                </a:r>
                <a:endParaRPr lang="en-US" sz="900" kern="0" dirty="0">
                  <a:solidFill>
                    <a:prstClr val="black"/>
                  </a:solidFill>
                  <a:latin typeface="Calibri"/>
                </a:endParaRPr>
              </a:p>
            </p:txBody>
          </p:sp>
          <p:sp>
            <p:nvSpPr>
              <p:cNvPr id="43" name="Textfeld 42"/>
              <p:cNvSpPr txBox="1"/>
              <p:nvPr/>
            </p:nvSpPr>
            <p:spPr>
              <a:xfrm rot="16200000">
                <a:off x="415716" y="1305780"/>
                <a:ext cx="448889" cy="230832"/>
              </a:xfrm>
              <a:prstGeom prst="rect">
                <a:avLst/>
              </a:prstGeom>
              <a:noFill/>
            </p:spPr>
            <p:txBody>
              <a:bodyPr wrap="square" rtlCol="0">
                <a:spAutoFit/>
              </a:bodyPr>
              <a:lstStyle/>
              <a:p>
                <a:pPr algn="ctr">
                  <a:defRPr/>
                </a:pPr>
                <a:r>
                  <a:rPr lang="de-DE" sz="900" kern="0" dirty="0" err="1">
                    <a:solidFill>
                      <a:prstClr val="black"/>
                    </a:solidFill>
                    <a:latin typeface="Calibri"/>
                  </a:rPr>
                  <a:t>effort</a:t>
                </a:r>
                <a:endParaRPr lang="en-US" sz="900" kern="0" dirty="0">
                  <a:solidFill>
                    <a:prstClr val="black"/>
                  </a:solidFill>
                  <a:latin typeface="Calibri"/>
                </a:endParaRPr>
              </a:p>
            </p:txBody>
          </p:sp>
        </p:grpSp>
        <p:sp>
          <p:nvSpPr>
            <p:cNvPr id="39" name="Sechseck 38"/>
            <p:cNvSpPr/>
            <p:nvPr/>
          </p:nvSpPr>
          <p:spPr>
            <a:xfrm>
              <a:off x="1259632" y="1228772"/>
              <a:ext cx="180000" cy="180000"/>
            </a:xfrm>
            <a:prstGeom prst="hexagon">
              <a:avLst/>
            </a:prstGeom>
            <a:solidFill>
              <a:srgbClr val="FFC000"/>
            </a:solidFill>
            <a:ln w="25400" cap="flat" cmpd="sng" algn="ctr">
              <a:noFill/>
              <a:prstDash val="solid"/>
            </a:ln>
            <a:effectLst/>
          </p:spPr>
          <p:txBody>
            <a:bodyPr rtlCol="0" anchor="ctr"/>
            <a:lstStyle/>
            <a:p>
              <a:pPr algn="ctr">
                <a:defRPr/>
              </a:pPr>
              <a:endParaRPr lang="en-US" kern="0">
                <a:solidFill>
                  <a:prstClr val="white"/>
                </a:solidFill>
                <a:latin typeface="Calibri"/>
              </a:endParaRPr>
            </a:p>
          </p:txBody>
        </p:sp>
      </p:grpSp>
      <p:grpSp>
        <p:nvGrpSpPr>
          <p:cNvPr id="44" name="Gruppieren 43"/>
          <p:cNvGrpSpPr/>
          <p:nvPr/>
        </p:nvGrpSpPr>
        <p:grpSpPr>
          <a:xfrm>
            <a:off x="5292080" y="4941809"/>
            <a:ext cx="1238943" cy="1008113"/>
            <a:chOff x="2612976" y="1309200"/>
            <a:chExt cx="1238943" cy="1008113"/>
          </a:xfrm>
        </p:grpSpPr>
        <p:grpSp>
          <p:nvGrpSpPr>
            <p:cNvPr id="45" name="Gruppieren 44"/>
            <p:cNvGrpSpPr/>
            <p:nvPr/>
          </p:nvGrpSpPr>
          <p:grpSpPr>
            <a:xfrm>
              <a:off x="2612976" y="1309200"/>
              <a:ext cx="1238943" cy="1008113"/>
              <a:chOff x="524745" y="1196751"/>
              <a:chExt cx="1238943" cy="1008113"/>
            </a:xfrm>
          </p:grpSpPr>
          <p:cxnSp>
            <p:nvCxnSpPr>
              <p:cNvPr id="47" name="Gerade Verbindung mit Pfeil 46"/>
              <p:cNvCxnSpPr/>
              <p:nvPr/>
            </p:nvCxnSpPr>
            <p:spPr>
              <a:xfrm flipV="1">
                <a:off x="755576" y="1196752"/>
                <a:ext cx="0" cy="788400"/>
              </a:xfrm>
              <a:prstGeom prst="straightConnector1">
                <a:avLst/>
              </a:prstGeom>
              <a:noFill/>
              <a:ln w="9525" cap="flat" cmpd="sng" algn="ctr">
                <a:solidFill>
                  <a:sysClr val="windowText" lastClr="000000"/>
                </a:solidFill>
                <a:prstDash val="solid"/>
                <a:tailEnd type="arrow"/>
              </a:ln>
              <a:effectLst/>
            </p:spPr>
          </p:cxnSp>
          <p:cxnSp>
            <p:nvCxnSpPr>
              <p:cNvPr id="48" name="Gerade Verbindung mit Pfeil 47"/>
              <p:cNvCxnSpPr/>
              <p:nvPr/>
            </p:nvCxnSpPr>
            <p:spPr>
              <a:xfrm>
                <a:off x="760220" y="1983228"/>
                <a:ext cx="787444" cy="5612"/>
              </a:xfrm>
              <a:prstGeom prst="straightConnector1">
                <a:avLst/>
              </a:prstGeom>
              <a:noFill/>
              <a:ln w="9525" cap="flat" cmpd="sng" algn="ctr">
                <a:solidFill>
                  <a:sysClr val="windowText" lastClr="000000"/>
                </a:solidFill>
                <a:prstDash val="solid"/>
                <a:tailEnd type="arrow"/>
              </a:ln>
              <a:effectLst/>
            </p:spPr>
          </p:cxnSp>
          <p:sp>
            <p:nvSpPr>
              <p:cNvPr id="49" name="Textfeld 48"/>
              <p:cNvSpPr txBox="1"/>
              <p:nvPr/>
            </p:nvSpPr>
            <p:spPr>
              <a:xfrm>
                <a:off x="1153942" y="1974032"/>
                <a:ext cx="609746" cy="230832"/>
              </a:xfrm>
              <a:prstGeom prst="rect">
                <a:avLst/>
              </a:prstGeom>
              <a:noFill/>
            </p:spPr>
            <p:txBody>
              <a:bodyPr wrap="square" rtlCol="0">
                <a:spAutoFit/>
              </a:bodyPr>
              <a:lstStyle/>
              <a:p>
                <a:pPr algn="ctr">
                  <a:defRPr/>
                </a:pPr>
                <a:r>
                  <a:rPr lang="de-DE" sz="900" kern="0" dirty="0" err="1">
                    <a:solidFill>
                      <a:prstClr val="black"/>
                    </a:solidFill>
                    <a:latin typeface="Calibri"/>
                  </a:rPr>
                  <a:t>accuracy</a:t>
                </a:r>
                <a:endParaRPr lang="en-US" sz="900" kern="0" dirty="0">
                  <a:solidFill>
                    <a:prstClr val="black"/>
                  </a:solidFill>
                  <a:latin typeface="Calibri"/>
                </a:endParaRPr>
              </a:p>
            </p:txBody>
          </p:sp>
          <p:sp>
            <p:nvSpPr>
              <p:cNvPr id="50" name="Textfeld 49"/>
              <p:cNvSpPr txBox="1"/>
              <p:nvPr/>
            </p:nvSpPr>
            <p:spPr>
              <a:xfrm rot="16200000">
                <a:off x="415716" y="1305780"/>
                <a:ext cx="448889" cy="230832"/>
              </a:xfrm>
              <a:prstGeom prst="rect">
                <a:avLst/>
              </a:prstGeom>
              <a:noFill/>
            </p:spPr>
            <p:txBody>
              <a:bodyPr wrap="square" rtlCol="0">
                <a:spAutoFit/>
              </a:bodyPr>
              <a:lstStyle/>
              <a:p>
                <a:pPr algn="ctr">
                  <a:defRPr/>
                </a:pPr>
                <a:r>
                  <a:rPr lang="de-DE" sz="900" kern="0" dirty="0" err="1">
                    <a:solidFill>
                      <a:prstClr val="black"/>
                    </a:solidFill>
                    <a:latin typeface="Calibri"/>
                  </a:rPr>
                  <a:t>effort</a:t>
                </a:r>
                <a:endParaRPr lang="en-US" sz="900" kern="0" dirty="0">
                  <a:solidFill>
                    <a:prstClr val="black"/>
                  </a:solidFill>
                  <a:latin typeface="Calibri"/>
                </a:endParaRPr>
              </a:p>
            </p:txBody>
          </p:sp>
        </p:grpSp>
        <p:sp>
          <p:nvSpPr>
            <p:cNvPr id="46" name="Sechseck 45"/>
            <p:cNvSpPr/>
            <p:nvPr/>
          </p:nvSpPr>
          <p:spPr>
            <a:xfrm>
              <a:off x="3275856" y="1628800"/>
              <a:ext cx="180000" cy="180000"/>
            </a:xfrm>
            <a:prstGeom prst="hexagon">
              <a:avLst/>
            </a:prstGeom>
            <a:gradFill flip="none" rotWithShape="1">
              <a:gsLst>
                <a:gs pos="41000">
                  <a:srgbClr val="0070C0"/>
                </a:gs>
                <a:gs pos="59000">
                  <a:srgbClr val="FFC000"/>
                </a:gs>
              </a:gsLst>
              <a:lin ang="10800000" scaled="1"/>
              <a:tileRect/>
            </a:gradFill>
            <a:ln w="25400" cap="flat" cmpd="sng" algn="ctr">
              <a:noFill/>
              <a:prstDash val="solid"/>
            </a:ln>
            <a:effectLst/>
          </p:spPr>
          <p:txBody>
            <a:bodyPr rtlCol="0" anchor="ctr"/>
            <a:lstStyle/>
            <a:p>
              <a:pPr algn="ctr">
                <a:defRPr/>
              </a:pPr>
              <a:endParaRPr lang="en-US" kern="0">
                <a:solidFill>
                  <a:prstClr val="white"/>
                </a:solidFill>
                <a:latin typeface="Calibri"/>
              </a:endParaRPr>
            </a:p>
          </p:txBody>
        </p:sp>
      </p:grpSp>
      <p:grpSp>
        <p:nvGrpSpPr>
          <p:cNvPr id="51" name="Gruppieren 50"/>
          <p:cNvGrpSpPr/>
          <p:nvPr/>
        </p:nvGrpSpPr>
        <p:grpSpPr>
          <a:xfrm>
            <a:off x="6433921" y="4925102"/>
            <a:ext cx="1238943" cy="1008113"/>
            <a:chOff x="3851920" y="1435121"/>
            <a:chExt cx="1238943" cy="1008113"/>
          </a:xfrm>
        </p:grpSpPr>
        <p:grpSp>
          <p:nvGrpSpPr>
            <p:cNvPr id="52" name="Gruppieren 51"/>
            <p:cNvGrpSpPr/>
            <p:nvPr/>
          </p:nvGrpSpPr>
          <p:grpSpPr>
            <a:xfrm>
              <a:off x="3851920" y="1435121"/>
              <a:ext cx="1238943" cy="1008113"/>
              <a:chOff x="524745" y="1196751"/>
              <a:chExt cx="1238943" cy="1008113"/>
            </a:xfrm>
          </p:grpSpPr>
          <p:cxnSp>
            <p:nvCxnSpPr>
              <p:cNvPr id="54" name="Gerade Verbindung mit Pfeil 53"/>
              <p:cNvCxnSpPr/>
              <p:nvPr/>
            </p:nvCxnSpPr>
            <p:spPr>
              <a:xfrm flipV="1">
                <a:off x="755576" y="1196752"/>
                <a:ext cx="0" cy="788400"/>
              </a:xfrm>
              <a:prstGeom prst="straightConnector1">
                <a:avLst/>
              </a:prstGeom>
              <a:noFill/>
              <a:ln w="9525" cap="flat" cmpd="sng" algn="ctr">
                <a:solidFill>
                  <a:sysClr val="windowText" lastClr="000000"/>
                </a:solidFill>
                <a:prstDash val="solid"/>
                <a:tailEnd type="arrow"/>
              </a:ln>
              <a:effectLst/>
            </p:spPr>
          </p:cxnSp>
          <p:cxnSp>
            <p:nvCxnSpPr>
              <p:cNvPr id="55" name="Gerade Verbindung mit Pfeil 54"/>
              <p:cNvCxnSpPr/>
              <p:nvPr/>
            </p:nvCxnSpPr>
            <p:spPr>
              <a:xfrm>
                <a:off x="760220" y="1983228"/>
                <a:ext cx="787444" cy="5612"/>
              </a:xfrm>
              <a:prstGeom prst="straightConnector1">
                <a:avLst/>
              </a:prstGeom>
              <a:noFill/>
              <a:ln w="9525" cap="flat" cmpd="sng" algn="ctr">
                <a:solidFill>
                  <a:sysClr val="windowText" lastClr="000000"/>
                </a:solidFill>
                <a:prstDash val="solid"/>
                <a:tailEnd type="arrow"/>
              </a:ln>
              <a:effectLst/>
            </p:spPr>
          </p:cxnSp>
          <p:sp>
            <p:nvSpPr>
              <p:cNvPr id="56" name="Textfeld 55"/>
              <p:cNvSpPr txBox="1"/>
              <p:nvPr/>
            </p:nvSpPr>
            <p:spPr>
              <a:xfrm>
                <a:off x="1153942" y="1974032"/>
                <a:ext cx="609746" cy="230832"/>
              </a:xfrm>
              <a:prstGeom prst="rect">
                <a:avLst/>
              </a:prstGeom>
              <a:noFill/>
            </p:spPr>
            <p:txBody>
              <a:bodyPr wrap="square" rtlCol="0">
                <a:spAutoFit/>
              </a:bodyPr>
              <a:lstStyle/>
              <a:p>
                <a:pPr algn="ctr">
                  <a:defRPr/>
                </a:pPr>
                <a:r>
                  <a:rPr lang="de-DE" sz="900" kern="0" dirty="0" err="1">
                    <a:solidFill>
                      <a:prstClr val="black"/>
                    </a:solidFill>
                    <a:latin typeface="Calibri"/>
                  </a:rPr>
                  <a:t>accuracy</a:t>
                </a:r>
                <a:endParaRPr lang="en-US" sz="900" kern="0" dirty="0">
                  <a:solidFill>
                    <a:prstClr val="black"/>
                  </a:solidFill>
                  <a:latin typeface="Calibri"/>
                </a:endParaRPr>
              </a:p>
            </p:txBody>
          </p:sp>
          <p:sp>
            <p:nvSpPr>
              <p:cNvPr id="57" name="Textfeld 56"/>
              <p:cNvSpPr txBox="1"/>
              <p:nvPr/>
            </p:nvSpPr>
            <p:spPr>
              <a:xfrm rot="16200000">
                <a:off x="415716" y="1305780"/>
                <a:ext cx="448889" cy="230832"/>
              </a:xfrm>
              <a:prstGeom prst="rect">
                <a:avLst/>
              </a:prstGeom>
              <a:noFill/>
            </p:spPr>
            <p:txBody>
              <a:bodyPr wrap="square" rtlCol="0">
                <a:spAutoFit/>
              </a:bodyPr>
              <a:lstStyle/>
              <a:p>
                <a:pPr algn="ctr">
                  <a:defRPr/>
                </a:pPr>
                <a:r>
                  <a:rPr lang="de-DE" sz="900" kern="0" dirty="0" err="1">
                    <a:solidFill>
                      <a:prstClr val="black"/>
                    </a:solidFill>
                    <a:latin typeface="Calibri"/>
                  </a:rPr>
                  <a:t>effort</a:t>
                </a:r>
                <a:endParaRPr lang="en-US" sz="900" kern="0" dirty="0">
                  <a:solidFill>
                    <a:prstClr val="black"/>
                  </a:solidFill>
                  <a:latin typeface="Calibri"/>
                </a:endParaRPr>
              </a:p>
            </p:txBody>
          </p:sp>
        </p:grpSp>
        <p:sp>
          <p:nvSpPr>
            <p:cNvPr id="53" name="Sechseck 52"/>
            <p:cNvSpPr/>
            <p:nvPr/>
          </p:nvSpPr>
          <p:spPr>
            <a:xfrm>
              <a:off x="4355976" y="1952856"/>
              <a:ext cx="180000" cy="180000"/>
            </a:xfrm>
            <a:prstGeom prst="hexagon">
              <a:avLst/>
            </a:prstGeom>
            <a:solidFill>
              <a:srgbClr val="0070C0"/>
            </a:solidFill>
            <a:ln w="25400" cap="flat" cmpd="sng" algn="ctr">
              <a:noFill/>
              <a:prstDash val="solid"/>
            </a:ln>
            <a:effectLst/>
          </p:spPr>
          <p:txBody>
            <a:bodyPr rtlCol="0" anchor="ctr"/>
            <a:lstStyle/>
            <a:p>
              <a:pPr algn="ctr">
                <a:defRPr/>
              </a:pPr>
              <a:endParaRPr lang="en-US" kern="0">
                <a:solidFill>
                  <a:prstClr val="white"/>
                </a:solidFill>
                <a:latin typeface="Calibri"/>
              </a:endParaRPr>
            </a:p>
          </p:txBody>
        </p:sp>
      </p:grpSp>
      <p:sp>
        <p:nvSpPr>
          <p:cNvPr id="58" name="Textfeld 57"/>
          <p:cNvSpPr txBox="1"/>
          <p:nvPr/>
        </p:nvSpPr>
        <p:spPr>
          <a:xfrm>
            <a:off x="467544" y="6455962"/>
            <a:ext cx="8280920" cy="276999"/>
          </a:xfrm>
          <a:prstGeom prst="rect">
            <a:avLst/>
          </a:prstGeom>
          <a:noFill/>
        </p:spPr>
        <p:txBody>
          <a:bodyPr wrap="square" rtlCol="0">
            <a:spAutoFit/>
          </a:bodyPr>
          <a:lstStyle/>
          <a:p>
            <a:r>
              <a:rPr lang="de-DE" sz="1200" dirty="0">
                <a:solidFill>
                  <a:srgbClr val="000000"/>
                </a:solidFill>
              </a:rPr>
              <a:t>RR: Rolling Resistance; TM: Test </a:t>
            </a:r>
            <a:r>
              <a:rPr lang="de-DE" sz="1200" dirty="0" err="1">
                <a:solidFill>
                  <a:srgbClr val="000000"/>
                </a:solidFill>
              </a:rPr>
              <a:t>Mass</a:t>
            </a:r>
            <a:r>
              <a:rPr lang="de-DE" sz="1200" dirty="0">
                <a:solidFill>
                  <a:srgbClr val="000000"/>
                </a:solidFill>
              </a:rPr>
              <a:t>; A: Frontal Area; CD: </a:t>
            </a:r>
            <a:r>
              <a:rPr lang="de-DE" sz="1200" dirty="0" err="1">
                <a:solidFill>
                  <a:srgbClr val="000000"/>
                </a:solidFill>
              </a:rPr>
              <a:t>drag</a:t>
            </a:r>
            <a:r>
              <a:rPr lang="de-DE" sz="1200" dirty="0">
                <a:solidFill>
                  <a:srgbClr val="000000"/>
                </a:solidFill>
              </a:rPr>
              <a:t> </a:t>
            </a:r>
            <a:r>
              <a:rPr lang="de-DE" sz="1200" dirty="0" err="1">
                <a:solidFill>
                  <a:srgbClr val="000000"/>
                </a:solidFill>
              </a:rPr>
              <a:t>coefficient</a:t>
            </a:r>
            <a:endParaRPr lang="en-US" sz="1200" dirty="0">
              <a:solidFill>
                <a:srgbClr val="000000"/>
              </a:solidFill>
            </a:endParaRPr>
          </a:p>
        </p:txBody>
      </p:sp>
      <p:grpSp>
        <p:nvGrpSpPr>
          <p:cNvPr id="66" name="Gruppieren 65"/>
          <p:cNvGrpSpPr/>
          <p:nvPr/>
        </p:nvGrpSpPr>
        <p:grpSpPr>
          <a:xfrm>
            <a:off x="1992749" y="4950401"/>
            <a:ext cx="1238943" cy="1008113"/>
            <a:chOff x="524745" y="1196751"/>
            <a:chExt cx="1238943" cy="1008113"/>
          </a:xfrm>
        </p:grpSpPr>
        <p:grpSp>
          <p:nvGrpSpPr>
            <p:cNvPr id="67" name="Gruppieren 66"/>
            <p:cNvGrpSpPr/>
            <p:nvPr/>
          </p:nvGrpSpPr>
          <p:grpSpPr>
            <a:xfrm>
              <a:off x="524745" y="1196751"/>
              <a:ext cx="1238943" cy="1008113"/>
              <a:chOff x="524745" y="1196751"/>
              <a:chExt cx="1238943" cy="1008113"/>
            </a:xfrm>
          </p:grpSpPr>
          <p:cxnSp>
            <p:nvCxnSpPr>
              <p:cNvPr id="69" name="Gerade Verbindung mit Pfeil 68"/>
              <p:cNvCxnSpPr/>
              <p:nvPr/>
            </p:nvCxnSpPr>
            <p:spPr>
              <a:xfrm flipV="1">
                <a:off x="755576" y="1196752"/>
                <a:ext cx="0" cy="788400"/>
              </a:xfrm>
              <a:prstGeom prst="straightConnector1">
                <a:avLst/>
              </a:prstGeom>
              <a:noFill/>
              <a:ln w="9525" cap="flat" cmpd="sng" algn="ctr">
                <a:solidFill>
                  <a:sysClr val="windowText" lastClr="000000"/>
                </a:solidFill>
                <a:prstDash val="solid"/>
                <a:tailEnd type="arrow"/>
              </a:ln>
              <a:effectLst/>
            </p:spPr>
          </p:cxnSp>
          <p:cxnSp>
            <p:nvCxnSpPr>
              <p:cNvPr id="70" name="Gerade Verbindung mit Pfeil 69"/>
              <p:cNvCxnSpPr/>
              <p:nvPr/>
            </p:nvCxnSpPr>
            <p:spPr>
              <a:xfrm>
                <a:off x="760220" y="1983228"/>
                <a:ext cx="787444" cy="5612"/>
              </a:xfrm>
              <a:prstGeom prst="straightConnector1">
                <a:avLst/>
              </a:prstGeom>
              <a:noFill/>
              <a:ln w="9525" cap="flat" cmpd="sng" algn="ctr">
                <a:solidFill>
                  <a:sysClr val="windowText" lastClr="000000"/>
                </a:solidFill>
                <a:prstDash val="solid"/>
                <a:tailEnd type="arrow"/>
              </a:ln>
              <a:effectLst/>
            </p:spPr>
          </p:cxnSp>
          <p:sp>
            <p:nvSpPr>
              <p:cNvPr id="71" name="Textfeld 70"/>
              <p:cNvSpPr txBox="1"/>
              <p:nvPr/>
            </p:nvSpPr>
            <p:spPr>
              <a:xfrm>
                <a:off x="1153942" y="1974032"/>
                <a:ext cx="609746" cy="230832"/>
              </a:xfrm>
              <a:prstGeom prst="rect">
                <a:avLst/>
              </a:prstGeom>
              <a:noFill/>
            </p:spPr>
            <p:txBody>
              <a:bodyPr wrap="square" rtlCol="0">
                <a:spAutoFit/>
              </a:bodyPr>
              <a:lstStyle/>
              <a:p>
                <a:pPr algn="ctr">
                  <a:defRPr/>
                </a:pPr>
                <a:r>
                  <a:rPr lang="de-DE" sz="900" kern="0" dirty="0" err="1">
                    <a:solidFill>
                      <a:prstClr val="black"/>
                    </a:solidFill>
                    <a:latin typeface="Calibri"/>
                  </a:rPr>
                  <a:t>accuracy</a:t>
                </a:r>
                <a:endParaRPr lang="en-US" sz="900" kern="0" dirty="0">
                  <a:solidFill>
                    <a:prstClr val="black"/>
                  </a:solidFill>
                  <a:latin typeface="Calibri"/>
                </a:endParaRPr>
              </a:p>
            </p:txBody>
          </p:sp>
          <p:sp>
            <p:nvSpPr>
              <p:cNvPr id="72" name="Textfeld 71"/>
              <p:cNvSpPr txBox="1"/>
              <p:nvPr/>
            </p:nvSpPr>
            <p:spPr>
              <a:xfrm rot="16200000">
                <a:off x="415716" y="1305780"/>
                <a:ext cx="448889" cy="230832"/>
              </a:xfrm>
              <a:prstGeom prst="rect">
                <a:avLst/>
              </a:prstGeom>
              <a:noFill/>
            </p:spPr>
            <p:txBody>
              <a:bodyPr wrap="square" rtlCol="0">
                <a:spAutoFit/>
              </a:bodyPr>
              <a:lstStyle/>
              <a:p>
                <a:pPr algn="ctr">
                  <a:defRPr/>
                </a:pPr>
                <a:r>
                  <a:rPr lang="de-DE" sz="900" kern="0" dirty="0" err="1">
                    <a:solidFill>
                      <a:prstClr val="black"/>
                    </a:solidFill>
                    <a:latin typeface="Calibri"/>
                  </a:rPr>
                  <a:t>effort</a:t>
                </a:r>
                <a:endParaRPr lang="en-US" sz="900" kern="0" dirty="0">
                  <a:solidFill>
                    <a:prstClr val="black"/>
                  </a:solidFill>
                  <a:latin typeface="Calibri"/>
                </a:endParaRPr>
              </a:p>
            </p:txBody>
          </p:sp>
        </p:grpSp>
        <p:sp>
          <p:nvSpPr>
            <p:cNvPr id="68" name="Sechseck 67"/>
            <p:cNvSpPr/>
            <p:nvPr/>
          </p:nvSpPr>
          <p:spPr>
            <a:xfrm>
              <a:off x="1385080" y="1228772"/>
              <a:ext cx="180000" cy="180000"/>
            </a:xfrm>
            <a:prstGeom prst="hexagon">
              <a:avLst/>
            </a:prstGeom>
            <a:solidFill>
              <a:srgbClr val="FFC000"/>
            </a:solidFill>
            <a:ln w="25400" cap="flat" cmpd="sng" algn="ctr">
              <a:noFill/>
              <a:prstDash val="solid"/>
            </a:ln>
            <a:effectLst/>
          </p:spPr>
          <p:txBody>
            <a:bodyPr rtlCol="0" anchor="ctr"/>
            <a:lstStyle/>
            <a:p>
              <a:pPr algn="ctr">
                <a:defRPr/>
              </a:pPr>
              <a:endParaRPr lang="en-US" kern="0">
                <a:solidFill>
                  <a:prstClr val="white"/>
                </a:solidFill>
                <a:latin typeface="Calibri"/>
              </a:endParaRPr>
            </a:p>
          </p:txBody>
        </p:sp>
      </p:grpSp>
      <p:grpSp>
        <p:nvGrpSpPr>
          <p:cNvPr id="73" name="Gruppieren 72"/>
          <p:cNvGrpSpPr/>
          <p:nvPr/>
        </p:nvGrpSpPr>
        <p:grpSpPr>
          <a:xfrm>
            <a:off x="3046685" y="4950401"/>
            <a:ext cx="1238943" cy="1008113"/>
            <a:chOff x="524745" y="1196751"/>
            <a:chExt cx="1238943" cy="1008113"/>
          </a:xfrm>
        </p:grpSpPr>
        <p:grpSp>
          <p:nvGrpSpPr>
            <p:cNvPr id="74" name="Gruppieren 73"/>
            <p:cNvGrpSpPr/>
            <p:nvPr/>
          </p:nvGrpSpPr>
          <p:grpSpPr>
            <a:xfrm>
              <a:off x="524745" y="1196751"/>
              <a:ext cx="1238943" cy="1008113"/>
              <a:chOff x="524745" y="1196751"/>
              <a:chExt cx="1238943" cy="1008113"/>
            </a:xfrm>
          </p:grpSpPr>
          <p:cxnSp>
            <p:nvCxnSpPr>
              <p:cNvPr id="76" name="Gerade Verbindung mit Pfeil 75"/>
              <p:cNvCxnSpPr/>
              <p:nvPr/>
            </p:nvCxnSpPr>
            <p:spPr>
              <a:xfrm flipV="1">
                <a:off x="755576" y="1196752"/>
                <a:ext cx="0" cy="788400"/>
              </a:xfrm>
              <a:prstGeom prst="straightConnector1">
                <a:avLst/>
              </a:prstGeom>
              <a:noFill/>
              <a:ln w="9525" cap="flat" cmpd="sng" algn="ctr">
                <a:solidFill>
                  <a:sysClr val="windowText" lastClr="000000"/>
                </a:solidFill>
                <a:prstDash val="solid"/>
                <a:tailEnd type="arrow"/>
              </a:ln>
              <a:effectLst/>
            </p:spPr>
          </p:cxnSp>
          <p:cxnSp>
            <p:nvCxnSpPr>
              <p:cNvPr id="77" name="Gerade Verbindung mit Pfeil 76"/>
              <p:cNvCxnSpPr/>
              <p:nvPr/>
            </p:nvCxnSpPr>
            <p:spPr>
              <a:xfrm>
                <a:off x="760220" y="1983228"/>
                <a:ext cx="787444" cy="5612"/>
              </a:xfrm>
              <a:prstGeom prst="straightConnector1">
                <a:avLst/>
              </a:prstGeom>
              <a:noFill/>
              <a:ln w="9525" cap="flat" cmpd="sng" algn="ctr">
                <a:solidFill>
                  <a:sysClr val="windowText" lastClr="000000"/>
                </a:solidFill>
                <a:prstDash val="solid"/>
                <a:tailEnd type="arrow"/>
              </a:ln>
              <a:effectLst/>
            </p:spPr>
          </p:cxnSp>
          <p:sp>
            <p:nvSpPr>
              <p:cNvPr id="78" name="Textfeld 77"/>
              <p:cNvSpPr txBox="1"/>
              <p:nvPr/>
            </p:nvSpPr>
            <p:spPr>
              <a:xfrm>
                <a:off x="1153942" y="1974032"/>
                <a:ext cx="609746" cy="230832"/>
              </a:xfrm>
              <a:prstGeom prst="rect">
                <a:avLst/>
              </a:prstGeom>
              <a:noFill/>
            </p:spPr>
            <p:txBody>
              <a:bodyPr wrap="square" rtlCol="0">
                <a:spAutoFit/>
              </a:bodyPr>
              <a:lstStyle/>
              <a:p>
                <a:pPr algn="ctr">
                  <a:defRPr/>
                </a:pPr>
                <a:r>
                  <a:rPr lang="de-DE" sz="900" kern="0" dirty="0" err="1">
                    <a:solidFill>
                      <a:prstClr val="black"/>
                    </a:solidFill>
                    <a:latin typeface="Calibri"/>
                  </a:rPr>
                  <a:t>accuracy</a:t>
                </a:r>
                <a:endParaRPr lang="en-US" sz="900" kern="0" dirty="0">
                  <a:solidFill>
                    <a:prstClr val="black"/>
                  </a:solidFill>
                  <a:latin typeface="Calibri"/>
                </a:endParaRPr>
              </a:p>
            </p:txBody>
          </p:sp>
          <p:sp>
            <p:nvSpPr>
              <p:cNvPr id="79" name="Textfeld 78"/>
              <p:cNvSpPr txBox="1"/>
              <p:nvPr/>
            </p:nvSpPr>
            <p:spPr>
              <a:xfrm rot="16200000">
                <a:off x="415716" y="1305780"/>
                <a:ext cx="448889" cy="230832"/>
              </a:xfrm>
              <a:prstGeom prst="rect">
                <a:avLst/>
              </a:prstGeom>
              <a:noFill/>
            </p:spPr>
            <p:txBody>
              <a:bodyPr wrap="square" rtlCol="0">
                <a:spAutoFit/>
              </a:bodyPr>
              <a:lstStyle/>
              <a:p>
                <a:pPr algn="ctr">
                  <a:defRPr/>
                </a:pPr>
                <a:r>
                  <a:rPr lang="de-DE" sz="900" kern="0" dirty="0" err="1">
                    <a:solidFill>
                      <a:prstClr val="black"/>
                    </a:solidFill>
                    <a:latin typeface="Calibri"/>
                  </a:rPr>
                  <a:t>effort</a:t>
                </a:r>
                <a:endParaRPr lang="en-US" sz="900" kern="0" dirty="0">
                  <a:solidFill>
                    <a:prstClr val="black"/>
                  </a:solidFill>
                  <a:latin typeface="Calibri"/>
                </a:endParaRPr>
              </a:p>
            </p:txBody>
          </p:sp>
        </p:grpSp>
        <p:sp>
          <p:nvSpPr>
            <p:cNvPr id="75" name="Sechseck 74"/>
            <p:cNvSpPr/>
            <p:nvPr/>
          </p:nvSpPr>
          <p:spPr>
            <a:xfrm>
              <a:off x="1385080" y="1228772"/>
              <a:ext cx="180000" cy="180000"/>
            </a:xfrm>
            <a:prstGeom prst="hexagon">
              <a:avLst/>
            </a:prstGeom>
            <a:solidFill>
              <a:srgbClr val="FFC000"/>
            </a:solidFill>
            <a:ln w="25400" cap="flat" cmpd="sng" algn="ctr">
              <a:noFill/>
              <a:prstDash val="solid"/>
            </a:ln>
            <a:effectLst/>
          </p:spPr>
          <p:txBody>
            <a:bodyPr rtlCol="0" anchor="ctr"/>
            <a:lstStyle/>
            <a:p>
              <a:pPr algn="ctr">
                <a:defRPr/>
              </a:pPr>
              <a:endParaRPr lang="en-US" kern="0">
                <a:solidFill>
                  <a:prstClr val="white"/>
                </a:solidFill>
                <a:latin typeface="Calibri"/>
              </a:endParaRPr>
            </a:p>
          </p:txBody>
        </p:sp>
      </p:grpSp>
      <p:sp>
        <p:nvSpPr>
          <p:cNvPr id="80" name="Titel 1"/>
          <p:cNvSpPr txBox="1">
            <a:spLocks/>
          </p:cNvSpPr>
          <p:nvPr/>
        </p:nvSpPr>
        <p:spPr>
          <a:xfrm>
            <a:off x="318889" y="182004"/>
            <a:ext cx="8229600" cy="778098"/>
          </a:xfrm>
          <a:prstGeom prst="rect">
            <a:avLst/>
          </a:prstGeom>
          <a:solidFill>
            <a:schemeClr val="accent3">
              <a:lumMod val="20000"/>
              <a:lumOff val="80000"/>
            </a:schemeClr>
          </a:solidFill>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OI #17: Default Road Load</a:t>
            </a:r>
            <a:endParaRPr lang="en-US" dirty="0"/>
          </a:p>
        </p:txBody>
      </p:sp>
    </p:spTree>
    <p:extLst>
      <p:ext uri="{BB962C8B-B14F-4D97-AF65-F5344CB8AC3E}">
        <p14:creationId xmlns:p14="http://schemas.microsoft.com/office/powerpoint/2010/main" val="23989188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1008112"/>
          </a:xfrm>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412776"/>
            <a:ext cx="8689408" cy="4896544"/>
          </a:xfrm>
        </p:spPr>
        <p:txBody>
          <a:bodyPr>
            <a:normAutofit/>
          </a:bodyPr>
          <a:lstStyle/>
          <a:p>
            <a:pPr marL="457200" lvl="1" indent="0">
              <a:buNone/>
            </a:pPr>
            <a:endParaRPr lang="en-US" dirty="0" smtClean="0"/>
          </a:p>
          <a:p>
            <a:pPr marL="457200" lvl="1" indent="0">
              <a:buNone/>
            </a:pPr>
            <a:endParaRPr lang="en-US" sz="2400" dirty="0" smtClean="0"/>
          </a:p>
          <a:p>
            <a:pPr lvl="1"/>
            <a:endParaRPr lang="en-US" sz="2400" dirty="0" smtClean="0"/>
          </a:p>
          <a:p>
            <a:pPr lvl="1"/>
            <a:endParaRPr lang="en-US" sz="2400" dirty="0" smtClean="0"/>
          </a:p>
          <a:p>
            <a:pPr lvl="1"/>
            <a:endParaRPr lang="en-US" sz="2400" dirty="0"/>
          </a:p>
          <a:p>
            <a:pPr marL="457200" lvl="1" indent="0">
              <a:buNone/>
            </a:pPr>
            <a:endParaRPr lang="en-US" sz="1700" dirty="0" smtClean="0"/>
          </a:p>
          <a:p>
            <a:pPr marL="457200" lvl="1" indent="0">
              <a:buNone/>
            </a:pPr>
            <a:endParaRPr lang="en-US" sz="1700" dirty="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32</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561161637"/>
              </p:ext>
            </p:extLst>
          </p:nvPr>
        </p:nvGraphicFramePr>
        <p:xfrm>
          <a:off x="506381" y="1412776"/>
          <a:ext cx="8424937" cy="5172095"/>
        </p:xfrm>
        <a:graphic>
          <a:graphicData uri="http://schemas.openxmlformats.org/drawingml/2006/table">
            <a:tbl>
              <a:tblPr firstRow="1" bandRow="1">
                <a:tableStyleId>{5C22544A-7EE6-4342-B048-85BDC9FD1C3A}</a:tableStyleId>
              </a:tblPr>
              <a:tblGrid>
                <a:gridCol w="1185299"/>
                <a:gridCol w="1584176"/>
                <a:gridCol w="1224136"/>
                <a:gridCol w="2088232"/>
                <a:gridCol w="2343094"/>
              </a:tblGrid>
              <a:tr h="663848">
                <a:tc>
                  <a:txBody>
                    <a:bodyPr/>
                    <a:lstStyle/>
                    <a:p>
                      <a:r>
                        <a:rPr lang="en-GB" dirty="0" smtClean="0"/>
                        <a:t>Option</a:t>
                      </a:r>
                      <a:endParaRPr lang="en-GB" dirty="0"/>
                    </a:p>
                  </a:txBody>
                  <a:tcPr/>
                </a:tc>
                <a:tc>
                  <a:txBody>
                    <a:bodyPr/>
                    <a:lstStyle/>
                    <a:p>
                      <a:r>
                        <a:rPr lang="en-GB" dirty="0" smtClean="0"/>
                        <a:t>Range covered</a:t>
                      </a:r>
                      <a:endParaRPr lang="en-GB" dirty="0"/>
                    </a:p>
                  </a:txBody>
                  <a:tcPr/>
                </a:tc>
                <a:tc>
                  <a:txBody>
                    <a:bodyPr/>
                    <a:lstStyle/>
                    <a:p>
                      <a:r>
                        <a:rPr lang="en-GB" dirty="0" smtClean="0"/>
                        <a:t># of</a:t>
                      </a:r>
                      <a:r>
                        <a:rPr lang="en-GB" baseline="0" dirty="0" smtClean="0"/>
                        <a:t> coast-down tests</a:t>
                      </a:r>
                      <a:endParaRPr lang="en-GB" dirty="0"/>
                    </a:p>
                  </a:txBody>
                  <a:tcPr/>
                </a:tc>
                <a:tc>
                  <a:txBody>
                    <a:bodyPr/>
                    <a:lstStyle/>
                    <a:p>
                      <a:r>
                        <a:rPr lang="en-GB" dirty="0" smtClean="0"/>
                        <a:t>Approach</a:t>
                      </a:r>
                      <a:endParaRPr lang="en-GB" dirty="0"/>
                    </a:p>
                  </a:txBody>
                  <a:tcPr/>
                </a:tc>
                <a:tc>
                  <a:txBody>
                    <a:bodyPr/>
                    <a:lstStyle/>
                    <a:p>
                      <a:r>
                        <a:rPr lang="en-GB" dirty="0" smtClean="0"/>
                        <a:t>Safeguard</a:t>
                      </a:r>
                      <a:endParaRPr lang="en-GB" dirty="0"/>
                    </a:p>
                  </a:txBody>
                  <a:tcPr/>
                </a:tc>
              </a:tr>
              <a:tr h="820167">
                <a:tc>
                  <a:txBody>
                    <a:bodyPr/>
                    <a:lstStyle/>
                    <a:p>
                      <a:r>
                        <a:rPr lang="en-GB" sz="1400" dirty="0" smtClean="0"/>
                        <a:t>Individual</a:t>
                      </a:r>
                      <a:endParaRPr lang="en-GB" sz="1400" dirty="0"/>
                    </a:p>
                  </a:txBody>
                  <a:tcPr/>
                </a:tc>
                <a:tc>
                  <a:txBody>
                    <a:bodyPr/>
                    <a:lstStyle/>
                    <a:p>
                      <a:r>
                        <a:rPr lang="en-GB" sz="1400" dirty="0" smtClean="0"/>
                        <a:t>3%  (time based</a:t>
                      </a:r>
                      <a:r>
                        <a:rPr lang="en-GB" sz="1400" baseline="0" dirty="0" smtClean="0"/>
                        <a:t> statistical accuracy – </a:t>
                      </a:r>
                      <a:r>
                        <a:rPr lang="en-GB" sz="1400" dirty="0" smtClean="0"/>
                        <a:t>§4.3.1.4.2)</a:t>
                      </a:r>
                      <a:endParaRPr lang="en-GB" sz="1400" dirty="0"/>
                    </a:p>
                  </a:txBody>
                  <a:tcPr/>
                </a:tc>
                <a:tc>
                  <a:txBody>
                    <a:bodyPr/>
                    <a:lstStyle/>
                    <a:p>
                      <a:r>
                        <a:rPr lang="en-GB" sz="1400" dirty="0" smtClean="0"/>
                        <a:t>1</a:t>
                      </a:r>
                      <a:endParaRPr lang="en-GB" sz="1400" dirty="0"/>
                    </a:p>
                  </a:txBody>
                  <a:tcPr/>
                </a:tc>
                <a:tc>
                  <a:txBody>
                    <a:bodyPr/>
                    <a:lstStyle/>
                    <a:p>
                      <a:r>
                        <a:rPr lang="en-GB" sz="1600" dirty="0" smtClean="0"/>
                        <a:t>Direct measurement</a:t>
                      </a:r>
                      <a:endParaRPr lang="en-GB" sz="1600" dirty="0"/>
                    </a:p>
                  </a:txBody>
                  <a:tcPr/>
                </a:tc>
                <a:tc>
                  <a:txBody>
                    <a:bodyPr/>
                    <a:lstStyle/>
                    <a:p>
                      <a:r>
                        <a:rPr lang="en-GB" sz="1600" dirty="0" smtClean="0"/>
                        <a:t>General test accuracy requirements</a:t>
                      </a:r>
                      <a:endParaRPr lang="en-GB" sz="1600" dirty="0"/>
                    </a:p>
                  </a:txBody>
                  <a:tcPr/>
                </a:tc>
              </a:tr>
              <a:tr h="820167">
                <a:tc>
                  <a:txBody>
                    <a:bodyPr/>
                    <a:lstStyle/>
                    <a:p>
                      <a:r>
                        <a:rPr lang="en-GB" sz="1400" dirty="0" smtClean="0"/>
                        <a:t>RL family</a:t>
                      </a:r>
                      <a:endParaRPr lang="en-GB" sz="1400" dirty="0"/>
                    </a:p>
                  </a:txBody>
                  <a:tcPr/>
                </a:tc>
                <a:tc>
                  <a:txBody>
                    <a:bodyPr/>
                    <a:lstStyle/>
                    <a:p>
                      <a:r>
                        <a:rPr lang="en-GB" sz="1400" dirty="0" smtClean="0"/>
                        <a:t>5 MJ, 35%</a:t>
                      </a:r>
                    </a:p>
                    <a:p>
                      <a:r>
                        <a:rPr lang="en-GB" sz="1400" dirty="0" smtClean="0"/>
                        <a:t>(38 g/km)</a:t>
                      </a:r>
                    </a:p>
                    <a:p>
                      <a:endParaRPr lang="en-GB" sz="1400" dirty="0"/>
                    </a:p>
                  </a:txBody>
                  <a:tcPr/>
                </a:tc>
                <a:tc>
                  <a:txBody>
                    <a:bodyPr/>
                    <a:lstStyle/>
                    <a:p>
                      <a:r>
                        <a:rPr lang="en-GB" sz="1400" dirty="0" smtClean="0"/>
                        <a:t>2 (H,L)</a:t>
                      </a:r>
                      <a:endParaRPr lang="en-GB" sz="1400" dirty="0"/>
                    </a:p>
                  </a:txBody>
                  <a:tcPr/>
                </a:tc>
                <a:tc>
                  <a:txBody>
                    <a:bodyPr/>
                    <a:lstStyle/>
                    <a:p>
                      <a:r>
                        <a:rPr lang="en-GB" sz="1600" dirty="0" smtClean="0"/>
                        <a:t>Test + Least square fit + Interpolation:</a:t>
                      </a:r>
                    </a:p>
                    <a:p>
                      <a:r>
                        <a:rPr lang="en-GB" sz="1600" dirty="0" smtClean="0"/>
                        <a:t>F</a:t>
                      </a:r>
                      <a:r>
                        <a:rPr lang="en-GB" sz="1600" baseline="-25000" dirty="0" smtClean="0"/>
                        <a:t>0</a:t>
                      </a:r>
                      <a:r>
                        <a:rPr lang="en-GB" sz="1600" dirty="0" smtClean="0"/>
                        <a:t>=f(</a:t>
                      </a:r>
                      <a:r>
                        <a:rPr lang="el-GR" sz="1600" dirty="0" smtClean="0"/>
                        <a:t>Δ</a:t>
                      </a:r>
                      <a:r>
                        <a:rPr lang="en-US" sz="1600" dirty="0" smtClean="0"/>
                        <a:t>TM,</a:t>
                      </a:r>
                      <a:r>
                        <a:rPr lang="el-GR" sz="1600" dirty="0" smtClean="0"/>
                        <a:t>Δ</a:t>
                      </a:r>
                      <a:r>
                        <a:rPr lang="en-US" sz="1600" dirty="0" smtClean="0"/>
                        <a:t>RR)</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F</a:t>
                      </a:r>
                      <a:r>
                        <a:rPr lang="en-GB" sz="1600" baseline="-25000" dirty="0" smtClean="0"/>
                        <a:t>1</a:t>
                      </a:r>
                      <a:r>
                        <a:rPr lang="en-GB" sz="1600" dirty="0" smtClean="0"/>
                        <a:t>=</a:t>
                      </a:r>
                      <a:r>
                        <a:rPr lang="en-GB" sz="1600" b="0" dirty="0" smtClean="0">
                          <a:solidFill>
                            <a:srgbClr val="FF0000"/>
                          </a:solidFill>
                        </a:rPr>
                        <a:t>F</a:t>
                      </a:r>
                      <a:r>
                        <a:rPr lang="en-GB" sz="1600" b="0" baseline="-25000" dirty="0" smtClean="0">
                          <a:solidFill>
                            <a:srgbClr val="FF0000"/>
                          </a:solidFill>
                        </a:rPr>
                        <a:t>1</a:t>
                      </a:r>
                      <a:endParaRPr lang="en-US" sz="1600" b="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F</a:t>
                      </a:r>
                      <a:r>
                        <a:rPr lang="en-GB" sz="1600" baseline="-25000" dirty="0" smtClean="0"/>
                        <a:t>2</a:t>
                      </a:r>
                      <a:r>
                        <a:rPr lang="en-GB" sz="1600" dirty="0" smtClean="0"/>
                        <a:t>=f(</a:t>
                      </a:r>
                      <a:r>
                        <a:rPr lang="el-GR" sz="1600" b="1" dirty="0" smtClean="0">
                          <a:solidFill>
                            <a:srgbClr val="FF0000"/>
                          </a:solidFill>
                        </a:rPr>
                        <a:t>Δ</a:t>
                      </a:r>
                      <a:r>
                        <a:rPr lang="en-GB" sz="1600" b="1" dirty="0" smtClean="0">
                          <a:solidFill>
                            <a:srgbClr val="FF0000"/>
                          </a:solidFill>
                        </a:rPr>
                        <a:t>Cd</a:t>
                      </a:r>
                      <a:r>
                        <a:rPr lang="en-GB" sz="1600" dirty="0" smtClean="0"/>
                        <a:t>*</a:t>
                      </a:r>
                      <a:r>
                        <a:rPr lang="en-US" sz="1600" dirty="0" err="1" smtClean="0"/>
                        <a:t>Af</a:t>
                      </a:r>
                      <a:r>
                        <a:rPr lang="en-US" sz="1600" dirty="0" smtClean="0"/>
                        <a:t>)</a:t>
                      </a:r>
                    </a:p>
                  </a:txBody>
                  <a:tcPr/>
                </a:tc>
                <a:tc>
                  <a:txBody>
                    <a:bodyPr/>
                    <a:lstStyle/>
                    <a:p>
                      <a:r>
                        <a:rPr lang="en-GB" sz="1600" b="1" dirty="0" smtClean="0">
                          <a:solidFill>
                            <a:srgbClr val="FF0000"/>
                          </a:solidFill>
                        </a:rPr>
                        <a:t>Correlation based on</a:t>
                      </a:r>
                      <a:r>
                        <a:rPr lang="en-GB" sz="1600" b="1" baseline="0" dirty="0" smtClean="0">
                          <a:solidFill>
                            <a:srgbClr val="FF0000"/>
                          </a:solidFill>
                        </a:rPr>
                        <a:t> interpolation </a:t>
                      </a:r>
                    </a:p>
                    <a:p>
                      <a:r>
                        <a:rPr lang="en-GB" sz="1600" baseline="0" dirty="0" smtClean="0"/>
                        <a:t>[can OEM give indication of correlation factors??]</a:t>
                      </a:r>
                      <a:endParaRPr lang="en-GB" sz="1600" dirty="0"/>
                    </a:p>
                  </a:txBody>
                  <a:tcPr/>
                </a:tc>
              </a:tr>
              <a:tr h="820167">
                <a:tc>
                  <a:txBody>
                    <a:bodyPr/>
                    <a:lstStyle/>
                    <a:p>
                      <a:r>
                        <a:rPr lang="en-GB" sz="1400" dirty="0" smtClean="0"/>
                        <a:t>RL matrix family</a:t>
                      </a:r>
                      <a:endParaRPr lang="en-GB" sz="1400" dirty="0"/>
                    </a:p>
                  </a:txBody>
                  <a:tcPr/>
                </a:tc>
                <a:tc>
                  <a:txBody>
                    <a:bodyPr/>
                    <a:lstStyle/>
                    <a:p>
                      <a:r>
                        <a:rPr lang="en-GB" sz="1400" dirty="0" smtClean="0"/>
                        <a:t>Limited by scope</a:t>
                      </a:r>
                    </a:p>
                    <a:p>
                      <a:r>
                        <a:rPr lang="en-GB" sz="1400" dirty="0" smtClean="0"/>
                        <a:t>(3-3,5</a:t>
                      </a:r>
                      <a:r>
                        <a:rPr lang="en-GB" sz="1400" baseline="0" dirty="0" smtClean="0"/>
                        <a:t> ton) = approx. 60 g/km</a:t>
                      </a:r>
                      <a:endParaRPr lang="en-GB" sz="1400" dirty="0"/>
                    </a:p>
                  </a:txBody>
                  <a:tcPr/>
                </a:tc>
                <a:tc>
                  <a:txBody>
                    <a:bodyPr/>
                    <a:lstStyle/>
                    <a:p>
                      <a:r>
                        <a:rPr lang="en-GB" sz="1400" dirty="0" smtClean="0"/>
                        <a:t>1 (</a:t>
                      </a:r>
                      <a:r>
                        <a:rPr lang="en-GB" sz="1400" dirty="0" err="1" smtClean="0"/>
                        <a:t>represen</a:t>
                      </a:r>
                      <a:r>
                        <a:rPr lang="en-GB" sz="1400" dirty="0" smtClean="0"/>
                        <a:t>- </a:t>
                      </a:r>
                      <a:r>
                        <a:rPr lang="en-GB" sz="1400" dirty="0" err="1" smtClean="0"/>
                        <a:t>tative</a:t>
                      </a:r>
                      <a:r>
                        <a:rPr lang="en-GB" sz="1400" dirty="0" smtClean="0"/>
                        <a:t>)</a:t>
                      </a:r>
                      <a:endParaRPr lang="en-GB" sz="1400" dirty="0"/>
                    </a:p>
                  </a:txBody>
                  <a:tcPr/>
                </a:tc>
                <a:tc>
                  <a:txBody>
                    <a:bodyPr/>
                    <a:lstStyle/>
                    <a:p>
                      <a:r>
                        <a:rPr lang="en-GB" sz="1600" dirty="0" smtClean="0"/>
                        <a:t>Test + Least square fit + ‘</a:t>
                      </a:r>
                      <a:r>
                        <a:rPr lang="en-GB" sz="1600" dirty="0" err="1" smtClean="0"/>
                        <a:t>Extra’polation</a:t>
                      </a:r>
                      <a:r>
                        <a:rPr lang="en-GB" sz="1600" dirty="0" smtClean="0"/>
                        <a:t>:</a:t>
                      </a:r>
                    </a:p>
                    <a:p>
                      <a:r>
                        <a:rPr lang="en-GB" sz="1600" dirty="0" smtClean="0"/>
                        <a:t>F</a:t>
                      </a:r>
                      <a:r>
                        <a:rPr lang="en-GB" sz="1600" baseline="-25000" dirty="0" smtClean="0"/>
                        <a:t>0</a:t>
                      </a:r>
                      <a:r>
                        <a:rPr lang="en-GB" sz="1600" dirty="0" smtClean="0"/>
                        <a:t>=f(</a:t>
                      </a:r>
                      <a:r>
                        <a:rPr lang="el-GR" sz="1600" dirty="0" smtClean="0"/>
                        <a:t>Δ</a:t>
                      </a:r>
                      <a:r>
                        <a:rPr lang="en-US" sz="1600" dirty="0" smtClean="0"/>
                        <a:t>TM,</a:t>
                      </a:r>
                      <a:r>
                        <a:rPr lang="el-GR" sz="1600" dirty="0" smtClean="0"/>
                        <a:t>Δ</a:t>
                      </a:r>
                      <a:r>
                        <a:rPr lang="en-US" sz="1600" dirty="0" smtClean="0"/>
                        <a:t>RR)</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F</a:t>
                      </a:r>
                      <a:r>
                        <a:rPr lang="en-GB" sz="1600" baseline="-25000" dirty="0" smtClean="0"/>
                        <a:t>1</a:t>
                      </a:r>
                      <a:r>
                        <a:rPr lang="en-GB" sz="1600" dirty="0" smtClean="0"/>
                        <a:t>=0</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F</a:t>
                      </a:r>
                      <a:r>
                        <a:rPr lang="en-GB" sz="1600" baseline="-25000" dirty="0" smtClean="0"/>
                        <a:t>2</a:t>
                      </a:r>
                      <a:r>
                        <a:rPr lang="en-GB" sz="1600" dirty="0" smtClean="0"/>
                        <a:t>=f(</a:t>
                      </a:r>
                      <a:r>
                        <a:rPr lang="el-GR" sz="1600" dirty="0" smtClean="0"/>
                        <a:t>Δ</a:t>
                      </a:r>
                      <a:r>
                        <a:rPr lang="en-US" sz="1600" dirty="0" err="1" smtClean="0"/>
                        <a:t>Af</a:t>
                      </a:r>
                      <a:r>
                        <a:rPr lang="en-US" sz="1600" dirty="0" smtClean="0"/>
                        <a:t>)</a:t>
                      </a:r>
                    </a:p>
                  </a:txBody>
                  <a:tcPr/>
                </a:tc>
                <a:tc>
                  <a:txBody>
                    <a:bodyPr/>
                    <a:lstStyle/>
                    <a:p>
                      <a:r>
                        <a:rPr lang="en-GB" sz="1600" dirty="0" smtClean="0"/>
                        <a:t>Estimated </a:t>
                      </a:r>
                      <a:r>
                        <a:rPr lang="en-GB" sz="1600" b="1" dirty="0" smtClean="0">
                          <a:solidFill>
                            <a:srgbClr val="FF0000"/>
                          </a:solidFill>
                        </a:rPr>
                        <a:t>worst case Cd</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Best available scientific</a:t>
                      </a:r>
                      <a:r>
                        <a:rPr lang="en-GB" sz="1600" baseline="0" dirty="0" smtClean="0"/>
                        <a:t> insight  f(</a:t>
                      </a:r>
                      <a:r>
                        <a:rPr lang="el-GR" sz="1600" dirty="0" smtClean="0"/>
                        <a:t>Δ</a:t>
                      </a:r>
                      <a:r>
                        <a:rPr lang="en-US" sz="1600" dirty="0" smtClean="0"/>
                        <a:t>TM,</a:t>
                      </a:r>
                      <a:r>
                        <a:rPr lang="el-GR" sz="1600" dirty="0" smtClean="0"/>
                        <a:t>Δ</a:t>
                      </a:r>
                      <a:r>
                        <a:rPr lang="en-US" sz="1600" dirty="0" smtClean="0"/>
                        <a:t>RR,</a:t>
                      </a:r>
                      <a:r>
                        <a:rPr lang="el-GR" sz="1600" dirty="0" smtClean="0"/>
                        <a:t> Δ</a:t>
                      </a:r>
                      <a:r>
                        <a:rPr lang="en-US" sz="1600" dirty="0" err="1" smtClean="0"/>
                        <a:t>Af</a:t>
                      </a:r>
                      <a:r>
                        <a:rPr lang="en-US" sz="1600" dirty="0" smtClean="0"/>
                        <a:t>)</a:t>
                      </a:r>
                      <a:endParaRPr lang="en-GB" sz="1600" baseline="0" dirty="0" smtClean="0"/>
                    </a:p>
                    <a:p>
                      <a:r>
                        <a:rPr lang="en-GB" sz="1600" b="1" baseline="0" dirty="0" smtClean="0">
                          <a:solidFill>
                            <a:srgbClr val="FF0000"/>
                          </a:solidFill>
                        </a:rPr>
                        <a:t>Conservative correlation</a:t>
                      </a:r>
                    </a:p>
                    <a:p>
                      <a:r>
                        <a:rPr lang="en-GB" sz="1600" b="1" baseline="0" dirty="0" smtClean="0">
                          <a:solidFill>
                            <a:srgbClr val="FF0000"/>
                          </a:solidFill>
                        </a:rPr>
                        <a:t>Chassis dyno testing H,L</a:t>
                      </a:r>
                      <a:endParaRPr lang="en-GB" sz="1600" b="1" dirty="0">
                        <a:solidFill>
                          <a:srgbClr val="FF0000"/>
                        </a:solidFill>
                      </a:endParaRPr>
                    </a:p>
                  </a:txBody>
                  <a:tcPr/>
                </a:tc>
              </a:tr>
              <a:tr h="820167">
                <a:tc>
                  <a:txBody>
                    <a:bodyPr/>
                    <a:lstStyle/>
                    <a:p>
                      <a:r>
                        <a:rPr lang="en-GB" sz="1400" dirty="0" smtClean="0"/>
                        <a:t>Default calculation (Annex 4, § 5)</a:t>
                      </a:r>
                      <a:endParaRPr lang="en-GB" sz="1400" dirty="0"/>
                    </a:p>
                  </a:txBody>
                  <a:tcPr/>
                </a:tc>
                <a:tc>
                  <a:txBody>
                    <a:bodyPr/>
                    <a:lstStyle/>
                    <a:p>
                      <a:r>
                        <a:rPr lang="en-GB" sz="1400" dirty="0" smtClean="0"/>
                        <a:t>unlimited</a:t>
                      </a:r>
                      <a:endParaRPr lang="en-GB" sz="1400" dirty="0"/>
                    </a:p>
                  </a:txBody>
                  <a:tcPr/>
                </a:tc>
                <a:tc>
                  <a:txBody>
                    <a:bodyPr/>
                    <a:lstStyle/>
                    <a:p>
                      <a:r>
                        <a:rPr lang="en-GB" sz="1400" dirty="0" smtClean="0"/>
                        <a:t>0</a:t>
                      </a:r>
                      <a:endParaRPr lang="en-GB" sz="1400" dirty="0"/>
                    </a:p>
                  </a:txBody>
                  <a:tcPr/>
                </a:tc>
                <a:tc>
                  <a:txBody>
                    <a:bodyPr/>
                    <a:lstStyle/>
                    <a:p>
                      <a:r>
                        <a:rPr lang="en-GB" sz="1600" dirty="0" smtClean="0"/>
                        <a:t>Calculation</a:t>
                      </a:r>
                    </a:p>
                    <a:p>
                      <a:r>
                        <a:rPr lang="en-GB" sz="1600" dirty="0" smtClean="0"/>
                        <a:t>F</a:t>
                      </a:r>
                      <a:r>
                        <a:rPr lang="en-GB" sz="1600" baseline="-25000" dirty="0" smtClean="0"/>
                        <a:t>0</a:t>
                      </a:r>
                      <a:r>
                        <a:rPr lang="en-GB" sz="1600" dirty="0" smtClean="0"/>
                        <a:t>=f(</a:t>
                      </a:r>
                      <a:r>
                        <a:rPr lang="en-US" sz="1600" dirty="0" err="1" smtClean="0"/>
                        <a:t>TM</a:t>
                      </a:r>
                      <a:r>
                        <a:rPr lang="en-US" sz="1600" baseline="-25000" dirty="0" err="1" smtClean="0"/>
                        <a:t>ind</a:t>
                      </a:r>
                      <a:r>
                        <a:rPr lang="en-US" sz="16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F</a:t>
                      </a:r>
                      <a:r>
                        <a:rPr lang="en-GB" sz="1600" baseline="-25000" dirty="0" smtClean="0"/>
                        <a:t>1</a:t>
                      </a:r>
                      <a:r>
                        <a:rPr lang="en-GB" sz="1600" dirty="0" smtClean="0"/>
                        <a:t>=0</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F</a:t>
                      </a:r>
                      <a:r>
                        <a:rPr lang="en-GB" sz="1600" baseline="-25000" dirty="0" smtClean="0"/>
                        <a:t>2</a:t>
                      </a:r>
                      <a:r>
                        <a:rPr lang="en-GB" sz="1600" dirty="0" smtClean="0"/>
                        <a:t>=f(</a:t>
                      </a:r>
                      <a:r>
                        <a:rPr lang="en-US" sz="1600" dirty="0" err="1" smtClean="0"/>
                        <a:t>TM</a:t>
                      </a:r>
                      <a:r>
                        <a:rPr lang="en-US" sz="1600" baseline="-25000" dirty="0" err="1" smtClean="0"/>
                        <a:t>ind</a:t>
                      </a:r>
                      <a:r>
                        <a:rPr lang="en-US" sz="1600" baseline="0" dirty="0" smtClean="0"/>
                        <a:t>, </a:t>
                      </a:r>
                      <a:r>
                        <a:rPr lang="en-US" sz="1600" baseline="0" dirty="0" err="1" smtClean="0"/>
                        <a:t>A</a:t>
                      </a:r>
                      <a:r>
                        <a:rPr lang="en-US" sz="1600" dirty="0" err="1" smtClean="0"/>
                        <a:t>f</a:t>
                      </a:r>
                      <a:r>
                        <a:rPr lang="en-US" sz="1600" baseline="-25000" dirty="0" err="1" smtClean="0"/>
                        <a:t>ind</a:t>
                      </a:r>
                      <a:r>
                        <a:rPr lang="en-US" sz="1600" dirty="0" smtClean="0"/>
                        <a:t>)</a:t>
                      </a:r>
                    </a:p>
                  </a:txBody>
                  <a:tcPr/>
                </a:tc>
                <a:tc>
                  <a:txBody>
                    <a:bodyPr/>
                    <a:lstStyle/>
                    <a:p>
                      <a:r>
                        <a:rPr lang="en-GB" sz="1600" dirty="0" smtClean="0"/>
                        <a:t>Worst case (95%)</a:t>
                      </a:r>
                      <a:endParaRPr lang="en-GB" sz="1600" dirty="0"/>
                    </a:p>
                  </a:txBody>
                  <a:tcPr/>
                </a:tc>
              </a:tr>
            </a:tbl>
          </a:graphicData>
        </a:graphic>
      </p:graphicFrame>
    </p:spTree>
    <p:extLst>
      <p:ext uri="{BB962C8B-B14F-4D97-AF65-F5344CB8AC3E}">
        <p14:creationId xmlns:p14="http://schemas.microsoft.com/office/powerpoint/2010/main" val="31049571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467544" y="1412776"/>
            <a:ext cx="8229600" cy="4709120"/>
          </a:xfrm>
        </p:spPr>
        <p:txBody>
          <a:bodyPr>
            <a:normAutofit/>
          </a:bodyPr>
          <a:lstStyle/>
          <a:p>
            <a:pPr marL="457200" lvl="1" indent="0">
              <a:buNone/>
            </a:pPr>
            <a:endParaRPr lang="en-US" dirty="0" smtClean="0"/>
          </a:p>
          <a:p>
            <a:pPr marL="457200" lvl="1" indent="0">
              <a:buNone/>
            </a:pPr>
            <a:r>
              <a:rPr lang="en-US" sz="2400" dirty="0" smtClean="0"/>
              <a:t>Time schedule:</a:t>
            </a:r>
          </a:p>
          <a:p>
            <a:pPr marL="457200" lvl="1" indent="0">
              <a:buNone/>
            </a:pPr>
            <a:endParaRPr lang="en-US" sz="2400" dirty="0" smtClean="0"/>
          </a:p>
          <a:p>
            <a:pPr marL="457200" lvl="1" indent="0">
              <a:buNone/>
            </a:pPr>
            <a:r>
              <a:rPr lang="en-US" sz="2400" dirty="0" smtClean="0"/>
              <a:t>IWG#10:	decision to proceed</a:t>
            </a:r>
          </a:p>
          <a:p>
            <a:pPr marL="457200" lvl="1" indent="0">
              <a:buNone/>
            </a:pPr>
            <a:r>
              <a:rPr lang="en-US" sz="2400" dirty="0" smtClean="0"/>
              <a:t>May 2015:	preparation proposal in Annex 4 TF (Contracting Parties involved)</a:t>
            </a:r>
          </a:p>
          <a:p>
            <a:pPr marL="457200" lvl="1" indent="0">
              <a:buNone/>
            </a:pPr>
            <a:endParaRPr lang="en-US" sz="2400" dirty="0" smtClean="0"/>
          </a:p>
          <a:p>
            <a:pPr marL="457200" lvl="1" indent="0">
              <a:buNone/>
            </a:pPr>
            <a:r>
              <a:rPr lang="en-US" sz="2400" dirty="0" smtClean="0"/>
              <a:t>IWG#11:	initial draft </a:t>
            </a:r>
            <a:r>
              <a:rPr lang="en-US" sz="2400" dirty="0" err="1" smtClean="0"/>
              <a:t>gtr</a:t>
            </a:r>
            <a:endParaRPr lang="en-US" sz="2400" dirty="0" smtClean="0"/>
          </a:p>
          <a:p>
            <a:pPr marL="457200" lvl="1" indent="0">
              <a:buNone/>
            </a:pPr>
            <a:r>
              <a:rPr lang="en-US" sz="2400" dirty="0" smtClean="0"/>
              <a:t>IWG#12:	adoption</a:t>
            </a:r>
          </a:p>
          <a:p>
            <a:pPr marL="457200" lvl="1" indent="0">
              <a:buNone/>
            </a:pPr>
            <a:endParaRPr lang="en-US" sz="2400" dirty="0" smtClean="0"/>
          </a:p>
        </p:txBody>
      </p:sp>
      <p:sp>
        <p:nvSpPr>
          <p:cNvPr id="4" name="Tijdelijke aanduiding voor voettekst 3"/>
          <p:cNvSpPr>
            <a:spLocks noGrp="1"/>
          </p:cNvSpPr>
          <p:nvPr>
            <p:ph type="ftr" sz="quarter" idx="11"/>
          </p:nvPr>
        </p:nvSpPr>
        <p:spPr>
          <a:xfrm>
            <a:off x="2483768" y="6356350"/>
            <a:ext cx="5112568"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33</a:t>
            </a:fld>
            <a:endParaRPr lang="en-US"/>
          </a:p>
        </p:txBody>
      </p:sp>
    </p:spTree>
    <p:extLst>
      <p:ext uri="{BB962C8B-B14F-4D97-AF65-F5344CB8AC3E}">
        <p14:creationId xmlns:p14="http://schemas.microsoft.com/office/powerpoint/2010/main" val="7992523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412776"/>
            <a:ext cx="8689408" cy="4896544"/>
          </a:xfrm>
        </p:spPr>
        <p:txBody>
          <a:bodyPr>
            <a:normAutofit fontScale="92500"/>
          </a:bodyPr>
          <a:lstStyle/>
          <a:p>
            <a:pPr marL="457200" lvl="1" indent="0">
              <a:buNone/>
            </a:pPr>
            <a:endParaRPr lang="en-US" dirty="0" smtClean="0"/>
          </a:p>
          <a:p>
            <a:pPr marL="177800" lvl="1" indent="0">
              <a:buNone/>
            </a:pPr>
            <a:r>
              <a:rPr lang="en-US" sz="2400" dirty="0" smtClean="0"/>
              <a:t>Updated To Do List (as of IWG#10):</a:t>
            </a:r>
          </a:p>
          <a:p>
            <a:pPr marL="520700" lvl="1" indent="-342900">
              <a:buFont typeface="Wingdings" panose="05000000000000000000" pitchFamily="2" charset="2"/>
              <a:buChar char="ü"/>
            </a:pPr>
            <a:r>
              <a:rPr lang="en-US" sz="2400" dirty="0" smtClean="0"/>
              <a:t>Appropriate name</a:t>
            </a:r>
          </a:p>
          <a:p>
            <a:pPr marL="520700" lvl="1" indent="-342900">
              <a:buFont typeface="Wingdings" panose="05000000000000000000" pitchFamily="2" charset="2"/>
              <a:buChar char="ü"/>
            </a:pPr>
            <a:r>
              <a:rPr lang="en-US" sz="2400" dirty="0" smtClean="0"/>
              <a:t>Confirmation of least square methodology to determine F0 and F2</a:t>
            </a:r>
          </a:p>
          <a:p>
            <a:pPr marL="520700" lvl="1" indent="-342900">
              <a:buFont typeface="Wingdings" panose="05000000000000000000" pitchFamily="2" charset="2"/>
              <a:buChar char="ü"/>
            </a:pPr>
            <a:r>
              <a:rPr lang="en-US" sz="2400" dirty="0" smtClean="0"/>
              <a:t>Selection of Upward and Downward correlation factors (conservative)</a:t>
            </a:r>
          </a:p>
          <a:p>
            <a:pPr marL="520700" lvl="1" indent="-342900">
              <a:buFont typeface="Wingdings" panose="05000000000000000000" pitchFamily="2" charset="2"/>
              <a:buChar char="ü"/>
            </a:pPr>
            <a:r>
              <a:rPr lang="en-US" sz="2400" dirty="0" smtClean="0"/>
              <a:t>Validation calculations new proposal</a:t>
            </a:r>
          </a:p>
          <a:p>
            <a:pPr marL="520700" lvl="1" indent="-342900">
              <a:buFont typeface="Wingdings" panose="05000000000000000000" pitchFamily="2" charset="2"/>
              <a:buChar char="ü"/>
            </a:pPr>
            <a:r>
              <a:rPr lang="en-US" sz="2400" dirty="0" smtClean="0"/>
              <a:t>Define selection representative Multi Stage Vehicle</a:t>
            </a:r>
          </a:p>
          <a:p>
            <a:pPr marL="520700" lvl="1" indent="-342900">
              <a:buFont typeface="Wingdings" panose="05000000000000000000" pitchFamily="2" charset="2"/>
              <a:buChar char="ü"/>
            </a:pPr>
            <a:r>
              <a:rPr lang="en-US" sz="2400" dirty="0" smtClean="0"/>
              <a:t>Definition of Multi Stage Vehicle in GTR or </a:t>
            </a:r>
            <a:r>
              <a:rPr lang="en-US" sz="2400" dirty="0"/>
              <a:t>r</a:t>
            </a:r>
            <a:r>
              <a:rPr lang="en-US" sz="2400" dirty="0" smtClean="0"/>
              <a:t>egional legislation</a:t>
            </a:r>
          </a:p>
          <a:p>
            <a:pPr marL="520700" lvl="1" indent="-342900">
              <a:buFont typeface="Wingdings" panose="05000000000000000000" pitchFamily="2" charset="2"/>
              <a:buChar char="ü"/>
            </a:pPr>
            <a:r>
              <a:rPr lang="en-US" sz="2400" dirty="0" smtClean="0"/>
              <a:t>If appropriate include drafting on CO2 calculation (Annex 7)</a:t>
            </a:r>
          </a:p>
          <a:p>
            <a:pPr marL="520700" lvl="1" indent="-342900">
              <a:buFont typeface="Wingdings" panose="05000000000000000000" pitchFamily="2" charset="2"/>
              <a:buChar char="ü"/>
            </a:pPr>
            <a:r>
              <a:rPr lang="en-US" sz="2400" dirty="0" smtClean="0"/>
              <a:t>Matrix to compare test burden vs. safeguard of RL determination options</a:t>
            </a:r>
          </a:p>
          <a:p>
            <a:pPr marL="457200" lvl="1" indent="0">
              <a:buNone/>
            </a:pPr>
            <a:endParaRPr lang="en-US" sz="2400" dirty="0" smtClean="0"/>
          </a:p>
          <a:p>
            <a:pPr marL="457200" lvl="1" indent="0">
              <a:buNone/>
            </a:pPr>
            <a:endParaRPr lang="en-US" sz="2400" dirty="0" smtClean="0"/>
          </a:p>
          <a:p>
            <a:pPr lvl="1"/>
            <a:endParaRPr lang="en-US" sz="2400" dirty="0" smtClean="0"/>
          </a:p>
          <a:p>
            <a:pPr lvl="1"/>
            <a:endParaRPr lang="en-US" sz="2400" dirty="0" smtClean="0"/>
          </a:p>
          <a:p>
            <a:pPr lvl="1"/>
            <a:endParaRPr lang="en-US" sz="2400" dirty="0"/>
          </a:p>
          <a:p>
            <a:pPr marL="457200" lvl="1" indent="0">
              <a:buNone/>
            </a:pPr>
            <a:endParaRPr lang="en-US" sz="1700" dirty="0" smtClean="0"/>
          </a:p>
          <a:p>
            <a:pPr marL="457200" lvl="1" indent="0">
              <a:buNone/>
            </a:pPr>
            <a:endParaRPr lang="en-US" sz="1700" dirty="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34</a:t>
            </a:fld>
            <a:endParaRPr lang="en-US"/>
          </a:p>
        </p:txBody>
      </p:sp>
      <p:sp>
        <p:nvSpPr>
          <p:cNvPr id="7" name="TextBox 6"/>
          <p:cNvSpPr txBox="1"/>
          <p:nvPr/>
        </p:nvSpPr>
        <p:spPr>
          <a:xfrm rot="19603212">
            <a:off x="3433151" y="1645733"/>
            <a:ext cx="4320480" cy="1077218"/>
          </a:xfrm>
          <a:prstGeom prst="rect">
            <a:avLst/>
          </a:prstGeom>
          <a:noFill/>
        </p:spPr>
        <p:txBody>
          <a:bodyPr wrap="square" rtlCol="0">
            <a:spAutoFit/>
          </a:bodyPr>
          <a:lstStyle/>
          <a:p>
            <a:r>
              <a:rPr lang="en-GB" sz="3200" b="1" dirty="0" smtClean="0">
                <a:solidFill>
                  <a:srgbClr val="FF0000"/>
                </a:solidFill>
              </a:rPr>
              <a:t>Work in progress</a:t>
            </a:r>
          </a:p>
          <a:p>
            <a:r>
              <a:rPr lang="en-GB" sz="3200" b="1" dirty="0" smtClean="0">
                <a:solidFill>
                  <a:srgbClr val="FF0000"/>
                </a:solidFill>
              </a:rPr>
              <a:t>All issues considered</a:t>
            </a:r>
            <a:endParaRPr lang="en-GB" sz="3200" b="1" dirty="0">
              <a:solidFill>
                <a:srgbClr val="FF0000"/>
              </a:solidFill>
            </a:endParaRPr>
          </a:p>
        </p:txBody>
      </p:sp>
    </p:spTree>
    <p:extLst>
      <p:ext uri="{BB962C8B-B14F-4D97-AF65-F5344CB8AC3E}">
        <p14:creationId xmlns:p14="http://schemas.microsoft.com/office/powerpoint/2010/main" val="10868365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467544" y="1412776"/>
            <a:ext cx="8229600" cy="4709120"/>
          </a:xfrm>
        </p:spPr>
        <p:txBody>
          <a:bodyPr>
            <a:normAutofit/>
          </a:bodyPr>
          <a:lstStyle/>
          <a:p>
            <a:pPr marL="457200" lvl="1" indent="0">
              <a:buNone/>
            </a:pPr>
            <a:endParaRPr lang="en-US" dirty="0" smtClean="0"/>
          </a:p>
          <a:p>
            <a:pPr marL="457200" lvl="1" indent="0">
              <a:buNone/>
            </a:pPr>
            <a:r>
              <a:rPr lang="en-US" sz="2400" dirty="0" smtClean="0"/>
              <a:t>Back-up slides</a:t>
            </a:r>
          </a:p>
          <a:p>
            <a:pPr marL="457200" lvl="1" indent="0">
              <a:buNone/>
            </a:pPr>
            <a:endParaRPr lang="en-US" sz="2400" dirty="0" smtClean="0"/>
          </a:p>
          <a:p>
            <a:pPr marL="457200" lvl="1" indent="0">
              <a:buNone/>
            </a:pPr>
            <a:endParaRPr lang="en-US" sz="2400" dirty="0" smtClean="0"/>
          </a:p>
        </p:txBody>
      </p:sp>
      <p:sp>
        <p:nvSpPr>
          <p:cNvPr id="4" name="Tijdelijke aanduiding voor voettekst 3"/>
          <p:cNvSpPr>
            <a:spLocks noGrp="1"/>
          </p:cNvSpPr>
          <p:nvPr>
            <p:ph type="ftr" sz="quarter" idx="11"/>
          </p:nvPr>
        </p:nvSpPr>
        <p:spPr>
          <a:xfrm>
            <a:off x="2483768" y="6356350"/>
            <a:ext cx="5112568"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35</a:t>
            </a:fld>
            <a:endParaRPr lang="en-US"/>
          </a:p>
        </p:txBody>
      </p:sp>
    </p:spTree>
    <p:extLst>
      <p:ext uri="{BB962C8B-B14F-4D97-AF65-F5344CB8AC3E}">
        <p14:creationId xmlns:p14="http://schemas.microsoft.com/office/powerpoint/2010/main" val="15762994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36</a:t>
            </a:fld>
            <a:endParaRPr lang="en-US"/>
          </a:p>
        </p:txBody>
      </p:sp>
      <p:graphicFrame>
        <p:nvGraphicFramePr>
          <p:cNvPr id="33" name="Tabelle 32"/>
          <p:cNvGraphicFramePr>
            <a:graphicFrameLocks noGrp="1"/>
          </p:cNvGraphicFramePr>
          <p:nvPr>
            <p:extLst>
              <p:ext uri="{D42A27DB-BD31-4B8C-83A1-F6EECF244321}">
                <p14:modId xmlns:p14="http://schemas.microsoft.com/office/powerpoint/2010/main" val="442574604"/>
              </p:ext>
            </p:extLst>
          </p:nvPr>
        </p:nvGraphicFramePr>
        <p:xfrm>
          <a:off x="323528" y="1772816"/>
          <a:ext cx="8660677" cy="4478665"/>
        </p:xfrm>
        <a:graphic>
          <a:graphicData uri="http://schemas.openxmlformats.org/drawingml/2006/table">
            <a:tbl>
              <a:tblPr firstRow="1" bandRow="1">
                <a:tableStyleId>{9D7B26C5-4107-4FEC-AEDC-1716B250A1EF}</a:tableStyleId>
              </a:tblPr>
              <a:tblGrid>
                <a:gridCol w="2051182"/>
                <a:gridCol w="1045162"/>
                <a:gridCol w="116840"/>
                <a:gridCol w="992517"/>
                <a:gridCol w="1080120"/>
                <a:gridCol w="144016"/>
                <a:gridCol w="1008112"/>
                <a:gridCol w="1224136"/>
                <a:gridCol w="116840"/>
                <a:gridCol w="881752"/>
              </a:tblGrid>
              <a:tr h="376048">
                <a:tc>
                  <a:txBody>
                    <a:bodyPr/>
                    <a:lstStyle/>
                    <a:p>
                      <a:pPr algn="ct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noProof="0" dirty="0" smtClean="0"/>
                        <a:t>Small</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gridSpan="3">
                  <a:txBody>
                    <a:bodyPr/>
                    <a:lstStyle/>
                    <a:p>
                      <a:pPr algn="ctr"/>
                      <a:r>
                        <a:rPr lang="en-US" noProof="0" dirty="0" smtClean="0"/>
                        <a:t>Medium</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gridSpan="3">
                  <a:txBody>
                    <a:bodyPr/>
                    <a:lstStyle/>
                    <a:p>
                      <a:pPr algn="ctr"/>
                      <a:r>
                        <a:rPr lang="en-US" noProof="0" dirty="0" smtClean="0"/>
                        <a:t>Large</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r>
              <a:tr h="396240">
                <a:tc rowSpan="4">
                  <a:txBody>
                    <a:bodyPr/>
                    <a:lstStyle/>
                    <a:p>
                      <a:pPr algn="l"/>
                      <a:r>
                        <a:rPr lang="en-US" noProof="0" dirty="0" smtClean="0"/>
                        <a:t>Examples</a:t>
                      </a:r>
                      <a:r>
                        <a:rPr lang="en-US" baseline="0" noProof="0" dirty="0" smtClean="0"/>
                        <a:t> </a:t>
                      </a:r>
                    </a:p>
                    <a:p>
                      <a:pPr algn="l"/>
                      <a:r>
                        <a:rPr lang="en-US" noProof="0" dirty="0" smtClean="0"/>
                        <a:t>(small selection)</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sz="1600" noProof="0" dirty="0" smtClean="0"/>
                        <a:t>Peugeot Partner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sz="1600" baseline="0" noProof="0" dirty="0" smtClean="0"/>
                        <a:t>Mercedes </a:t>
                      </a:r>
                    </a:p>
                    <a:p>
                      <a:pPr algn="ctr"/>
                      <a:r>
                        <a:rPr lang="en-US" sz="1600" baseline="0" noProof="0" dirty="0" smtClean="0"/>
                        <a:t>Vito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sz="1600" noProof="0" dirty="0" smtClean="0"/>
                        <a:t>Mercedes</a:t>
                      </a:r>
                      <a:r>
                        <a:rPr lang="en-US" sz="1600" baseline="0" noProof="0" dirty="0" smtClean="0"/>
                        <a:t> Sprinter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a:txBody>
                    <a:bodyPr/>
                    <a:lstStyle/>
                    <a:p>
                      <a:pPr algn="ct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380">
                <a:tc vMerge="1">
                  <a:txBody>
                    <a:bodyPr/>
                    <a:lstStyle/>
                    <a:p>
                      <a:endParaRPr lang="de-DE"/>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VW</a:t>
                      </a:r>
                      <a:r>
                        <a:rPr lang="en-US" sz="1600" baseline="0" noProof="0" dirty="0" smtClean="0"/>
                        <a:t>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noProof="0" dirty="0" smtClean="0"/>
                        <a:t>Caddy</a:t>
                      </a: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t>VW</a:t>
                      </a:r>
                      <a:r>
                        <a:rPr lang="en-US" sz="1400" baseline="0" noProof="0" dirty="0" smtClean="0"/>
                        <a:t> Transporter</a:t>
                      </a:r>
                      <a:endParaRPr lang="en-US"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VW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Crafter</a:t>
                      </a: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a:txBody>
                    <a:bodyPr/>
                    <a:lstStyle/>
                    <a:p>
                      <a:pPr algn="ct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480">
                <a:tc vMerge="1">
                  <a:txBody>
                    <a:bodyPr/>
                    <a:lstStyle/>
                    <a:p>
                      <a:endParaRPr lang="de-DE"/>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noProof="0" dirty="0" smtClean="0"/>
                        <a:t>Mercedes </a:t>
                      </a:r>
                      <a:r>
                        <a:rPr lang="en-US" sz="1600" baseline="0" noProof="0" dirty="0" err="1" smtClean="0"/>
                        <a:t>Citan</a:t>
                      </a:r>
                      <a:endParaRPr lang="en-US" sz="1600" baseline="0"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noProof="0" dirty="0" smtClean="0"/>
                        <a:t>Renault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noProof="0" dirty="0" err="1" smtClean="0"/>
                        <a:t>Trafic</a:t>
                      </a:r>
                      <a:endParaRPr lang="en-US" sz="1600" baseline="0"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noProof="0" dirty="0" err="1" smtClean="0"/>
                        <a:t>Iveco</a:t>
                      </a:r>
                      <a:r>
                        <a:rPr lang="en-US" sz="1600" baseline="0" noProof="0" dirty="0" smtClean="0"/>
                        <a:t>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noProof="0" dirty="0" smtClean="0"/>
                        <a:t>Daily</a:t>
                      </a:r>
                      <a:endParaRPr lang="en-US" sz="1600"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a:txBody>
                    <a:bodyPr/>
                    <a:lstStyle/>
                    <a:p>
                      <a:pPr algn="ct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4627">
                <a:tc vMerge="1">
                  <a:txBody>
                    <a:bodyPr/>
                    <a:lstStyle/>
                    <a:p>
                      <a:endParaRPr lang="de-DE"/>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t>Many</a:t>
                      </a:r>
                      <a:r>
                        <a:rPr lang="en-US" sz="1400" baseline="0" noProof="0" dirty="0" smtClean="0"/>
                        <a:t> </a:t>
                      </a:r>
                      <a:r>
                        <a:rPr lang="en-US" sz="1600" baseline="0" noProof="0" dirty="0" smtClean="0"/>
                        <a:t>more</a:t>
                      </a: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noProof="0" dirty="0" smtClean="0"/>
                        <a:t> . . .</a:t>
                      </a: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Many</a:t>
                      </a:r>
                      <a:r>
                        <a:rPr lang="en-US" sz="1600" baseline="0" noProof="0" dirty="0" smtClean="0"/>
                        <a:t> more</a:t>
                      </a: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 . .</a:t>
                      </a: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Many</a:t>
                      </a:r>
                      <a:r>
                        <a:rPr lang="en-US" sz="1600" baseline="0" noProof="0" dirty="0" smtClean="0"/>
                        <a:t> more</a:t>
                      </a: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 . .</a:t>
                      </a: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9432">
                <a:tc>
                  <a:txBody>
                    <a:bodyPr/>
                    <a:lstStyle/>
                    <a:p>
                      <a:pPr algn="l"/>
                      <a:r>
                        <a:rPr lang="en-US" noProof="0" dirty="0" smtClean="0"/>
                        <a:t>Transport</a:t>
                      </a:r>
                      <a:r>
                        <a:rPr lang="en-US" baseline="0" noProof="0" dirty="0" smtClean="0"/>
                        <a:t> </a:t>
                      </a:r>
                      <a:r>
                        <a:rPr lang="en-US" noProof="0" dirty="0" smtClean="0"/>
                        <a:t>Volume </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noProof="0" dirty="0" smtClean="0"/>
                        <a:t>Low (</a:t>
                      </a:r>
                      <a:r>
                        <a:rPr lang="en-US" sz="1400" kern="1200" baseline="0" noProof="0" dirty="0" smtClean="0">
                          <a:solidFill>
                            <a:schemeClr val="tx1"/>
                          </a:solidFill>
                          <a:latin typeface="+mn-lt"/>
                          <a:ea typeface="+mn-ea"/>
                          <a:cs typeface="+mn-cs"/>
                        </a:rPr>
                        <a:t>2</a:t>
                      </a:r>
                      <a:r>
                        <a:rPr lang="en-US" sz="1400" kern="1200" noProof="0" dirty="0" smtClean="0">
                          <a:solidFill>
                            <a:schemeClr val="tx1"/>
                          </a:solidFill>
                          <a:latin typeface="+mn-lt"/>
                          <a:ea typeface="+mn-ea"/>
                          <a:cs typeface="+mn-cs"/>
                        </a:rPr>
                        <a:t>-5 m³</a:t>
                      </a:r>
                      <a:r>
                        <a:rPr lang="en-US" sz="1600" noProof="0" dirty="0" smtClean="0"/>
                        <a:t>)</a:t>
                      </a: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gridSpan="3">
                  <a:txBody>
                    <a:bodyPr/>
                    <a:lstStyle/>
                    <a:p>
                      <a:pPr algn="ctr"/>
                      <a:r>
                        <a:rPr lang="en-US" sz="1600" noProof="0" dirty="0" smtClean="0"/>
                        <a:t>Medium </a:t>
                      </a:r>
                      <a:r>
                        <a:rPr lang="en-US" sz="1400" noProof="0" dirty="0" smtClean="0"/>
                        <a:t>(5-7,5</a:t>
                      </a:r>
                      <a:r>
                        <a:rPr lang="en-US" sz="1400" baseline="0" noProof="0" dirty="0" smtClean="0"/>
                        <a:t> </a:t>
                      </a:r>
                      <a:r>
                        <a:rPr lang="en-US" sz="1400" noProof="0" dirty="0" smtClean="0"/>
                        <a:t>m³)</a:t>
                      </a: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High </a:t>
                      </a:r>
                      <a:r>
                        <a:rPr lang="en-US" sz="1400" noProof="0" dirty="0" smtClean="0"/>
                        <a:t>( </a:t>
                      </a:r>
                      <a:r>
                        <a:rPr lang="en-US" sz="1400" baseline="0" noProof="0" dirty="0" smtClean="0"/>
                        <a:t>7,5-17 m³)</a:t>
                      </a:r>
                      <a:endParaRPr lang="en-US"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r>
              <a:tr h="408045">
                <a:tc>
                  <a:txBody>
                    <a:bodyPr/>
                    <a:lstStyle/>
                    <a:p>
                      <a:pPr algn="l"/>
                      <a:r>
                        <a:rPr lang="en-US" noProof="0" dirty="0" smtClean="0"/>
                        <a:t>Transport Payload</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1600" baseline="0" noProof="0" dirty="0" smtClean="0"/>
                        <a:t>Low </a:t>
                      </a:r>
                      <a:r>
                        <a:rPr lang="en-US" sz="1400" kern="1200" noProof="0" dirty="0" smtClean="0">
                          <a:solidFill>
                            <a:schemeClr val="tx1"/>
                          </a:solidFill>
                          <a:latin typeface="+mn-lt"/>
                          <a:ea typeface="+mn-ea"/>
                          <a:cs typeface="+mn-cs"/>
                        </a:rPr>
                        <a:t>(&lt; 1 ton</a:t>
                      </a:r>
                      <a:r>
                        <a:rPr lang="en-US" sz="1600" baseline="0" noProof="0" dirty="0" smtClean="0"/>
                        <a:t>)</a:t>
                      </a: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Medium </a:t>
                      </a:r>
                      <a:r>
                        <a:rPr lang="en-US" sz="1400" noProof="0" dirty="0" smtClean="0"/>
                        <a:t>(0,5-1,2</a:t>
                      </a:r>
                      <a:r>
                        <a:rPr lang="en-US" sz="1400" baseline="0" noProof="0" dirty="0" smtClean="0"/>
                        <a:t> </a:t>
                      </a:r>
                      <a:r>
                        <a:rPr lang="en-US" sz="1400" noProof="0" dirty="0" smtClean="0"/>
                        <a:t>ton)</a:t>
                      </a:r>
                      <a:endParaRPr lang="en-US"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noProof="0" dirty="0" smtClean="0"/>
                        <a:t>High </a:t>
                      </a:r>
                      <a:r>
                        <a:rPr lang="en-US" sz="1400" noProof="0" dirty="0" smtClean="0"/>
                        <a:t>(</a:t>
                      </a:r>
                      <a:r>
                        <a:rPr lang="en-US" sz="1400" baseline="0" noProof="0" dirty="0" smtClean="0"/>
                        <a:t>1 - 5 ton)</a:t>
                      </a:r>
                      <a:endParaRPr lang="en-US"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hMerge="1">
                  <a:txBody>
                    <a:bodyPr/>
                    <a:lstStyle/>
                    <a:p>
                      <a:endParaRPr lang="de-DE"/>
                    </a:p>
                  </a:txBody>
                  <a:tcPr/>
                </a:tc>
              </a:tr>
              <a:tr h="408045">
                <a:tc>
                  <a:txBody>
                    <a:bodyPr/>
                    <a:lstStyle/>
                    <a:p>
                      <a:pPr algn="l"/>
                      <a:r>
                        <a:rPr lang="en-US" noProof="0" dirty="0" smtClean="0"/>
                        <a:t>TDL</a:t>
                      </a:r>
                      <a:r>
                        <a:rPr lang="en-US" baseline="0" noProof="0" dirty="0" smtClean="0"/>
                        <a:t> (ECE R83)</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1400" noProof="0" dirty="0" smtClean="0"/>
                        <a:t>No</a:t>
                      </a:r>
                      <a:endParaRPr lang="en-US"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noProof="0" dirty="0" smtClean="0"/>
                        <a:t>No</a:t>
                      </a:r>
                      <a:endParaRPr lang="en-US"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gridSpan="3">
                  <a:txBody>
                    <a:bodyPr/>
                    <a:lstStyle/>
                    <a:p>
                      <a:pPr algn="ctr"/>
                      <a:r>
                        <a:rPr lang="en-US" sz="1400" noProof="0" dirty="0" smtClean="0"/>
                        <a:t>Yes</a:t>
                      </a:r>
                      <a:endParaRPr lang="en-US" sz="1400"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400"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r>
              <a:tr h="408045">
                <a:tc>
                  <a:txBody>
                    <a:bodyPr/>
                    <a:lstStyle/>
                    <a:p>
                      <a:pPr algn="l"/>
                      <a:r>
                        <a:rPr lang="en-US" noProof="0" dirty="0" smtClean="0"/>
                        <a:t>Certification</a:t>
                      </a:r>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noProof="0" dirty="0" smtClean="0"/>
                        <a:t>M1 -</a:t>
                      </a:r>
                    </a:p>
                    <a:p>
                      <a:pPr algn="ctr"/>
                      <a:r>
                        <a:rPr lang="en-US" sz="1400" noProof="0" dirty="0" smtClean="0"/>
                        <a:t>EURO6</a:t>
                      </a:r>
                      <a:endParaRPr lang="en-US"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sz="1400" noProof="0" dirty="0" smtClean="0"/>
                        <a:t>N1 Gr</a:t>
                      </a:r>
                      <a:r>
                        <a:rPr lang="en-US" sz="1400" baseline="0" noProof="0" dirty="0" smtClean="0"/>
                        <a:t> I, II -</a:t>
                      </a:r>
                    </a:p>
                    <a:p>
                      <a:pPr algn="ctr"/>
                      <a:r>
                        <a:rPr lang="en-US" sz="1400" baseline="0" noProof="0" dirty="0" smtClean="0"/>
                        <a:t>EURO6</a:t>
                      </a:r>
                      <a:endParaRPr lang="en-US"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a:txBody>
                    <a:bodyPr/>
                    <a:lstStyle/>
                    <a:p>
                      <a:pPr algn="ctr"/>
                      <a:r>
                        <a:rPr lang="en-US" sz="1400" noProof="0" dirty="0" smtClean="0"/>
                        <a:t>M1  -</a:t>
                      </a:r>
                    </a:p>
                    <a:p>
                      <a:pPr algn="ctr"/>
                      <a:r>
                        <a:rPr lang="en-US" sz="1400" noProof="0" dirty="0" smtClean="0"/>
                        <a:t>EURO6</a:t>
                      </a:r>
                      <a:endParaRPr lang="en-US"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sz="1400" noProof="0" dirty="0" smtClean="0"/>
                        <a:t>N1 Gr II, III</a:t>
                      </a:r>
                    </a:p>
                    <a:p>
                      <a:pPr algn="ctr"/>
                      <a:r>
                        <a:rPr lang="en-US" sz="1400" noProof="0" dirty="0" smtClean="0"/>
                        <a:t>EURO6</a:t>
                      </a:r>
                      <a:endParaRPr lang="en-US"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de-DE"/>
                    </a:p>
                  </a:txBody>
                  <a:tcPr/>
                </a:tc>
                <a:tc>
                  <a:txBody>
                    <a:bodyPr/>
                    <a:lstStyle/>
                    <a:p>
                      <a:pPr algn="ctr"/>
                      <a:r>
                        <a:rPr lang="en-US" sz="1400" noProof="0" dirty="0" smtClean="0"/>
                        <a:t>M1,N1 Gr III</a:t>
                      </a:r>
                    </a:p>
                    <a:p>
                      <a:pPr algn="ctr"/>
                      <a:r>
                        <a:rPr lang="en-US" sz="1400" noProof="0" dirty="0" smtClean="0"/>
                        <a:t>EURO6</a:t>
                      </a:r>
                      <a:r>
                        <a:rPr lang="en-US" sz="1400" baseline="0" noProof="0" dirty="0" smtClean="0"/>
                        <a:t> &amp;</a:t>
                      </a:r>
                      <a:endParaRPr lang="en-US" sz="1400" noProof="0" dirty="0" smtClean="0"/>
                    </a:p>
                    <a:p>
                      <a:pPr algn="ctr"/>
                      <a:r>
                        <a:rPr lang="en-US" sz="1400" noProof="0" dirty="0" smtClean="0"/>
                        <a:t>EUROVI</a:t>
                      </a:r>
                      <a:endParaRPr lang="en-US"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sz="1400" noProof="0" dirty="0" smtClean="0"/>
                        <a:t>M2,N2</a:t>
                      </a:r>
                    </a:p>
                    <a:p>
                      <a:pPr algn="ctr"/>
                      <a:r>
                        <a:rPr lang="en-US" sz="1400" noProof="0" dirty="0" smtClean="0"/>
                        <a:t>EURO6</a:t>
                      </a:r>
                      <a:r>
                        <a:rPr lang="en-US" sz="1400" baseline="0" noProof="0" dirty="0" smtClean="0"/>
                        <a:t> &amp;</a:t>
                      </a:r>
                      <a:endParaRPr lang="en-US" sz="1400" noProof="0" dirty="0" smtClean="0"/>
                    </a:p>
                    <a:p>
                      <a:pPr algn="ctr"/>
                      <a:r>
                        <a:rPr lang="en-US" sz="1400" noProof="0" dirty="0" smtClean="0"/>
                        <a:t>EUROVI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6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34" name="Grafik 33"/>
          <p:cNvPicPr>
            <a:picLocks noChangeAspect="1"/>
          </p:cNvPicPr>
          <p:nvPr/>
        </p:nvPicPr>
        <p:blipFill rotWithShape="1">
          <a:blip r:embed="rId2" cstate="print">
            <a:extLst>
              <a:ext uri="{28A0092B-C50C-407E-A947-70E740481C1C}">
                <a14:useLocalDpi xmlns:a14="http://schemas.microsoft.com/office/drawing/2010/main" val="0"/>
              </a:ext>
            </a:extLst>
          </a:blip>
          <a:srcRect t="14898"/>
          <a:stretch/>
        </p:blipFill>
        <p:spPr>
          <a:xfrm>
            <a:off x="3560120" y="2780529"/>
            <a:ext cx="937857" cy="598602"/>
          </a:xfrm>
          <a:prstGeom prst="rect">
            <a:avLst/>
          </a:prstGeom>
        </p:spPr>
      </p:pic>
      <p:pic>
        <p:nvPicPr>
          <p:cNvPr id="35" name="Grafik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9288" y="3401052"/>
            <a:ext cx="741280" cy="555960"/>
          </a:xfrm>
          <a:prstGeom prst="rect">
            <a:avLst/>
          </a:prstGeom>
        </p:spPr>
      </p:pic>
      <p:pic>
        <p:nvPicPr>
          <p:cNvPr id="36" name="Grafik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1365" y="2151775"/>
            <a:ext cx="927227" cy="569869"/>
          </a:xfrm>
          <a:prstGeom prst="rect">
            <a:avLst/>
          </a:prstGeom>
        </p:spPr>
      </p:pic>
      <p:pic>
        <p:nvPicPr>
          <p:cNvPr id="37" name="Grafik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5818661" y="2768778"/>
            <a:ext cx="856921" cy="612000"/>
          </a:xfrm>
          <a:prstGeom prst="rect">
            <a:avLst/>
          </a:prstGeom>
        </p:spPr>
      </p:pic>
      <p:pic>
        <p:nvPicPr>
          <p:cNvPr id="38" name="Grafik 37"/>
          <p:cNvPicPr>
            <a:picLocks noChangeAspect="1"/>
          </p:cNvPicPr>
          <p:nvPr/>
        </p:nvPicPr>
        <p:blipFill rotWithShape="1">
          <a:blip r:embed="rId6" cstate="print">
            <a:extLst>
              <a:ext uri="{28A0092B-C50C-407E-A947-70E740481C1C}">
                <a14:useLocalDpi xmlns:a14="http://schemas.microsoft.com/office/drawing/2010/main" val="0"/>
              </a:ext>
            </a:extLst>
          </a:blip>
          <a:srcRect r="11636" b="5541"/>
          <a:stretch/>
        </p:blipFill>
        <p:spPr>
          <a:xfrm flipH="1">
            <a:off x="5805013" y="3401052"/>
            <a:ext cx="902540" cy="555960"/>
          </a:xfrm>
          <a:prstGeom prst="rect">
            <a:avLst/>
          </a:prstGeom>
        </p:spPr>
      </p:pic>
      <p:pic>
        <p:nvPicPr>
          <p:cNvPr id="39" name="Grafik 38"/>
          <p:cNvPicPr>
            <a:picLocks noChangeAspect="1"/>
          </p:cNvPicPr>
          <p:nvPr/>
        </p:nvPicPr>
        <p:blipFill rotWithShape="1">
          <a:blip r:embed="rId7" cstate="print">
            <a:extLst>
              <a:ext uri="{28A0092B-C50C-407E-A947-70E740481C1C}">
                <a14:useLocalDpi xmlns:a14="http://schemas.microsoft.com/office/drawing/2010/main" val="0"/>
              </a:ext>
            </a:extLst>
          </a:blip>
          <a:srcRect l="5682" t="18950" r="4482" b="8919"/>
          <a:stretch/>
        </p:blipFill>
        <p:spPr>
          <a:xfrm>
            <a:off x="3591184" y="2160373"/>
            <a:ext cx="874074" cy="558303"/>
          </a:xfrm>
          <a:prstGeom prst="rect">
            <a:avLst/>
          </a:prstGeom>
        </p:spPr>
      </p:pic>
      <p:pic>
        <p:nvPicPr>
          <p:cNvPr id="40" name="Grafik 3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8079408" y="2174384"/>
            <a:ext cx="857512" cy="515328"/>
          </a:xfrm>
          <a:prstGeom prst="rect">
            <a:avLst/>
          </a:prstGeom>
        </p:spPr>
      </p:pic>
      <p:pic>
        <p:nvPicPr>
          <p:cNvPr id="41" name="Grafik 40"/>
          <p:cNvPicPr>
            <a:picLocks noChangeAspect="1"/>
          </p:cNvPicPr>
          <p:nvPr/>
        </p:nvPicPr>
        <p:blipFill rotWithShape="1">
          <a:blip r:embed="rId9" cstate="print">
            <a:extLst>
              <a:ext uri="{28A0092B-C50C-407E-A947-70E740481C1C}">
                <a14:useLocalDpi xmlns:a14="http://schemas.microsoft.com/office/drawing/2010/main" val="0"/>
              </a:ext>
            </a:extLst>
          </a:blip>
          <a:srcRect t="16777"/>
          <a:stretch/>
        </p:blipFill>
        <p:spPr>
          <a:xfrm>
            <a:off x="8100392" y="2768302"/>
            <a:ext cx="836528" cy="561500"/>
          </a:xfrm>
          <a:prstGeom prst="rect">
            <a:avLst/>
          </a:prstGeom>
        </p:spPr>
      </p:pic>
      <p:pic>
        <p:nvPicPr>
          <p:cNvPr id="42" name="Grafik 4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178407" y="3399951"/>
            <a:ext cx="742747" cy="557061"/>
          </a:xfrm>
          <a:prstGeom prst="rect">
            <a:avLst/>
          </a:prstGeom>
        </p:spPr>
      </p:pic>
      <p:sp>
        <p:nvSpPr>
          <p:cNvPr id="6" name="Textfeld 5"/>
          <p:cNvSpPr txBox="1"/>
          <p:nvPr/>
        </p:nvSpPr>
        <p:spPr>
          <a:xfrm>
            <a:off x="323528" y="1412776"/>
            <a:ext cx="8617400" cy="400110"/>
          </a:xfrm>
          <a:prstGeom prst="rect">
            <a:avLst/>
          </a:prstGeom>
          <a:noFill/>
        </p:spPr>
        <p:txBody>
          <a:bodyPr wrap="square" rtlCol="0">
            <a:spAutoFit/>
          </a:bodyPr>
          <a:lstStyle/>
          <a:p>
            <a:r>
              <a:rPr lang="de-DE" sz="2000" dirty="0">
                <a:latin typeface="+mj-lt"/>
                <a:ea typeface="Verdana" pitchFamily="34" charset="0"/>
                <a:cs typeface="Verdana" pitchFamily="34" charset="0"/>
              </a:rPr>
              <a:t>The LCV </a:t>
            </a:r>
            <a:r>
              <a:rPr lang="de-DE" sz="2000" dirty="0" smtClean="0">
                <a:latin typeface="+mj-lt"/>
                <a:ea typeface="Verdana" pitchFamily="34" charset="0"/>
                <a:cs typeface="Verdana" pitchFamily="34" charset="0"/>
              </a:rPr>
              <a:t>Market</a:t>
            </a:r>
            <a:r>
              <a:rPr lang="en-US" sz="2000" dirty="0" smtClean="0">
                <a:latin typeface="+mj-lt"/>
                <a:ea typeface="Verdana" pitchFamily="34" charset="0"/>
                <a:cs typeface="Verdana" pitchFamily="34" charset="0"/>
              </a:rPr>
              <a:t>:</a:t>
            </a:r>
            <a:endParaRPr lang="de-DE" sz="2000" dirty="0">
              <a:latin typeface="+mj-lt"/>
            </a:endParaRPr>
          </a:p>
        </p:txBody>
      </p:sp>
      <p:sp>
        <p:nvSpPr>
          <p:cNvPr id="43" name="Inhaltsplatzhalter 2"/>
          <p:cNvSpPr txBox="1">
            <a:spLocks/>
          </p:cNvSpPr>
          <p:nvPr/>
        </p:nvSpPr>
        <p:spPr>
          <a:xfrm>
            <a:off x="395536" y="6237312"/>
            <a:ext cx="8605878" cy="649409"/>
          </a:xfrm>
          <a:prstGeom prst="rect">
            <a:avLst/>
          </a:prstGeom>
          <a:noFill/>
        </p:spPr>
        <p:txBody>
          <a:bodyPr wrap="square" lIns="0" tIns="0" rIns="0" bIns="0" rtlCol="0">
            <a:spAutoFit/>
          </a:bodyPr>
          <a:lstStyle>
            <a:defPPr>
              <a:defRPr lang="de-DE"/>
            </a:defPPr>
            <a:lvl1pPr>
              <a:lnSpc>
                <a:spcPct val="108000"/>
              </a:lnSpc>
              <a:spcAft>
                <a:spcPts val="1008"/>
              </a:spcAft>
              <a:defRPr sz="20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a:spcAft>
                <a:spcPts val="0"/>
              </a:spcAft>
            </a:pPr>
            <a:r>
              <a:rPr lang="en-US" dirty="0" smtClean="0">
                <a:solidFill>
                  <a:schemeClr val="tx1"/>
                </a:solidFill>
                <a:latin typeface="+mj-lt"/>
              </a:rPr>
              <a:t>Mercedes </a:t>
            </a:r>
            <a:r>
              <a:rPr lang="en-US" dirty="0">
                <a:solidFill>
                  <a:schemeClr val="tx1"/>
                </a:solidFill>
                <a:latin typeface="+mj-lt"/>
              </a:rPr>
              <a:t>Sprinter Panel VAN : </a:t>
            </a:r>
            <a:r>
              <a:rPr lang="en-US" dirty="0" smtClean="0">
                <a:solidFill>
                  <a:schemeClr val="tx1"/>
                </a:solidFill>
                <a:latin typeface="+mj-lt"/>
              </a:rPr>
              <a:t>app. 4000 </a:t>
            </a:r>
            <a:r>
              <a:rPr lang="en-US" dirty="0">
                <a:solidFill>
                  <a:schemeClr val="tx1"/>
                </a:solidFill>
                <a:latin typeface="+mj-lt"/>
              </a:rPr>
              <a:t>combinations are available  </a:t>
            </a:r>
            <a:endParaRPr lang="en-US" dirty="0" smtClean="0">
              <a:solidFill>
                <a:schemeClr val="tx1"/>
              </a:solidFill>
              <a:latin typeface="+mj-lt"/>
            </a:endParaRPr>
          </a:p>
          <a:p>
            <a:pPr>
              <a:spcAft>
                <a:spcPts val="0"/>
              </a:spcAft>
            </a:pPr>
            <a:r>
              <a:rPr lang="en-US" dirty="0" smtClean="0">
                <a:solidFill>
                  <a:schemeClr val="tx1"/>
                </a:solidFill>
                <a:latin typeface="+mj-lt"/>
              </a:rPr>
              <a:t>(</a:t>
            </a:r>
            <a:r>
              <a:rPr lang="en-US" dirty="0">
                <a:solidFill>
                  <a:schemeClr val="tx1"/>
                </a:solidFill>
                <a:latin typeface="+mj-lt"/>
              </a:rPr>
              <a:t>Multistage vehicles not </a:t>
            </a:r>
            <a:r>
              <a:rPr lang="en-US" dirty="0" smtClean="0">
                <a:solidFill>
                  <a:schemeClr val="tx1"/>
                </a:solidFill>
                <a:latin typeface="+mj-lt"/>
              </a:rPr>
              <a:t>included)</a:t>
            </a:r>
            <a:endParaRPr lang="de-DE" dirty="0">
              <a:solidFill>
                <a:schemeClr val="tx1"/>
              </a:solidFill>
              <a:latin typeface="+mj-lt"/>
            </a:endParaRPr>
          </a:p>
        </p:txBody>
      </p:sp>
    </p:spTree>
    <p:extLst>
      <p:ext uri="{BB962C8B-B14F-4D97-AF65-F5344CB8AC3E}">
        <p14:creationId xmlns:p14="http://schemas.microsoft.com/office/powerpoint/2010/main" val="22627973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5" name="Tijdelijke aanduiding voor dianummer 4"/>
          <p:cNvSpPr>
            <a:spLocks noGrp="1"/>
          </p:cNvSpPr>
          <p:nvPr>
            <p:ph type="sldNum" sz="quarter" idx="12"/>
          </p:nvPr>
        </p:nvSpPr>
        <p:spPr>
          <a:xfrm>
            <a:off x="6686872" y="6525344"/>
            <a:ext cx="2133600" cy="365125"/>
          </a:xfrm>
        </p:spPr>
        <p:txBody>
          <a:bodyPr/>
          <a:lstStyle/>
          <a:p>
            <a:fld id="{6A4572FC-218E-42B7-9EA4-B22383AAA60D}" type="slidenum">
              <a:rPr lang="en-US" smtClean="0"/>
              <a:t>37</a:t>
            </a:fld>
            <a:endParaRPr lang="en-US"/>
          </a:p>
        </p:txBody>
      </p:sp>
      <p:sp>
        <p:nvSpPr>
          <p:cNvPr id="6" name="Textfeld 5"/>
          <p:cNvSpPr txBox="1"/>
          <p:nvPr/>
        </p:nvSpPr>
        <p:spPr>
          <a:xfrm>
            <a:off x="323528" y="1412776"/>
            <a:ext cx="8617400" cy="369332"/>
          </a:xfrm>
          <a:prstGeom prst="rect">
            <a:avLst/>
          </a:prstGeom>
          <a:noFill/>
        </p:spPr>
        <p:txBody>
          <a:bodyPr wrap="square" rtlCol="0">
            <a:spAutoFit/>
          </a:bodyPr>
          <a:lstStyle/>
          <a:p>
            <a:r>
              <a:rPr lang="de-DE" dirty="0">
                <a:latin typeface="+mj-lt"/>
                <a:ea typeface="Verdana" pitchFamily="34" charset="0"/>
                <a:cs typeface="Verdana" pitchFamily="34" charset="0"/>
              </a:rPr>
              <a:t>The LCV Market </a:t>
            </a:r>
            <a:r>
              <a:rPr lang="de-DE" dirty="0" smtClean="0">
                <a:latin typeface="+mj-lt"/>
                <a:ea typeface="Verdana" pitchFamily="34" charset="0"/>
                <a:cs typeface="Verdana" pitchFamily="34" charset="0"/>
              </a:rPr>
              <a:t>– </a:t>
            </a:r>
            <a:r>
              <a:rPr lang="en-US" dirty="0" smtClean="0">
                <a:latin typeface="+mj-lt"/>
                <a:ea typeface="Verdana" pitchFamily="34" charset="0"/>
                <a:cs typeface="Verdana" pitchFamily="34" charset="0"/>
              </a:rPr>
              <a:t>Volume:</a:t>
            </a:r>
            <a:endParaRPr lang="de-DE" dirty="0">
              <a:latin typeface="+mj-lt"/>
            </a:endParaRPr>
          </a:p>
        </p:txBody>
      </p:sp>
      <p:grpSp>
        <p:nvGrpSpPr>
          <p:cNvPr id="17" name="Gruppieren 16"/>
          <p:cNvGrpSpPr/>
          <p:nvPr/>
        </p:nvGrpSpPr>
        <p:grpSpPr>
          <a:xfrm>
            <a:off x="97623" y="1618382"/>
            <a:ext cx="8807765" cy="3106762"/>
            <a:chOff x="97623" y="1083102"/>
            <a:chExt cx="8807765" cy="3106762"/>
          </a:xfrm>
        </p:grpSpPr>
        <p:graphicFrame>
          <p:nvGraphicFramePr>
            <p:cNvPr id="18" name="Diagramm 17"/>
            <p:cNvGraphicFramePr/>
            <p:nvPr>
              <p:extLst>
                <p:ext uri="{D42A27DB-BD31-4B8C-83A1-F6EECF244321}">
                  <p14:modId xmlns:p14="http://schemas.microsoft.com/office/powerpoint/2010/main" val="4250476449"/>
                </p:ext>
              </p:extLst>
            </p:nvPr>
          </p:nvGraphicFramePr>
          <p:xfrm>
            <a:off x="179512" y="1083102"/>
            <a:ext cx="8725876" cy="3106762"/>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feld 18"/>
            <p:cNvSpPr txBox="1"/>
            <p:nvPr/>
          </p:nvSpPr>
          <p:spPr>
            <a:xfrm>
              <a:off x="97623" y="1201000"/>
              <a:ext cx="2454507" cy="2492990"/>
            </a:xfrm>
            <a:prstGeom prst="rect">
              <a:avLst/>
            </a:prstGeom>
            <a:noFill/>
          </p:spPr>
          <p:txBody>
            <a:bodyPr wrap="square" rtlCol="0">
              <a:spAutoFit/>
            </a:bodyPr>
            <a:lstStyle/>
            <a:p>
              <a:r>
                <a:rPr lang="de-DE" sz="1200" dirty="0" err="1" smtClean="0"/>
                <a:t>Remarks</a:t>
              </a:r>
              <a:r>
                <a:rPr lang="de-DE" sz="1200" dirty="0" smtClean="0"/>
                <a:t>:</a:t>
              </a:r>
            </a:p>
            <a:p>
              <a:pPr marL="228600" indent="-228600">
                <a:buFont typeface="+mj-lt"/>
                <a:buAutoNum type="arabicPeriod"/>
              </a:pPr>
              <a:r>
                <a:rPr lang="de-DE" sz="1200" dirty="0" smtClean="0"/>
                <a:t>Data </a:t>
              </a:r>
              <a:r>
                <a:rPr lang="de-DE" sz="1200" dirty="0" err="1" smtClean="0"/>
                <a:t>from</a:t>
              </a:r>
              <a:r>
                <a:rPr lang="de-DE" sz="1200" dirty="0" smtClean="0"/>
                <a:t> 2013 im </a:t>
              </a:r>
              <a:r>
                <a:rPr lang="de-DE" sz="1200" dirty="0" err="1" smtClean="0"/>
                <a:t>Mio</a:t>
              </a:r>
              <a:r>
                <a:rPr lang="de-DE" sz="1200" dirty="0" smtClean="0"/>
                <a:t> </a:t>
              </a:r>
            </a:p>
            <a:p>
              <a:pPr marL="228600" indent="-228600">
                <a:buFont typeface="+mj-lt"/>
                <a:buAutoNum type="arabicPeriod"/>
              </a:pPr>
              <a:r>
                <a:rPr lang="de-DE" sz="1200" dirty="0" smtClean="0"/>
                <a:t>ECE R83 </a:t>
              </a:r>
              <a:r>
                <a:rPr lang="de-DE" sz="1200" dirty="0"/>
                <a:t>= </a:t>
              </a:r>
              <a:r>
                <a:rPr lang="en-US" sz="1200" dirty="0"/>
                <a:t>tabulated d</a:t>
              </a:r>
              <a:r>
                <a:rPr lang="en-US" sz="1200" dirty="0" smtClean="0"/>
                <a:t>yno load </a:t>
              </a:r>
              <a:r>
                <a:rPr lang="en-US" sz="1200" dirty="0"/>
                <a:t>settings </a:t>
              </a:r>
              <a:r>
                <a:rPr lang="en-US" sz="1200" dirty="0" smtClean="0"/>
                <a:t>(TDL)</a:t>
              </a:r>
              <a:endParaRPr lang="de-DE" sz="1200" dirty="0"/>
            </a:p>
            <a:p>
              <a:pPr marL="228600" indent="-228600">
                <a:buFont typeface="+mj-lt"/>
                <a:buAutoNum type="arabicPeriod"/>
              </a:pPr>
              <a:r>
                <a:rPr lang="de-DE" sz="1200" dirty="0" err="1" smtClean="0"/>
                <a:t>Estimate</a:t>
              </a:r>
              <a:r>
                <a:rPr lang="de-DE" sz="1200" dirty="0"/>
                <a:t> TDL </a:t>
              </a:r>
              <a:r>
                <a:rPr lang="de-DE" sz="1200" dirty="0" err="1"/>
                <a:t>by</a:t>
              </a:r>
              <a:r>
                <a:rPr lang="de-DE" sz="1200" dirty="0"/>
                <a:t> </a:t>
              </a:r>
              <a:r>
                <a:rPr lang="de-DE" sz="1200" dirty="0" smtClean="0"/>
                <a:t>Daimler:</a:t>
              </a:r>
            </a:p>
            <a:p>
              <a:pPr lvl="1"/>
              <a:r>
                <a:rPr lang="en-US" sz="1200" dirty="0"/>
                <a:t>•Mercedes Sprinter </a:t>
              </a:r>
            </a:p>
            <a:p>
              <a:pPr lvl="1"/>
              <a:r>
                <a:rPr lang="en-US" sz="1200" dirty="0"/>
                <a:t>•Renault Master </a:t>
              </a:r>
            </a:p>
            <a:p>
              <a:pPr lvl="1"/>
              <a:r>
                <a:rPr lang="en-US" sz="1200" dirty="0"/>
                <a:t>•Ford Transit </a:t>
              </a:r>
            </a:p>
            <a:p>
              <a:pPr lvl="1"/>
              <a:r>
                <a:rPr lang="en-US" sz="1200" dirty="0"/>
                <a:t>•VW Crafter </a:t>
              </a:r>
            </a:p>
            <a:p>
              <a:pPr lvl="1"/>
              <a:r>
                <a:rPr lang="en-US" sz="1200" dirty="0"/>
                <a:t>•Citroen Jumper </a:t>
              </a:r>
            </a:p>
            <a:p>
              <a:pPr lvl="1"/>
              <a:r>
                <a:rPr lang="en-US" sz="1200" dirty="0"/>
                <a:t>•Fiat </a:t>
              </a:r>
              <a:r>
                <a:rPr lang="en-US" sz="1200" dirty="0" err="1"/>
                <a:t>Ducato</a:t>
              </a:r>
              <a:r>
                <a:rPr lang="en-US" sz="1200" dirty="0"/>
                <a:t> </a:t>
              </a:r>
            </a:p>
            <a:p>
              <a:pPr lvl="1"/>
              <a:r>
                <a:rPr lang="en-US" sz="1200" dirty="0"/>
                <a:t>•</a:t>
              </a:r>
              <a:r>
                <a:rPr lang="en-US" sz="1200" dirty="0" err="1"/>
                <a:t>Iveco</a:t>
              </a:r>
              <a:r>
                <a:rPr lang="en-US" sz="1200" dirty="0"/>
                <a:t> DAILY </a:t>
              </a:r>
            </a:p>
            <a:p>
              <a:endParaRPr lang="de-DE" sz="1200" dirty="0"/>
            </a:p>
          </p:txBody>
        </p:sp>
        <p:sp>
          <p:nvSpPr>
            <p:cNvPr id="20" name="Textfeld 19"/>
            <p:cNvSpPr txBox="1"/>
            <p:nvPr/>
          </p:nvSpPr>
          <p:spPr>
            <a:xfrm>
              <a:off x="6086907" y="2328210"/>
              <a:ext cx="641445" cy="369332"/>
            </a:xfrm>
            <a:prstGeom prst="rect">
              <a:avLst/>
            </a:prstGeom>
            <a:noFill/>
          </p:spPr>
          <p:txBody>
            <a:bodyPr wrap="square" rtlCol="0">
              <a:spAutoFit/>
            </a:bodyPr>
            <a:lstStyle/>
            <a:p>
              <a:r>
                <a:rPr lang="de-DE" dirty="0" smtClean="0"/>
                <a:t>0,95</a:t>
              </a:r>
              <a:endParaRPr lang="de-DE" dirty="0"/>
            </a:p>
          </p:txBody>
        </p:sp>
        <p:sp>
          <p:nvSpPr>
            <p:cNvPr id="21" name="Textfeld 20"/>
            <p:cNvSpPr txBox="1"/>
            <p:nvPr/>
          </p:nvSpPr>
          <p:spPr>
            <a:xfrm>
              <a:off x="6114203" y="3217589"/>
              <a:ext cx="641445" cy="369332"/>
            </a:xfrm>
            <a:prstGeom prst="rect">
              <a:avLst/>
            </a:prstGeom>
            <a:noFill/>
          </p:spPr>
          <p:txBody>
            <a:bodyPr wrap="square" rtlCol="0">
              <a:spAutoFit/>
            </a:bodyPr>
            <a:lstStyle/>
            <a:p>
              <a:r>
                <a:rPr lang="de-DE" dirty="0" smtClean="0"/>
                <a:t>0,24</a:t>
              </a:r>
              <a:endParaRPr lang="de-DE" dirty="0"/>
            </a:p>
          </p:txBody>
        </p:sp>
        <p:sp>
          <p:nvSpPr>
            <p:cNvPr id="22" name="Textfeld 21"/>
            <p:cNvSpPr txBox="1"/>
            <p:nvPr/>
          </p:nvSpPr>
          <p:spPr>
            <a:xfrm>
              <a:off x="6114203" y="3586753"/>
              <a:ext cx="641445" cy="369332"/>
            </a:xfrm>
            <a:prstGeom prst="rect">
              <a:avLst/>
            </a:prstGeom>
            <a:noFill/>
          </p:spPr>
          <p:txBody>
            <a:bodyPr wrap="square" rtlCol="0">
              <a:spAutoFit/>
            </a:bodyPr>
            <a:lstStyle/>
            <a:p>
              <a:r>
                <a:rPr lang="de-DE" dirty="0" smtClean="0"/>
                <a:t>0,05</a:t>
              </a:r>
              <a:endParaRPr lang="de-DE" dirty="0"/>
            </a:p>
          </p:txBody>
        </p:sp>
        <p:sp>
          <p:nvSpPr>
            <p:cNvPr id="23" name="Textfeld 22"/>
            <p:cNvSpPr txBox="1"/>
            <p:nvPr/>
          </p:nvSpPr>
          <p:spPr>
            <a:xfrm>
              <a:off x="4080901" y="2447164"/>
              <a:ext cx="1135039" cy="369332"/>
            </a:xfrm>
            <a:prstGeom prst="rect">
              <a:avLst/>
            </a:prstGeom>
            <a:noFill/>
          </p:spPr>
          <p:txBody>
            <a:bodyPr wrap="square" rtlCol="0">
              <a:spAutoFit/>
            </a:bodyPr>
            <a:lstStyle/>
            <a:p>
              <a:r>
                <a:rPr lang="de-DE" dirty="0" smtClean="0"/>
                <a:t>N1 1,25</a:t>
              </a:r>
              <a:endParaRPr lang="de-DE" dirty="0"/>
            </a:p>
          </p:txBody>
        </p:sp>
        <p:sp>
          <p:nvSpPr>
            <p:cNvPr id="24" name="Textfeld 23"/>
            <p:cNvSpPr txBox="1"/>
            <p:nvPr/>
          </p:nvSpPr>
          <p:spPr>
            <a:xfrm>
              <a:off x="4511615" y="1958878"/>
              <a:ext cx="612476" cy="338554"/>
            </a:xfrm>
            <a:prstGeom prst="rect">
              <a:avLst/>
            </a:prstGeom>
            <a:noFill/>
          </p:spPr>
          <p:txBody>
            <a:bodyPr wrap="square" rtlCol="0">
              <a:spAutoFit/>
            </a:bodyPr>
            <a:lstStyle/>
            <a:p>
              <a:r>
                <a:rPr lang="de-DE" sz="1600" dirty="0" smtClean="0">
                  <a:solidFill>
                    <a:schemeClr val="accent2"/>
                  </a:solidFill>
                </a:rPr>
                <a:t>0,01</a:t>
              </a:r>
              <a:endParaRPr lang="de-DE" sz="1600" dirty="0">
                <a:solidFill>
                  <a:schemeClr val="accent2"/>
                </a:solidFill>
              </a:endParaRPr>
            </a:p>
          </p:txBody>
        </p:sp>
        <p:cxnSp>
          <p:nvCxnSpPr>
            <p:cNvPr id="25" name="Gerade Verbindung mit Pfeil 24"/>
            <p:cNvCxnSpPr/>
            <p:nvPr/>
          </p:nvCxnSpPr>
          <p:spPr>
            <a:xfrm flipV="1">
              <a:off x="4375749" y="2216663"/>
              <a:ext cx="271732" cy="217191"/>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
        <p:nvSpPr>
          <p:cNvPr id="28" name="Textfeld 27"/>
          <p:cNvSpPr txBox="1"/>
          <p:nvPr/>
        </p:nvSpPr>
        <p:spPr>
          <a:xfrm>
            <a:off x="117404" y="4653136"/>
            <a:ext cx="8893884" cy="2305246"/>
          </a:xfrm>
          <a:prstGeom prst="rect">
            <a:avLst/>
          </a:prstGeom>
        </p:spPr>
        <p:txBody>
          <a:bodyPr lIns="0" tIns="0" rIns="0" bIns="0"/>
          <a:lstStyle>
            <a:defPPr>
              <a:defRPr lang="de-DE"/>
            </a:defPPr>
            <a:lvl1pPr indent="0">
              <a:lnSpc>
                <a:spcPct val="100000"/>
              </a:lnSpc>
              <a:spcBef>
                <a:spcPts val="0"/>
              </a:spcBef>
              <a:spcAft>
                <a:spcPts val="1000"/>
              </a:spcAft>
              <a:buSzPct val="150000"/>
              <a:buFont typeface="Arial"/>
              <a:buNone/>
              <a:defRPr sz="2000" b="0">
                <a:solidFill>
                  <a:srgbClr val="002060"/>
                </a:solidFill>
                <a:latin typeface="Verdana"/>
                <a:ea typeface="BMW Type Global Pro Regular" pitchFamily="2" charset="0"/>
                <a:cs typeface="Verdana"/>
              </a:defRPr>
            </a:lvl1pPr>
            <a:lvl2pPr marL="200025" indent="-200025">
              <a:lnSpc>
                <a:spcPct val="100000"/>
              </a:lnSpc>
              <a:spcBef>
                <a:spcPts val="0"/>
              </a:spcBef>
              <a:spcAft>
                <a:spcPts val="1000"/>
              </a:spcAft>
              <a:buFont typeface="Symbol" pitchFamily="18" charset="2"/>
              <a:buChar char="-"/>
              <a:defRPr sz="2000">
                <a:ea typeface="BMW Type Global Pro Regular" pitchFamily="2" charset="0"/>
                <a:cs typeface="BMW Type Global Pro Regular" pitchFamily="2" charset="0"/>
              </a:defRPr>
            </a:lvl2pPr>
            <a:lvl3pPr marL="452438" indent="-185738">
              <a:lnSpc>
                <a:spcPct val="100000"/>
              </a:lnSpc>
              <a:spcBef>
                <a:spcPts val="0"/>
              </a:spcBef>
              <a:spcAft>
                <a:spcPts val="1000"/>
              </a:spcAft>
              <a:buFont typeface="Symbol" pitchFamily="18" charset="2"/>
              <a:buChar char="-"/>
              <a:defRPr sz="2000">
                <a:ea typeface="BMW Type Global Pro Regular" pitchFamily="2" charset="0"/>
                <a:cs typeface="BMW Type Global Pro Regular" pitchFamily="2" charset="0"/>
              </a:defRPr>
            </a:lvl3pPr>
            <a:lvl4pPr marL="719138" indent="-184150">
              <a:lnSpc>
                <a:spcPct val="100000"/>
              </a:lnSpc>
              <a:spcBef>
                <a:spcPts val="0"/>
              </a:spcBef>
              <a:spcAft>
                <a:spcPts val="1000"/>
              </a:spcAft>
              <a:buFont typeface="Symbol" pitchFamily="18" charset="2"/>
              <a:buChar char="-"/>
              <a:defRPr sz="2000">
                <a:ea typeface="BMW Type Global Pro Regular" pitchFamily="2" charset="0"/>
                <a:cs typeface="BMW Type Global Pro Regular" pitchFamily="2" charset="0"/>
              </a:defRPr>
            </a:lvl4pPr>
            <a:lvl5pPr marL="985838" indent="-184150">
              <a:lnSpc>
                <a:spcPct val="100000"/>
              </a:lnSpc>
              <a:spcBef>
                <a:spcPts val="0"/>
              </a:spcBef>
              <a:spcAft>
                <a:spcPts val="1000"/>
              </a:spcAft>
              <a:buFont typeface="Symbol" pitchFamily="18" charset="2"/>
              <a:buChar char="-"/>
              <a:defRPr sz="2000">
                <a:ea typeface="BMW Type Global Pro Regular" pitchFamily="2" charset="0"/>
                <a:cs typeface="BMW Type Global Pro Regular" pitchFamily="2"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b="1" dirty="0" smtClean="0">
                <a:solidFill>
                  <a:schemeClr val="tx1"/>
                </a:solidFill>
                <a:latin typeface="+mj-lt"/>
              </a:rPr>
              <a:t>LCVs with tabulated dyno load settings </a:t>
            </a:r>
            <a:r>
              <a:rPr lang="en-US" b="1" dirty="0">
                <a:solidFill>
                  <a:schemeClr val="tx1"/>
                </a:solidFill>
                <a:latin typeface="+mj-lt"/>
              </a:rPr>
              <a:t>(</a:t>
            </a:r>
            <a:r>
              <a:rPr lang="en-US" b="1" dirty="0" smtClean="0">
                <a:solidFill>
                  <a:schemeClr val="tx1"/>
                </a:solidFill>
                <a:latin typeface="+mj-lt"/>
              </a:rPr>
              <a:t>TDL), relative </a:t>
            </a:r>
            <a:r>
              <a:rPr lang="en-US" b="1" dirty="0">
                <a:solidFill>
                  <a:schemeClr val="tx1"/>
                </a:solidFill>
                <a:latin typeface="+mj-lt"/>
              </a:rPr>
              <a:t>small market and </a:t>
            </a:r>
            <a:r>
              <a:rPr lang="en-US" b="1" dirty="0" smtClean="0">
                <a:solidFill>
                  <a:schemeClr val="tx1"/>
                </a:solidFill>
                <a:latin typeface="+mj-lt"/>
              </a:rPr>
              <a:t>segmented </a:t>
            </a:r>
            <a:r>
              <a:rPr lang="en-US" b="1" dirty="0">
                <a:solidFill>
                  <a:schemeClr val="tx1"/>
                </a:solidFill>
                <a:latin typeface="+mj-lt"/>
              </a:rPr>
              <a:t>in 3 main groups:</a:t>
            </a:r>
          </a:p>
          <a:p>
            <a:pPr marL="342900" indent="-342900">
              <a:buSzPct val="100000"/>
              <a:buFont typeface="+mj-lt"/>
              <a:buAutoNum type="arabicPeriod"/>
            </a:pPr>
            <a:r>
              <a:rPr lang="en-US" dirty="0" smtClean="0">
                <a:solidFill>
                  <a:schemeClr val="tx1"/>
                </a:solidFill>
                <a:latin typeface="+mj-lt"/>
              </a:rPr>
              <a:t>TDL N1 </a:t>
            </a:r>
            <a:r>
              <a:rPr lang="en-US" dirty="0">
                <a:solidFill>
                  <a:schemeClr val="tx1"/>
                </a:solidFill>
                <a:latin typeface="+mj-lt"/>
              </a:rPr>
              <a:t>Group III  - Goods carrier </a:t>
            </a:r>
            <a:endParaRPr lang="en-US" dirty="0" smtClean="0">
              <a:solidFill>
                <a:schemeClr val="tx1"/>
              </a:solidFill>
              <a:latin typeface="+mj-lt"/>
            </a:endParaRPr>
          </a:p>
          <a:p>
            <a:pPr marL="342900" indent="-342900">
              <a:buSzPct val="100000"/>
              <a:buFont typeface="+mj-lt"/>
              <a:buAutoNum type="arabicPeriod"/>
            </a:pPr>
            <a:r>
              <a:rPr lang="en-US" dirty="0" smtClean="0">
                <a:solidFill>
                  <a:schemeClr val="tx1"/>
                </a:solidFill>
                <a:latin typeface="+mj-lt"/>
              </a:rPr>
              <a:t>TDL N1,M1 - </a:t>
            </a:r>
            <a:r>
              <a:rPr lang="en-US" dirty="0">
                <a:solidFill>
                  <a:schemeClr val="tx1"/>
                </a:solidFill>
                <a:latin typeface="+mj-lt"/>
              </a:rPr>
              <a:t>Multistage – Special Purpose vehicles </a:t>
            </a:r>
            <a:endParaRPr lang="en-US" dirty="0" smtClean="0">
              <a:solidFill>
                <a:schemeClr val="tx1"/>
              </a:solidFill>
              <a:latin typeface="+mj-lt"/>
            </a:endParaRPr>
          </a:p>
          <a:p>
            <a:pPr marL="342900" indent="-342900">
              <a:buSzPct val="100000"/>
              <a:buFont typeface="+mj-lt"/>
              <a:buAutoNum type="arabicPeriod"/>
            </a:pPr>
            <a:r>
              <a:rPr lang="en-US" dirty="0" smtClean="0">
                <a:solidFill>
                  <a:schemeClr val="tx1"/>
                </a:solidFill>
                <a:latin typeface="+mj-lt"/>
              </a:rPr>
              <a:t>TDL M1 </a:t>
            </a:r>
            <a:r>
              <a:rPr lang="en-US" dirty="0">
                <a:solidFill>
                  <a:schemeClr val="tx1"/>
                </a:solidFill>
                <a:latin typeface="+mj-lt"/>
              </a:rPr>
              <a:t>– </a:t>
            </a:r>
            <a:r>
              <a:rPr lang="en-US" dirty="0" smtClean="0">
                <a:solidFill>
                  <a:schemeClr val="tx1"/>
                </a:solidFill>
                <a:latin typeface="+mj-lt"/>
              </a:rPr>
              <a:t>Crew bus  </a:t>
            </a:r>
            <a:endParaRPr lang="en-US" dirty="0">
              <a:solidFill>
                <a:schemeClr val="tx1"/>
              </a:solidFill>
              <a:latin typeface="+mj-lt"/>
            </a:endParaRPr>
          </a:p>
        </p:txBody>
      </p:sp>
      <p:sp>
        <p:nvSpPr>
          <p:cNvPr id="29" name="Geschweifte Klammer rechts 28"/>
          <p:cNvSpPr/>
          <p:nvPr/>
        </p:nvSpPr>
        <p:spPr>
          <a:xfrm>
            <a:off x="6305251" y="5517232"/>
            <a:ext cx="341194" cy="103722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0" name="Textfeld 29"/>
          <p:cNvSpPr txBox="1"/>
          <p:nvPr/>
        </p:nvSpPr>
        <p:spPr>
          <a:xfrm>
            <a:off x="6676847" y="5734997"/>
            <a:ext cx="2174570" cy="646331"/>
          </a:xfrm>
          <a:prstGeom prst="rect">
            <a:avLst/>
          </a:prstGeom>
          <a:noFill/>
        </p:spPr>
        <p:txBody>
          <a:bodyPr wrap="none" rtlCol="0">
            <a:spAutoFit/>
          </a:bodyPr>
          <a:lstStyle/>
          <a:p>
            <a:r>
              <a:rPr lang="de-DE" dirty="0" smtClean="0"/>
              <a:t>2,3% Market Share</a:t>
            </a:r>
          </a:p>
          <a:p>
            <a:r>
              <a:rPr lang="de-DE" dirty="0" smtClean="0"/>
              <a:t>(0,3Mio  </a:t>
            </a:r>
            <a:r>
              <a:rPr lang="de-DE" dirty="0" err="1" smtClean="0"/>
              <a:t>vs</a:t>
            </a:r>
            <a:r>
              <a:rPr lang="de-DE" dirty="0" smtClean="0"/>
              <a:t> 13,3 </a:t>
            </a:r>
            <a:r>
              <a:rPr lang="de-DE" dirty="0" err="1" smtClean="0"/>
              <a:t>Mio</a:t>
            </a:r>
            <a:r>
              <a:rPr lang="de-DE" dirty="0" smtClean="0"/>
              <a:t>)</a:t>
            </a:r>
            <a:endParaRPr lang="de-DE" dirty="0"/>
          </a:p>
        </p:txBody>
      </p:sp>
    </p:spTree>
    <p:extLst>
      <p:ext uri="{BB962C8B-B14F-4D97-AF65-F5344CB8AC3E}">
        <p14:creationId xmlns:p14="http://schemas.microsoft.com/office/powerpoint/2010/main" val="143450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p:cNvSpPr>
            <a:spLocks noGrp="1"/>
          </p:cNvSpPr>
          <p:nvPr>
            <p:ph type="title"/>
          </p:nvPr>
        </p:nvSpPr>
        <p:spPr>
          <a:xfrm>
            <a:off x="864123" y="1628800"/>
            <a:ext cx="7795500" cy="540529"/>
          </a:xfrm>
        </p:spPr>
        <p:txBody>
          <a:bodyPr>
            <a:normAutofit fontScale="90000"/>
          </a:bodyPr>
          <a:lstStyle/>
          <a:p>
            <a:r>
              <a:rPr lang="en-US" dirty="0" smtClean="0"/>
              <a:t>Multistage vehicles</a:t>
            </a:r>
            <a:endParaRPr lang="en-US" dirty="0"/>
          </a:p>
        </p:txBody>
      </p:sp>
      <p:pic>
        <p:nvPicPr>
          <p:cNvPr id="49" name="Picture 12" descr="IMG_9764%20Kopie">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301" r="4624"/>
          <a:stretch/>
        </p:blipFill>
        <p:spPr bwMode="auto">
          <a:xfrm>
            <a:off x="4980438" y="5309812"/>
            <a:ext cx="1737166" cy="1298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16" descr="Spezialausfuerungen_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3069" y="2330440"/>
            <a:ext cx="1872208" cy="1299010"/>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17" descr="get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03913" y="3828060"/>
            <a:ext cx="1731364" cy="1299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Produktbil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91820" y="3990248"/>
            <a:ext cx="2219646" cy="129901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1990" y="2492896"/>
            <a:ext cx="2059763" cy="1306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3505" r="6429"/>
          <a:stretch/>
        </p:blipFill>
        <p:spPr bwMode="auto">
          <a:xfrm>
            <a:off x="2444342" y="5317227"/>
            <a:ext cx="2317531" cy="1299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71991" y="4010012"/>
            <a:ext cx="2107185" cy="129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descr="VW Transporter CoolMAX"/>
          <p:cNvPicPr>
            <a:picLocks noChangeAspect="1" noChangeArrowheads="1"/>
          </p:cNvPicPr>
          <p:nvPr/>
        </p:nvPicPr>
        <p:blipFill rotWithShape="1">
          <a:blip r:embed="rId11">
            <a:extLst>
              <a:ext uri="{28A0092B-C50C-407E-A947-70E740481C1C}">
                <a14:useLocalDpi xmlns:a14="http://schemas.microsoft.com/office/drawing/2010/main" val="0"/>
              </a:ext>
            </a:extLst>
          </a:blip>
          <a:srcRect l="3638" t="12062" r="2647" b="13655"/>
          <a:stretch/>
        </p:blipFill>
        <p:spPr bwMode="auto">
          <a:xfrm>
            <a:off x="4541644" y="2300622"/>
            <a:ext cx="2406620" cy="129901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a:stretch/>
        </p:blipFill>
        <p:spPr bwMode="auto">
          <a:xfrm>
            <a:off x="6948264" y="5309812"/>
            <a:ext cx="2016006" cy="1306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592539" y="4003735"/>
            <a:ext cx="2050100" cy="1299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78713" y="2529050"/>
            <a:ext cx="1801149" cy="1299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3347" r="2613"/>
          <a:stretch/>
        </p:blipFill>
        <p:spPr bwMode="auto">
          <a:xfrm>
            <a:off x="75293" y="5516772"/>
            <a:ext cx="2156461" cy="1299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itel 1"/>
          <p:cNvSpPr txBox="1">
            <a:spLocks/>
          </p:cNvSpPr>
          <p:nvPr/>
        </p:nvSpPr>
        <p:spPr>
          <a:xfrm>
            <a:off x="457200" y="274638"/>
            <a:ext cx="8229600" cy="1143000"/>
          </a:xfrm>
          <a:prstGeom prst="rect">
            <a:avLst/>
          </a:prstGeom>
          <a:solidFill>
            <a:schemeClr val="accent3">
              <a:lumMod val="20000"/>
              <a:lumOff val="8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OI #17: Default Road Load</a:t>
            </a:r>
            <a:endParaRPr lang="en-US" dirty="0"/>
          </a:p>
        </p:txBody>
      </p:sp>
    </p:spTree>
    <p:extLst>
      <p:ext uri="{BB962C8B-B14F-4D97-AF65-F5344CB8AC3E}">
        <p14:creationId xmlns:p14="http://schemas.microsoft.com/office/powerpoint/2010/main" val="2256256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700808"/>
            <a:ext cx="8689408" cy="4896544"/>
          </a:xfrm>
        </p:spPr>
        <p:txBody>
          <a:bodyPr>
            <a:normAutofit fontScale="92500" lnSpcReduction="10000"/>
          </a:bodyPr>
          <a:lstStyle/>
          <a:p>
            <a:pPr marL="457200" lvl="1" indent="0">
              <a:buNone/>
            </a:pPr>
            <a:r>
              <a:rPr lang="en-US" sz="2400" dirty="0" smtClean="0"/>
              <a:t>Selection representative</a:t>
            </a:r>
          </a:p>
          <a:p>
            <a:pPr marL="457200" lvl="1" indent="0">
              <a:buNone/>
            </a:pPr>
            <a:r>
              <a:rPr lang="en-US" sz="2400" dirty="0" smtClean="0"/>
              <a:t>Multi </a:t>
            </a:r>
            <a:r>
              <a:rPr lang="en-US" sz="2400" dirty="0"/>
              <a:t>Stage </a:t>
            </a:r>
            <a:r>
              <a:rPr lang="en-US" sz="2400" dirty="0" smtClean="0"/>
              <a:t>test vehicle</a:t>
            </a:r>
          </a:p>
          <a:p>
            <a:pPr marL="457200" lvl="1" indent="0">
              <a:buNone/>
            </a:pPr>
            <a:endParaRPr lang="en-US" sz="2400" dirty="0"/>
          </a:p>
          <a:p>
            <a:pPr marL="457200" lvl="1" indent="0">
              <a:buNone/>
            </a:pPr>
            <a:r>
              <a:rPr lang="en-US" sz="2400" dirty="0" smtClean="0"/>
              <a:t>List of topics:</a:t>
            </a:r>
          </a:p>
          <a:p>
            <a:pPr lvl="1">
              <a:buFontTx/>
              <a:buChar char="-"/>
            </a:pPr>
            <a:r>
              <a:rPr lang="en-US" sz="2400" dirty="0"/>
              <a:t>B</a:t>
            </a:r>
            <a:r>
              <a:rPr lang="en-US" sz="2400" dirty="0" smtClean="0"/>
              <a:t>uild </a:t>
            </a:r>
            <a:r>
              <a:rPr lang="en-US" sz="2400" dirty="0"/>
              <a:t>artificial vehicle </a:t>
            </a:r>
            <a:r>
              <a:rPr lang="en-US" sz="2400" strike="sngStrike" dirty="0"/>
              <a:t>or select completed vehicle</a:t>
            </a:r>
            <a:r>
              <a:rPr lang="en-US" sz="2400" strike="sngStrike" dirty="0" smtClean="0"/>
              <a:t>?</a:t>
            </a:r>
          </a:p>
          <a:p>
            <a:pPr lvl="1">
              <a:buFontTx/>
              <a:buChar char="-"/>
            </a:pPr>
            <a:r>
              <a:rPr lang="en-US" sz="2400" dirty="0"/>
              <a:t>Selected Cd. </a:t>
            </a:r>
            <a:r>
              <a:rPr lang="en-US" sz="2400" strike="sngStrike" dirty="0"/>
              <a:t>[estimated worst case </a:t>
            </a:r>
            <a:r>
              <a:rPr lang="en-US" sz="2400" strike="sngStrike" dirty="0" smtClean="0"/>
              <a:t>(completed vehicle) or</a:t>
            </a:r>
            <a:r>
              <a:rPr lang="en-US" sz="2400" dirty="0" smtClean="0"/>
              <a:t> square </a:t>
            </a:r>
            <a:r>
              <a:rPr lang="en-US" sz="2400" dirty="0"/>
              <a:t>box </a:t>
            </a:r>
            <a:r>
              <a:rPr lang="en-US" sz="2400" strike="sngStrike" dirty="0" smtClean="0"/>
              <a:t>(artificial vehicle)??]</a:t>
            </a:r>
            <a:endParaRPr lang="en-US" sz="2400" strike="sngStrike" dirty="0"/>
          </a:p>
          <a:p>
            <a:pPr lvl="1">
              <a:buFontTx/>
              <a:buChar char="-"/>
            </a:pPr>
            <a:r>
              <a:rPr lang="en-US" sz="2400" dirty="0" smtClean="0"/>
              <a:t>Selected TM. [</a:t>
            </a:r>
            <a:r>
              <a:rPr lang="en-US" sz="2400" strike="sngStrike" dirty="0" smtClean="0"/>
              <a:t>TM = (M </a:t>
            </a:r>
            <a:r>
              <a:rPr lang="en-US" sz="2400" strike="sngStrike" dirty="0"/>
              <a:t>in running order of </a:t>
            </a:r>
            <a:r>
              <a:rPr lang="en-US" sz="2400" strike="sngStrike" dirty="0" smtClean="0"/>
              <a:t>base vehicle with engine (chassis-cabin) </a:t>
            </a:r>
            <a:r>
              <a:rPr lang="en-US" sz="2400" strike="sngStrike" dirty="0"/>
              <a:t>+ </a:t>
            </a:r>
            <a:r>
              <a:rPr lang="en-US" sz="2400" strike="sngStrike" dirty="0" smtClean="0"/>
              <a:t>declared </a:t>
            </a:r>
            <a:r>
              <a:rPr lang="en-US" sz="2400" strike="sngStrike" dirty="0"/>
              <a:t>technically permissible laden mass)/2 </a:t>
            </a:r>
            <a:r>
              <a:rPr lang="en-US" sz="2400" dirty="0" smtClean="0"/>
              <a:t>; &gt;= 3000 kg]</a:t>
            </a:r>
          </a:p>
          <a:p>
            <a:pPr lvl="1">
              <a:buFontTx/>
              <a:buChar char="-"/>
            </a:pPr>
            <a:r>
              <a:rPr lang="en-US" sz="2400" dirty="0" smtClean="0"/>
              <a:t>Selected </a:t>
            </a:r>
            <a:r>
              <a:rPr lang="en-US" sz="2400" dirty="0" err="1" smtClean="0"/>
              <a:t>Af</a:t>
            </a:r>
            <a:r>
              <a:rPr lang="en-US" sz="2400" dirty="0" smtClean="0"/>
              <a:t> and RR. [estimated average </a:t>
            </a:r>
            <a:r>
              <a:rPr lang="en-US" sz="2400" dirty="0" err="1"/>
              <a:t>Af</a:t>
            </a:r>
            <a:r>
              <a:rPr lang="en-US" sz="2400" dirty="0"/>
              <a:t> and </a:t>
            </a:r>
            <a:r>
              <a:rPr lang="en-US" sz="2400" dirty="0" smtClean="0"/>
              <a:t>RR </a:t>
            </a:r>
            <a:r>
              <a:rPr lang="en-US" sz="2400" strike="sngStrike" dirty="0" smtClean="0"/>
              <a:t>??]</a:t>
            </a:r>
            <a:endParaRPr lang="en-US" sz="2400" dirty="0" smtClean="0"/>
          </a:p>
          <a:p>
            <a:pPr lvl="1">
              <a:buFontTx/>
              <a:buChar char="-"/>
            </a:pPr>
            <a:r>
              <a:rPr lang="en-US" sz="2400" strike="sngStrike" dirty="0" smtClean="0"/>
              <a:t>Maximum </a:t>
            </a:r>
            <a:r>
              <a:rPr lang="en-US" sz="2400" strike="sngStrike" dirty="0"/>
              <a:t># of axis</a:t>
            </a:r>
            <a:r>
              <a:rPr lang="en-US" sz="2400" strike="sngStrike" dirty="0" smtClean="0"/>
              <a:t>??</a:t>
            </a:r>
          </a:p>
          <a:p>
            <a:pPr lvl="1">
              <a:buFontTx/>
              <a:buChar char="-"/>
            </a:pPr>
            <a:r>
              <a:rPr lang="en-US" sz="2400" dirty="0" smtClean="0"/>
              <a:t>Extrapolation range. </a:t>
            </a:r>
            <a:r>
              <a:rPr lang="en-US" sz="2400" strike="sngStrike" dirty="0" smtClean="0"/>
              <a:t>[unlimited; </a:t>
            </a:r>
            <a:r>
              <a:rPr lang="en-US" sz="2400" dirty="0" smtClean="0"/>
              <a:t>3-3.5 ton; widening regionally]</a:t>
            </a:r>
          </a:p>
          <a:p>
            <a:pPr lvl="1"/>
            <a:endParaRPr lang="en-US" sz="2400" dirty="0"/>
          </a:p>
          <a:p>
            <a:pPr marL="457200" lvl="1" indent="0">
              <a:buNone/>
            </a:pPr>
            <a:endParaRPr lang="en-US" sz="1700" dirty="0" smtClean="0"/>
          </a:p>
          <a:p>
            <a:pPr marL="457200" lvl="1" indent="0">
              <a:buNone/>
            </a:pPr>
            <a:endParaRPr lang="en-US" sz="1700" dirty="0"/>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39</a:t>
            </a:fld>
            <a:endParaRPr lang="en-US" dirty="0"/>
          </a:p>
        </p:txBody>
      </p:sp>
      <p:pic>
        <p:nvPicPr>
          <p:cNvPr id="11267" name="Picture 1"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6047" y="1196752"/>
            <a:ext cx="4591269" cy="201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39456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412776"/>
            <a:ext cx="8689408" cy="4896544"/>
          </a:xfrm>
        </p:spPr>
        <p:txBody>
          <a:bodyPr>
            <a:normAutofit fontScale="92500"/>
          </a:bodyPr>
          <a:lstStyle/>
          <a:p>
            <a:pPr marL="457200" lvl="1" indent="0">
              <a:buNone/>
            </a:pPr>
            <a:endParaRPr lang="en-US" dirty="0" smtClean="0"/>
          </a:p>
          <a:p>
            <a:pPr marL="177800" lvl="1" indent="0">
              <a:buNone/>
            </a:pPr>
            <a:r>
              <a:rPr lang="en-US" sz="2400" dirty="0" smtClean="0"/>
              <a:t>Updated To Do List (as of IWG#10):</a:t>
            </a:r>
          </a:p>
          <a:p>
            <a:pPr marL="450850" lvl="1" indent="-273050">
              <a:buFont typeface="+mj-lt"/>
              <a:buAutoNum type="arabicPeriod"/>
            </a:pPr>
            <a:r>
              <a:rPr lang="en-US" sz="2400" dirty="0" smtClean="0"/>
              <a:t>Appropriate name</a:t>
            </a:r>
          </a:p>
          <a:p>
            <a:pPr marL="450850" lvl="1" indent="-273050">
              <a:buFont typeface="+mj-lt"/>
              <a:buAutoNum type="arabicPeriod"/>
            </a:pPr>
            <a:r>
              <a:rPr lang="en-US" sz="2400" dirty="0" smtClean="0"/>
              <a:t>Confirmation of least square methodology to determine F0 and F2</a:t>
            </a:r>
          </a:p>
          <a:p>
            <a:pPr marL="450850" lvl="1" indent="-273050">
              <a:buFont typeface="+mj-lt"/>
              <a:buAutoNum type="arabicPeriod"/>
            </a:pPr>
            <a:r>
              <a:rPr lang="en-US" sz="2400" dirty="0" smtClean="0"/>
              <a:t>Selection of Upward and Downward correlation factors (conservative)</a:t>
            </a:r>
          </a:p>
          <a:p>
            <a:pPr marL="450850" lvl="1" indent="-273050">
              <a:buFont typeface="+mj-lt"/>
              <a:buAutoNum type="arabicPeriod"/>
            </a:pPr>
            <a:r>
              <a:rPr lang="en-US" sz="2400" dirty="0" smtClean="0"/>
              <a:t>Validation calculations new proposal</a:t>
            </a:r>
          </a:p>
          <a:p>
            <a:pPr marL="450850" lvl="1" indent="-273050">
              <a:buFont typeface="+mj-lt"/>
              <a:buAutoNum type="arabicPeriod"/>
            </a:pPr>
            <a:r>
              <a:rPr lang="en-US" sz="2400" dirty="0" smtClean="0"/>
              <a:t>Define selection representative Multi Stage Vehicle</a:t>
            </a:r>
          </a:p>
          <a:p>
            <a:pPr marL="450850" lvl="1" indent="-273050">
              <a:buFont typeface="+mj-lt"/>
              <a:buAutoNum type="arabicPeriod"/>
            </a:pPr>
            <a:r>
              <a:rPr lang="en-US" sz="2400" dirty="0" smtClean="0"/>
              <a:t>Definition of Multi Stage Vehicle in GTR or </a:t>
            </a:r>
            <a:r>
              <a:rPr lang="en-US" sz="2400" dirty="0"/>
              <a:t>r</a:t>
            </a:r>
            <a:r>
              <a:rPr lang="en-US" sz="2400" dirty="0" smtClean="0"/>
              <a:t>egional legislation</a:t>
            </a:r>
          </a:p>
          <a:p>
            <a:pPr marL="450850" lvl="1" indent="-273050">
              <a:buFont typeface="+mj-lt"/>
              <a:buAutoNum type="arabicPeriod"/>
            </a:pPr>
            <a:r>
              <a:rPr lang="en-US" sz="2400" dirty="0" smtClean="0"/>
              <a:t>If appropriate include drafting on CO2 calculation (Annex 7)</a:t>
            </a:r>
          </a:p>
          <a:p>
            <a:pPr marL="450850" lvl="1" indent="-273050">
              <a:buFont typeface="+mj-lt"/>
              <a:buAutoNum type="arabicPeriod"/>
            </a:pPr>
            <a:r>
              <a:rPr lang="en-US" sz="2400" dirty="0" smtClean="0"/>
              <a:t>Matrix to compare test burden vs. safeguard of RL determination options</a:t>
            </a:r>
          </a:p>
          <a:p>
            <a:pPr marL="457200" lvl="1" indent="0">
              <a:buNone/>
            </a:pPr>
            <a:endParaRPr lang="en-US" sz="2400" dirty="0" smtClean="0"/>
          </a:p>
          <a:p>
            <a:pPr marL="457200" lvl="1" indent="0">
              <a:buNone/>
            </a:pPr>
            <a:endParaRPr lang="en-US" sz="2400" dirty="0" smtClean="0"/>
          </a:p>
          <a:p>
            <a:pPr lvl="1"/>
            <a:endParaRPr lang="en-US" sz="2400" dirty="0" smtClean="0"/>
          </a:p>
          <a:p>
            <a:pPr lvl="1"/>
            <a:endParaRPr lang="en-US" sz="2400" dirty="0" smtClean="0"/>
          </a:p>
          <a:p>
            <a:pPr lvl="1"/>
            <a:endParaRPr lang="en-US" sz="2400" dirty="0"/>
          </a:p>
          <a:p>
            <a:pPr marL="457200" lvl="1" indent="0">
              <a:buNone/>
            </a:pPr>
            <a:endParaRPr lang="en-US" sz="1700" dirty="0" smtClean="0"/>
          </a:p>
          <a:p>
            <a:pPr marL="457200" lvl="1" indent="0">
              <a:buNone/>
            </a:pPr>
            <a:endParaRPr lang="en-US" sz="1700" dirty="0"/>
          </a:p>
        </p:txBody>
      </p:sp>
      <p:sp>
        <p:nvSpPr>
          <p:cNvPr id="4" name="Tijdelijke aanduiding voor voettekst 3"/>
          <p:cNvSpPr>
            <a:spLocks noGrp="1"/>
          </p:cNvSpPr>
          <p:nvPr>
            <p:ph type="ftr" sz="quarter" idx="11"/>
          </p:nvPr>
        </p:nvSpPr>
        <p:spPr>
          <a:xfrm>
            <a:off x="2339752" y="6356350"/>
            <a:ext cx="5712856"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4</a:t>
            </a:fld>
            <a:endParaRPr lang="en-US"/>
          </a:p>
        </p:txBody>
      </p:sp>
    </p:spTree>
    <p:extLst>
      <p:ext uri="{BB962C8B-B14F-4D97-AF65-F5344CB8AC3E}">
        <p14:creationId xmlns:p14="http://schemas.microsoft.com/office/powerpoint/2010/main" val="39432867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467544" y="1412776"/>
            <a:ext cx="8229600" cy="4709120"/>
          </a:xfrm>
        </p:spPr>
        <p:txBody>
          <a:bodyPr>
            <a:normAutofit/>
          </a:bodyPr>
          <a:lstStyle/>
          <a:p>
            <a:pPr marL="457200" lvl="1" indent="0">
              <a:buNone/>
            </a:pPr>
            <a:endParaRPr lang="en-US" dirty="0" smtClean="0"/>
          </a:p>
          <a:p>
            <a:pPr marL="457200" lvl="1" indent="0">
              <a:buNone/>
            </a:pPr>
            <a:r>
              <a:rPr lang="en-US" sz="3200" dirty="0" smtClean="0"/>
              <a:t>Proposed name:</a:t>
            </a:r>
          </a:p>
          <a:p>
            <a:pPr marL="0" indent="0">
              <a:lnSpc>
                <a:spcPct val="115000"/>
              </a:lnSpc>
              <a:spcAft>
                <a:spcPts val="1000"/>
              </a:spcAft>
              <a:buNone/>
            </a:pPr>
            <a:endParaRPr lang="en-US" dirty="0"/>
          </a:p>
          <a:p>
            <a:pPr marL="0" indent="0" algn="ctr">
              <a:lnSpc>
                <a:spcPct val="115000"/>
              </a:lnSpc>
              <a:spcAft>
                <a:spcPts val="1000"/>
              </a:spcAft>
              <a:buNone/>
            </a:pPr>
            <a:r>
              <a:rPr lang="en-US" sz="3200" dirty="0" smtClean="0"/>
              <a:t>Road Load Matrix Family</a:t>
            </a:r>
            <a:endParaRPr lang="nl-NL" dirty="0">
              <a:ea typeface="Calibri"/>
              <a:cs typeface="Times New Roman"/>
            </a:endParaRPr>
          </a:p>
          <a:p>
            <a:pPr marL="457200" lvl="1" indent="0">
              <a:buNone/>
            </a:pPr>
            <a:endParaRPr lang="en-US" sz="3200" dirty="0" smtClean="0"/>
          </a:p>
        </p:txBody>
      </p:sp>
      <p:sp>
        <p:nvSpPr>
          <p:cNvPr id="4" name="Tijdelijke aanduiding voor voettekst 3"/>
          <p:cNvSpPr>
            <a:spLocks noGrp="1"/>
          </p:cNvSpPr>
          <p:nvPr>
            <p:ph type="ftr" sz="quarter" idx="11"/>
          </p:nvPr>
        </p:nvSpPr>
        <p:spPr>
          <a:xfrm>
            <a:off x="2483768" y="6356350"/>
            <a:ext cx="5112568"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5</a:t>
            </a:fld>
            <a:endParaRPr lang="en-US"/>
          </a:p>
        </p:txBody>
      </p:sp>
    </p:spTree>
    <p:extLst>
      <p:ext uri="{BB962C8B-B14F-4D97-AF65-F5344CB8AC3E}">
        <p14:creationId xmlns:p14="http://schemas.microsoft.com/office/powerpoint/2010/main" val="1016260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251520" y="1268760"/>
            <a:ext cx="8689408" cy="5040560"/>
          </a:xfrm>
        </p:spPr>
        <p:txBody>
          <a:bodyPr>
            <a:normAutofit fontScale="47500" lnSpcReduction="20000"/>
          </a:bodyPr>
          <a:lstStyle/>
          <a:p>
            <a:pPr marL="531813" lvl="1" indent="-358775">
              <a:buNone/>
            </a:pPr>
            <a:endParaRPr lang="en-US" dirty="0" smtClean="0"/>
          </a:p>
          <a:p>
            <a:pPr marL="531813" lvl="1" indent="-354013">
              <a:buNone/>
            </a:pPr>
            <a:r>
              <a:rPr lang="en-US" sz="3800" b="1" dirty="0" smtClean="0"/>
              <a:t>Scope</a:t>
            </a:r>
          </a:p>
          <a:p>
            <a:pPr marL="531813" lvl="1" indent="0">
              <a:buNone/>
            </a:pPr>
            <a:endParaRPr lang="en-US" sz="3200" dirty="0" smtClean="0"/>
          </a:p>
          <a:p>
            <a:pPr marL="173038" lvl="1" indent="0">
              <a:buNone/>
            </a:pPr>
            <a:r>
              <a:rPr lang="en-US" sz="3200" b="1" dirty="0"/>
              <a:t>V</a:t>
            </a:r>
            <a:r>
              <a:rPr lang="en-US" sz="3200" b="1" dirty="0" smtClean="0"/>
              <a:t>ehicles </a:t>
            </a:r>
            <a:r>
              <a:rPr lang="en-US" sz="3200" b="1" dirty="0"/>
              <a:t>with </a:t>
            </a:r>
            <a:r>
              <a:rPr lang="en-US" sz="3200" b="1" dirty="0" smtClean="0"/>
              <a:t>technically </a:t>
            </a:r>
            <a:r>
              <a:rPr lang="en-US" sz="3200" b="1" dirty="0"/>
              <a:t>permissible maximum laden mass </a:t>
            </a:r>
            <a:r>
              <a:rPr lang="en-US" sz="3200" b="1" dirty="0" smtClean="0"/>
              <a:t>≥ </a:t>
            </a:r>
            <a:r>
              <a:rPr lang="en-US" sz="3200" b="1" dirty="0"/>
              <a:t>3 </a:t>
            </a:r>
            <a:r>
              <a:rPr lang="en-US" sz="3200" b="1" dirty="0" smtClean="0"/>
              <a:t>ton</a:t>
            </a:r>
            <a:br>
              <a:rPr lang="en-US" sz="3200" b="1" dirty="0" smtClean="0"/>
            </a:br>
            <a:r>
              <a:rPr lang="en-US" sz="3200" dirty="0" smtClean="0"/>
              <a:t>(mainly </a:t>
            </a:r>
            <a:r>
              <a:rPr lang="en-US" sz="3200" dirty="0"/>
              <a:t>large vans and crew </a:t>
            </a:r>
            <a:r>
              <a:rPr lang="en-US" sz="3200" dirty="0" smtClean="0"/>
              <a:t>busses)</a:t>
            </a:r>
            <a:endParaRPr lang="en-US" sz="3200" u="sng" dirty="0"/>
          </a:p>
          <a:p>
            <a:pPr marL="1077913" lvl="1" indent="-354013"/>
            <a:r>
              <a:rPr lang="en-US" sz="3200" dirty="0"/>
              <a:t>Low sales volumes, but large number of variations due to customer demands</a:t>
            </a:r>
          </a:p>
          <a:p>
            <a:pPr marL="1077913" lvl="1" indent="-354013"/>
            <a:r>
              <a:rPr lang="en-US" sz="3200" dirty="0"/>
              <a:t>RL family too restrictive</a:t>
            </a:r>
          </a:p>
          <a:p>
            <a:pPr marL="1077913" lvl="1" indent="-354013"/>
            <a:r>
              <a:rPr lang="en-US" sz="3200" dirty="0"/>
              <a:t>Table values give unfavorably high worst case road load and CO2 </a:t>
            </a:r>
            <a:r>
              <a:rPr lang="en-US" sz="3200" dirty="0" smtClean="0"/>
              <a:t>figures</a:t>
            </a:r>
          </a:p>
          <a:p>
            <a:pPr marL="1077913" lvl="1" indent="-354013"/>
            <a:r>
              <a:rPr lang="en-US" sz="3200" dirty="0" smtClean="0"/>
              <a:t>Category in </a:t>
            </a:r>
            <a:r>
              <a:rPr lang="en-US" sz="3200" dirty="0" err="1" smtClean="0"/>
              <a:t>gtr</a:t>
            </a:r>
            <a:r>
              <a:rPr lang="en-US" sz="3200" dirty="0" smtClean="0"/>
              <a:t> limited to 3.5 tons. </a:t>
            </a:r>
            <a:r>
              <a:rPr lang="en-US" sz="3200" dirty="0"/>
              <a:t>H</a:t>
            </a:r>
            <a:r>
              <a:rPr lang="en-US" sz="3200" dirty="0" smtClean="0"/>
              <a:t>igher maximum mass may be applied regionally. </a:t>
            </a:r>
          </a:p>
          <a:p>
            <a:pPr marL="531813" lvl="1" indent="-358775">
              <a:buNone/>
            </a:pPr>
            <a:endParaRPr lang="en-US" sz="3200" dirty="0" smtClean="0"/>
          </a:p>
          <a:p>
            <a:pPr marL="173038" lvl="1" indent="0">
              <a:buNone/>
            </a:pPr>
            <a:r>
              <a:rPr lang="en-US" sz="3200" b="1" dirty="0" smtClean="0"/>
              <a:t>Multi stage vehicles</a:t>
            </a:r>
          </a:p>
          <a:p>
            <a:pPr marL="1077913" lvl="1" indent="-358775">
              <a:tabLst>
                <a:tab pos="1077913" algn="l"/>
              </a:tabLst>
            </a:pPr>
            <a:r>
              <a:rPr lang="en-US" sz="3200" dirty="0" smtClean="0"/>
              <a:t>Road </a:t>
            </a:r>
            <a:r>
              <a:rPr lang="en-US" sz="3200" dirty="0"/>
              <a:t>load determination </a:t>
            </a:r>
            <a:r>
              <a:rPr lang="en-US" sz="3200" dirty="0" smtClean="0"/>
              <a:t>very extensive - </a:t>
            </a:r>
            <a:r>
              <a:rPr lang="en-US" sz="3200" dirty="0"/>
              <a:t>variety of  possible bodyworks. </a:t>
            </a:r>
          </a:p>
          <a:p>
            <a:pPr marL="1077913" lvl="1" indent="-358775">
              <a:tabLst>
                <a:tab pos="1077913" algn="l"/>
              </a:tabLst>
            </a:pPr>
            <a:r>
              <a:rPr lang="en-US" sz="3200" dirty="0"/>
              <a:t>Even with </a:t>
            </a:r>
            <a:r>
              <a:rPr lang="en-US" sz="3200" dirty="0" smtClean="0"/>
              <a:t>RL </a:t>
            </a:r>
            <a:r>
              <a:rPr lang="en-US" sz="3200" dirty="0"/>
              <a:t>family </a:t>
            </a:r>
            <a:r>
              <a:rPr lang="en-US" sz="3200" dirty="0" smtClean="0"/>
              <a:t>difficult </a:t>
            </a:r>
            <a:r>
              <a:rPr lang="en-US" sz="3200" dirty="0"/>
              <a:t>to obtain the cycle energy demand for all possible bodyworks which could be used by the second stage manufacturers</a:t>
            </a:r>
          </a:p>
          <a:p>
            <a:pPr marL="1077913" lvl="1" indent="-358775">
              <a:tabLst>
                <a:tab pos="1077913" algn="l"/>
              </a:tabLst>
            </a:pPr>
            <a:r>
              <a:rPr lang="en-US" sz="3200" dirty="0" smtClean="0"/>
              <a:t>Table values very unattractive for first stage OEM’s under EU CO2 legislation</a:t>
            </a:r>
          </a:p>
          <a:p>
            <a:pPr marL="1077913" lvl="1" indent="-358775">
              <a:tabLst>
                <a:tab pos="1077913" algn="l"/>
              </a:tabLst>
            </a:pPr>
            <a:r>
              <a:rPr lang="en-US" sz="3200" dirty="0" smtClean="0"/>
              <a:t>MSV not recognized in </a:t>
            </a:r>
            <a:r>
              <a:rPr lang="en-US" sz="3200" dirty="0" err="1" smtClean="0"/>
              <a:t>gtr</a:t>
            </a:r>
            <a:endParaRPr lang="en-US" sz="3200" dirty="0" smtClean="0"/>
          </a:p>
          <a:p>
            <a:pPr marL="719138" lvl="1" indent="0">
              <a:buNone/>
              <a:tabLst>
                <a:tab pos="1077913" algn="l"/>
              </a:tabLst>
            </a:pPr>
            <a:endParaRPr lang="en-US" sz="3200" dirty="0" smtClean="0"/>
          </a:p>
          <a:p>
            <a:pPr marL="182563" lvl="1" indent="0">
              <a:buNone/>
              <a:tabLst>
                <a:tab pos="1077913" algn="l"/>
              </a:tabLst>
            </a:pPr>
            <a:r>
              <a:rPr lang="en-US" sz="3200" b="1" dirty="0" smtClean="0">
                <a:solidFill>
                  <a:prstClr val="black"/>
                </a:solidFill>
                <a:highlight>
                  <a:srgbClr val="FFFF00"/>
                </a:highlight>
                <a:ea typeface="Calibri"/>
                <a:cs typeface="Times New Roman"/>
              </a:rPr>
              <a:t>Proposal:</a:t>
            </a:r>
          </a:p>
          <a:p>
            <a:pPr marL="1077913" lvl="1" indent="-361950">
              <a:buFontTx/>
              <a:buChar char="-"/>
              <a:tabLst>
                <a:tab pos="1077913" algn="l"/>
              </a:tabLst>
            </a:pPr>
            <a:r>
              <a:rPr lang="en-US" sz="3200" b="1" dirty="0" smtClean="0">
                <a:solidFill>
                  <a:prstClr val="black"/>
                </a:solidFill>
                <a:highlight>
                  <a:srgbClr val="FFFF00"/>
                </a:highlight>
                <a:ea typeface="Calibri"/>
                <a:cs typeface="Times New Roman"/>
              </a:rPr>
              <a:t>New approach open to all vehicle categories, including multi stage</a:t>
            </a:r>
          </a:p>
          <a:p>
            <a:pPr marL="1077913" lvl="1" indent="-361950">
              <a:buFontTx/>
              <a:buChar char="-"/>
              <a:tabLst>
                <a:tab pos="1077913" algn="l"/>
              </a:tabLst>
            </a:pPr>
            <a:r>
              <a:rPr lang="en-US" sz="3200" b="1" dirty="0" smtClean="0">
                <a:solidFill>
                  <a:prstClr val="black"/>
                </a:solidFill>
                <a:highlight>
                  <a:srgbClr val="FFFF00"/>
                </a:highlight>
                <a:ea typeface="Calibri"/>
                <a:cs typeface="Times New Roman"/>
              </a:rPr>
              <a:t>General mass-based restriction: 3.0 – 3.5 ton</a:t>
            </a:r>
          </a:p>
          <a:p>
            <a:pPr marL="1077913" lvl="1" indent="-361950">
              <a:buFontTx/>
              <a:buChar char="-"/>
              <a:tabLst>
                <a:tab pos="1077913" algn="l"/>
              </a:tabLst>
            </a:pPr>
            <a:r>
              <a:rPr lang="en-US" sz="3200" b="1" dirty="0" smtClean="0">
                <a:solidFill>
                  <a:prstClr val="black"/>
                </a:solidFill>
                <a:highlight>
                  <a:srgbClr val="FFFF00"/>
                </a:highlight>
                <a:ea typeface="Calibri"/>
                <a:cs typeface="Times New Roman"/>
              </a:rPr>
              <a:t>Widening scope via regional implementation</a:t>
            </a:r>
          </a:p>
        </p:txBody>
      </p:sp>
      <p:sp>
        <p:nvSpPr>
          <p:cNvPr id="4" name="Tijdelijke aanduiding voor voettekst 3"/>
          <p:cNvSpPr>
            <a:spLocks noGrp="1"/>
          </p:cNvSpPr>
          <p:nvPr>
            <p:ph type="ftr" sz="quarter" idx="11"/>
          </p:nvPr>
        </p:nvSpPr>
        <p:spPr>
          <a:xfrm>
            <a:off x="2267744" y="6356350"/>
            <a:ext cx="5040560"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a:t>
            </a:r>
            <a:r>
              <a:rPr lang="en-US" dirty="0" smtClean="0">
                <a:solidFill>
                  <a:prstClr val="black">
                    <a:tint val="75000"/>
                  </a:prstClr>
                </a:solidFill>
              </a:rPr>
              <a:t> </a:t>
            </a:r>
            <a:r>
              <a:rPr lang="en-US" dirty="0">
                <a:solidFill>
                  <a:prstClr val="black">
                    <a:tint val="75000"/>
                  </a:prstClr>
                </a:solidFill>
              </a:rPr>
              <a:t>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6</a:t>
            </a:fld>
            <a:endParaRPr lang="en-US"/>
          </a:p>
        </p:txBody>
      </p:sp>
    </p:spTree>
    <p:extLst>
      <p:ext uri="{BB962C8B-B14F-4D97-AF65-F5344CB8AC3E}">
        <p14:creationId xmlns:p14="http://schemas.microsoft.com/office/powerpoint/2010/main" val="39284532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453374" y="1556792"/>
            <a:ext cx="8473384" cy="504056"/>
          </a:xfrm>
        </p:spPr>
        <p:txBody>
          <a:bodyPr>
            <a:normAutofit/>
          </a:bodyPr>
          <a:lstStyle/>
          <a:p>
            <a:pPr marL="531813" lvl="1" indent="-354013">
              <a:buNone/>
            </a:pPr>
            <a:r>
              <a:rPr lang="en-US" sz="1800" dirty="0" smtClean="0"/>
              <a:t>Scope</a:t>
            </a:r>
          </a:p>
        </p:txBody>
      </p:sp>
      <p:sp>
        <p:nvSpPr>
          <p:cNvPr id="4" name="Tijdelijke aanduiding voor voettekst 3"/>
          <p:cNvSpPr>
            <a:spLocks noGrp="1"/>
          </p:cNvSpPr>
          <p:nvPr>
            <p:ph type="ftr" sz="quarter" idx="11"/>
          </p:nvPr>
        </p:nvSpPr>
        <p:spPr>
          <a:xfrm>
            <a:off x="2267744" y="6356350"/>
            <a:ext cx="5040560"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a:t>
            </a:r>
            <a:r>
              <a:rPr lang="en-US" dirty="0" smtClean="0">
                <a:solidFill>
                  <a:prstClr val="black">
                    <a:tint val="75000"/>
                  </a:prstClr>
                </a:solidFill>
              </a:rPr>
              <a:t> </a:t>
            </a:r>
            <a:r>
              <a:rPr lang="en-US" dirty="0">
                <a:solidFill>
                  <a:prstClr val="black">
                    <a:tint val="75000"/>
                  </a:prstClr>
                </a:solidFill>
              </a:rPr>
              <a:t>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7</a:t>
            </a:fld>
            <a:endParaRPr lang="en-US"/>
          </a:p>
        </p:txBody>
      </p:sp>
      <p:sp>
        <p:nvSpPr>
          <p:cNvPr id="6" name="Rectangle 5"/>
          <p:cNvSpPr/>
          <p:nvPr/>
        </p:nvSpPr>
        <p:spPr>
          <a:xfrm>
            <a:off x="611560" y="1988840"/>
            <a:ext cx="7920880" cy="3943131"/>
          </a:xfrm>
          <a:prstGeom prst="rect">
            <a:avLst/>
          </a:prstGeom>
          <a:ln>
            <a:solidFill>
              <a:schemeClr val="accent1"/>
            </a:solidFill>
          </a:ln>
        </p:spPr>
        <p:txBody>
          <a:bodyPr wrap="square">
            <a:spAutoFit/>
          </a:bodyPr>
          <a:lstStyle/>
          <a:p>
            <a:r>
              <a:rPr lang="en-US" b="1" i="1" dirty="0" smtClean="0"/>
              <a:t>II	Text of the global technical regulation</a:t>
            </a:r>
          </a:p>
          <a:p>
            <a:r>
              <a:rPr lang="en-US" b="1" i="1" dirty="0" smtClean="0"/>
              <a:t>5. 	General Requirements</a:t>
            </a:r>
          </a:p>
          <a:p>
            <a:endParaRPr lang="en-US" i="1" dirty="0" smtClean="0"/>
          </a:p>
          <a:p>
            <a:r>
              <a:rPr lang="en-US" b="1" i="1" dirty="0" smtClean="0"/>
              <a:t>(new) 5.8		Road load matrix family</a:t>
            </a:r>
            <a:endParaRPr lang="en-US" b="1" i="1" dirty="0"/>
          </a:p>
          <a:p>
            <a:pPr>
              <a:lnSpc>
                <a:spcPct val="115000"/>
              </a:lnSpc>
              <a:spcAft>
                <a:spcPts val="1000"/>
              </a:spcAft>
            </a:pPr>
            <a:r>
              <a:rPr lang="en-US" i="1" dirty="0" smtClean="0"/>
              <a:t>The road load matrix family can be applied for vehicles designed for a technically </a:t>
            </a:r>
            <a:r>
              <a:rPr lang="en-US" i="1" dirty="0"/>
              <a:t>permissible maximum laden mass </a:t>
            </a:r>
            <a:r>
              <a:rPr lang="en-US" i="1" dirty="0" smtClean="0"/>
              <a:t>≥ 3000 kg.</a:t>
            </a:r>
          </a:p>
          <a:p>
            <a:pPr>
              <a:lnSpc>
                <a:spcPct val="115000"/>
              </a:lnSpc>
              <a:spcAft>
                <a:spcPts val="1000"/>
              </a:spcAft>
            </a:pPr>
            <a:r>
              <a:rPr lang="en-US" i="1" dirty="0" smtClean="0"/>
              <a:t>Unless vehicles are identical with respect to the following characteristics , they shall not be considered to be part of the same road load matrix family:</a:t>
            </a:r>
          </a:p>
          <a:p>
            <a:pPr marL="342900" indent="-342900">
              <a:lnSpc>
                <a:spcPct val="115000"/>
              </a:lnSpc>
              <a:spcAft>
                <a:spcPts val="1000"/>
              </a:spcAft>
              <a:buAutoNum type="alphaLcParenBoth"/>
            </a:pPr>
            <a:r>
              <a:rPr lang="en-US" i="1" dirty="0" smtClean="0"/>
              <a:t>Transmission type (e.g. manual, automatic, CVT);</a:t>
            </a:r>
          </a:p>
          <a:p>
            <a:pPr marL="342900" indent="-342900">
              <a:lnSpc>
                <a:spcPct val="115000"/>
              </a:lnSpc>
              <a:spcAft>
                <a:spcPts val="1000"/>
              </a:spcAft>
              <a:buAutoNum type="alphaLcParenBoth"/>
            </a:pPr>
            <a:r>
              <a:rPr lang="en-US" i="1" dirty="0" smtClean="0"/>
              <a:t>Number of powered axles;</a:t>
            </a:r>
          </a:p>
          <a:p>
            <a:pPr marL="342900" indent="-342900">
              <a:lnSpc>
                <a:spcPct val="115000"/>
              </a:lnSpc>
              <a:spcAft>
                <a:spcPts val="1000"/>
              </a:spcAft>
              <a:buAutoNum type="alphaLcParenBoth"/>
            </a:pPr>
            <a:r>
              <a:rPr lang="en-US" i="1" dirty="0" smtClean="0"/>
              <a:t>[exclusion of </a:t>
            </a:r>
            <a:r>
              <a:rPr lang="en-US" i="1" dirty="0" err="1" smtClean="0"/>
              <a:t>Evs</a:t>
            </a:r>
            <a:r>
              <a:rPr lang="en-US" i="1" dirty="0" smtClean="0"/>
              <a:t>?]</a:t>
            </a:r>
          </a:p>
        </p:txBody>
      </p:sp>
    </p:spTree>
    <p:extLst>
      <p:ext uri="{BB962C8B-B14F-4D97-AF65-F5344CB8AC3E}">
        <p14:creationId xmlns:p14="http://schemas.microsoft.com/office/powerpoint/2010/main" val="21198488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6" name="Objekt 75" hidden="1"/>
          <p:cNvGraphicFramePr>
            <a:graphicFrameLocks noChangeAspect="1"/>
          </p:cNvGraphicFramePr>
          <p:nvPr>
            <p:custDataLst>
              <p:tags r:id="rId2"/>
            </p:custDataLst>
            <p:extLst>
              <p:ext uri="{D42A27DB-BD31-4B8C-83A1-F6EECF244321}">
                <p14:modId xmlns:p14="http://schemas.microsoft.com/office/powerpoint/2010/main" val="383317690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178" name="think-cell Folie" r:id="rId4" imgW="270" imgH="270" progId="TCLayout.ActiveDocument.1">
                  <p:embed/>
                </p:oleObj>
              </mc:Choice>
              <mc:Fallback>
                <p:oleObj name="think-cell Foli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467544" y="1312168"/>
            <a:ext cx="8229600" cy="4709120"/>
          </a:xfrm>
        </p:spPr>
        <p:txBody>
          <a:bodyPr>
            <a:normAutofit/>
          </a:bodyPr>
          <a:lstStyle/>
          <a:p>
            <a:pPr marL="444500" lvl="1" indent="-261938">
              <a:buNone/>
            </a:pPr>
            <a:r>
              <a:rPr lang="en-US" sz="2400" dirty="0" smtClean="0"/>
              <a:t>Approach:</a:t>
            </a:r>
          </a:p>
          <a:p>
            <a:pPr marL="444500" lvl="1" indent="-261938">
              <a:buFont typeface="+mj-lt"/>
              <a:buAutoNum type="arabicPeriod"/>
            </a:pPr>
            <a:r>
              <a:rPr lang="en-US" sz="2000" b="1" dirty="0" smtClean="0">
                <a:solidFill>
                  <a:srgbClr val="FF0000"/>
                </a:solidFill>
              </a:rPr>
              <a:t>Single coastdown</a:t>
            </a:r>
            <a:r>
              <a:rPr lang="en-US" sz="2000" dirty="0" smtClean="0">
                <a:solidFill>
                  <a:srgbClr val="FF0000"/>
                </a:solidFill>
              </a:rPr>
              <a:t> </a:t>
            </a:r>
            <a:r>
              <a:rPr lang="en-US" sz="2000" dirty="0" smtClean="0"/>
              <a:t>(or torque meter) test with </a:t>
            </a:r>
            <a:r>
              <a:rPr lang="en-US" sz="2000" b="1" dirty="0" smtClean="0">
                <a:solidFill>
                  <a:srgbClr val="FF0000"/>
                </a:solidFill>
              </a:rPr>
              <a:t>representative</a:t>
            </a:r>
            <a:r>
              <a:rPr lang="en-US" sz="2000" dirty="0" smtClean="0"/>
              <a:t> vehicle and estimated worst Cd (        )</a:t>
            </a:r>
          </a:p>
          <a:p>
            <a:pPr marL="444500" lvl="1" indent="-261938">
              <a:buFont typeface="+mj-lt"/>
              <a:buAutoNum type="arabicPeriod" startAt="2"/>
            </a:pPr>
            <a:r>
              <a:rPr lang="en-US" sz="2000" b="1" dirty="0" smtClean="0">
                <a:solidFill>
                  <a:srgbClr val="FF0000"/>
                </a:solidFill>
              </a:rPr>
              <a:t>Calculation road load vehicle H and L</a:t>
            </a:r>
            <a:r>
              <a:rPr lang="en-US" sz="2000" dirty="0" smtClean="0"/>
              <a:t>, based on </a:t>
            </a:r>
            <a:r>
              <a:rPr lang="en-US" sz="2000" b="1" dirty="0" smtClean="0">
                <a:solidFill>
                  <a:srgbClr val="FF0000"/>
                </a:solidFill>
              </a:rPr>
              <a:t>conservative</a:t>
            </a:r>
            <a:r>
              <a:rPr lang="en-US" sz="2000" dirty="0" smtClean="0"/>
              <a:t> extension (based on </a:t>
            </a:r>
            <a:r>
              <a:rPr lang="en-US" sz="2000" dirty="0" err="1" smtClean="0">
                <a:latin typeface="Symbol" panose="05050102010706020507" pitchFamily="18" charset="2"/>
                <a:sym typeface="Wingdings" panose="05000000000000000000" pitchFamily="2" charset="2"/>
              </a:rPr>
              <a:t>D</a:t>
            </a:r>
            <a:r>
              <a:rPr lang="en-US" sz="2000" dirty="0" err="1" smtClean="0"/>
              <a:t>Af</a:t>
            </a:r>
            <a:r>
              <a:rPr lang="en-US" sz="2000" dirty="0"/>
              <a:t>, </a:t>
            </a:r>
            <a:r>
              <a:rPr lang="en-US" sz="2000" dirty="0">
                <a:latin typeface="Symbol" panose="05050102010706020507" pitchFamily="18" charset="2"/>
                <a:sym typeface="Wingdings" panose="05000000000000000000" pitchFamily="2" charset="2"/>
              </a:rPr>
              <a:t>D</a:t>
            </a:r>
            <a:r>
              <a:rPr lang="en-US" sz="2000" dirty="0"/>
              <a:t>TM, </a:t>
            </a:r>
            <a:r>
              <a:rPr lang="en-US" sz="2000" dirty="0" smtClean="0">
                <a:latin typeface="Symbol" panose="05050102010706020507" pitchFamily="18" charset="2"/>
                <a:sym typeface="Wingdings" panose="05000000000000000000" pitchFamily="2" charset="2"/>
              </a:rPr>
              <a:t>D</a:t>
            </a:r>
            <a:r>
              <a:rPr lang="en-US" sz="2000" dirty="0" smtClean="0"/>
              <a:t>RR) and maximum family range (       ,       )</a:t>
            </a:r>
            <a:endParaRPr lang="en-US" sz="2000" b="1" dirty="0" smtClean="0">
              <a:solidFill>
                <a:srgbClr val="FF0000"/>
              </a:solidFill>
            </a:endParaRPr>
          </a:p>
          <a:p>
            <a:pPr marL="444500" lvl="1" indent="-261938">
              <a:buFont typeface="+mj-lt"/>
              <a:buAutoNum type="arabicPeriod" startAt="2"/>
            </a:pPr>
            <a:r>
              <a:rPr lang="en-US" sz="2000" b="1" dirty="0" smtClean="0">
                <a:solidFill>
                  <a:srgbClr val="FF0000"/>
                </a:solidFill>
              </a:rPr>
              <a:t>Chassis dyno test </a:t>
            </a:r>
            <a:r>
              <a:rPr lang="en-US" sz="2000" dirty="0" smtClean="0"/>
              <a:t>with the </a:t>
            </a:r>
            <a:r>
              <a:rPr lang="en-US" sz="2000" b="1" dirty="0" smtClean="0">
                <a:solidFill>
                  <a:srgbClr val="FF0000"/>
                </a:solidFill>
              </a:rPr>
              <a:t>representative vehicle </a:t>
            </a:r>
            <a:r>
              <a:rPr lang="en-US" sz="2000" dirty="0" smtClean="0"/>
              <a:t>and </a:t>
            </a:r>
            <a:r>
              <a:rPr lang="en-US" sz="2000" b="1" dirty="0" smtClean="0">
                <a:solidFill>
                  <a:srgbClr val="FF0000"/>
                </a:solidFill>
              </a:rPr>
              <a:t>settings H and L</a:t>
            </a:r>
          </a:p>
          <a:p>
            <a:pPr marL="444500" lvl="1" indent="-261938">
              <a:buNone/>
            </a:pPr>
            <a:r>
              <a:rPr lang="en-US" sz="2000" b="1" dirty="0" smtClean="0">
                <a:solidFill>
                  <a:srgbClr val="FF0000"/>
                </a:solidFill>
              </a:rPr>
              <a:t>4.	CO2 calculation individual vehicle by interpolation</a:t>
            </a:r>
            <a:endParaRPr lang="en-US" sz="2000" b="1" u="sng" dirty="0" smtClean="0">
              <a:solidFill>
                <a:srgbClr val="FF0000"/>
              </a:solidFill>
            </a:endParaRPr>
          </a:p>
        </p:txBody>
      </p:sp>
      <p:sp>
        <p:nvSpPr>
          <p:cNvPr id="4" name="Tijdelijke aanduiding voor voettekst 3"/>
          <p:cNvSpPr>
            <a:spLocks noGrp="1"/>
          </p:cNvSpPr>
          <p:nvPr>
            <p:ph type="ftr" sz="quarter" idx="11"/>
          </p:nvPr>
        </p:nvSpPr>
        <p:spPr>
          <a:xfrm>
            <a:off x="2339752" y="6356350"/>
            <a:ext cx="5472608" cy="365125"/>
          </a:xfrm>
        </p:spPr>
        <p:txBody>
          <a:bodyPr/>
          <a:lstStyle/>
          <a:p>
            <a:pPr lvl="0"/>
            <a:r>
              <a:rPr lang="en-US" dirty="0">
                <a:solidFill>
                  <a:prstClr val="black">
                    <a:tint val="75000"/>
                  </a:prstClr>
                </a:solidFill>
              </a:rPr>
              <a:t>André </a:t>
            </a:r>
            <a:r>
              <a:rPr lang="en-US" dirty="0" err="1" smtClean="0">
                <a:solidFill>
                  <a:prstClr val="black">
                    <a:tint val="75000"/>
                  </a:prstClr>
                </a:solidFill>
              </a:rPr>
              <a:t>Rijnders</a:t>
            </a:r>
            <a:r>
              <a:rPr lang="en-US" dirty="0" smtClean="0">
                <a:solidFill>
                  <a:prstClr val="black">
                    <a:tint val="75000"/>
                  </a:prstClr>
                </a:solidFill>
              </a:rPr>
              <a:t>  </a:t>
            </a:r>
            <a:r>
              <a:rPr lang="en-US" dirty="0">
                <a:solidFill>
                  <a:prstClr val="black">
                    <a:tint val="75000"/>
                  </a:prstClr>
                </a:solidFill>
              </a:rPr>
              <a:t>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8</a:t>
            </a:fld>
            <a:endParaRPr lang="en-US"/>
          </a:p>
        </p:txBody>
      </p:sp>
      <p:sp>
        <p:nvSpPr>
          <p:cNvPr id="7" name="Rechteck 6"/>
          <p:cNvSpPr/>
          <p:nvPr/>
        </p:nvSpPr>
        <p:spPr>
          <a:xfrm>
            <a:off x="1331640" y="3860482"/>
            <a:ext cx="6768752" cy="240524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8000"/>
              </a:lnSpc>
              <a:spcAft>
                <a:spcPts val="1008"/>
              </a:spcAft>
            </a:pPr>
            <a:endParaRPr lang="de-DE" sz="2000" dirty="0" err="1" smtClean="0">
              <a:solidFill>
                <a:schemeClr val="tx1"/>
              </a:solidFill>
            </a:endParaRPr>
          </a:p>
        </p:txBody>
      </p:sp>
      <p:sp>
        <p:nvSpPr>
          <p:cNvPr id="8" name="Freihandform 7"/>
          <p:cNvSpPr/>
          <p:nvPr/>
        </p:nvSpPr>
        <p:spPr>
          <a:xfrm>
            <a:off x="2627784" y="3860482"/>
            <a:ext cx="4806721" cy="2405924"/>
          </a:xfrm>
          <a:custGeom>
            <a:avLst/>
            <a:gdLst>
              <a:gd name="connsiteX0" fmla="*/ 0 w 4682359"/>
              <a:gd name="connsiteY0" fmla="*/ 4103488 h 4119254"/>
              <a:gd name="connsiteX1" fmla="*/ 898634 w 4682359"/>
              <a:gd name="connsiteY1" fmla="*/ 698136 h 4119254"/>
              <a:gd name="connsiteX2" fmla="*/ 2900855 w 4682359"/>
              <a:gd name="connsiteY2" fmla="*/ 288233 h 4119254"/>
              <a:gd name="connsiteX3" fmla="*/ 4650828 w 4682359"/>
              <a:gd name="connsiteY3" fmla="*/ 4103488 h 4119254"/>
              <a:gd name="connsiteX4" fmla="*/ 4650828 w 4682359"/>
              <a:gd name="connsiteY4" fmla="*/ 4103488 h 4119254"/>
              <a:gd name="connsiteX5" fmla="*/ 4682359 w 4682359"/>
              <a:gd name="connsiteY5" fmla="*/ 4119254 h 4119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82359" h="4119254">
                <a:moveTo>
                  <a:pt x="0" y="4103488"/>
                </a:moveTo>
                <a:cubicBezTo>
                  <a:pt x="207579" y="2718750"/>
                  <a:pt x="415158" y="1334012"/>
                  <a:pt x="898634" y="698136"/>
                </a:cubicBezTo>
                <a:cubicBezTo>
                  <a:pt x="1382110" y="62260"/>
                  <a:pt x="2275489" y="-279326"/>
                  <a:pt x="2900855" y="288233"/>
                </a:cubicBezTo>
                <a:cubicBezTo>
                  <a:pt x="3526221" y="855792"/>
                  <a:pt x="4650828" y="4103488"/>
                  <a:pt x="4650828" y="4103488"/>
                </a:cubicBezTo>
                <a:lnTo>
                  <a:pt x="4650828" y="4103488"/>
                </a:lnTo>
                <a:lnTo>
                  <a:pt x="4682359" y="4119254"/>
                </a:lnTo>
              </a:path>
            </a:pathLst>
          </a:cu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0000"/>
              </a:solidFill>
            </a:endParaRPr>
          </a:p>
        </p:txBody>
      </p:sp>
      <p:cxnSp>
        <p:nvCxnSpPr>
          <p:cNvPr id="9" name="Gerade Verbindung mit Pfeil 8"/>
          <p:cNvCxnSpPr/>
          <p:nvPr/>
        </p:nvCxnSpPr>
        <p:spPr>
          <a:xfrm flipV="1">
            <a:off x="8100392" y="3860482"/>
            <a:ext cx="0" cy="240592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flipV="1">
            <a:off x="1331640" y="3860482"/>
            <a:ext cx="0" cy="24059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8244408" y="4340106"/>
            <a:ext cx="864096" cy="287014"/>
          </a:xfrm>
          <a:prstGeom prst="rect">
            <a:avLst/>
          </a:prstGeom>
          <a:noFill/>
        </p:spPr>
        <p:txBody>
          <a:bodyPr wrap="square" lIns="0" tIns="0" rIns="0" bIns="0" rtlCol="0">
            <a:spAutoFit/>
          </a:bodyPr>
          <a:lstStyle/>
          <a:p>
            <a:pPr>
              <a:lnSpc>
                <a:spcPct val="108000"/>
              </a:lnSpc>
              <a:spcAft>
                <a:spcPts val="1008"/>
              </a:spcAft>
            </a:pPr>
            <a:r>
              <a:rPr lang="de-DE" sz="2000" dirty="0" smtClean="0">
                <a:solidFill>
                  <a:srgbClr val="FF0000"/>
                </a:solidFill>
              </a:rPr>
              <a:t>Volume</a:t>
            </a:r>
          </a:p>
        </p:txBody>
      </p:sp>
      <p:sp>
        <p:nvSpPr>
          <p:cNvPr id="12" name="Textfeld 11"/>
          <p:cNvSpPr txBox="1"/>
          <p:nvPr/>
        </p:nvSpPr>
        <p:spPr>
          <a:xfrm>
            <a:off x="65272" y="4418640"/>
            <a:ext cx="1152128" cy="317010"/>
          </a:xfrm>
          <a:prstGeom prst="rect">
            <a:avLst/>
          </a:prstGeom>
          <a:solidFill>
            <a:schemeClr val="bg1"/>
          </a:solidFill>
        </p:spPr>
        <p:txBody>
          <a:bodyPr wrap="square" lIns="0" tIns="0" rIns="0" bIns="0" rtlCol="0">
            <a:spAutoFit/>
          </a:bodyPr>
          <a:lstStyle>
            <a:defPPr>
              <a:defRPr lang="de-DE"/>
            </a:defPPr>
            <a:lvl1pPr>
              <a:lnSpc>
                <a:spcPct val="108000"/>
              </a:lnSpc>
              <a:spcAft>
                <a:spcPts val="1008"/>
              </a:spcAft>
              <a:defRPr sz="2000">
                <a:solidFill>
                  <a:schemeClr val="accent3"/>
                </a:solidFill>
              </a:defRPr>
            </a:lvl1pPr>
          </a:lstStyle>
          <a:p>
            <a:pPr algn="r"/>
            <a:r>
              <a:rPr lang="de-DE" dirty="0" smtClean="0">
                <a:solidFill>
                  <a:schemeClr val="tx1"/>
                </a:solidFill>
              </a:rPr>
              <a:t>Road Load </a:t>
            </a:r>
            <a:endParaRPr lang="de-DE" dirty="0">
              <a:solidFill>
                <a:schemeClr val="tx1"/>
              </a:solidFill>
            </a:endParaRPr>
          </a:p>
        </p:txBody>
      </p:sp>
      <p:cxnSp>
        <p:nvCxnSpPr>
          <p:cNvPr id="13" name="Gerade Verbindung 12"/>
          <p:cNvCxnSpPr/>
          <p:nvPr/>
        </p:nvCxnSpPr>
        <p:spPr>
          <a:xfrm flipV="1">
            <a:off x="1331640" y="6265726"/>
            <a:ext cx="7344816" cy="680"/>
          </a:xfrm>
          <a:prstGeom prst="line">
            <a:avLst/>
          </a:prstGeom>
          <a:ln w="25400">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a:endCxn id="7" idx="2"/>
          </p:cNvCxnSpPr>
          <p:nvPr/>
        </p:nvCxnSpPr>
        <p:spPr>
          <a:xfrm>
            <a:off x="4714826" y="5243094"/>
            <a:ext cx="1190" cy="10226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15"/>
          <p:cNvCxnSpPr>
            <a:stCxn id="19" idx="3"/>
            <a:endCxn id="25" idx="1"/>
          </p:cNvCxnSpPr>
          <p:nvPr/>
        </p:nvCxnSpPr>
        <p:spPr>
          <a:xfrm flipV="1">
            <a:off x="3012818" y="4569985"/>
            <a:ext cx="4079462" cy="109317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Gleichschenkliges Dreieck 16"/>
          <p:cNvSpPr/>
          <p:nvPr/>
        </p:nvSpPr>
        <p:spPr>
          <a:xfrm>
            <a:off x="4534806" y="5058919"/>
            <a:ext cx="360040" cy="288032"/>
          </a:xfrm>
          <a:prstGeom prst="triangle">
            <a:avLst/>
          </a:prstGeom>
          <a:solidFill>
            <a:srgbClr val="FFFF00"/>
          </a:solidFill>
          <a:ln w="952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8000"/>
              </a:lnSpc>
              <a:spcAft>
                <a:spcPts val="1008"/>
              </a:spcAft>
            </a:pPr>
            <a:endParaRPr lang="de-DE" sz="2000" dirty="0" err="1" smtClean="0">
              <a:solidFill>
                <a:schemeClr val="tx1"/>
              </a:solidFill>
            </a:endParaRPr>
          </a:p>
        </p:txBody>
      </p:sp>
      <p:sp>
        <p:nvSpPr>
          <p:cNvPr id="19" name="Rechteck 18"/>
          <p:cNvSpPr/>
          <p:nvPr/>
        </p:nvSpPr>
        <p:spPr>
          <a:xfrm>
            <a:off x="2724786" y="5502660"/>
            <a:ext cx="288032" cy="321007"/>
          </a:xfrm>
          <a:prstGeom prst="rect">
            <a:avLst/>
          </a:prstGeom>
          <a:solidFill>
            <a:schemeClr val="accent6">
              <a:lumMod val="60000"/>
              <a:lumOff val="40000"/>
            </a:schemeClr>
          </a:solidFill>
          <a:ln w="952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8000"/>
              </a:lnSpc>
              <a:spcAft>
                <a:spcPts val="1008"/>
              </a:spcAft>
            </a:pPr>
            <a:endParaRPr lang="de-DE" sz="2000" dirty="0" err="1" smtClean="0">
              <a:solidFill>
                <a:schemeClr val="tx1"/>
              </a:solidFill>
            </a:endParaRPr>
          </a:p>
        </p:txBody>
      </p:sp>
      <p:sp>
        <p:nvSpPr>
          <p:cNvPr id="20" name="Textfeld 19"/>
          <p:cNvSpPr txBox="1"/>
          <p:nvPr/>
        </p:nvSpPr>
        <p:spPr>
          <a:xfrm>
            <a:off x="2267744" y="5094984"/>
            <a:ext cx="981996" cy="343848"/>
          </a:xfrm>
          <a:prstGeom prst="rect">
            <a:avLst/>
          </a:prstGeom>
          <a:solidFill>
            <a:schemeClr val="bg1"/>
          </a:solidFill>
        </p:spPr>
        <p:txBody>
          <a:bodyPr wrap="square" lIns="0" tIns="0" rIns="0" bIns="0" rtlCol="0">
            <a:spAutoFit/>
          </a:bodyPr>
          <a:lstStyle/>
          <a:p>
            <a:pPr algn="ctr">
              <a:lnSpc>
                <a:spcPct val="108000"/>
              </a:lnSpc>
              <a:spcAft>
                <a:spcPts val="1008"/>
              </a:spcAft>
            </a:pPr>
            <a:r>
              <a:rPr lang="de-DE" sz="2000" dirty="0" smtClean="0">
                <a:solidFill>
                  <a:srgbClr val="00B050"/>
                </a:solidFill>
              </a:rPr>
              <a:t>N1 – 7m³</a:t>
            </a:r>
          </a:p>
        </p:txBody>
      </p:sp>
      <p:sp>
        <p:nvSpPr>
          <p:cNvPr id="23" name="Textfeld 22"/>
          <p:cNvSpPr txBox="1"/>
          <p:nvPr/>
        </p:nvSpPr>
        <p:spPr>
          <a:xfrm>
            <a:off x="5940152" y="4365104"/>
            <a:ext cx="648072" cy="314573"/>
          </a:xfrm>
          <a:prstGeom prst="rect">
            <a:avLst/>
          </a:prstGeom>
          <a:solidFill>
            <a:schemeClr val="bg1"/>
          </a:solidFill>
        </p:spPr>
        <p:txBody>
          <a:bodyPr wrap="square" lIns="0" tIns="0" rIns="0" bIns="0" rtlCol="0">
            <a:spAutoFit/>
          </a:bodyPr>
          <a:lstStyle/>
          <a:p>
            <a:pPr algn="ctr">
              <a:lnSpc>
                <a:spcPct val="108000"/>
              </a:lnSpc>
              <a:spcAft>
                <a:spcPts val="1008"/>
              </a:spcAft>
            </a:pPr>
            <a:r>
              <a:rPr lang="de-DE" sz="2000" dirty="0" smtClean="0">
                <a:solidFill>
                  <a:srgbClr val="00B050"/>
                </a:solidFill>
              </a:rPr>
              <a:t>LH2</a:t>
            </a:r>
          </a:p>
        </p:txBody>
      </p:sp>
      <p:sp>
        <p:nvSpPr>
          <p:cNvPr id="25" name="Rechteck 24"/>
          <p:cNvSpPr/>
          <p:nvPr/>
        </p:nvSpPr>
        <p:spPr>
          <a:xfrm>
            <a:off x="7092280" y="4414825"/>
            <a:ext cx="288032" cy="310319"/>
          </a:xfrm>
          <a:prstGeom prst="rect">
            <a:avLst/>
          </a:prstGeom>
          <a:solidFill>
            <a:srgbClr val="00B050"/>
          </a:solidFill>
          <a:ln w="952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8000"/>
              </a:lnSpc>
              <a:spcAft>
                <a:spcPts val="1008"/>
              </a:spcAft>
            </a:pPr>
            <a:endParaRPr lang="de-DE" sz="2000" dirty="0" err="1" smtClean="0">
              <a:solidFill>
                <a:schemeClr val="tx1"/>
              </a:solidFill>
            </a:endParaRPr>
          </a:p>
        </p:txBody>
      </p:sp>
      <p:sp>
        <p:nvSpPr>
          <p:cNvPr id="26" name="Textfeld 25"/>
          <p:cNvSpPr txBox="1"/>
          <p:nvPr/>
        </p:nvSpPr>
        <p:spPr>
          <a:xfrm>
            <a:off x="6948264" y="4089069"/>
            <a:ext cx="648072" cy="314573"/>
          </a:xfrm>
          <a:prstGeom prst="rect">
            <a:avLst/>
          </a:prstGeom>
          <a:solidFill>
            <a:schemeClr val="bg1"/>
          </a:solidFill>
        </p:spPr>
        <p:txBody>
          <a:bodyPr wrap="square" lIns="0" tIns="0" rIns="0" bIns="0" rtlCol="0">
            <a:spAutoFit/>
          </a:bodyPr>
          <a:lstStyle/>
          <a:p>
            <a:pPr algn="ctr">
              <a:lnSpc>
                <a:spcPct val="108000"/>
              </a:lnSpc>
              <a:spcAft>
                <a:spcPts val="1008"/>
              </a:spcAft>
            </a:pPr>
            <a:r>
              <a:rPr lang="de-DE" sz="2000" dirty="0" smtClean="0">
                <a:solidFill>
                  <a:srgbClr val="00B050"/>
                </a:solidFill>
              </a:rPr>
              <a:t>LH3</a:t>
            </a:r>
          </a:p>
        </p:txBody>
      </p:sp>
      <p:sp>
        <p:nvSpPr>
          <p:cNvPr id="27" name="Textfeld 26"/>
          <p:cNvSpPr txBox="1"/>
          <p:nvPr/>
        </p:nvSpPr>
        <p:spPr>
          <a:xfrm>
            <a:off x="3886734" y="4581128"/>
            <a:ext cx="1549362" cy="317010"/>
          </a:xfrm>
          <a:prstGeom prst="rect">
            <a:avLst/>
          </a:prstGeom>
          <a:solidFill>
            <a:schemeClr val="bg1"/>
          </a:solidFill>
        </p:spPr>
        <p:txBody>
          <a:bodyPr wrap="square" lIns="0" tIns="0" rIns="0" bIns="0" rtlCol="0">
            <a:spAutoFit/>
          </a:bodyPr>
          <a:lstStyle>
            <a:defPPr>
              <a:defRPr lang="nl-NL"/>
            </a:defPPr>
            <a:lvl1pPr algn="r">
              <a:lnSpc>
                <a:spcPct val="108000"/>
              </a:lnSpc>
              <a:spcAft>
                <a:spcPts val="1008"/>
              </a:spcAft>
              <a:defRPr sz="2000">
                <a:solidFill>
                  <a:srgbClr val="00B050"/>
                </a:solidFill>
              </a:defRPr>
            </a:lvl1pPr>
          </a:lstStyle>
          <a:p>
            <a:pPr algn="ctr"/>
            <a:r>
              <a:rPr lang="de-DE" dirty="0">
                <a:solidFill>
                  <a:srgbClr val="FF0000"/>
                </a:solidFill>
              </a:rPr>
              <a:t>Coast Down</a:t>
            </a:r>
          </a:p>
        </p:txBody>
      </p:sp>
      <p:pic>
        <p:nvPicPr>
          <p:cNvPr id="5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00179" y="4441098"/>
            <a:ext cx="1153737" cy="653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3" name="Textfeld 52"/>
          <p:cNvSpPr txBox="1"/>
          <p:nvPr/>
        </p:nvSpPr>
        <p:spPr>
          <a:xfrm>
            <a:off x="2283687" y="5077357"/>
            <a:ext cx="1162051" cy="307777"/>
          </a:xfrm>
          <a:prstGeom prst="rect">
            <a:avLst/>
          </a:prstGeom>
          <a:solidFill>
            <a:schemeClr val="bg1"/>
          </a:solidFill>
        </p:spPr>
        <p:txBody>
          <a:bodyPr wrap="square" rtlCol="0">
            <a:spAutoFit/>
          </a:bodyPr>
          <a:lstStyle/>
          <a:p>
            <a:pPr algn="ctr"/>
            <a:r>
              <a:rPr lang="de-DE" sz="1400" dirty="0" smtClean="0"/>
              <a:t>N1 – 8m³</a:t>
            </a:r>
            <a:endParaRPr lang="de-DE" sz="1600" dirty="0"/>
          </a:p>
        </p:txBody>
      </p:sp>
      <p:grpSp>
        <p:nvGrpSpPr>
          <p:cNvPr id="54" name="Gruppieren 53"/>
          <p:cNvGrpSpPr/>
          <p:nvPr/>
        </p:nvGrpSpPr>
        <p:grpSpPr>
          <a:xfrm>
            <a:off x="6804248" y="3429000"/>
            <a:ext cx="1153737" cy="937548"/>
            <a:chOff x="3898118" y="4400049"/>
            <a:chExt cx="1153737" cy="951890"/>
          </a:xfrm>
        </p:grpSpPr>
        <p:pic>
          <p:nvPicPr>
            <p:cNvPr id="5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98118" y="4400049"/>
              <a:ext cx="1153737" cy="70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 name="Textfeld 55"/>
            <p:cNvSpPr txBox="1"/>
            <p:nvPr/>
          </p:nvSpPr>
          <p:spPr>
            <a:xfrm>
              <a:off x="3903520" y="5039454"/>
              <a:ext cx="1148335" cy="312485"/>
            </a:xfrm>
            <a:prstGeom prst="rect">
              <a:avLst/>
            </a:prstGeom>
            <a:solidFill>
              <a:schemeClr val="bg1"/>
            </a:solidFill>
          </p:spPr>
          <p:txBody>
            <a:bodyPr wrap="square" rtlCol="0">
              <a:spAutoFit/>
            </a:bodyPr>
            <a:lstStyle/>
            <a:p>
              <a:pPr algn="ctr"/>
              <a:r>
                <a:rPr lang="de-DE" sz="1400" dirty="0" smtClean="0"/>
                <a:t>N1 – 16m³</a:t>
              </a:r>
            </a:p>
          </p:txBody>
        </p:sp>
      </p:grpSp>
      <p:grpSp>
        <p:nvGrpSpPr>
          <p:cNvPr id="57" name="Gruppieren 56"/>
          <p:cNvGrpSpPr/>
          <p:nvPr/>
        </p:nvGrpSpPr>
        <p:grpSpPr>
          <a:xfrm>
            <a:off x="5580112" y="3787596"/>
            <a:ext cx="1153737" cy="937548"/>
            <a:chOff x="3898118" y="4400049"/>
            <a:chExt cx="1153737" cy="951890"/>
          </a:xfrm>
        </p:grpSpPr>
        <p:pic>
          <p:nvPicPr>
            <p:cNvPr id="5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98118" y="4400049"/>
              <a:ext cx="1153737" cy="70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 name="Textfeld 58"/>
            <p:cNvSpPr txBox="1"/>
            <p:nvPr/>
          </p:nvSpPr>
          <p:spPr>
            <a:xfrm>
              <a:off x="3903520" y="5039454"/>
              <a:ext cx="1148335" cy="312485"/>
            </a:xfrm>
            <a:prstGeom prst="rect">
              <a:avLst/>
            </a:prstGeom>
            <a:solidFill>
              <a:schemeClr val="bg1"/>
            </a:solidFill>
          </p:spPr>
          <p:txBody>
            <a:bodyPr wrap="square" rtlCol="0">
              <a:spAutoFit/>
            </a:bodyPr>
            <a:lstStyle/>
            <a:p>
              <a:pPr algn="ctr"/>
              <a:r>
                <a:rPr lang="de-DE" sz="1400" dirty="0" smtClean="0"/>
                <a:t>N1 – 12m³</a:t>
              </a:r>
            </a:p>
          </p:txBody>
        </p:sp>
      </p:grpSp>
      <p:cxnSp>
        <p:nvCxnSpPr>
          <p:cNvPr id="61" name="Gerade Verbindung mit Pfeil 60"/>
          <p:cNvCxnSpPr>
            <a:stCxn id="17" idx="5"/>
            <a:endCxn id="25" idx="1"/>
          </p:cNvCxnSpPr>
          <p:nvPr/>
        </p:nvCxnSpPr>
        <p:spPr>
          <a:xfrm flipV="1">
            <a:off x="4804836" y="4569985"/>
            <a:ext cx="2287444" cy="6329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2" name="Gerade Verbindung mit Pfeil 61"/>
          <p:cNvCxnSpPr/>
          <p:nvPr/>
        </p:nvCxnSpPr>
        <p:spPr>
          <a:xfrm flipH="1">
            <a:off x="3012818" y="5229200"/>
            <a:ext cx="1611998" cy="45831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Gleichschenkliges Dreieck 74"/>
          <p:cNvSpPr/>
          <p:nvPr/>
        </p:nvSpPr>
        <p:spPr>
          <a:xfrm>
            <a:off x="3203848" y="2060848"/>
            <a:ext cx="360040" cy="288032"/>
          </a:xfrm>
          <a:prstGeom prst="triangle">
            <a:avLst/>
          </a:prstGeom>
          <a:solidFill>
            <a:srgbClr val="FFFF00"/>
          </a:solidFill>
          <a:ln w="952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8000"/>
              </a:lnSpc>
              <a:spcAft>
                <a:spcPts val="1008"/>
              </a:spcAft>
            </a:pPr>
            <a:endParaRPr lang="de-DE" sz="2000" dirty="0" err="1" smtClean="0">
              <a:solidFill>
                <a:schemeClr val="tx1"/>
              </a:solidFill>
            </a:endParaRPr>
          </a:p>
        </p:txBody>
      </p:sp>
      <p:sp>
        <p:nvSpPr>
          <p:cNvPr id="22" name="Rechteck 21"/>
          <p:cNvSpPr/>
          <p:nvPr/>
        </p:nvSpPr>
        <p:spPr>
          <a:xfrm>
            <a:off x="6119769" y="4686132"/>
            <a:ext cx="288032" cy="310319"/>
          </a:xfrm>
          <a:prstGeom prst="rect">
            <a:avLst/>
          </a:prstGeom>
          <a:solidFill>
            <a:srgbClr val="0070C0"/>
          </a:solidFill>
          <a:ln w="952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8000"/>
              </a:lnSpc>
              <a:spcAft>
                <a:spcPts val="1008"/>
              </a:spcAft>
            </a:pPr>
            <a:endParaRPr lang="de-DE" sz="2000" dirty="0" err="1" smtClean="0">
              <a:solidFill>
                <a:schemeClr val="tx1"/>
              </a:solidFill>
            </a:endParaRPr>
          </a:p>
        </p:txBody>
      </p:sp>
      <p:sp>
        <p:nvSpPr>
          <p:cNvPr id="40" name="Rechteck 18"/>
          <p:cNvSpPr/>
          <p:nvPr/>
        </p:nvSpPr>
        <p:spPr>
          <a:xfrm>
            <a:off x="6733849" y="2764719"/>
            <a:ext cx="288032" cy="321007"/>
          </a:xfrm>
          <a:prstGeom prst="rect">
            <a:avLst/>
          </a:prstGeom>
          <a:solidFill>
            <a:schemeClr val="accent6">
              <a:lumMod val="60000"/>
              <a:lumOff val="40000"/>
            </a:schemeClr>
          </a:solidFill>
          <a:ln w="952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8000"/>
              </a:lnSpc>
              <a:spcAft>
                <a:spcPts val="1008"/>
              </a:spcAft>
            </a:pPr>
            <a:endParaRPr lang="de-DE" sz="2000" dirty="0" err="1" smtClean="0">
              <a:solidFill>
                <a:schemeClr val="tx1"/>
              </a:solidFill>
            </a:endParaRPr>
          </a:p>
        </p:txBody>
      </p:sp>
      <p:sp>
        <p:nvSpPr>
          <p:cNvPr id="41" name="Rechteck 24"/>
          <p:cNvSpPr/>
          <p:nvPr/>
        </p:nvSpPr>
        <p:spPr>
          <a:xfrm>
            <a:off x="7236296" y="2764719"/>
            <a:ext cx="291537" cy="310319"/>
          </a:xfrm>
          <a:prstGeom prst="rect">
            <a:avLst/>
          </a:prstGeom>
          <a:solidFill>
            <a:srgbClr val="00B050"/>
          </a:solidFill>
          <a:ln w="9525">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8000"/>
              </a:lnSpc>
              <a:spcAft>
                <a:spcPts val="1008"/>
              </a:spcAft>
            </a:pPr>
            <a:endParaRPr lang="de-DE" sz="2000" dirty="0" err="1" smtClean="0">
              <a:solidFill>
                <a:schemeClr val="tx1"/>
              </a:solidFill>
            </a:endParaRPr>
          </a:p>
        </p:txBody>
      </p:sp>
    </p:spTree>
    <p:extLst>
      <p:ext uri="{BB962C8B-B14F-4D97-AF65-F5344CB8AC3E}">
        <p14:creationId xmlns:p14="http://schemas.microsoft.com/office/powerpoint/2010/main" val="1812888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3">
              <a:lumMod val="20000"/>
              <a:lumOff val="80000"/>
            </a:schemeClr>
          </a:solidFill>
        </p:spPr>
        <p:txBody>
          <a:bodyPr/>
          <a:lstStyle/>
          <a:p>
            <a:r>
              <a:rPr lang="en-US" dirty="0" smtClean="0"/>
              <a:t>OI #17: Default Road Load</a:t>
            </a:r>
            <a:endParaRPr lang="en-US" dirty="0"/>
          </a:p>
        </p:txBody>
      </p:sp>
      <p:sp>
        <p:nvSpPr>
          <p:cNvPr id="3" name="Tijdelijke aanduiding voor inhoud 2"/>
          <p:cNvSpPr>
            <a:spLocks noGrp="1"/>
          </p:cNvSpPr>
          <p:nvPr>
            <p:ph idx="1"/>
          </p:nvPr>
        </p:nvSpPr>
        <p:spPr>
          <a:xfrm>
            <a:off x="395536" y="1412776"/>
            <a:ext cx="8301608" cy="4752528"/>
          </a:xfrm>
        </p:spPr>
        <p:txBody>
          <a:bodyPr>
            <a:normAutofit fontScale="70000" lnSpcReduction="20000"/>
          </a:bodyPr>
          <a:lstStyle/>
          <a:p>
            <a:pPr marL="457200" lvl="1" indent="0">
              <a:buNone/>
            </a:pPr>
            <a:endParaRPr lang="en-US" dirty="0" smtClean="0"/>
          </a:p>
          <a:p>
            <a:pPr marL="541338" lvl="1" indent="-358775">
              <a:buNone/>
            </a:pPr>
            <a:r>
              <a:rPr lang="en-US" sz="2900" dirty="0" smtClean="0"/>
              <a:t>Selection of </a:t>
            </a:r>
            <a:r>
              <a:rPr lang="en-US" sz="2900" b="1" dirty="0" smtClean="0"/>
              <a:t>representative</a:t>
            </a:r>
            <a:r>
              <a:rPr lang="en-US" sz="2900" dirty="0" smtClean="0"/>
              <a:t> test vehicle (1)</a:t>
            </a:r>
          </a:p>
          <a:p>
            <a:pPr marL="541338" lvl="1" indent="-358775">
              <a:buNone/>
            </a:pPr>
            <a:endParaRPr lang="en-US" sz="2900" dirty="0"/>
          </a:p>
          <a:p>
            <a:pPr marL="541338" lvl="2" indent="-358775"/>
            <a:r>
              <a:rPr lang="en-US" sz="2900" dirty="0" smtClean="0"/>
              <a:t>Responsible authority shall agree</a:t>
            </a:r>
          </a:p>
          <a:p>
            <a:pPr marL="182563" lvl="2" indent="0">
              <a:buNone/>
            </a:pPr>
            <a:endParaRPr lang="en-US" sz="2900" dirty="0" smtClean="0"/>
          </a:p>
          <a:p>
            <a:pPr marL="541338" lvl="2" indent="-358775"/>
            <a:r>
              <a:rPr lang="en-US" sz="2900" b="1" dirty="0" smtClean="0"/>
              <a:t>Estimated </a:t>
            </a:r>
            <a:r>
              <a:rPr lang="en-US" sz="2900" b="1" dirty="0"/>
              <a:t>worst </a:t>
            </a:r>
            <a:r>
              <a:rPr lang="en-US" sz="2900" b="1" dirty="0" smtClean="0"/>
              <a:t>Cd</a:t>
            </a:r>
          </a:p>
          <a:p>
            <a:pPr marL="1096963" lvl="5" indent="-457200">
              <a:buFont typeface="Wingdings" panose="05000000000000000000" pitchFamily="2" charset="2"/>
              <a:buChar char="Ø"/>
            </a:pPr>
            <a:r>
              <a:rPr lang="en-US" sz="2900" dirty="0" smtClean="0"/>
              <a:t>No </a:t>
            </a:r>
            <a:r>
              <a:rPr lang="en-US" sz="2900" dirty="0"/>
              <a:t>simple way to determine Cd of all vehicle configurations</a:t>
            </a:r>
          </a:p>
          <a:p>
            <a:pPr marL="1096963" lvl="5" indent="-457200">
              <a:buFont typeface="Wingdings" panose="05000000000000000000" pitchFamily="2" charset="2"/>
              <a:buChar char="Ø"/>
            </a:pPr>
            <a:r>
              <a:rPr lang="en-US" sz="2900" dirty="0"/>
              <a:t>Extrapolation formulas do not include Cd as a </a:t>
            </a:r>
            <a:r>
              <a:rPr lang="en-US" sz="2900" dirty="0" smtClean="0"/>
              <a:t>parameter</a:t>
            </a:r>
          </a:p>
          <a:p>
            <a:pPr marL="534988" lvl="4" indent="-352425">
              <a:buFont typeface="Arial" panose="020B0604020202020204" pitchFamily="34" charset="0"/>
              <a:buChar char="•"/>
            </a:pPr>
            <a:endParaRPr lang="en-US" sz="2900" dirty="0" smtClean="0"/>
          </a:p>
          <a:p>
            <a:pPr marL="534988" lvl="4" indent="-352425">
              <a:buFont typeface="Arial" panose="020B0604020202020204" pitchFamily="34" charset="0"/>
              <a:buChar char="•"/>
            </a:pPr>
            <a:r>
              <a:rPr lang="en-US" sz="2900" dirty="0" smtClean="0"/>
              <a:t>Representative </a:t>
            </a:r>
            <a:r>
              <a:rPr lang="en-US" sz="2900" dirty="0"/>
              <a:t>body shape, rolling resistance and </a:t>
            </a:r>
            <a:r>
              <a:rPr lang="en-US" sz="2900" dirty="0" smtClean="0"/>
              <a:t>mass.</a:t>
            </a:r>
          </a:p>
          <a:p>
            <a:pPr marL="182563" lvl="4" indent="0">
              <a:buNone/>
            </a:pPr>
            <a:endParaRPr lang="en-US" sz="2900" dirty="0" smtClean="0"/>
          </a:p>
          <a:p>
            <a:pPr marL="534988" lvl="4" indent="-352425">
              <a:lnSpc>
                <a:spcPct val="120000"/>
              </a:lnSpc>
              <a:buFont typeface="Arial" panose="020B0604020202020204" pitchFamily="34" charset="0"/>
              <a:buChar char="•"/>
            </a:pPr>
            <a:r>
              <a:rPr lang="en-US" sz="2900" b="1" dirty="0" smtClean="0"/>
              <a:t>Multi-stage: no representative body shape</a:t>
            </a:r>
            <a:r>
              <a:rPr lang="en-US" sz="2800" b="1" dirty="0" smtClean="0"/>
              <a:t>.</a:t>
            </a:r>
            <a:br>
              <a:rPr lang="en-US" sz="2800" b="1" dirty="0" smtClean="0"/>
            </a:br>
            <a:r>
              <a:rPr lang="en-US" sz="2800" b="1" dirty="0" smtClean="0">
                <a:highlight>
                  <a:srgbClr val="FFFF00"/>
                </a:highlight>
                <a:ea typeface="Calibri"/>
                <a:cs typeface="Times New Roman"/>
              </a:rPr>
              <a:t>Equip chassis-cabin with square box with rounded corners and total vehicle height 3m - Still under discussion</a:t>
            </a:r>
            <a:endParaRPr lang="nl-NL" sz="2800" b="1" dirty="0" smtClean="0">
              <a:ea typeface="Calibri"/>
              <a:cs typeface="Times New Roman"/>
            </a:endParaRPr>
          </a:p>
          <a:p>
            <a:pPr marL="541338" lvl="2" indent="-358775">
              <a:buNone/>
            </a:pPr>
            <a:endParaRPr lang="en-US" sz="3200" dirty="0" smtClean="0"/>
          </a:p>
          <a:p>
            <a:pPr marL="541338" lvl="3" indent="-358775">
              <a:buNone/>
            </a:pPr>
            <a:endParaRPr lang="en-GB" sz="3200" i="1" dirty="0" smtClean="0">
              <a:solidFill>
                <a:prstClr val="black"/>
              </a:solidFill>
            </a:endParaRPr>
          </a:p>
          <a:p>
            <a:pPr marL="541338" lvl="1" indent="-358775">
              <a:buNone/>
            </a:pPr>
            <a:endParaRPr lang="en-US" sz="3200" dirty="0" smtClean="0"/>
          </a:p>
        </p:txBody>
      </p:sp>
      <p:sp>
        <p:nvSpPr>
          <p:cNvPr id="4" name="Tijdelijke aanduiding voor voettekst 3"/>
          <p:cNvSpPr>
            <a:spLocks noGrp="1"/>
          </p:cNvSpPr>
          <p:nvPr>
            <p:ph type="ftr" sz="quarter" idx="11"/>
          </p:nvPr>
        </p:nvSpPr>
        <p:spPr>
          <a:xfrm>
            <a:off x="1979712" y="6356350"/>
            <a:ext cx="5328592" cy="365125"/>
          </a:xfrm>
        </p:spPr>
        <p:txBody>
          <a:bodyPr/>
          <a:lstStyle/>
          <a:p>
            <a:pPr lvl="0"/>
            <a:r>
              <a:rPr lang="en-US" dirty="0">
                <a:solidFill>
                  <a:prstClr val="black">
                    <a:tint val="75000"/>
                  </a:prstClr>
                </a:solidFill>
              </a:rPr>
              <a:t>André </a:t>
            </a:r>
            <a:r>
              <a:rPr lang="en-US" dirty="0" err="1">
                <a:solidFill>
                  <a:prstClr val="black">
                    <a:tint val="75000"/>
                  </a:prstClr>
                </a:solidFill>
              </a:rPr>
              <a:t>Rijnders</a:t>
            </a:r>
            <a:r>
              <a:rPr lang="en-US" dirty="0">
                <a:solidFill>
                  <a:prstClr val="black">
                    <a:tint val="75000"/>
                  </a:prstClr>
                </a:solidFill>
              </a:rPr>
              <a:t>   RDW / The Netherlands – </a:t>
            </a:r>
            <a:r>
              <a:rPr lang="en-US" dirty="0" err="1">
                <a:solidFill>
                  <a:prstClr val="black">
                    <a:tint val="75000"/>
                  </a:prstClr>
                </a:solidFill>
              </a:rPr>
              <a:t>Wouter</a:t>
            </a:r>
            <a:r>
              <a:rPr lang="en-US" dirty="0">
                <a:solidFill>
                  <a:prstClr val="black">
                    <a:tint val="75000"/>
                  </a:prstClr>
                </a:solidFill>
              </a:rPr>
              <a:t> </a:t>
            </a:r>
            <a:r>
              <a:rPr lang="en-US" dirty="0" err="1">
                <a:solidFill>
                  <a:prstClr val="black">
                    <a:tint val="75000"/>
                  </a:prstClr>
                </a:solidFill>
              </a:rPr>
              <a:t>Vandermeulen</a:t>
            </a:r>
            <a:r>
              <a:rPr lang="en-US" dirty="0">
                <a:solidFill>
                  <a:prstClr val="black">
                    <a:tint val="75000"/>
                  </a:prstClr>
                </a:solidFill>
              </a:rPr>
              <a:t> </a:t>
            </a:r>
            <a:r>
              <a:rPr lang="en-US" dirty="0" smtClean="0">
                <a:solidFill>
                  <a:prstClr val="black">
                    <a:tint val="75000"/>
                  </a:prstClr>
                </a:solidFill>
              </a:rPr>
              <a:t>ACEA-LCV</a:t>
            </a:r>
            <a:endParaRPr lang="en-US"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6A4572FC-218E-42B7-9EA4-B22383AAA60D}" type="slidenum">
              <a:rPr lang="en-US" smtClean="0"/>
              <a:t>9</a:t>
            </a:fld>
            <a:endParaRPr lang="en-US"/>
          </a:p>
        </p:txBody>
      </p:sp>
    </p:spTree>
    <p:extLst>
      <p:ext uri="{BB962C8B-B14F-4D97-AF65-F5344CB8AC3E}">
        <p14:creationId xmlns:p14="http://schemas.microsoft.com/office/powerpoint/2010/main" val="10425617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21047&quot;&gt;&lt;version val=&quot;23240&quot;/&gt;&lt;CPresentation id=&quot;1&quot;&gt;&lt;m_precDefaultNumber/&gt;&lt;m_precDefaultPercent/&gt;&lt;m_precDefaultDate/&gt;&lt;m_precDefaultYear/&gt;&lt;m_precDefaultQuarter/&gt;&lt;m_precDefaultMonth/&gt;&lt;m_precDefaultWeek/&gt;&lt;m_precDefaultDay/&gt;&lt;m_mruColor&gt;&lt;m_vecMRU length=&quot;1&quot;&gt;&lt;elem m_fUsage=&quot;1.00000000000000000000E+000&quot;&gt;&lt;m_msothmcolidx val=&quot;0&quot;/&gt;&lt;m_rgb r=&quot;ce&quot; g=&quot;0&quot; b=&quot;5&quot;/&gt;&lt;m_ppcolschidx tagver0=&quot;23004&quot; tagname0=&quot;m_ppcolschidxUNRECOGNIZED&quot; val=&quot;0&quot;/&gt;&lt;m_nBrightness val=&quot;0&quot;/&gt;&lt;/elem&gt;&lt;/m_vecMRU&gt;&lt;/m_mruColor&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3392</Words>
  <Application>Microsoft Office PowerPoint</Application>
  <PresentationFormat>Bildschirmpräsentation (4:3)</PresentationFormat>
  <Paragraphs>773</Paragraphs>
  <Slides>39</Slides>
  <Notes>1</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39</vt:i4>
      </vt:variant>
    </vt:vector>
  </HeadingPairs>
  <TitlesOfParts>
    <vt:vector size="41" baseType="lpstr">
      <vt:lpstr>Kantoorthema</vt:lpstr>
      <vt:lpstr>think-cell Folie</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OI #17: Default Road Load</vt:lpstr>
      <vt:lpstr>PowerPoint-Präsentation</vt:lpstr>
      <vt:lpstr>PowerPoint-Präsentation</vt:lpstr>
      <vt:lpstr>PowerPoint-Präsentation</vt:lpstr>
      <vt:lpstr>PowerPoint-Präsentation</vt:lpstr>
      <vt:lpstr>PowerPoint-Präsentation</vt:lpstr>
      <vt:lpstr>OI #17: Default Road Load</vt:lpstr>
      <vt:lpstr>OI #17: Default Road Load</vt:lpstr>
      <vt:lpstr>OI #17: Default Road Load</vt:lpstr>
      <vt:lpstr>OI #17: Default Road Load</vt:lpstr>
      <vt:lpstr>OI #17: Default Road Load</vt:lpstr>
      <vt:lpstr>PowerPoint-Präsentation</vt:lpstr>
      <vt:lpstr>OI #17: Default Road Load</vt:lpstr>
      <vt:lpstr>OI #17: Default Road Load</vt:lpstr>
      <vt:lpstr>OI #17: Default Road Load</vt:lpstr>
      <vt:lpstr>OI #17: Default Road Load</vt:lpstr>
      <vt:lpstr>OI #17: Default Road Load</vt:lpstr>
      <vt:lpstr>OI #17: Default Road Load</vt:lpstr>
      <vt:lpstr>Multistage vehicles</vt:lpstr>
      <vt:lpstr>OI #17: Default Road Load</vt:lpstr>
    </vt:vector>
  </TitlesOfParts>
  <Company>RDW Voertuiginformatie en -toelating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Default Road Load method</dc:title>
  <dc:creator>Rijnders, André</dc:creator>
  <cp:lastModifiedBy>Redmann, Stephan</cp:lastModifiedBy>
  <cp:revision>277</cp:revision>
  <cp:lastPrinted>2015-05-19T12:21:19Z</cp:lastPrinted>
  <dcterms:created xsi:type="dcterms:W3CDTF">2014-07-16T14:42:25Z</dcterms:created>
  <dcterms:modified xsi:type="dcterms:W3CDTF">2015-06-01T17:57:08Z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Date">
    <vt:lpwstr>01/06/2015 10:38:28</vt:lpwstr>
  </property>
</Properties>
</file>