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6" r:id="rId3"/>
    <p:sldId id="257"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94" d="100"/>
          <a:sy n="94" d="100"/>
        </p:scale>
        <p:origin x="1056"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6/11/2015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6/11/2015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6/11/2015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6/11/2015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6/11/2015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0233" y="584639"/>
            <a:ext cx="1823367" cy="8271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_"/>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0" y="559537"/>
            <a:ext cx="3635862"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hteck 5"/>
          <p:cNvSpPr/>
          <p:nvPr/>
        </p:nvSpPr>
        <p:spPr>
          <a:xfrm>
            <a:off x="687790" y="3048000"/>
            <a:ext cx="5688880" cy="2462213"/>
          </a:xfrm>
          <a:prstGeom prst="rect">
            <a:avLst/>
          </a:prstGeom>
        </p:spPr>
        <p:txBody>
          <a:bodyPr wrap="square">
            <a:spAutoFit/>
          </a:bodyPr>
          <a:lstStyle/>
          <a:p>
            <a:r>
              <a:rPr lang="en-US" sz="3200" dirty="0"/>
              <a:t>ACSF </a:t>
            </a:r>
            <a:r>
              <a:rPr lang="en-US" sz="3200" dirty="0" smtClean="0"/>
              <a:t>- </a:t>
            </a:r>
            <a:r>
              <a:rPr lang="en-GB" sz="3200" dirty="0" smtClean="0"/>
              <a:t>Traffic </a:t>
            </a:r>
            <a:r>
              <a:rPr lang="en-GB" sz="3200" dirty="0"/>
              <a:t>Jam Assist on all roads</a:t>
            </a:r>
            <a:endParaRPr lang="en-US" dirty="0"/>
          </a:p>
          <a:p>
            <a:endParaRPr lang="en-US" dirty="0" smtClean="0"/>
          </a:p>
          <a:p>
            <a:r>
              <a:rPr lang="de-DE" dirty="0"/>
              <a:t>OICA </a:t>
            </a:r>
            <a:r>
              <a:rPr lang="de-DE" dirty="0" err="1"/>
              <a:t>and</a:t>
            </a:r>
            <a:r>
              <a:rPr lang="de-DE" dirty="0"/>
              <a:t> CLEPA </a:t>
            </a:r>
            <a:r>
              <a:rPr lang="de-DE" dirty="0" err="1" smtClean="0"/>
              <a:t>proposal</a:t>
            </a:r>
            <a:r>
              <a:rPr lang="de-DE" dirty="0" smtClean="0"/>
              <a:t> </a:t>
            </a:r>
            <a:r>
              <a:rPr lang="de-DE" dirty="0" err="1" smtClean="0"/>
              <a:t>for</a:t>
            </a:r>
            <a:r>
              <a:rPr lang="de-DE" dirty="0" smtClean="0"/>
              <a:t> </a:t>
            </a:r>
            <a:r>
              <a:rPr lang="de-DE" dirty="0" err="1" smtClean="0"/>
              <a:t>the</a:t>
            </a:r>
            <a:r>
              <a:rPr lang="de-DE" dirty="0" smtClean="0"/>
              <a:t> IG Group ACSF</a:t>
            </a:r>
            <a:endParaRPr lang="de-DE" dirty="0"/>
          </a:p>
          <a:p>
            <a:r>
              <a:rPr lang="de-DE" dirty="0" smtClean="0"/>
              <a:t>Tokyo, 2015, June 16-17</a:t>
            </a:r>
          </a:p>
          <a:p>
            <a:endParaRPr lang="en-US" dirty="0" smtClean="0"/>
          </a:p>
          <a:p>
            <a:endParaRPr lang="de-DE" dirty="0"/>
          </a:p>
        </p:txBody>
      </p:sp>
      <p:sp>
        <p:nvSpPr>
          <p:cNvPr id="7" name="Textfeld 2"/>
          <p:cNvSpPr txBox="1">
            <a:spLocks noChangeArrowheads="1"/>
          </p:cNvSpPr>
          <p:nvPr/>
        </p:nvSpPr>
        <p:spPr bwMode="auto">
          <a:xfrm>
            <a:off x="6376670" y="219127"/>
            <a:ext cx="2736850" cy="2841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ts val="800"/>
              </a:spcAft>
              <a:buClrTx/>
              <a:buSzTx/>
              <a:buFontTx/>
              <a:buNone/>
              <a:tabLst/>
            </a:pPr>
            <a:r>
              <a:rPr kumimoji="0" lang="en-US" altLang="ja-JP" sz="1400" b="0" i="0" u="sng" strike="noStrike" cap="none" normalizeH="0" baseline="0" dirty="0" smtClean="0">
                <a:ln>
                  <a:noFill/>
                </a:ln>
                <a:solidFill>
                  <a:schemeClr val="tx1"/>
                </a:solidFill>
                <a:effectLst/>
                <a:latin typeface="Calibri" panose="020F0502020204030204" pitchFamily="34" charset="0"/>
              </a:rPr>
              <a:t>Informal Document</a:t>
            </a:r>
            <a:r>
              <a:rPr kumimoji="0" lang="en-US" altLang="ja-JP" sz="1400" b="0" i="0" u="none" strike="noStrike" cap="none" normalizeH="0" baseline="0" dirty="0" smtClean="0">
                <a:ln>
                  <a:noFill/>
                </a:ln>
                <a:solidFill>
                  <a:schemeClr val="tx1"/>
                </a:solidFill>
                <a:effectLst/>
                <a:latin typeface="Calibri" panose="020F0502020204030204" pitchFamily="34" charset="0"/>
              </a:rPr>
              <a:t> </a:t>
            </a:r>
            <a:r>
              <a:rPr kumimoji="0" lang="en-US" altLang="ja-JP" sz="1400" b="1" i="0" u="none" strike="noStrike" cap="none" normalizeH="0" baseline="0" dirty="0" smtClean="0">
                <a:ln>
                  <a:noFill/>
                </a:ln>
                <a:solidFill>
                  <a:schemeClr val="tx1"/>
                </a:solidFill>
                <a:effectLst/>
                <a:latin typeface="Calibri" panose="020F0502020204030204" pitchFamily="34" charset="0"/>
              </a:rPr>
              <a:t>ACSF-02-08</a:t>
            </a:r>
            <a:endParaRPr kumimoji="0" lang="en-US" altLang="ja-JP" sz="1400" b="0" i="0" u="none" strike="noStrike" cap="none" normalizeH="0" baseline="0" dirty="0" smtClean="0">
              <a:ln>
                <a:noFill/>
              </a:ln>
              <a:solidFill>
                <a:schemeClr val="tx1"/>
              </a:solidFill>
              <a:effectLst/>
              <a:latin typeface="MS Mincho" panose="02020609040205080304" pitchFamily="49" charset="-12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altLang="de-DE" sz="24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268409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52400"/>
            <a:ext cx="8229600" cy="639762"/>
          </a:xfrm>
        </p:spPr>
        <p:txBody>
          <a:bodyPr>
            <a:normAutofit/>
          </a:bodyPr>
          <a:lstStyle/>
          <a:p>
            <a:r>
              <a:rPr lang="en-GB" sz="2800" dirty="0" smtClean="0"/>
              <a:t>Traffic Jam Assist on all roads</a:t>
            </a:r>
            <a:endParaRPr lang="en-GB" sz="2800" dirty="0"/>
          </a:p>
        </p:txBody>
      </p:sp>
      <p:sp>
        <p:nvSpPr>
          <p:cNvPr id="5" name="Content Placeholder 4"/>
          <p:cNvSpPr>
            <a:spLocks noGrp="1"/>
          </p:cNvSpPr>
          <p:nvPr>
            <p:ph idx="1"/>
          </p:nvPr>
        </p:nvSpPr>
        <p:spPr>
          <a:xfrm>
            <a:off x="228600" y="914400"/>
            <a:ext cx="8686800" cy="5943600"/>
          </a:xfrm>
        </p:spPr>
        <p:txBody>
          <a:bodyPr>
            <a:noAutofit/>
          </a:bodyPr>
          <a:lstStyle/>
          <a:p>
            <a:r>
              <a:rPr lang="en-GB" sz="1800" dirty="0" smtClean="0"/>
              <a:t>HCV manufacturers have a high interest for ACSF at “cruise speed” (90km/h), but also for ACSF in traffic jam conditions at lower speeds (e.g. below 40km/h).</a:t>
            </a:r>
          </a:p>
          <a:p>
            <a:r>
              <a:rPr lang="en-GB" sz="1800" dirty="0" smtClean="0"/>
              <a:t>We agree it is a reasonable way to start implementing in a limited environment, i.e. on highway with constructional separation between the two traffic directions.</a:t>
            </a:r>
          </a:p>
          <a:p>
            <a:r>
              <a:rPr lang="en-GB" sz="1800" dirty="0" smtClean="0"/>
              <a:t>However, this condition should only apply to “cruise speed” ACSF functions, but not to “traffic jam assist” ACSF, since limited to lower speed</a:t>
            </a:r>
          </a:p>
          <a:p>
            <a:r>
              <a:rPr lang="en-GB" sz="1800" dirty="0" smtClean="0"/>
              <a:t>Thus our proposal is to </a:t>
            </a:r>
            <a:r>
              <a:rPr lang="en-GB" sz="1800" b="1" dirty="0" smtClean="0"/>
              <a:t>open ACSF “traffic jam assist” functions on all type of roads, including those without constructional separation</a:t>
            </a:r>
            <a:r>
              <a:rPr lang="en-GB" sz="1800" dirty="0" smtClean="0"/>
              <a:t>, this on the following basis:</a:t>
            </a:r>
          </a:p>
          <a:p>
            <a:pPr lvl="1"/>
            <a:r>
              <a:rPr lang="en-GB" sz="1800" dirty="0" smtClean="0"/>
              <a:t>Low speed traffic jam assist ACSF (below [40km/h]; without lane change capabilities) is not as safety critical as cruise speed ACSF (90km/h and lane change capabilities), thus the condition for constructional separation looks over-specified (unnecessary) for traffic jam assist</a:t>
            </a:r>
          </a:p>
          <a:p>
            <a:pPr lvl="1"/>
            <a:r>
              <a:rPr lang="en-GB" sz="1800" dirty="0" smtClean="0"/>
              <a:t>The “use rate” of the function would be highly increased if permitted on all roads, which would relief truck drivers from very tiring and boring tasks, leading to unnecessary tiredness, which is indirectly positive for safety</a:t>
            </a:r>
          </a:p>
          <a:p>
            <a:pPr lvl="1"/>
            <a:r>
              <a:rPr lang="en-GB" sz="1800" dirty="0" smtClean="0"/>
              <a:t>In a traffic jam, constructional separation may be hidden behind 1 or 2 lanes of stopped vehicles (if the truck is on the right lane, and the two other lanes on the left are crowded with vehicles), making the detection of the separation by the system erratic (which would lead to ACSF unwanted disabling)</a:t>
            </a:r>
          </a:p>
        </p:txBody>
      </p:sp>
    </p:spTree>
    <p:extLst>
      <p:ext uri="{BB962C8B-B14F-4D97-AF65-F5344CB8AC3E}">
        <p14:creationId xmlns:p14="http://schemas.microsoft.com/office/powerpoint/2010/main" val="29065098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52400"/>
            <a:ext cx="8229600" cy="639762"/>
          </a:xfrm>
        </p:spPr>
        <p:txBody>
          <a:bodyPr>
            <a:normAutofit/>
          </a:bodyPr>
          <a:lstStyle/>
          <a:p>
            <a:r>
              <a:rPr lang="en-GB" sz="2800" dirty="0" smtClean="0"/>
              <a:t>Traffic Jam Assist on all roads</a:t>
            </a:r>
            <a:endParaRPr lang="en-GB" sz="2800" dirty="0"/>
          </a:p>
        </p:txBody>
      </p:sp>
      <p:sp>
        <p:nvSpPr>
          <p:cNvPr id="5" name="Content Placeholder 4"/>
          <p:cNvSpPr>
            <a:spLocks noGrp="1"/>
          </p:cNvSpPr>
          <p:nvPr>
            <p:ph idx="1"/>
          </p:nvPr>
        </p:nvSpPr>
        <p:spPr>
          <a:xfrm>
            <a:off x="228600" y="914400"/>
            <a:ext cx="8686800" cy="914400"/>
          </a:xfrm>
        </p:spPr>
        <p:txBody>
          <a:bodyPr>
            <a:noAutofit/>
          </a:bodyPr>
          <a:lstStyle/>
          <a:p>
            <a:r>
              <a:rPr lang="en-GB" sz="1800" dirty="0" smtClean="0"/>
              <a:t>A way forward could be to define different types of ACSF, with different requirement levels, for example:</a:t>
            </a:r>
            <a:endParaRPr lang="en-GB" sz="1800" dirty="0"/>
          </a:p>
        </p:txBody>
      </p:sp>
      <p:graphicFrame>
        <p:nvGraphicFramePr>
          <p:cNvPr id="2" name="Table 1"/>
          <p:cNvGraphicFramePr>
            <a:graphicFrameLocks noGrp="1"/>
          </p:cNvGraphicFramePr>
          <p:nvPr>
            <p:extLst>
              <p:ext uri="{D42A27DB-BD31-4B8C-83A1-F6EECF244321}">
                <p14:modId xmlns:p14="http://schemas.microsoft.com/office/powerpoint/2010/main" val="268613902"/>
              </p:ext>
            </p:extLst>
          </p:nvPr>
        </p:nvGraphicFramePr>
        <p:xfrm>
          <a:off x="533400" y="1676400"/>
          <a:ext cx="7696200" cy="5088834"/>
        </p:xfrm>
        <a:graphic>
          <a:graphicData uri="http://schemas.openxmlformats.org/drawingml/2006/table">
            <a:tbl>
              <a:tblPr firstRow="1" firstCol="1" bandRow="1">
                <a:tableStyleId>{5C22544A-7EE6-4342-B048-85BDC9FD1C3A}</a:tableStyleId>
              </a:tblPr>
              <a:tblGrid>
                <a:gridCol w="3342601"/>
                <a:gridCol w="4353599"/>
              </a:tblGrid>
              <a:tr h="619540">
                <a:tc>
                  <a:txBody>
                    <a:bodyPr/>
                    <a:lstStyle/>
                    <a:p>
                      <a:pPr marL="180975" indent="0">
                        <a:spcAft>
                          <a:spcPts val="0"/>
                        </a:spcAft>
                      </a:pPr>
                      <a:r>
                        <a:rPr lang="en-GB" sz="1800" dirty="0">
                          <a:effectLst/>
                        </a:rPr>
                        <a:t>ACSF </a:t>
                      </a:r>
                      <a:r>
                        <a:rPr lang="en-GB" sz="1800" dirty="0" smtClean="0">
                          <a:effectLst/>
                        </a:rPr>
                        <a:t>type</a:t>
                      </a:r>
                      <a:endParaRPr lang="fr-FR" sz="1800" dirty="0">
                        <a:effectLst/>
                        <a:latin typeface="Calibri"/>
                        <a:ea typeface="Calibri"/>
                      </a:endParaRPr>
                    </a:p>
                  </a:txBody>
                  <a:tcPr marL="68580" marR="68580" marT="0" marB="0"/>
                </a:tc>
                <a:tc>
                  <a:txBody>
                    <a:bodyPr/>
                    <a:lstStyle/>
                    <a:p>
                      <a:pPr marL="457200">
                        <a:spcAft>
                          <a:spcPts val="0"/>
                        </a:spcAft>
                      </a:pPr>
                      <a:r>
                        <a:rPr lang="en-GB" sz="1800">
                          <a:effectLst/>
                        </a:rPr>
                        <a:t>Requirements</a:t>
                      </a:r>
                      <a:endParaRPr lang="fr-FR" sz="1800">
                        <a:effectLst/>
                      </a:endParaRPr>
                    </a:p>
                    <a:p>
                      <a:pPr marL="457200">
                        <a:spcAft>
                          <a:spcPts val="0"/>
                        </a:spcAft>
                      </a:pPr>
                      <a:r>
                        <a:rPr lang="en-GB" sz="1800">
                          <a:effectLst/>
                        </a:rPr>
                        <a:t> </a:t>
                      </a:r>
                      <a:endParaRPr lang="fr-FR" sz="1800">
                        <a:effectLst/>
                        <a:latin typeface="Calibri"/>
                        <a:ea typeface="Calibri"/>
                      </a:endParaRPr>
                    </a:p>
                  </a:txBody>
                  <a:tcPr marL="68580" marR="68580" marT="0" marB="0"/>
                </a:tc>
              </a:tr>
              <a:tr h="619540">
                <a:tc>
                  <a:txBody>
                    <a:bodyPr/>
                    <a:lstStyle/>
                    <a:p>
                      <a:pPr marL="180975" indent="0">
                        <a:spcAft>
                          <a:spcPts val="0"/>
                        </a:spcAft>
                      </a:pPr>
                      <a:r>
                        <a:rPr lang="en-GB" sz="1800" dirty="0">
                          <a:effectLst/>
                        </a:rPr>
                        <a:t>ACSF &lt; 10km/h               </a:t>
                      </a:r>
                      <a:endParaRPr lang="fr-FR" sz="1800" dirty="0">
                        <a:effectLst/>
                        <a:latin typeface="Calibri"/>
                        <a:ea typeface="Calibri"/>
                      </a:endParaRPr>
                    </a:p>
                  </a:txBody>
                  <a:tcPr marL="68580" marR="68580" marT="0" marB="0"/>
                </a:tc>
                <a:tc>
                  <a:txBody>
                    <a:bodyPr/>
                    <a:lstStyle/>
                    <a:p>
                      <a:pPr>
                        <a:spcAft>
                          <a:spcPts val="0"/>
                        </a:spcAft>
                      </a:pPr>
                      <a:r>
                        <a:rPr lang="en-GB" sz="1800">
                          <a:effectLst/>
                        </a:rPr>
                        <a:t>same requirements as today</a:t>
                      </a:r>
                      <a:endParaRPr lang="fr-FR" sz="1800">
                        <a:effectLst/>
                      </a:endParaRPr>
                    </a:p>
                    <a:p>
                      <a:pPr marL="457200">
                        <a:spcAft>
                          <a:spcPts val="0"/>
                        </a:spcAft>
                      </a:pPr>
                      <a:r>
                        <a:rPr lang="en-GB" sz="1800">
                          <a:effectLst/>
                        </a:rPr>
                        <a:t> </a:t>
                      </a:r>
                      <a:endParaRPr lang="fr-FR" sz="1800">
                        <a:effectLst/>
                        <a:latin typeface="Calibri"/>
                        <a:ea typeface="Calibri"/>
                      </a:endParaRPr>
                    </a:p>
                  </a:txBody>
                  <a:tcPr marL="68580" marR="68580" marT="0" marB="0"/>
                </a:tc>
              </a:tr>
              <a:tr h="1311965">
                <a:tc>
                  <a:txBody>
                    <a:bodyPr/>
                    <a:lstStyle/>
                    <a:p>
                      <a:pPr marL="180975" marR="0" indent="0" algn="l" defTabSz="914400" rtl="0" eaLnBrk="1" fontAlgn="auto" latinLnBrk="0" hangingPunct="1">
                        <a:lnSpc>
                          <a:spcPct val="100000"/>
                        </a:lnSpc>
                        <a:spcBef>
                          <a:spcPts val="0"/>
                        </a:spcBef>
                        <a:spcAft>
                          <a:spcPts val="0"/>
                        </a:spcAft>
                        <a:buClrTx/>
                        <a:buSzTx/>
                        <a:buFontTx/>
                        <a:buNone/>
                        <a:tabLst/>
                        <a:defRPr/>
                      </a:pPr>
                      <a:r>
                        <a:rPr lang="en-GB" sz="1800" dirty="0">
                          <a:effectLst/>
                        </a:rPr>
                        <a:t>ACSF &lt; </a:t>
                      </a:r>
                      <a:r>
                        <a:rPr lang="en-GB" sz="1800" dirty="0" smtClean="0">
                          <a:effectLst/>
                        </a:rPr>
                        <a:t>[40km/h</a:t>
                      </a:r>
                      <a:r>
                        <a:rPr lang="en-GB" sz="1800" dirty="0">
                          <a:effectLst/>
                        </a:rPr>
                        <a:t>]        </a:t>
                      </a:r>
                      <a:endParaRPr lang="en-GB" sz="1800" dirty="0" smtClean="0">
                        <a:effectLst/>
                      </a:endParaRPr>
                    </a:p>
                    <a:p>
                      <a:pPr marL="180975" marR="0" indent="0" algn="l" defTabSz="914400" rtl="0" eaLnBrk="1" fontAlgn="auto" latinLnBrk="0" hangingPunct="1">
                        <a:lnSpc>
                          <a:spcPct val="100000"/>
                        </a:lnSpc>
                        <a:spcBef>
                          <a:spcPts val="0"/>
                        </a:spcBef>
                        <a:spcAft>
                          <a:spcPts val="0"/>
                        </a:spcAft>
                        <a:buClrTx/>
                        <a:buSzTx/>
                        <a:buFontTx/>
                        <a:buNone/>
                        <a:tabLst/>
                        <a:defRPr/>
                      </a:pPr>
                      <a:r>
                        <a:rPr lang="fr-FR" sz="1800" baseline="0" dirty="0" smtClean="0">
                          <a:effectLst/>
                          <a:latin typeface="+mn-lt"/>
                          <a:ea typeface="Calibri"/>
                        </a:rPr>
                        <a:t>ACSF </a:t>
                      </a:r>
                      <a:r>
                        <a:rPr lang="fr-FR" sz="1800" baseline="0" dirty="0" err="1" smtClean="0">
                          <a:effectLst/>
                          <a:latin typeface="+mn-lt"/>
                          <a:ea typeface="Calibri"/>
                        </a:rPr>
                        <a:t>with</a:t>
                      </a:r>
                      <a:r>
                        <a:rPr lang="fr-FR" sz="1800" baseline="0" dirty="0" smtClean="0">
                          <a:effectLst/>
                          <a:latin typeface="+mn-lt"/>
                          <a:ea typeface="Calibri"/>
                        </a:rPr>
                        <a:t> LK </a:t>
                      </a:r>
                      <a:r>
                        <a:rPr lang="fr-FR" sz="1800" baseline="0" dirty="0" err="1" smtClean="0">
                          <a:effectLst/>
                          <a:latin typeface="+mn-lt"/>
                          <a:ea typeface="Calibri"/>
                        </a:rPr>
                        <a:t>only</a:t>
                      </a:r>
                      <a:endParaRPr lang="fr-FR" sz="1800" baseline="0" dirty="0" smtClean="0">
                        <a:effectLst/>
                        <a:latin typeface="+mn-lt"/>
                        <a:ea typeface="Calibri"/>
                      </a:endParaRPr>
                    </a:p>
                    <a:p>
                      <a:pPr marL="180975" indent="0">
                        <a:spcAft>
                          <a:spcPts val="0"/>
                        </a:spcAft>
                      </a:pPr>
                      <a:endParaRPr lang="fr-FR" sz="1800" dirty="0">
                        <a:effectLst/>
                        <a:latin typeface="Calibri"/>
                        <a:ea typeface="Calibri"/>
                      </a:endParaRPr>
                    </a:p>
                  </a:txBody>
                  <a:tcPr marL="68580" marR="68580" marT="0" marB="0"/>
                </a:tc>
                <a:tc>
                  <a:txBody>
                    <a:bodyPr/>
                    <a:lstStyle/>
                    <a:p>
                      <a:pPr>
                        <a:spcAft>
                          <a:spcPts val="0"/>
                        </a:spcAft>
                      </a:pPr>
                      <a:r>
                        <a:rPr lang="en-GB" sz="1800" dirty="0">
                          <a:effectLst/>
                        </a:rPr>
                        <a:t>“traffic jam assist” allowed on all type of roads (even without constructional separation) provided lane change is disabled when used in traffic jam</a:t>
                      </a:r>
                      <a:endParaRPr lang="fr-FR" sz="1800" dirty="0">
                        <a:effectLst/>
                      </a:endParaRPr>
                    </a:p>
                    <a:p>
                      <a:pPr>
                        <a:spcAft>
                          <a:spcPts val="0"/>
                        </a:spcAft>
                      </a:pPr>
                      <a:r>
                        <a:rPr lang="en-GB" sz="1800" dirty="0">
                          <a:effectLst/>
                        </a:rPr>
                        <a:t> </a:t>
                      </a:r>
                      <a:endParaRPr lang="fr-FR" sz="1800" dirty="0">
                        <a:effectLst/>
                        <a:latin typeface="Calibri"/>
                        <a:ea typeface="Calibri"/>
                      </a:endParaRPr>
                    </a:p>
                  </a:txBody>
                  <a:tcPr marL="68580" marR="68580" marT="0" marB="0"/>
                </a:tc>
              </a:tr>
              <a:tr h="1239077">
                <a:tc rowSpan="2">
                  <a:txBody>
                    <a:bodyPr/>
                    <a:lstStyle/>
                    <a:p>
                      <a:pPr marL="180975" indent="0">
                        <a:spcAft>
                          <a:spcPts val="0"/>
                        </a:spcAft>
                      </a:pPr>
                      <a:r>
                        <a:rPr lang="en-GB" sz="1800" dirty="0" smtClean="0">
                          <a:effectLst/>
                        </a:rPr>
                        <a:t>ACSF &lt; [130km/h]</a:t>
                      </a:r>
                      <a:r>
                        <a:rPr lang="en-GB" sz="1800" dirty="0">
                          <a:effectLst/>
                        </a:rPr>
                        <a:t>   </a:t>
                      </a:r>
                      <a:endParaRPr lang="en-GB" sz="1800" dirty="0" smtClean="0">
                        <a:effectLst/>
                      </a:endParaRPr>
                    </a:p>
                    <a:p>
                      <a:pPr marL="457200">
                        <a:spcAft>
                          <a:spcPts val="0"/>
                        </a:spcAft>
                      </a:pPr>
                      <a:r>
                        <a:rPr lang="en-GB" sz="1800" dirty="0">
                          <a:effectLst/>
                        </a:rPr>
                        <a:t>           </a:t>
                      </a:r>
                      <a:endParaRPr lang="en-GB" sz="1800" dirty="0" smtClean="0">
                        <a:effectLst/>
                      </a:endParaRPr>
                    </a:p>
                    <a:p>
                      <a:pPr marL="457200">
                        <a:spcAft>
                          <a:spcPts val="0"/>
                        </a:spcAft>
                      </a:pPr>
                      <a:endParaRPr lang="fr-FR" sz="1800" dirty="0" smtClean="0">
                        <a:effectLst/>
                        <a:latin typeface="Calibri"/>
                        <a:ea typeface="Calibri"/>
                      </a:endParaRPr>
                    </a:p>
                    <a:p>
                      <a:pPr marL="457200">
                        <a:spcAft>
                          <a:spcPts val="0"/>
                        </a:spcAft>
                      </a:pPr>
                      <a:endParaRPr lang="fr-FR" sz="1800" dirty="0" smtClean="0">
                        <a:effectLst/>
                        <a:latin typeface="Calibri"/>
                        <a:ea typeface="Calibri"/>
                      </a:endParaRPr>
                    </a:p>
                    <a:p>
                      <a:pPr marL="457200">
                        <a:spcAft>
                          <a:spcPts val="0"/>
                        </a:spcAft>
                      </a:pPr>
                      <a:endParaRPr lang="fr-FR" sz="1800" dirty="0">
                        <a:effectLst/>
                        <a:latin typeface="Calibri"/>
                        <a:ea typeface="Calibri"/>
                      </a:endParaRPr>
                    </a:p>
                    <a:p>
                      <a:pPr marL="742950" indent="-285750">
                        <a:spcAft>
                          <a:spcPts val="0"/>
                        </a:spcAft>
                        <a:buFont typeface="Wingdings" panose="05000000000000000000" pitchFamily="2" charset="2"/>
                        <a:buChar char="§"/>
                      </a:pPr>
                      <a:r>
                        <a:rPr lang="fr-FR" sz="1800" baseline="0" dirty="0" smtClean="0">
                          <a:effectLst/>
                          <a:latin typeface="Calibri"/>
                          <a:ea typeface="Calibri"/>
                        </a:rPr>
                        <a:t>ACSF </a:t>
                      </a:r>
                      <a:r>
                        <a:rPr lang="fr-FR" sz="1800" baseline="0" dirty="0" err="1" smtClean="0">
                          <a:effectLst/>
                          <a:latin typeface="Calibri"/>
                          <a:ea typeface="Calibri"/>
                        </a:rPr>
                        <a:t>with</a:t>
                      </a:r>
                      <a:r>
                        <a:rPr lang="fr-FR" sz="1800" baseline="0" dirty="0" smtClean="0">
                          <a:effectLst/>
                          <a:latin typeface="Calibri"/>
                          <a:ea typeface="Calibri"/>
                        </a:rPr>
                        <a:t> LK </a:t>
                      </a:r>
                      <a:r>
                        <a:rPr lang="fr-FR" sz="1800" baseline="0" dirty="0" err="1" smtClean="0">
                          <a:effectLst/>
                          <a:latin typeface="Calibri"/>
                          <a:ea typeface="Calibri"/>
                        </a:rPr>
                        <a:t>only</a:t>
                      </a:r>
                      <a:endParaRPr lang="fr-FR" sz="1800" baseline="0" dirty="0">
                        <a:effectLst/>
                        <a:latin typeface="Calibri"/>
                        <a:ea typeface="Calibri"/>
                      </a:endParaRPr>
                    </a:p>
                    <a:p>
                      <a:pPr marL="742950" indent="-285750">
                        <a:spcAft>
                          <a:spcPts val="0"/>
                        </a:spcAft>
                        <a:buFont typeface="Wingdings" panose="05000000000000000000" pitchFamily="2" charset="2"/>
                        <a:buChar char="§"/>
                      </a:pPr>
                      <a:r>
                        <a:rPr lang="fr-FR" sz="1800" baseline="0" dirty="0" smtClean="0">
                          <a:effectLst/>
                          <a:latin typeface="Calibri"/>
                          <a:ea typeface="Calibri"/>
                        </a:rPr>
                        <a:t>ACSF </a:t>
                      </a:r>
                      <a:r>
                        <a:rPr lang="fr-FR" sz="1800" baseline="0" dirty="0" err="1" smtClean="0">
                          <a:effectLst/>
                          <a:latin typeface="Calibri"/>
                          <a:ea typeface="Calibri"/>
                        </a:rPr>
                        <a:t>with</a:t>
                      </a:r>
                      <a:r>
                        <a:rPr lang="fr-FR" sz="1800" baseline="0" dirty="0" smtClean="0">
                          <a:effectLst/>
                          <a:latin typeface="Calibri"/>
                          <a:ea typeface="Calibri"/>
                        </a:rPr>
                        <a:t> LK and Lane Change</a:t>
                      </a:r>
                    </a:p>
                  </a:txBody>
                  <a:tcPr marL="68580" marR="68580" marT="0" marB="0"/>
                </a:tc>
                <a:tc>
                  <a:txBody>
                    <a:bodyPr/>
                    <a:lstStyle/>
                    <a:p>
                      <a:pPr>
                        <a:spcAft>
                          <a:spcPts val="0"/>
                        </a:spcAft>
                      </a:pPr>
                      <a:r>
                        <a:rPr lang="en-GB" sz="1800" dirty="0">
                          <a:effectLst/>
                        </a:rPr>
                        <a:t>the system shall have some means to detect “highway conditions”. </a:t>
                      </a:r>
                      <a:r>
                        <a:rPr lang="en-GB" sz="1800" u="sng" dirty="0">
                          <a:effectLst/>
                        </a:rPr>
                        <a:t>When</a:t>
                      </a:r>
                      <a:r>
                        <a:rPr lang="en-GB" sz="1800" dirty="0">
                          <a:effectLst/>
                        </a:rPr>
                        <a:t> the system detects the vehicle is on highway, the system is enabled</a:t>
                      </a:r>
                      <a:r>
                        <a:rPr lang="en-GB" sz="1800" dirty="0" smtClean="0">
                          <a:effectLst/>
                        </a:rPr>
                        <a:t>.</a:t>
                      </a:r>
                      <a:r>
                        <a:rPr lang="en-GB" sz="1800" dirty="0">
                          <a:effectLst/>
                        </a:rPr>
                        <a:t> </a:t>
                      </a:r>
                      <a:endParaRPr lang="fr-FR" sz="1800" dirty="0">
                        <a:effectLst/>
                        <a:latin typeface="Calibri"/>
                        <a:ea typeface="Calibri"/>
                      </a:endParaRPr>
                    </a:p>
                  </a:txBody>
                  <a:tcPr marL="68580" marR="68580" marT="0" marB="0"/>
                </a:tc>
              </a:tr>
              <a:tr h="1239077">
                <a:tc vMerge="1">
                  <a:txBody>
                    <a:bodyPr/>
                    <a:lstStyle/>
                    <a:p>
                      <a:pPr marL="742950" indent="-285750">
                        <a:spcAft>
                          <a:spcPts val="0"/>
                        </a:spcAft>
                        <a:buFont typeface="Wingdings" panose="05000000000000000000" pitchFamily="2" charset="2"/>
                        <a:buChar char="§"/>
                      </a:pPr>
                      <a:endParaRPr lang="fr-FR" sz="1800" baseline="0" dirty="0" smtClean="0">
                        <a:effectLst/>
                        <a:latin typeface="Calibri"/>
                        <a:ea typeface="Calibri"/>
                      </a:endParaRPr>
                    </a:p>
                  </a:txBody>
                  <a:tcPr marL="68580" marR="68580" marT="0" marB="0"/>
                </a:tc>
                <a:tc>
                  <a:txBody>
                    <a:bodyPr/>
                    <a:lstStyle/>
                    <a:p>
                      <a:pPr>
                        <a:spcAft>
                          <a:spcPts val="0"/>
                        </a:spcAft>
                      </a:pPr>
                      <a:endParaRPr lang="fr-FR" sz="1800" dirty="0">
                        <a:effectLst/>
                        <a:latin typeface="Calibri"/>
                        <a:ea typeface="Calibri"/>
                      </a:endParaRPr>
                    </a:p>
                  </a:txBody>
                  <a:tcPr marL="68580" marR="68580" marT="0" marB="0"/>
                </a:tc>
              </a:tr>
            </a:tbl>
          </a:graphicData>
        </a:graphic>
      </p:graphicFrame>
    </p:spTree>
    <p:extLst>
      <p:ext uri="{BB962C8B-B14F-4D97-AF65-F5344CB8AC3E}">
        <p14:creationId xmlns:p14="http://schemas.microsoft.com/office/powerpoint/2010/main" val="16541318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402</Words>
  <Application>Microsoft Office PowerPoint</Application>
  <PresentationFormat>Bildschirmpräsentation (4:3)</PresentationFormat>
  <Paragraphs>33</Paragraphs>
  <Slides>3</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3</vt:i4>
      </vt:variant>
    </vt:vector>
  </HeadingPairs>
  <TitlesOfParts>
    <vt:vector size="9" baseType="lpstr">
      <vt:lpstr>MS Mincho</vt:lpstr>
      <vt:lpstr>ＭＳ Ｐゴシック</vt:lpstr>
      <vt:lpstr>Arial</vt:lpstr>
      <vt:lpstr>Calibri</vt:lpstr>
      <vt:lpstr>Wingdings</vt:lpstr>
      <vt:lpstr>Office Theme</vt:lpstr>
      <vt:lpstr>PowerPoint-Präsentation</vt:lpstr>
      <vt:lpstr>Traffic Jam Assist on all roads</vt:lpstr>
      <vt:lpstr>Traffic Jam Assist on all roads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Traffic Jam Assist on all roads</dc:title>
  <dc:creator>Teyssier Pierre</dc:creator>
  <cp:lastModifiedBy>Schaefer Jochen (CC/PJ-RO)</cp:lastModifiedBy>
  <cp:revision>6</cp:revision>
  <dcterms:created xsi:type="dcterms:W3CDTF">2006-08-16T00:00:00Z</dcterms:created>
  <dcterms:modified xsi:type="dcterms:W3CDTF">2015-06-11T12:20:19Z</dcterms:modified>
</cp:coreProperties>
</file>