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327" r:id="rId4"/>
    <p:sldId id="329" r:id="rId5"/>
    <p:sldId id="331" r:id="rId6"/>
    <p:sldId id="330" r:id="rId7"/>
    <p:sldId id="332" r:id="rId8"/>
    <p:sldId id="33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764" autoAdjust="0"/>
  </p:normalViewPr>
  <p:slideViewPr>
    <p:cSldViewPr>
      <p:cViewPr varScale="1">
        <p:scale>
          <a:sx n="95" d="100"/>
          <a:sy n="95" d="100"/>
        </p:scale>
        <p:origin x="-3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5705A-4AB2-48D8-899E-40B4B9097500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868BBF-007B-48A6-A1FF-6DBB5E424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516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724"/>
          <a:stretch/>
        </p:blipFill>
        <p:spPr>
          <a:xfrm>
            <a:off x="0" y="1143000"/>
            <a:ext cx="9144000" cy="332491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/>
          <p:cNvSpPr/>
          <p:nvPr/>
        </p:nvSpPr>
        <p:spPr>
          <a:xfrm>
            <a:off x="0" y="1143000"/>
            <a:ext cx="9144000" cy="914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0" y="4422194"/>
            <a:ext cx="9144000" cy="914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1" name="AutoShape 3"/>
          <p:cNvSpPr>
            <a:spLocks noChangeAspect="1" noChangeArrowheads="1" noTextEdit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AutoShape 9"/>
          <p:cNvSpPr>
            <a:spLocks noChangeAspect="1" noChangeArrowheads="1" noTextEdit="1"/>
          </p:cNvSpPr>
          <p:nvPr/>
        </p:nvSpPr>
        <p:spPr bwMode="auto">
          <a:xfrm>
            <a:off x="0" y="0"/>
            <a:ext cx="9144000" cy="686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1504950"/>
            <a:ext cx="4819650" cy="2590800"/>
          </a:xfrm>
        </p:spPr>
        <p:txBody>
          <a:bodyPr lIns="0" tIns="0" rIns="0" bIns="0" anchor="ctr">
            <a:normAutofit/>
          </a:bodyPr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4000" b="0" kern="1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7050" y="4648200"/>
            <a:ext cx="5638800" cy="1095375"/>
          </a:xfrm>
        </p:spPr>
        <p:txBody>
          <a:bodyPr lIns="0" tIns="0" rIns="0" bIns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2600" kern="1200" baseline="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8" name="Picture 24" descr="NHTSA_whi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964" y="281523"/>
            <a:ext cx="1066800" cy="60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29218" y="436832"/>
            <a:ext cx="7271251" cy="40782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</a:rPr>
              <a:t>National Highway Traffic Safety Administration</a:t>
            </a:r>
            <a:endParaRPr lang="en-US" sz="2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004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5700"/>
            <a:ext cx="8229600" cy="4525963"/>
          </a:xfrm>
        </p:spPr>
        <p:txBody>
          <a:bodyPr/>
          <a:lstStyle>
            <a:lvl1pPr>
              <a:defRPr sz="2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0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66838"/>
            <a:ext cx="91313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-4762"/>
            <a:ext cx="91313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-4762"/>
            <a:ext cx="9144000" cy="114300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00113"/>
          </a:xfrm>
        </p:spPr>
        <p:txBody>
          <a:bodyPr>
            <a:normAutofit/>
          </a:bodyPr>
          <a:lstStyle>
            <a:lvl1pPr algn="l">
              <a:defRPr sz="3600" b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0" y="1138238"/>
            <a:ext cx="9144000" cy="9144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24" descr="NHTSA_wh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6187" y="6266022"/>
            <a:ext cx="809664" cy="457200"/>
          </a:xfrm>
          <a:prstGeom prst="rect">
            <a:avLst/>
          </a:prstGeom>
          <a:noFill/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164855" y="6421099"/>
            <a:ext cx="3242304" cy="24469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n-US" sz="1400" b="0" i="1" u="none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Safer cars. Safer Drivers. Safer roads. </a:t>
            </a:r>
            <a:endParaRPr lang="en-US" sz="1400" b="0" i="1" u="none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249904" y="6627774"/>
            <a:ext cx="4753423" cy="0"/>
          </a:xfrm>
          <a:prstGeom prst="line">
            <a:avLst/>
          </a:prstGeom>
          <a:ln w="63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66838"/>
            <a:ext cx="91313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-4762"/>
            <a:ext cx="91313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-4762"/>
            <a:ext cx="9144000" cy="114300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00113"/>
          </a:xfrm>
        </p:spPr>
        <p:txBody>
          <a:bodyPr>
            <a:normAutofit/>
          </a:bodyPr>
          <a:lstStyle>
            <a:lvl1pPr algn="l">
              <a:defRPr sz="3600" b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0" y="1138238"/>
            <a:ext cx="9144000" cy="9144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3"/>
          <p:cNvSpPr>
            <a:spLocks noGrp="1"/>
          </p:cNvSpPr>
          <p:nvPr>
            <p:ph sz="quarter" idx="14" hasCustomPrompt="1"/>
          </p:nvPr>
        </p:nvSpPr>
        <p:spPr>
          <a:xfrm>
            <a:off x="4753428" y="1434625"/>
            <a:ext cx="3931920" cy="4526280"/>
          </a:xfrm>
          <a:solidFill>
            <a:srgbClr val="F8F8F8">
              <a:alpha val="45098"/>
            </a:srgbClr>
          </a:solidFill>
        </p:spPr>
        <p:txBody>
          <a:bodyPr>
            <a:norm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Place: images, graphs, charts, call outs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457199" y="1434625"/>
            <a:ext cx="3797085" cy="4526280"/>
          </a:xfrm>
        </p:spPr>
        <p:txBody>
          <a:bodyPr/>
          <a:lstStyle>
            <a:lvl1pPr>
              <a:defRPr sz="2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0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7" name="Picture 24" descr="NHTSA_wh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6187" y="6266022"/>
            <a:ext cx="809664" cy="457200"/>
          </a:xfrm>
          <a:prstGeom prst="rect">
            <a:avLst/>
          </a:prstGeom>
          <a:noFill/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164855" y="6421099"/>
            <a:ext cx="3242304" cy="24469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n-US" sz="1400" b="0" i="1" u="none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Safer cars. Safer Drivers. Safer roads.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3249904" y="6627774"/>
            <a:ext cx="4753423" cy="0"/>
          </a:xfrm>
          <a:prstGeom prst="line">
            <a:avLst/>
          </a:prstGeom>
          <a:ln w="63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877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Slide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66838"/>
            <a:ext cx="91313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-4762"/>
            <a:ext cx="91313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0" y="7165"/>
            <a:ext cx="9144000" cy="9144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24" descr="NHTSA_wh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6187" y="6266022"/>
            <a:ext cx="809664" cy="457200"/>
          </a:xfrm>
          <a:prstGeom prst="rect">
            <a:avLst/>
          </a:prstGeom>
          <a:noFill/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164855" y="6421099"/>
            <a:ext cx="3242304" cy="24469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n-US" sz="1400" b="0" i="1" u="none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Safer cars. Safer Drivers. Safer roads.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3249904" y="6627774"/>
            <a:ext cx="4753423" cy="0"/>
          </a:xfrm>
          <a:prstGeom prst="line">
            <a:avLst/>
          </a:prstGeom>
          <a:ln w="63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3"/>
          <p:cNvSpPr>
            <a:spLocks noGrp="1"/>
          </p:cNvSpPr>
          <p:nvPr>
            <p:ph sz="quarter" idx="14" hasCustomPrompt="1"/>
          </p:nvPr>
        </p:nvSpPr>
        <p:spPr>
          <a:xfrm>
            <a:off x="457200" y="413468"/>
            <a:ext cx="3931920" cy="5547437"/>
          </a:xfrm>
          <a:solidFill>
            <a:srgbClr val="F8F8F8">
              <a:alpha val="45098"/>
            </a:srgbClr>
          </a:solidFill>
        </p:spPr>
        <p:txBody>
          <a:bodyPr>
            <a:norm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Place: images, graphs, charts, call outs</a:t>
            </a:r>
            <a:endParaRPr lang="en-US" dirty="0"/>
          </a:p>
        </p:txBody>
      </p:sp>
      <p:sp>
        <p:nvSpPr>
          <p:cNvPr id="15" name="Content Placeholder 23"/>
          <p:cNvSpPr>
            <a:spLocks noGrp="1"/>
          </p:cNvSpPr>
          <p:nvPr>
            <p:ph sz="quarter" idx="15" hasCustomPrompt="1"/>
          </p:nvPr>
        </p:nvSpPr>
        <p:spPr>
          <a:xfrm>
            <a:off x="4753428" y="421419"/>
            <a:ext cx="3931920" cy="5539486"/>
          </a:xfrm>
          <a:solidFill>
            <a:srgbClr val="F8F8F8">
              <a:alpha val="45098"/>
            </a:srgbClr>
          </a:solidFill>
        </p:spPr>
        <p:txBody>
          <a:bodyPr>
            <a:norm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Place: images, graphs, charts, call outs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038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s Slide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AutoShape 3"/>
          <p:cNvSpPr>
            <a:spLocks noChangeAspect="1" noChangeArrowheads="1" noTextEdit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AutoShape 9"/>
          <p:cNvSpPr>
            <a:spLocks noChangeAspect="1" noChangeArrowheads="1" noTextEdit="1"/>
          </p:cNvSpPr>
          <p:nvPr/>
        </p:nvSpPr>
        <p:spPr bwMode="auto">
          <a:xfrm>
            <a:off x="0" y="0"/>
            <a:ext cx="9144000" cy="686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3"/>
            <a:ext cx="9144000" cy="9144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0"/>
            <a:ext cx="9144000" cy="914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0" y="824313"/>
            <a:ext cx="9144000" cy="914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4" descr="NHTSA_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6187" y="6266022"/>
            <a:ext cx="809664" cy="457200"/>
          </a:xfrm>
          <a:prstGeom prst="rect">
            <a:avLst/>
          </a:prstGeom>
          <a:noFill/>
        </p:spPr>
      </p:pic>
      <p:sp>
        <p:nvSpPr>
          <p:cNvPr id="27" name="Title 1"/>
          <p:cNvSpPr txBox="1">
            <a:spLocks/>
          </p:cNvSpPr>
          <p:nvPr/>
        </p:nvSpPr>
        <p:spPr>
          <a:xfrm>
            <a:off x="164855" y="336204"/>
            <a:ext cx="3242304" cy="24469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n-US" sz="1400" b="0" i="1" u="none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Safer cars. Safer Drivers. Safer roads. 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164855" y="6627774"/>
            <a:ext cx="7838472" cy="0"/>
          </a:xfrm>
          <a:prstGeom prst="line">
            <a:avLst/>
          </a:prstGeom>
          <a:ln w="63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3"/>
          <p:cNvSpPr>
            <a:spLocks noGrp="1"/>
          </p:cNvSpPr>
          <p:nvPr>
            <p:ph sz="quarter" idx="14" hasCustomPrompt="1"/>
          </p:nvPr>
        </p:nvSpPr>
        <p:spPr>
          <a:xfrm>
            <a:off x="457200" y="1434625"/>
            <a:ext cx="3931920" cy="4526280"/>
          </a:xfrm>
          <a:solidFill>
            <a:srgbClr val="F8F8F8">
              <a:alpha val="45098"/>
            </a:srgbClr>
          </a:solidFill>
        </p:spPr>
        <p:txBody>
          <a:bodyPr>
            <a:norm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Place: images, graphs, charts, call outs</a:t>
            </a:r>
            <a:endParaRPr lang="en-US" dirty="0"/>
          </a:p>
        </p:txBody>
      </p:sp>
      <p:sp>
        <p:nvSpPr>
          <p:cNvPr id="13" name="Content Placeholder 23"/>
          <p:cNvSpPr>
            <a:spLocks noGrp="1"/>
          </p:cNvSpPr>
          <p:nvPr>
            <p:ph sz="quarter" idx="15" hasCustomPrompt="1"/>
          </p:nvPr>
        </p:nvSpPr>
        <p:spPr>
          <a:xfrm>
            <a:off x="4753428" y="1434625"/>
            <a:ext cx="3931920" cy="4526280"/>
          </a:xfrm>
          <a:solidFill>
            <a:srgbClr val="F8F8F8">
              <a:alpha val="45098"/>
            </a:srgbClr>
          </a:solidFill>
        </p:spPr>
        <p:txBody>
          <a:bodyPr>
            <a:norm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Place: images, graphs, charts, call outs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ack Title Slide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AutoShape 3"/>
          <p:cNvSpPr>
            <a:spLocks noChangeAspect="1" noChangeArrowheads="1" noTextEdit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AutoShape 9"/>
          <p:cNvSpPr>
            <a:spLocks noChangeAspect="1" noChangeArrowheads="1" noTextEdit="1"/>
          </p:cNvSpPr>
          <p:nvPr/>
        </p:nvSpPr>
        <p:spPr bwMode="auto">
          <a:xfrm>
            <a:off x="0" y="0"/>
            <a:ext cx="9144000" cy="686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3"/>
            <a:ext cx="9144000" cy="9144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0"/>
            <a:ext cx="9144000" cy="914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0" y="824313"/>
            <a:ext cx="9144000" cy="914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4" descr="NHTSA_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6187" y="6266022"/>
            <a:ext cx="809664" cy="457200"/>
          </a:xfrm>
          <a:prstGeom prst="rect">
            <a:avLst/>
          </a:prstGeom>
          <a:noFill/>
        </p:spPr>
      </p:pic>
      <p:sp>
        <p:nvSpPr>
          <p:cNvPr id="27" name="Title 1"/>
          <p:cNvSpPr txBox="1">
            <a:spLocks/>
          </p:cNvSpPr>
          <p:nvPr/>
        </p:nvSpPr>
        <p:spPr>
          <a:xfrm>
            <a:off x="164855" y="336204"/>
            <a:ext cx="3242304" cy="24469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n-US" sz="1400" b="0" i="1" u="none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Safer cars. Safer Drivers. Safer roads. 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164855" y="6627774"/>
            <a:ext cx="7838472" cy="0"/>
          </a:xfrm>
          <a:prstGeom prst="line">
            <a:avLst/>
          </a:prstGeom>
          <a:ln w="63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618" y="4604689"/>
            <a:ext cx="5507484" cy="2253311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1567542" y="915754"/>
            <a:ext cx="5953913" cy="3692342"/>
          </a:xfrm>
        </p:spPr>
        <p:txBody>
          <a:bodyPr lIns="0" tIns="0" rIns="0" bIns="0" anchor="ctr">
            <a:normAutofit/>
          </a:bodyPr>
          <a:lstStyle>
            <a:lvl1pPr marL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lang="en-US" sz="3200" b="0" kern="1200" dirty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569642" y="6673334"/>
            <a:ext cx="4336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600" dirty="0" smtClean="0">
                <a:solidFill>
                  <a:schemeClr val="bg1"/>
                </a:solidFill>
              </a:rPr>
              <a:t>11385</a:t>
            </a:r>
            <a:endParaRPr lang="en-US" sz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3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719" y="65312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DE0DA-B616-4BA4-BB7C-AD7D756D83F7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127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31485" y="65312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4D445-6F2E-4495-AE2F-8653785F04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b="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Phillip </a:t>
            </a:r>
            <a:r>
              <a:rPr lang="en-US" dirty="0" smtClean="0"/>
              <a:t>Gorney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976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2298100"/>
          </a:xfrm>
        </p:spPr>
        <p:txBody>
          <a:bodyPr>
            <a:normAutofit/>
          </a:bodyPr>
          <a:lstStyle/>
          <a:p>
            <a:r>
              <a:rPr lang="en-US" sz="2400" b="1" i="1" dirty="0" smtClean="0"/>
              <a:t>Additional safety research is being conducted in areas which have been identified as needed for greater completeness, validation,  procedure development, and technology development.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61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i="1" dirty="0" smtClean="0"/>
              <a:t>Argonne National Laboratory </a:t>
            </a:r>
          </a:p>
          <a:p>
            <a:endParaRPr lang="en-US" sz="1800" b="1" i="1" dirty="0" smtClean="0"/>
          </a:p>
          <a:p>
            <a:r>
              <a:rPr lang="en-US" sz="1800" b="1" i="1" dirty="0" smtClean="0"/>
              <a:t>3</a:t>
            </a:r>
            <a:r>
              <a:rPr lang="en-US" sz="1800" b="1" i="1" baseline="30000" dirty="0" smtClean="0"/>
              <a:t>rd</a:t>
            </a:r>
            <a:r>
              <a:rPr lang="en-US" sz="1800" b="1" i="1" dirty="0" smtClean="0"/>
              <a:t> party validation of D/C charging safety procedure</a:t>
            </a:r>
          </a:p>
          <a:p>
            <a:pPr lvl="1"/>
            <a:r>
              <a:rPr lang="en-US" sz="1600" b="1" i="1" dirty="0" smtClean="0"/>
              <a:t>Paper study of </a:t>
            </a:r>
            <a:r>
              <a:rPr lang="en-US" sz="1600" b="1" i="1" dirty="0" err="1" smtClean="0"/>
              <a:t>CHAdeMO</a:t>
            </a:r>
            <a:r>
              <a:rPr lang="en-US" sz="1600" b="1" i="1" dirty="0" smtClean="0"/>
              <a:t> equivalent </a:t>
            </a:r>
          </a:p>
          <a:p>
            <a:r>
              <a:rPr lang="en-US" sz="1800" b="1" i="1" dirty="0" smtClean="0"/>
              <a:t>Development of A/C charging safety procedure </a:t>
            </a:r>
          </a:p>
          <a:p>
            <a:pPr lvl="1"/>
            <a:r>
              <a:rPr lang="en-US" sz="1600" b="1" i="1" dirty="0" smtClean="0"/>
              <a:t>SAE J1772 “</a:t>
            </a:r>
            <a:r>
              <a:rPr lang="en-US" sz="1600" b="1" i="1" dirty="0" err="1" smtClean="0"/>
              <a:t>Yazaki</a:t>
            </a:r>
            <a:r>
              <a:rPr lang="en-US" sz="1600" b="1" i="1" dirty="0" smtClean="0"/>
              <a:t>” Charging Connector (including validation)</a:t>
            </a:r>
          </a:p>
          <a:p>
            <a:pPr marL="396875" lvl="1" indent="-396875">
              <a:buFont typeface="Arial" panose="020B0604020202020204" pitchFamily="34" charset="0"/>
              <a:buChar char="•"/>
            </a:pPr>
            <a:r>
              <a:rPr lang="en-US" sz="1800" b="1" i="1" dirty="0" smtClean="0"/>
              <a:t>Detailed test procedure on “Broad </a:t>
            </a:r>
            <a:r>
              <a:rPr lang="en-US" sz="1800" b="1" i="1" dirty="0"/>
              <a:t>I</a:t>
            </a:r>
            <a:r>
              <a:rPr lang="en-US" sz="1800" b="1" i="1" dirty="0" smtClean="0"/>
              <a:t>mpedance Short Circuit”</a:t>
            </a:r>
            <a:r>
              <a:rPr lang="en-US" sz="1600" b="1" i="1" dirty="0" smtClean="0"/>
              <a:t> </a:t>
            </a:r>
          </a:p>
          <a:p>
            <a:pPr marL="396875" lvl="1" indent="-396875">
              <a:buFont typeface="Arial" panose="020B0604020202020204" pitchFamily="34" charset="0"/>
              <a:buChar char="•"/>
            </a:pPr>
            <a:r>
              <a:rPr lang="en-US" sz="1800" b="1" i="1" dirty="0" smtClean="0"/>
              <a:t>Validation and test procedure broadening on the “In-use” BMS functionality procedures</a:t>
            </a:r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/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 smtClean="0"/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 smtClean="0"/>
          </a:p>
          <a:p>
            <a:pPr marL="0" lvl="1" indent="0">
              <a:buNone/>
            </a:pPr>
            <a:r>
              <a:rPr lang="en-US" sz="1600" b="1" i="1" dirty="0" smtClean="0">
                <a:solidFill>
                  <a:srgbClr val="FFC000"/>
                </a:solidFill>
              </a:rPr>
              <a:t>Research reports are due to NHTSA: August, 2016</a:t>
            </a:r>
          </a:p>
          <a:p>
            <a:pPr marL="457200" lvl="1" indent="0">
              <a:buNone/>
            </a:pPr>
            <a:r>
              <a:rPr lang="en-US" sz="1600" b="1" i="1" dirty="0" smtClean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System Safety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95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i="1" dirty="0" smtClean="0"/>
              <a:t>Sandia National Laboratory &amp; Naval Surface Warfare Center </a:t>
            </a:r>
            <a:r>
              <a:rPr lang="en-US" sz="2400" b="1" i="1" dirty="0" err="1" smtClean="0"/>
              <a:t>Carderock</a:t>
            </a:r>
            <a:r>
              <a:rPr lang="en-US" sz="2400" b="1" i="1" dirty="0" smtClean="0"/>
              <a:t> MD</a:t>
            </a:r>
          </a:p>
          <a:p>
            <a:endParaRPr lang="en-US" sz="1800" b="1" i="1" dirty="0" smtClean="0"/>
          </a:p>
          <a:p>
            <a:pPr marL="0" lvl="1" indent="0">
              <a:buNone/>
            </a:pPr>
            <a:r>
              <a:rPr lang="en-US" b="1" i="1" dirty="0" smtClean="0"/>
              <a:t>Chemically based thermal ignition mechanism for propagation initiation   </a:t>
            </a:r>
            <a:r>
              <a:rPr lang="en-US" sz="1800" b="1" i="1" dirty="0" smtClean="0"/>
              <a:t>(3 </a:t>
            </a:r>
            <a:r>
              <a:rPr lang="en-US" sz="1800" b="1" i="1" dirty="0" err="1" smtClean="0"/>
              <a:t>CuO</a:t>
            </a:r>
            <a:r>
              <a:rPr lang="en-US" sz="1800" b="1" i="1" dirty="0" smtClean="0"/>
              <a:t> + 2 Al        3 Cu + </a:t>
            </a:r>
            <a:r>
              <a:rPr lang="en-US" sz="1600" b="1" i="1" dirty="0" smtClean="0"/>
              <a:t>Al2</a:t>
            </a:r>
            <a:r>
              <a:rPr lang="en-US" sz="1800" b="1" i="1" dirty="0" smtClean="0"/>
              <a:t>O</a:t>
            </a:r>
            <a:r>
              <a:rPr lang="en-US" sz="1400" b="1" i="1" dirty="0" smtClean="0"/>
              <a:t>3)</a:t>
            </a:r>
            <a:endParaRPr lang="en-US" sz="1800" b="1" i="1" dirty="0" smtClean="0"/>
          </a:p>
          <a:p>
            <a:pPr marL="796925" lvl="2" indent="-396875"/>
            <a:r>
              <a:rPr lang="en-US" dirty="0" smtClean="0"/>
              <a:t>Cell thermal decomposition heat, rate, and time equivalent</a:t>
            </a:r>
          </a:p>
          <a:p>
            <a:pPr marL="796925" lvl="2" indent="-396875"/>
            <a:r>
              <a:rPr lang="en-US" dirty="0" smtClean="0"/>
              <a:t>Worst Credible Event (WCE) equivalent</a:t>
            </a:r>
            <a:endParaRPr lang="en-US" dirty="0"/>
          </a:p>
          <a:p>
            <a:pPr marL="796925" lvl="2" indent="-396875"/>
            <a:endParaRPr lang="en-US" sz="1600" b="1" i="1" dirty="0" smtClean="0"/>
          </a:p>
          <a:p>
            <a:pPr marL="796925" lvl="2" indent="-396875"/>
            <a:endParaRPr lang="en-US" sz="1600" b="1" i="1" dirty="0"/>
          </a:p>
          <a:p>
            <a:pPr marL="796925" lvl="2" indent="-396875"/>
            <a:endParaRPr lang="en-US" sz="1600" b="1" i="1" dirty="0" smtClean="0"/>
          </a:p>
          <a:p>
            <a:pPr marL="796925" lvl="2" indent="-396875"/>
            <a:endParaRPr lang="en-US" sz="1600" b="1" i="1" dirty="0"/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 smtClean="0"/>
          </a:p>
          <a:p>
            <a:pPr marL="0" lvl="1" indent="0">
              <a:buNone/>
            </a:pPr>
            <a:r>
              <a:rPr lang="en-US" sz="1600" b="1" i="1" dirty="0" smtClean="0">
                <a:solidFill>
                  <a:srgbClr val="FFC000"/>
                </a:solidFill>
              </a:rPr>
              <a:t>Research reports are due to NHTSA: April, 2016 </a:t>
            </a:r>
          </a:p>
          <a:p>
            <a:pPr marL="457200" lvl="1" indent="0">
              <a:buNone/>
            </a:pPr>
            <a:r>
              <a:rPr lang="en-US" sz="1600" b="1" i="1" dirty="0" smtClean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Propagation Initiation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619500" y="3169920"/>
            <a:ext cx="381000" cy="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021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i="1" dirty="0" smtClean="0"/>
              <a:t>Sandia National Laboratory &amp; Idaho National Laboratory</a:t>
            </a:r>
          </a:p>
          <a:p>
            <a:pPr marL="109728" indent="0">
              <a:buNone/>
            </a:pPr>
            <a:endParaRPr lang="en-US" sz="2000" u="sng" dirty="0" smtClean="0"/>
          </a:p>
          <a:p>
            <a:pPr marL="109728" indent="0">
              <a:buNone/>
            </a:pPr>
            <a:r>
              <a:rPr lang="en-US" sz="2000" b="1" dirty="0" smtClean="0"/>
              <a:t>Safety </a:t>
            </a:r>
            <a:r>
              <a:rPr lang="en-US" sz="2000" b="1" dirty="0"/>
              <a:t>and Stability Diagnostics </a:t>
            </a:r>
            <a:r>
              <a:rPr lang="en-US" sz="2000" b="1" dirty="0" smtClean="0"/>
              <a:t>Technology</a:t>
            </a:r>
            <a:endParaRPr lang="en-US" sz="2000" b="1" dirty="0"/>
          </a:p>
          <a:p>
            <a:pPr marL="573088" lvl="1" indent="-292100"/>
            <a:r>
              <a:rPr lang="en-US" sz="1800" dirty="0"/>
              <a:t>Development of integrated impedance measurement technology to identify functional safety performance characteristics and latency issues in a both operational and post-crash battery systems at pack or module </a:t>
            </a:r>
            <a:r>
              <a:rPr lang="en-US" sz="1800" dirty="0" smtClean="0"/>
              <a:t>levels</a:t>
            </a:r>
          </a:p>
          <a:p>
            <a:pPr marL="973138" lvl="2" indent="-292100"/>
            <a:r>
              <a:rPr lang="en-US" sz="1600" dirty="0" smtClean="0"/>
              <a:t>Validated with Complex Impedance Spectroscopy</a:t>
            </a:r>
          </a:p>
          <a:p>
            <a:pPr marL="0" lvl="1" indent="0">
              <a:buNone/>
            </a:pPr>
            <a:endParaRPr lang="en-US" sz="1600" b="1" i="1" dirty="0" smtClean="0">
              <a:solidFill>
                <a:srgbClr val="FFC000"/>
              </a:solidFill>
            </a:endParaRPr>
          </a:p>
          <a:p>
            <a:pPr marL="0" lvl="1" indent="0">
              <a:buNone/>
            </a:pPr>
            <a:endParaRPr lang="en-US" sz="1600" b="1" i="1" dirty="0">
              <a:solidFill>
                <a:srgbClr val="FFC000"/>
              </a:solidFill>
            </a:endParaRPr>
          </a:p>
          <a:p>
            <a:pPr marL="0" lvl="1" indent="0">
              <a:buNone/>
            </a:pPr>
            <a:endParaRPr lang="en-US" sz="1600" b="1" i="1" dirty="0" smtClean="0">
              <a:solidFill>
                <a:srgbClr val="FFC000"/>
              </a:solidFill>
            </a:endParaRPr>
          </a:p>
          <a:p>
            <a:pPr marL="0" lvl="1" indent="0">
              <a:buNone/>
            </a:pPr>
            <a:endParaRPr lang="en-US" sz="1600" b="1" i="1" dirty="0">
              <a:solidFill>
                <a:srgbClr val="FFC000"/>
              </a:solidFill>
            </a:endParaRPr>
          </a:p>
          <a:p>
            <a:pPr marL="0" lvl="1" indent="0">
              <a:buNone/>
            </a:pPr>
            <a:r>
              <a:rPr lang="en-US" sz="1600" b="1" i="1" dirty="0" smtClean="0">
                <a:solidFill>
                  <a:srgbClr val="FFC000"/>
                </a:solidFill>
              </a:rPr>
              <a:t>Ongoing Research  2017+ </a:t>
            </a:r>
          </a:p>
          <a:p>
            <a:pPr marL="457200" lvl="1" indent="0">
              <a:buNone/>
            </a:pPr>
            <a:r>
              <a:rPr lang="en-US" sz="1600" b="1" i="1" dirty="0" smtClean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Safety and “State </a:t>
            </a:r>
            <a:r>
              <a:rPr lang="en-US" smtClean="0"/>
              <a:t>of </a:t>
            </a:r>
            <a:r>
              <a:rPr lang="en-US"/>
              <a:t>S</a:t>
            </a:r>
            <a:r>
              <a:rPr lang="en-US" smtClean="0"/>
              <a:t>tability</a:t>
            </a:r>
            <a:r>
              <a:rPr lang="en-US" dirty="0" smtClean="0"/>
              <a:t>” Diagnostics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619500" y="3169920"/>
            <a:ext cx="381000" cy="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51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400050" lvl="2" indent="0">
              <a:buNone/>
            </a:pPr>
            <a:r>
              <a:rPr lang="en-US" sz="2400" b="1" i="1" dirty="0" smtClean="0"/>
              <a:t>TBD  (Contractor/Partner)</a:t>
            </a:r>
          </a:p>
          <a:p>
            <a:pPr marL="400050" lvl="2" indent="0">
              <a:buNone/>
            </a:pPr>
            <a:endParaRPr lang="en-US" b="1" i="1" dirty="0"/>
          </a:p>
          <a:p>
            <a:pPr marL="400050" lvl="2" indent="0">
              <a:buNone/>
            </a:pPr>
            <a:r>
              <a:rPr lang="en-US" sz="2000" b="1" i="1" dirty="0" smtClean="0"/>
              <a:t>Full Vehicle/ Partial System Immersion </a:t>
            </a:r>
          </a:p>
          <a:p>
            <a:pPr marL="685800" lvl="2" indent="-285750"/>
            <a:r>
              <a:rPr lang="en-US" b="1" i="1" dirty="0"/>
              <a:t>	</a:t>
            </a:r>
            <a:r>
              <a:rPr lang="en-US" b="1" i="1" dirty="0" smtClean="0"/>
              <a:t>Test Procedure and Boundary Level development</a:t>
            </a:r>
          </a:p>
          <a:p>
            <a:pPr marL="1311275" lvl="2" indent="-336550">
              <a:buFont typeface="Wingdings" panose="05000000000000000000" pitchFamily="2" charset="2"/>
              <a:buChar char="ü"/>
            </a:pPr>
            <a:r>
              <a:rPr lang="en-US" b="1" i="1" dirty="0" smtClean="0"/>
              <a:t>Partial pack immersion</a:t>
            </a:r>
          </a:p>
          <a:p>
            <a:pPr marL="1311275" lvl="2" indent="-336550">
              <a:buFont typeface="Wingdings" panose="05000000000000000000" pitchFamily="2" charset="2"/>
              <a:buChar char="ü"/>
            </a:pPr>
            <a:r>
              <a:rPr lang="en-US" b="1" i="1" dirty="0" smtClean="0"/>
              <a:t>Salinity definition</a:t>
            </a:r>
            <a:r>
              <a:rPr lang="en-US" b="1" i="1" dirty="0"/>
              <a:t>	</a:t>
            </a:r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 smtClean="0"/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 smtClean="0"/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/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 smtClean="0"/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 smtClean="0"/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 smtClean="0"/>
          </a:p>
          <a:p>
            <a:pPr marL="0" lvl="1" indent="0">
              <a:buNone/>
            </a:pPr>
            <a:r>
              <a:rPr lang="en-US" sz="1600" b="1" i="1" dirty="0" smtClean="0">
                <a:solidFill>
                  <a:srgbClr val="FFC000"/>
                </a:solidFill>
              </a:rPr>
              <a:t>Research beginning CY 2017 - 2018 </a:t>
            </a:r>
          </a:p>
          <a:p>
            <a:pPr marL="457200" lvl="1" indent="0">
              <a:buNone/>
            </a:pPr>
            <a:r>
              <a:rPr lang="en-US" sz="1600" b="1" i="1" dirty="0" smtClean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Salt Water Immersion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90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400050" lvl="2" indent="0">
              <a:buNone/>
            </a:pPr>
            <a:r>
              <a:rPr lang="en-US" sz="2400" b="1" i="1" dirty="0" smtClean="0"/>
              <a:t>Oak Ridge National Laboratory </a:t>
            </a:r>
          </a:p>
          <a:p>
            <a:pPr marL="400050" lvl="2" indent="0">
              <a:buNone/>
            </a:pPr>
            <a:endParaRPr lang="en-US" b="1" i="1" dirty="0"/>
          </a:p>
          <a:p>
            <a:pPr marL="400050" lvl="2" indent="0">
              <a:buNone/>
            </a:pPr>
            <a:r>
              <a:rPr lang="en-US" sz="2000" b="1" i="1" dirty="0" smtClean="0"/>
              <a:t>Simulation Model Development for pack level Crush  </a:t>
            </a:r>
          </a:p>
          <a:p>
            <a:pPr marL="400050" lvl="2" indent="0">
              <a:buNone/>
            </a:pPr>
            <a:endParaRPr lang="en-US" b="1" i="1" dirty="0" smtClean="0"/>
          </a:p>
          <a:p>
            <a:pPr marL="400050" lvl="2" indent="0">
              <a:buNone/>
            </a:pPr>
            <a:endParaRPr lang="en-US" sz="1800" b="1" i="1" dirty="0"/>
          </a:p>
          <a:p>
            <a:pPr marL="400050" lvl="2" indent="0">
              <a:buNone/>
            </a:pPr>
            <a:endParaRPr lang="en-US" sz="1800" b="1" i="1" dirty="0" smtClean="0"/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 smtClean="0"/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/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 smtClean="0"/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 smtClean="0"/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 smtClean="0"/>
          </a:p>
          <a:p>
            <a:pPr marL="0" lvl="1" indent="0">
              <a:buNone/>
            </a:pPr>
            <a:r>
              <a:rPr lang="en-US" sz="1600" b="1" i="1" dirty="0" smtClean="0">
                <a:solidFill>
                  <a:srgbClr val="FFC000"/>
                </a:solidFill>
              </a:rPr>
              <a:t>Ongoing Research Project  2017+</a:t>
            </a:r>
          </a:p>
          <a:p>
            <a:pPr marL="457200" lvl="1" indent="0">
              <a:buNone/>
            </a:pPr>
            <a:r>
              <a:rPr lang="en-US" sz="1600" b="1" i="1" dirty="0" smtClean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Crash Simulation Modeling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70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400050" lvl="2" indent="0">
              <a:buNone/>
            </a:pPr>
            <a:endParaRPr lang="en-US" b="1" i="1" dirty="0" smtClean="0"/>
          </a:p>
          <a:p>
            <a:pPr marL="400050" lvl="2" indent="0">
              <a:buNone/>
            </a:pPr>
            <a:endParaRPr lang="en-US" sz="1800" b="1" i="1" dirty="0"/>
          </a:p>
          <a:p>
            <a:pPr marL="400050" lvl="2" indent="0">
              <a:buNone/>
            </a:pPr>
            <a:endParaRPr lang="en-US" sz="1800" b="1" i="1" dirty="0" smtClean="0"/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 smtClean="0"/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/>
          </a:p>
          <a:p>
            <a:pPr marL="396875" lvl="1" indent="-396875">
              <a:buFont typeface="Arial" panose="020B0604020202020204" pitchFamily="34" charset="0"/>
              <a:buChar char="•"/>
            </a:pPr>
            <a:endParaRPr lang="en-US" sz="1800" b="1" i="1" dirty="0" smtClean="0"/>
          </a:p>
          <a:p>
            <a:pPr marL="0" lvl="1" indent="0">
              <a:buNone/>
            </a:pPr>
            <a:endParaRPr lang="en-US" sz="1600" b="1" i="1" dirty="0" smtClean="0">
              <a:solidFill>
                <a:srgbClr val="FFC000"/>
              </a:solidFill>
            </a:endParaRPr>
          </a:p>
          <a:p>
            <a:pPr marL="457200" lvl="1" indent="0">
              <a:buNone/>
            </a:pPr>
            <a:r>
              <a:rPr lang="en-US" sz="1600" b="1" i="1" dirty="0" smtClean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55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pt6">
      <a:dk1>
        <a:srgbClr val="000000"/>
      </a:dk1>
      <a:lt1>
        <a:srgbClr val="FFFFFF"/>
      </a:lt1>
      <a:dk2>
        <a:srgbClr val="0070C0"/>
      </a:dk2>
      <a:lt2>
        <a:srgbClr val="FFFFFF"/>
      </a:lt2>
      <a:accent1>
        <a:srgbClr val="FF0000"/>
      </a:accent1>
      <a:accent2>
        <a:srgbClr val="F2F2F2"/>
      </a:accent2>
      <a:accent3>
        <a:srgbClr val="0070C0"/>
      </a:accent3>
      <a:accent4>
        <a:srgbClr val="F2F2F2"/>
      </a:accent4>
      <a:accent5>
        <a:srgbClr val="FF0000"/>
      </a:accent5>
      <a:accent6>
        <a:srgbClr val="F2F2F2"/>
      </a:accent6>
      <a:hlink>
        <a:srgbClr val="0070C0"/>
      </a:hlink>
      <a:folHlink>
        <a:srgbClr val="F2F2F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2486</TotalTime>
  <Words>254</Words>
  <Application>Microsoft Office PowerPoint</Application>
  <PresentationFormat>On-screen Show (4:3)</PresentationFormat>
  <Paragraphs>81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Theme1</vt:lpstr>
      <vt:lpstr>Research</vt:lpstr>
      <vt:lpstr>Objective</vt:lpstr>
      <vt:lpstr>Electrical System Safety</vt:lpstr>
      <vt:lpstr>Thermal Propagation Initiation</vt:lpstr>
      <vt:lpstr>Safety and “State of Stability” Diagnostics</vt:lpstr>
      <vt:lpstr>Salt Water Immersion</vt:lpstr>
      <vt:lpstr>Crash Simulation Modeling</vt:lpstr>
      <vt:lpstr>Questions</vt:lpstr>
    </vt:vector>
  </TitlesOfParts>
  <Company>DOT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 Fast Charging</dc:title>
  <dc:creator>Test</dc:creator>
  <cp:lastModifiedBy>Test</cp:lastModifiedBy>
  <cp:revision>46</cp:revision>
  <dcterms:created xsi:type="dcterms:W3CDTF">2015-05-26T13:33:22Z</dcterms:created>
  <dcterms:modified xsi:type="dcterms:W3CDTF">2015-06-01T10:39:56Z</dcterms:modified>
</cp:coreProperties>
</file>