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937" r:id="rId2"/>
    <p:sldId id="915" r:id="rId3"/>
    <p:sldId id="916" r:id="rId4"/>
    <p:sldId id="911" r:id="rId5"/>
    <p:sldId id="917" r:id="rId6"/>
    <p:sldId id="920" r:id="rId7"/>
    <p:sldId id="918" r:id="rId8"/>
    <p:sldId id="935" r:id="rId9"/>
    <p:sldId id="936" r:id="rId10"/>
    <p:sldId id="928" r:id="rId11"/>
  </p:sldIdLst>
  <p:sldSz cx="9906000" cy="6858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CC"/>
    <a:srgbClr val="4F81BD"/>
    <a:srgbClr val="FF0000"/>
    <a:srgbClr val="77933C"/>
    <a:srgbClr val="00B050"/>
    <a:srgbClr val="FFFF00"/>
    <a:srgbClr val="FF6600"/>
    <a:srgbClr val="FFFF99"/>
    <a:srgbClr val="B2B2B2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5758FB7-9AC5-4552-8A53-C91805E547FA}" styleName="테마 스타일 1 - 강조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3C2FFA5D-87B4-456A-9821-1D502468CF0F}" styleName="테마 스타일 1 - 강조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보통 스타일 1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3971" autoAdjust="0"/>
    <p:restoredTop sz="99275" autoAdjust="0"/>
  </p:normalViewPr>
  <p:slideViewPr>
    <p:cSldViewPr showGuides="1">
      <p:cViewPr varScale="1">
        <p:scale>
          <a:sx n="108" d="100"/>
          <a:sy n="108" d="100"/>
        </p:scale>
        <p:origin x="-252" y="-84"/>
      </p:cViewPr>
      <p:guideLst>
        <p:guide orient="horz" pos="4292"/>
        <p:guide pos="448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52" d="100"/>
        <a:sy n="52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-2238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3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49690" y="3"/>
            <a:ext cx="2946400" cy="496888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401115BC-5633-4BA9-A156-1EFF0ACA1849}" type="datetimeFigureOut">
              <a:rPr lang="ko-KR" altLang="en-US" smtClean="0"/>
              <a:pPr/>
              <a:t>2015-05-29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28167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49690" y="9428167"/>
            <a:ext cx="2946400" cy="496887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6FFC5CA4-D5D7-41C6-AB89-033BDA1ED3E3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126119477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60" cy="496332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60" cy="496332"/>
          </a:xfrm>
          <a:prstGeom prst="rect">
            <a:avLst/>
          </a:prstGeom>
        </p:spPr>
        <p:txBody>
          <a:bodyPr vert="horz" lIns="91428" tIns="45714" rIns="91428" bIns="45714" rtlCol="0"/>
          <a:lstStyle>
            <a:lvl1pPr algn="r">
              <a:defRPr sz="1200"/>
            </a:lvl1pPr>
          </a:lstStyle>
          <a:p>
            <a:fld id="{BF4A787B-6D1F-4684-B32F-7F507E522675}" type="datetimeFigureOut">
              <a:rPr lang="ko-KR" altLang="en-US" smtClean="0"/>
              <a:pPr/>
              <a:t>2015-05-29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8" tIns="45714" rIns="91428" bIns="45714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1428" tIns="45714" rIns="91428" bIns="45714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2" y="9428583"/>
            <a:ext cx="2945660" cy="49633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60" cy="496332"/>
          </a:xfrm>
          <a:prstGeom prst="rect">
            <a:avLst/>
          </a:prstGeom>
        </p:spPr>
        <p:txBody>
          <a:bodyPr vert="horz" lIns="91428" tIns="45714" rIns="91428" bIns="45714" rtlCol="0" anchor="b"/>
          <a:lstStyle>
            <a:lvl1pPr algn="r">
              <a:defRPr sz="1200"/>
            </a:lvl1pPr>
          </a:lstStyle>
          <a:p>
            <a:fld id="{E9EDDF55-68E4-448A-9BF5-089AD9E5508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5030436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4A61EE-D38E-4AA3-9F58-EADF1B6C17D6}" type="slidenum">
              <a:rPr lang="ko-KR" altLang="de-DE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de-DE" altLang="ko-K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1200" y="744538"/>
            <a:ext cx="5375275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4A61EE-D38E-4AA3-9F58-EADF1B6C17D6}" type="slidenum">
              <a:rPr lang="ko-KR" altLang="de-DE" smtClean="0">
                <a:solidFill>
                  <a:prstClr val="black"/>
                </a:solidFill>
              </a:rPr>
              <a:pPr>
                <a:defRPr/>
              </a:pPr>
              <a:t>6</a:t>
            </a:fld>
            <a:endParaRPr lang="de-DE" altLang="ko-KR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7"/>
          <p:cNvSpPr>
            <a:spLocks noGrp="1"/>
          </p:cNvSpPr>
          <p:nvPr>
            <p:ph type="body" sz="quarter" idx="14" hasCustomPrompt="1"/>
          </p:nvPr>
        </p:nvSpPr>
        <p:spPr>
          <a:xfrm>
            <a:off x="507339" y="1629877"/>
            <a:ext cx="8893042" cy="4871560"/>
          </a:xfrm>
          <a:prstGeom prst="rect">
            <a:avLst/>
          </a:prstGeom>
        </p:spPr>
        <p:txBody>
          <a:bodyPr lIns="0" tIns="0" rIns="0" bIns="0"/>
          <a:lstStyle>
            <a:lvl1pPr marL="266700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1pPr>
            <a:lvl2pPr marL="715963" indent="-284163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2pPr>
            <a:lvl3pPr marL="1077913" indent="-276225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3pPr>
            <a:lvl4pPr marL="1431925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4pPr>
            <a:lvl5pPr marL="1793875" indent="-266700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Font typeface="Symbol" pitchFamily="18" charset="2"/>
              <a:buChar char="-"/>
              <a:defRPr sz="2400">
                <a:latin typeface="+mn-lt"/>
                <a:ea typeface="BMW Type Global Pro Regular" pitchFamily="2" charset="0"/>
                <a:cs typeface="BMW Type Global Pro Regular" pitchFamily="2" charset="0"/>
              </a:defRPr>
            </a:lvl5pPr>
          </a:lstStyle>
          <a:p>
            <a:pPr lvl="0"/>
            <a:r>
              <a:rPr lang="de-DE" dirty="0" smtClean="0"/>
              <a:t>Aufzählung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직사각형 9"/>
          <p:cNvSpPr/>
          <p:nvPr userDrawn="1"/>
        </p:nvSpPr>
        <p:spPr bwMode="auto">
          <a:xfrm>
            <a:off x="182425" y="6166033"/>
            <a:ext cx="8970000" cy="72008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1000">
                <a:srgbClr val="002060"/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  <a:ln w="12700" cap="flat" cmpd="sng" algn="ctr">
            <a:noFill/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en-US" sz="1400" smtClean="0">
              <a:solidFill>
                <a:srgbClr val="000000"/>
              </a:solidFill>
            </a:endParaRPr>
          </a:p>
        </p:txBody>
      </p:sp>
      <p:sp>
        <p:nvSpPr>
          <p:cNvPr id="12" name="Textplatzhalter 3"/>
          <p:cNvSpPr>
            <a:spLocks noGrp="1"/>
          </p:cNvSpPr>
          <p:nvPr>
            <p:ph type="body" sz="quarter" idx="13"/>
          </p:nvPr>
        </p:nvSpPr>
        <p:spPr>
          <a:xfrm>
            <a:off x="497994" y="188644"/>
            <a:ext cx="8902387" cy="505493"/>
          </a:xfrm>
          <a:prstGeom prst="rect">
            <a:avLst/>
          </a:prstGeom>
        </p:spPr>
        <p:txBody>
          <a:bodyPr/>
          <a:lstStyle/>
          <a:p>
            <a:endParaRPr lang="en-US" sz="2000" b="0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5" name="직사각형 4"/>
          <p:cNvSpPr/>
          <p:nvPr userDrawn="1"/>
        </p:nvSpPr>
        <p:spPr>
          <a:xfrm>
            <a:off x="8968030" y="8709"/>
            <a:ext cx="920552" cy="404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xmlns="" val="22293463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 userDrawn="1"/>
        </p:nvSpPr>
        <p:spPr bwMode="auto">
          <a:xfrm>
            <a:off x="0" y="228600"/>
            <a:ext cx="9906000" cy="472440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latinLnBrk="0">
              <a:defRPr/>
            </a:pPr>
            <a:endParaRPr kumimoji="0" lang="ko-KR" altLang="en-US" dirty="0">
              <a:solidFill>
                <a:srgbClr val="000000"/>
              </a:solidFill>
            </a:endParaRPr>
          </a:p>
        </p:txBody>
      </p:sp>
      <p:sp>
        <p:nvSpPr>
          <p:cNvPr id="6" name="직사각형 6"/>
          <p:cNvSpPr/>
          <p:nvPr userDrawn="1"/>
        </p:nvSpPr>
        <p:spPr>
          <a:xfrm>
            <a:off x="8306594" y="6524626"/>
            <a:ext cx="1405070" cy="14446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latinLnBrk="0">
              <a:defRPr/>
            </a:pPr>
            <a:endParaRPr kumimoji="0" lang="ko-KR" altLang="en-US">
              <a:solidFill>
                <a:srgbClr val="FFFFFF"/>
              </a:solidFill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247650" y="533400"/>
            <a:ext cx="8832850" cy="838200"/>
          </a:xfrm>
          <a:prstGeom prst="rect">
            <a:avLst/>
          </a:prstGeom>
        </p:spPr>
        <p:txBody>
          <a:bodyPr tIns="54000"/>
          <a:lstStyle>
            <a:lvl1pPr rtl="0">
              <a:defRPr lang="en-US" altLang="ko-KR" sz="4000">
                <a:solidFill>
                  <a:schemeClr val="bg1"/>
                </a:solidFill>
              </a:defRPr>
            </a:lvl1pPr>
          </a:lstStyle>
          <a:p>
            <a:pPr rtl="0"/>
            <a:r>
              <a:rPr lang="en-US" altLang="ko-KR" dirty="0" smtClean="0">
                <a:latin typeface="arial"/>
              </a:rPr>
              <a:t>Edit the title format</a:t>
            </a:r>
            <a:endParaRPr lang="en-US" altLang="ko-KR" dirty="0">
              <a:latin typeface="arial"/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47650" y="1600200"/>
            <a:ext cx="8832850" cy="304800"/>
          </a:xfrm>
          <a:prstGeom prst="rect">
            <a:avLst/>
          </a:prstGeom>
        </p:spPr>
        <p:txBody>
          <a:bodyPr/>
          <a:lstStyle>
            <a:lvl1pPr marL="0" indent="0" rtl="0">
              <a:buFont typeface="Wingdings" pitchFamily="2" charset="2"/>
              <a:buNone/>
              <a:defRPr lang="en-US" altLang="ko-KR" sz="3200"/>
            </a:lvl1pPr>
          </a:lstStyle>
          <a:p>
            <a:pPr rtl="0"/>
            <a:r>
              <a:rPr lang="en-US" altLang="ko-KR" dirty="0" smtClean="0">
                <a:latin typeface="arial"/>
              </a:rPr>
              <a:t>Edit the format of the subtitle Masters</a:t>
            </a:r>
            <a:endParaRPr lang="en-US" altLang="ko-KR" dirty="0">
              <a:latin typeface="arial"/>
            </a:endParaRPr>
          </a:p>
        </p:txBody>
      </p:sp>
      <p:pic>
        <p:nvPicPr>
          <p:cNvPr id="9" name="그림 8" descr="Logo_eng.jpg"/>
          <p:cNvPicPr>
            <a:picLocks noChangeAspect="1"/>
          </p:cNvPicPr>
          <p:nvPr userDrawn="1"/>
        </p:nvPicPr>
        <p:blipFill>
          <a:blip r:embed="rId2" cstate="print"/>
          <a:srcRect t="32609" b="12663"/>
          <a:stretch>
            <a:fillRect/>
          </a:stretch>
        </p:blipFill>
        <p:spPr>
          <a:xfrm>
            <a:off x="5421052" y="5805264"/>
            <a:ext cx="4290477" cy="936104"/>
          </a:xfrm>
          <a:prstGeom prst="rect">
            <a:avLst/>
          </a:prstGeom>
        </p:spPr>
      </p:pic>
      <p:pic>
        <p:nvPicPr>
          <p:cNvPr id="8" name="그림 7" descr="iStock_000020367435Small.jp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-1718" y="332656"/>
            <a:ext cx="9907719" cy="5184576"/>
          </a:xfrm>
          <a:prstGeom prst="rect">
            <a:avLst/>
          </a:prstGeom>
          <a:effectLst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057456" y="90676"/>
            <a:ext cx="720080" cy="24198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  <a:prstDash val="sysDot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ko-KR" altLang="en-US" sz="1100" smtClean="0">
                <a:solidFill>
                  <a:schemeClr val="bg1">
                    <a:lumMod val="50000"/>
                  </a:schemeClr>
                </a:solidFill>
              </a:rPr>
              <a:t>대외비</a:t>
            </a:r>
            <a:endParaRPr lang="ko-KR" altLang="en-US" sz="110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8" name="직선 연결선 7"/>
          <p:cNvCxnSpPr/>
          <p:nvPr/>
        </p:nvCxnSpPr>
        <p:spPr bwMode="auto">
          <a:xfrm flipH="1">
            <a:off x="4017455" y="692150"/>
            <a:ext cx="5460339" cy="0"/>
          </a:xfrm>
          <a:prstGeom prst="line">
            <a:avLst/>
          </a:prstGeom>
          <a:ln w="44450">
            <a:solidFill>
              <a:srgbClr val="D1D1F0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9" name="직선 연결선 8"/>
          <p:cNvCxnSpPr/>
          <p:nvPr/>
        </p:nvCxnSpPr>
        <p:spPr bwMode="auto">
          <a:xfrm flipH="1">
            <a:off x="272480" y="692150"/>
            <a:ext cx="5616087" cy="546"/>
          </a:xfrm>
          <a:prstGeom prst="line">
            <a:avLst/>
          </a:prstGeom>
          <a:ln w="44450">
            <a:solidFill>
              <a:srgbClr val="558ED5"/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" name="직사각형 4"/>
          <p:cNvSpPr/>
          <p:nvPr userDrawn="1"/>
        </p:nvSpPr>
        <p:spPr>
          <a:xfrm>
            <a:off x="8968030" y="8709"/>
            <a:ext cx="920552" cy="4046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jpe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11" Type="http://schemas.openxmlformats.org/officeDocument/2006/relationships/image" Target="../media/image18.png"/><Relationship Id="rId5" Type="http://schemas.openxmlformats.org/officeDocument/2006/relationships/image" Target="../media/image9.png"/><Relationship Id="rId10" Type="http://schemas.openxmlformats.org/officeDocument/2006/relationships/image" Target="../media/image17.png"/><Relationship Id="rId4" Type="http://schemas.openxmlformats.org/officeDocument/2006/relationships/image" Target="../media/image12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4471" y="3933056"/>
            <a:ext cx="9711529" cy="648072"/>
          </a:xfrm>
        </p:spPr>
        <p:txBody>
          <a:bodyPr/>
          <a:lstStyle/>
          <a:p>
            <a:pPr algn="l"/>
            <a:r>
              <a:rPr lang="en-US" altLang="ko-KR" sz="3200" b="1" dirty="0" smtClean="0"/>
              <a:t>EVS-GTR TFG5</a:t>
            </a:r>
            <a:br>
              <a:rPr lang="en-US" altLang="ko-KR" sz="3200" b="1" dirty="0" smtClean="0"/>
            </a:br>
            <a:r>
              <a:rPr lang="en-US" altLang="ko-KR" sz="3200" b="1" dirty="0" smtClean="0">
                <a:solidFill>
                  <a:srgbClr val="FFFF00"/>
                </a:solidFill>
              </a:rPr>
              <a:t>Cell/Module/System test</a:t>
            </a:r>
            <a:br>
              <a:rPr lang="en-US" altLang="ko-KR" sz="3200" b="1" dirty="0" smtClean="0">
                <a:solidFill>
                  <a:srgbClr val="FFFF00"/>
                </a:solidFill>
              </a:rPr>
            </a:br>
            <a:r>
              <a:rPr lang="en-US" altLang="ko-KR" sz="2400" dirty="0" smtClean="0">
                <a:ea typeface="굴림" charset="-127"/>
              </a:rPr>
              <a:t/>
            </a:r>
            <a:br>
              <a:rPr lang="en-US" altLang="ko-KR" sz="2400" dirty="0" smtClean="0">
                <a:ea typeface="굴림" charset="-127"/>
              </a:rPr>
            </a:br>
            <a:r>
              <a:rPr lang="en-US" altLang="ko-KR" sz="2400" dirty="0" smtClean="0">
                <a:ea typeface="굴림" charset="-127"/>
              </a:rPr>
              <a:t/>
            </a:r>
            <a:br>
              <a:rPr lang="en-US" altLang="ko-KR" sz="2400" dirty="0" smtClean="0">
                <a:ea typeface="굴림" charset="-127"/>
              </a:rPr>
            </a:br>
            <a:r>
              <a:rPr lang="en-US" altLang="ko-KR" sz="1800" dirty="0" smtClean="0">
                <a:ea typeface="굴림" charset="-127"/>
              </a:rPr>
              <a:t/>
            </a:r>
            <a:br>
              <a:rPr lang="en-US" altLang="ko-KR" sz="1800" dirty="0" smtClean="0">
                <a:ea typeface="굴림" charset="-127"/>
              </a:rPr>
            </a:br>
            <a:r>
              <a:rPr lang="en-US" altLang="ko-KR" sz="2400" dirty="0" smtClean="0">
                <a:ea typeface="굴림" charset="-127"/>
              </a:rPr>
              <a:t/>
            </a:r>
            <a:br>
              <a:rPr lang="en-US" altLang="ko-KR" sz="2400" dirty="0" smtClean="0">
                <a:ea typeface="굴림" charset="-127"/>
              </a:rPr>
            </a:br>
            <a:endParaRPr lang="en-US" altLang="ko-KR" sz="2400" dirty="0" smtClean="0">
              <a:ea typeface="굴림" charset="-127"/>
            </a:endParaRPr>
          </a:p>
        </p:txBody>
      </p:sp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28931" y="4941168"/>
            <a:ext cx="5382598" cy="304800"/>
          </a:xfrm>
        </p:spPr>
        <p:txBody>
          <a:bodyPr/>
          <a:lstStyle/>
          <a:p>
            <a:pPr algn="r" eaLnBrk="1" hangingPunct="1"/>
            <a:r>
              <a:rPr lang="en-US" altLang="ko-KR" sz="1800" smtClean="0">
                <a:solidFill>
                  <a:schemeClr val="bg1"/>
                </a:solidFill>
                <a:ea typeface="굴림" charset="-127"/>
              </a:rPr>
              <a:t>3</a:t>
            </a:r>
            <a:r>
              <a:rPr lang="en-US" altLang="ko-KR" sz="1800" baseline="30000" smtClean="0">
                <a:solidFill>
                  <a:schemeClr val="bg1"/>
                </a:solidFill>
                <a:ea typeface="굴림" charset="-127"/>
              </a:rPr>
              <a:t>rd</a:t>
            </a:r>
            <a:r>
              <a:rPr lang="en-US" altLang="ko-KR" sz="1800" smtClean="0">
                <a:solidFill>
                  <a:schemeClr val="bg1"/>
                </a:solidFill>
                <a:ea typeface="굴림" charset="-127"/>
              </a:rPr>
              <a:t> </a:t>
            </a:r>
            <a:r>
              <a:rPr lang="en-US" altLang="ko-KR" sz="1800" dirty="0" smtClean="0">
                <a:solidFill>
                  <a:schemeClr val="bg1"/>
                </a:solidFill>
                <a:ea typeface="굴림" charset="-127"/>
              </a:rPr>
              <a:t>June. 2015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제목 1"/>
          <p:cNvSpPr txBox="1">
            <a:spLocks/>
          </p:cNvSpPr>
          <p:nvPr/>
        </p:nvSpPr>
        <p:spPr>
          <a:xfrm>
            <a:off x="318000" y="165588"/>
            <a:ext cx="7371304" cy="504056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ko-KR" sz="2400" b="1" dirty="0" smtClean="0"/>
              <a:t>Thermal propagation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64386" y="823516"/>
            <a:ext cx="9123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0000CC"/>
                </a:solidFill>
              </a:rPr>
              <a:t>□ </a:t>
            </a:r>
            <a:r>
              <a:rPr lang="en-US" altLang="ko-KR" b="1" dirty="0" smtClean="0">
                <a:solidFill>
                  <a:srgbClr val="0000CC"/>
                </a:solidFill>
              </a:rPr>
              <a:t>Test method for thermal runaway trigger</a:t>
            </a:r>
          </a:p>
        </p:txBody>
      </p:sp>
      <p:graphicFrame>
        <p:nvGraphicFramePr>
          <p:cNvPr id="54" name="표 53"/>
          <p:cNvGraphicFramePr>
            <a:graphicFrameLocks noGrp="1"/>
          </p:cNvGraphicFramePr>
          <p:nvPr/>
        </p:nvGraphicFramePr>
        <p:xfrm>
          <a:off x="776536" y="1260177"/>
          <a:ext cx="8424936" cy="404103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0132"/>
                <a:gridCol w="2416292"/>
                <a:gridCol w="4608512"/>
              </a:tblGrid>
              <a:tr h="350860">
                <a:tc>
                  <a:txBody>
                    <a:bodyPr/>
                    <a:lstStyle/>
                    <a:p>
                      <a:pPr algn="ctr" latinLnBrk="1"/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Test condition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Drawbacks</a:t>
                      </a:r>
                      <a:endParaRPr lang="ko-KR" altLang="en-US" sz="12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10812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Heating</a:t>
                      </a:r>
                      <a:endParaRPr lang="ko-KR" altLang="en-US" sz="1200" b="0" dirty="0"/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0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0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0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200" b="0" dirty="0" smtClean="0"/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/>
                        <a:t>400W heater within the cells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/>
                        <a:t>Heating until thermal runaway</a:t>
                      </a:r>
                      <a:endParaRPr lang="ko-KR" altLang="en-US" sz="1200" b="0" dirty="0" smtClean="0"/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 u="sng" dirty="0" smtClean="0">
                          <a:solidFill>
                            <a:schemeClr val="tx1"/>
                          </a:solidFill>
                        </a:rPr>
                        <a:t>Heating</a:t>
                      </a:r>
                      <a:r>
                        <a:rPr lang="en-US" altLang="ko-KR" sz="1200" b="0" u="sng" baseline="0" dirty="0" smtClean="0">
                          <a:solidFill>
                            <a:schemeClr val="tx1"/>
                          </a:solidFill>
                        </a:rPr>
                        <a:t> power</a:t>
                      </a:r>
                    </a:p>
                    <a:p>
                      <a:pPr algn="l" latinLnBrk="1"/>
                      <a:r>
                        <a:rPr lang="en-US" altLang="ko-KR" sz="1200" b="0" baseline="0" dirty="0" smtClean="0">
                          <a:solidFill>
                            <a:schemeClr val="tx1"/>
                          </a:solidFill>
                        </a:rPr>
                        <a:t>Severity of thermal runaway ∝ heating temperature  </a:t>
                      </a:r>
                    </a:p>
                    <a:p>
                      <a:pPr algn="l" latinLnBrk="1"/>
                      <a:r>
                        <a:rPr lang="en-US" altLang="ko-KR" sz="1200" b="0" baseline="0" dirty="0" smtClean="0">
                          <a:solidFill>
                            <a:schemeClr val="tx1"/>
                          </a:solidFill>
                        </a:rPr>
                        <a:t>Max temp. ∝ 1/cell size (constant heater power)</a:t>
                      </a:r>
                    </a:p>
                    <a:p>
                      <a:pPr algn="l" latinLnBrk="1"/>
                      <a:r>
                        <a:rPr lang="en-US" altLang="ko-KR" sz="1200" b="0" baseline="0" dirty="0" smtClean="0">
                          <a:solidFill>
                            <a:schemeClr val="tx1"/>
                          </a:solidFill>
                          <a:sym typeface="Wingdings" pitchFamily="2" charset="2"/>
                        </a:rPr>
                        <a:t>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Difficult to specify</a:t>
                      </a:r>
                      <a:r>
                        <a:rPr lang="en-US" altLang="ko-KR" sz="1200" b="0" baseline="0" dirty="0" smtClean="0">
                          <a:solidFill>
                            <a:schemeClr val="tx1"/>
                          </a:solidFill>
                        </a:rPr>
                        <a:t> heater power for various cell design</a:t>
                      </a:r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1867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Overcharge</a:t>
                      </a:r>
                      <a:endParaRPr lang="ko-KR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 dirty="0" smtClean="0"/>
                        <a:t>1cell overcharging 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/>
                        <a:t> - 1C charging until thermal runaway</a:t>
                      </a:r>
                      <a:endParaRPr lang="ko-KR" altLang="en-US" sz="1200" b="0" dirty="0" smtClean="0"/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Usually multiple cells are exposed</a:t>
                      </a:r>
                      <a:r>
                        <a:rPr lang="en-US" altLang="ko-KR" sz="12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in overcharge condition.</a:t>
                      </a:r>
                    </a:p>
                    <a:p>
                      <a:pPr algn="l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Not applicable for cells with overcharge protection.</a:t>
                      </a:r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827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</a:rPr>
                        <a:t>Internal short</a:t>
                      </a:r>
                      <a:endParaRPr lang="ko-KR" altLang="en-US" sz="12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/>
                        <a:t>Ceramic nail with metal tip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/>
                        <a:t> - Test on single cell in</a:t>
                      </a:r>
                      <a:r>
                        <a:rPr lang="en-US" altLang="ko-KR" sz="1200" b="0" baseline="0" dirty="0" smtClean="0"/>
                        <a:t> module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baseline="0" dirty="0" smtClean="0"/>
                        <a:t> - Test condition : same with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baseline="0" dirty="0" smtClean="0"/>
                        <a:t>    cell level ceramic nail test.</a:t>
                      </a:r>
                      <a:endParaRPr lang="ko-KR" altLang="en-US" sz="1200" b="0" dirty="0" smtClean="0"/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Same issues with cell test.</a:t>
                      </a:r>
                    </a:p>
                    <a:p>
                      <a:pPr algn="l" latinLnBrk="1"/>
                      <a:r>
                        <a:rPr lang="en-US" altLang="ko-KR" sz="1200" b="0" baseline="0" dirty="0" smtClean="0"/>
                        <a:t> - Case weakening.</a:t>
                      </a:r>
                    </a:p>
                    <a:p>
                      <a:pPr algn="l" latinLnBrk="1"/>
                      <a:r>
                        <a:rPr lang="en-US" altLang="ko-KR" sz="1200" b="0" baseline="0" dirty="0" smtClean="0"/>
                        <a:t> - </a:t>
                      </a:r>
                      <a:r>
                        <a:rPr lang="en-US" altLang="ko-KR" sz="1200" b="0" baseline="0" dirty="0" smtClean="0">
                          <a:sym typeface="Wingdings" pitchFamily="2" charset="2"/>
                        </a:rPr>
                        <a:t>Precision control (less than 5mV).</a:t>
                      </a:r>
                      <a:endParaRPr lang="en-US" altLang="ko-KR" sz="1200" b="0" baseline="0" dirty="0" smtClean="0"/>
                    </a:p>
                    <a:p>
                      <a:pPr algn="l" latinLnBrk="1"/>
                      <a:endParaRPr lang="ko-KR" alt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4728" y="1692225"/>
            <a:ext cx="1512168" cy="682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" name="TextBox 55"/>
          <p:cNvSpPr txBox="1"/>
          <p:nvPr/>
        </p:nvSpPr>
        <p:spPr>
          <a:xfrm>
            <a:off x="6152466" y="5015626"/>
            <a:ext cx="1104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 smtClean="0"/>
              <a:t>&lt;Schematic&gt;</a:t>
            </a:r>
            <a:endParaRPr lang="ko-KR" altLang="en-US" sz="1200" dirty="0"/>
          </a:p>
        </p:txBody>
      </p:sp>
      <p:grpSp>
        <p:nvGrpSpPr>
          <p:cNvPr id="64" name="그룹 63"/>
          <p:cNvGrpSpPr/>
          <p:nvPr/>
        </p:nvGrpSpPr>
        <p:grpSpPr>
          <a:xfrm>
            <a:off x="6549738" y="4356521"/>
            <a:ext cx="1127699" cy="557932"/>
            <a:chOff x="7854749" y="332656"/>
            <a:chExt cx="1127699" cy="557932"/>
          </a:xfrm>
        </p:grpSpPr>
        <p:grpSp>
          <p:nvGrpSpPr>
            <p:cNvPr id="61" name="그룹 60"/>
            <p:cNvGrpSpPr/>
            <p:nvPr/>
          </p:nvGrpSpPr>
          <p:grpSpPr>
            <a:xfrm>
              <a:off x="8409384" y="332656"/>
              <a:ext cx="573064" cy="557932"/>
              <a:chOff x="8409384" y="332656"/>
              <a:chExt cx="573064" cy="557932"/>
            </a:xfrm>
          </p:grpSpPr>
          <p:pic>
            <p:nvPicPr>
              <p:cNvPr id="59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52381" r="28140" b="18213"/>
              <a:stretch>
                <a:fillRect/>
              </a:stretch>
            </p:blipFill>
            <p:spPr bwMode="auto">
              <a:xfrm>
                <a:off x="8687892" y="332656"/>
                <a:ext cx="294556" cy="5579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0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52381" r="28140" b="18213"/>
              <a:stretch>
                <a:fillRect/>
              </a:stretch>
            </p:blipFill>
            <p:spPr bwMode="auto">
              <a:xfrm>
                <a:off x="8409384" y="332656"/>
                <a:ext cx="294556" cy="5579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62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52381" r="28140" b="18213"/>
            <a:stretch>
              <a:fillRect/>
            </a:stretch>
          </p:blipFill>
          <p:spPr bwMode="auto">
            <a:xfrm>
              <a:off x="8130876" y="332656"/>
              <a:ext cx="294556" cy="557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3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52381" r="28140" b="18213"/>
            <a:stretch>
              <a:fillRect/>
            </a:stretch>
          </p:blipFill>
          <p:spPr bwMode="auto">
            <a:xfrm>
              <a:off x="7854749" y="332656"/>
              <a:ext cx="294556" cy="5579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73080" y="4644553"/>
            <a:ext cx="838200" cy="8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7" name="직사각형 66"/>
          <p:cNvSpPr/>
          <p:nvPr/>
        </p:nvSpPr>
        <p:spPr>
          <a:xfrm>
            <a:off x="6537176" y="4532287"/>
            <a:ext cx="1152128" cy="288032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8" name="TextBox 67"/>
          <p:cNvSpPr txBox="1"/>
          <p:nvPr/>
        </p:nvSpPr>
        <p:spPr>
          <a:xfrm>
            <a:off x="776536" y="5301208"/>
            <a:ext cx="84249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/>
              <a:buChar char="è"/>
            </a:pPr>
            <a:r>
              <a:rPr lang="en-US" altLang="ko-KR" sz="1600" b="1" dirty="0" smtClean="0">
                <a:solidFill>
                  <a:srgbClr val="0000CC"/>
                </a:solidFill>
                <a:sym typeface="Wingdings" pitchFamily="2" charset="2"/>
              </a:rPr>
              <a:t>Thermal runaway trigger should be internal short circuit test.</a:t>
            </a:r>
          </a:p>
          <a:p>
            <a:r>
              <a:rPr lang="en-US" altLang="ko-KR" sz="1600" b="1" dirty="0" smtClean="0">
                <a:solidFill>
                  <a:srgbClr val="0000CC"/>
                </a:solidFill>
                <a:sym typeface="Wingdings" pitchFamily="2" charset="2"/>
              </a:rPr>
              <a:t>    Alternative test method of ceramic nail with metal tip can be applicable on module level for propagation test purpose.</a:t>
            </a:r>
            <a:endParaRPr lang="ko-KR" altLang="en-US" sz="1600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318000" y="165588"/>
            <a:ext cx="7371304" cy="504056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latin typeface="+mj-lt"/>
                <a:ea typeface="+mj-ea"/>
                <a:cs typeface="+mj-cs"/>
              </a:rPr>
              <a:t>EVS-GTR </a:t>
            </a:r>
            <a:r>
              <a:rPr lang="en-US" altLang="ko-KR" sz="2400" b="1" dirty="0" smtClean="0"/>
              <a:t>TFG5 Cell/Module/System test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92560" y="1268760"/>
            <a:ext cx="3709157" cy="12254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altLang="ko-KR" sz="2000" dirty="0" smtClean="0"/>
              <a:t>Cell test : Nail penetration</a:t>
            </a:r>
          </a:p>
          <a:p>
            <a:pPr marL="457200" indent="-457200">
              <a:lnSpc>
                <a:spcPct val="200000"/>
              </a:lnSpc>
              <a:buFont typeface="+mj-lt"/>
              <a:buAutoNum type="arabicPeriod"/>
            </a:pPr>
            <a:r>
              <a:rPr lang="en-US" altLang="ko-KR" sz="2000" dirty="0" smtClean="0"/>
              <a:t>Thermal propagation</a:t>
            </a:r>
            <a:endParaRPr lang="ko-KR" alt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타원 43"/>
          <p:cNvSpPr/>
          <p:nvPr/>
        </p:nvSpPr>
        <p:spPr>
          <a:xfrm>
            <a:off x="2360712" y="2708920"/>
            <a:ext cx="5832648" cy="3744416"/>
          </a:xfrm>
          <a:prstGeom prst="ellipse">
            <a:avLst/>
          </a:prstGeom>
          <a:solidFill>
            <a:srgbClr val="77933C">
              <a:alpha val="21176"/>
            </a:srgbClr>
          </a:solidFill>
          <a:ln w="31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제목 1"/>
          <p:cNvSpPr txBox="1">
            <a:spLocks/>
          </p:cNvSpPr>
          <p:nvPr/>
        </p:nvSpPr>
        <p:spPr>
          <a:xfrm>
            <a:off x="318000" y="165588"/>
            <a:ext cx="7371304" cy="504056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latin typeface="+mj-lt"/>
                <a:ea typeface="+mj-ea"/>
                <a:cs typeface="+mj-cs"/>
              </a:rPr>
              <a:t>Cell test : Nail penetration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4386" y="823516"/>
            <a:ext cx="912359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0000CC"/>
                </a:solidFill>
              </a:rPr>
              <a:t>□ </a:t>
            </a:r>
            <a:r>
              <a:rPr lang="en-US" altLang="ko-KR" b="1" dirty="0" smtClean="0">
                <a:solidFill>
                  <a:srgbClr val="0000CC"/>
                </a:solidFill>
              </a:rPr>
              <a:t>Nail penetration test</a:t>
            </a:r>
          </a:p>
          <a:p>
            <a:r>
              <a:rPr lang="en-US" altLang="ko-KR" b="1" dirty="0" smtClean="0"/>
              <a:t>  - Test method</a:t>
            </a:r>
          </a:p>
          <a:p>
            <a:r>
              <a:rPr lang="en-US" altLang="ko-KR" b="1" dirty="0" smtClean="0"/>
              <a:t>       </a:t>
            </a:r>
            <a:r>
              <a:rPr lang="en-US" altLang="ko-KR" sz="1400" dirty="0" smtClean="0"/>
              <a:t>Cells are punctured by sharp/steel(conducting) nail,</a:t>
            </a:r>
          </a:p>
          <a:p>
            <a:r>
              <a:rPr lang="en-US" altLang="ko-KR" sz="1400" dirty="0" smtClean="0"/>
              <a:t>           through positive/negative electrodes,</a:t>
            </a:r>
          </a:p>
          <a:p>
            <a:r>
              <a:rPr lang="en-US" altLang="ko-KR" sz="1400" dirty="0" smtClean="0"/>
              <a:t>           which leads excessive hard short and sparks.</a:t>
            </a:r>
          </a:p>
          <a:p>
            <a:endParaRPr lang="en-US" altLang="ko-KR" b="1" dirty="0" smtClean="0"/>
          </a:p>
          <a:p>
            <a:r>
              <a:rPr lang="en-US" altLang="ko-KR" b="1" dirty="0" smtClean="0"/>
              <a:t>  - Test objective</a:t>
            </a:r>
          </a:p>
          <a:p>
            <a:r>
              <a:rPr lang="en-US" altLang="ko-KR" b="1" dirty="0" smtClean="0"/>
              <a:t>      </a:t>
            </a:r>
            <a:endParaRPr lang="en-US" altLang="ko-KR" sz="1200" b="1" dirty="0" smtClean="0"/>
          </a:p>
          <a:p>
            <a:endParaRPr lang="en-US" altLang="ko-KR" sz="1200" b="1" dirty="0" smtClean="0"/>
          </a:p>
          <a:p>
            <a:endParaRPr lang="en-US" altLang="ko-KR" sz="1200" b="1" dirty="0" smtClean="0"/>
          </a:p>
          <a:p>
            <a:endParaRPr lang="en-US" altLang="ko-KR" b="1" dirty="0" smtClean="0"/>
          </a:p>
          <a:p>
            <a:r>
              <a:rPr lang="en-US" altLang="ko-KR" b="1" dirty="0" smtClean="0"/>
              <a:t>          </a:t>
            </a:r>
          </a:p>
          <a:p>
            <a:r>
              <a:rPr lang="en-US" altLang="ko-KR" b="1" dirty="0" smtClean="0"/>
              <a:t>            </a:t>
            </a:r>
          </a:p>
          <a:p>
            <a:r>
              <a:rPr lang="en-US" altLang="ko-KR" b="1" dirty="0" smtClean="0"/>
              <a:t>                        </a:t>
            </a:r>
          </a:p>
        </p:txBody>
      </p:sp>
      <p:sp>
        <p:nvSpPr>
          <p:cNvPr id="55" name="TextBox 54"/>
          <p:cNvSpPr txBox="1"/>
          <p:nvPr/>
        </p:nvSpPr>
        <p:spPr>
          <a:xfrm>
            <a:off x="504056" y="5301208"/>
            <a:ext cx="30807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600" b="1" dirty="0" smtClean="0"/>
              <a:t>Nail penetration</a:t>
            </a:r>
          </a:p>
          <a:p>
            <a:pPr algn="r"/>
            <a:r>
              <a:rPr lang="en-US" altLang="ko-KR" sz="1400" dirty="0" smtClean="0"/>
              <a:t>Severe hard short induced.</a:t>
            </a:r>
          </a:p>
          <a:p>
            <a:pPr algn="r"/>
            <a:r>
              <a:rPr lang="en-US" altLang="ko-KR" sz="1400" dirty="0" smtClean="0"/>
              <a:t>Ext. short + full-layer short</a:t>
            </a:r>
          </a:p>
          <a:p>
            <a:pPr algn="r"/>
            <a:r>
              <a:rPr lang="en-US" altLang="ko-KR" sz="1400" dirty="0" smtClean="0">
                <a:sym typeface="Wingdings" pitchFamily="2" charset="2"/>
              </a:rPr>
              <a:t>Roadblock for new development</a:t>
            </a:r>
            <a:endParaRPr lang="en-US" altLang="ko-KR" dirty="0" smtClean="0"/>
          </a:p>
        </p:txBody>
      </p:sp>
      <p:sp>
        <p:nvSpPr>
          <p:cNvPr id="37" name="모서리가 둥근 직사각형 36"/>
          <p:cNvSpPr/>
          <p:nvPr/>
        </p:nvSpPr>
        <p:spPr>
          <a:xfrm>
            <a:off x="3656856" y="5291508"/>
            <a:ext cx="2278855" cy="1063186"/>
          </a:xfrm>
          <a:prstGeom prst="roundRect">
            <a:avLst/>
          </a:prstGeom>
          <a:solidFill>
            <a:schemeClr val="bg1"/>
          </a:solidFill>
          <a:ln w="12700">
            <a:solidFill>
              <a:srgbClr val="FF0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endParaRPr lang="ko-KR" altLang="en-US" sz="1400" dirty="0"/>
          </a:p>
        </p:txBody>
      </p:sp>
      <p:pic>
        <p:nvPicPr>
          <p:cNvPr id="1026" name="Picture 2" descr="사진 015"/>
          <p:cNvPicPr>
            <a:picLocks noChangeAspect="1" noChangeArrowheads="1"/>
          </p:cNvPicPr>
          <p:nvPr/>
        </p:nvPicPr>
        <p:blipFill>
          <a:blip r:embed="rId2" cstate="print"/>
          <a:srcRect l="30862" t="33292" r="31885" b="21349"/>
          <a:stretch>
            <a:fillRect/>
          </a:stretch>
        </p:blipFill>
        <p:spPr bwMode="auto">
          <a:xfrm>
            <a:off x="5772868" y="1196752"/>
            <a:ext cx="134072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8" name="TextBox 97"/>
          <p:cNvSpPr txBox="1"/>
          <p:nvPr/>
        </p:nvSpPr>
        <p:spPr>
          <a:xfrm>
            <a:off x="3685431" y="5323855"/>
            <a:ext cx="244827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0000CC"/>
                </a:solidFill>
              </a:rPr>
              <a:t>Internal short</a:t>
            </a:r>
          </a:p>
          <a:p>
            <a:r>
              <a:rPr lang="en-US" altLang="ko-KR" sz="1400" dirty="0" smtClean="0"/>
              <a:t>Easy to control short area</a:t>
            </a:r>
            <a:endParaRPr lang="en-US" altLang="ko-KR" b="1" dirty="0" smtClean="0"/>
          </a:p>
          <a:p>
            <a:r>
              <a:rPr lang="en-US" altLang="ko-KR" sz="1400" dirty="0" smtClean="0"/>
              <a:t>Do-able? Reproducible?</a:t>
            </a:r>
          </a:p>
          <a:p>
            <a:r>
              <a:rPr lang="en-US" altLang="ko-KR" sz="1400" dirty="0" smtClean="0">
                <a:solidFill>
                  <a:srgbClr val="0000CC"/>
                </a:solidFill>
                <a:sym typeface="Wingdings" pitchFamily="2" charset="2"/>
              </a:rPr>
              <a:t>New method required.</a:t>
            </a:r>
            <a:endParaRPr lang="en-US" altLang="ko-KR" sz="1400" dirty="0" smtClean="0">
              <a:solidFill>
                <a:srgbClr val="0000CC"/>
              </a:solidFill>
            </a:endParaRPr>
          </a:p>
        </p:txBody>
      </p:sp>
      <p:grpSp>
        <p:nvGrpSpPr>
          <p:cNvPr id="32" name="그룹 31"/>
          <p:cNvGrpSpPr/>
          <p:nvPr/>
        </p:nvGrpSpPr>
        <p:grpSpPr>
          <a:xfrm>
            <a:off x="3440832" y="2780928"/>
            <a:ext cx="1728192" cy="720080"/>
            <a:chOff x="1784648" y="2780928"/>
            <a:chExt cx="1728192" cy="720080"/>
          </a:xfrm>
        </p:grpSpPr>
        <p:sp>
          <p:nvSpPr>
            <p:cNvPr id="26" name="모서리가 둥근 직사각형 25"/>
            <p:cNvSpPr/>
            <p:nvPr/>
          </p:nvSpPr>
          <p:spPr>
            <a:xfrm>
              <a:off x="1784648" y="2780928"/>
              <a:ext cx="1728192" cy="72008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ko-KR" dirty="0" smtClean="0"/>
                <a:t>Internal </a:t>
              </a:r>
            </a:p>
            <a:p>
              <a:r>
                <a:rPr lang="en-US" altLang="ko-KR" dirty="0" smtClean="0"/>
                <a:t>short</a:t>
              </a:r>
              <a:endParaRPr lang="ko-KR" altLang="en-US" dirty="0"/>
            </a:p>
          </p:txBody>
        </p:sp>
        <p:grpSp>
          <p:nvGrpSpPr>
            <p:cNvPr id="28" name="그룹 27"/>
            <p:cNvGrpSpPr/>
            <p:nvPr/>
          </p:nvGrpSpPr>
          <p:grpSpPr>
            <a:xfrm>
              <a:off x="2792760" y="2852936"/>
              <a:ext cx="642510" cy="584571"/>
              <a:chOff x="2792760" y="2852936"/>
              <a:chExt cx="642510" cy="584571"/>
            </a:xfrm>
          </p:grpSpPr>
          <p:sp>
            <p:nvSpPr>
              <p:cNvPr id="27" name="직사각형 26"/>
              <p:cNvSpPr/>
              <p:nvPr/>
            </p:nvSpPr>
            <p:spPr>
              <a:xfrm rot="20762084">
                <a:off x="2966212" y="2964132"/>
                <a:ext cx="360040" cy="2880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5" name="그룹 24"/>
              <p:cNvGrpSpPr/>
              <p:nvPr/>
            </p:nvGrpSpPr>
            <p:grpSpPr>
              <a:xfrm>
                <a:off x="2792760" y="2852936"/>
                <a:ext cx="642510" cy="584571"/>
                <a:chOff x="1568624" y="3212976"/>
                <a:chExt cx="642510" cy="584571"/>
              </a:xfrm>
            </p:grpSpPr>
            <p:pic>
              <p:nvPicPr>
                <p:cNvPr id="23" name="그림 22" descr="28Ah.jpg"/>
                <p:cNvPicPr>
                  <a:picLocks noChangeAspect="1"/>
                </p:cNvPicPr>
                <p:nvPr/>
              </p:nvPicPr>
              <p:blipFill>
                <a:blip r:embed="rId3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5722" t="8973" r="7150" b="4699"/>
                <a:stretch>
                  <a:fillRect/>
                </a:stretch>
              </p:blipFill>
              <p:spPr>
                <a:xfrm>
                  <a:off x="1568624" y="3212976"/>
                  <a:ext cx="642510" cy="584571"/>
                </a:xfrm>
                <a:prstGeom prst="rect">
                  <a:avLst/>
                </a:prstGeom>
              </p:spPr>
            </p:pic>
            <p:sp>
              <p:nvSpPr>
                <p:cNvPr id="24" name="폭발 1 23"/>
                <p:cNvSpPr/>
                <p:nvPr/>
              </p:nvSpPr>
              <p:spPr>
                <a:xfrm>
                  <a:off x="1856656" y="3429000"/>
                  <a:ext cx="144016" cy="144016"/>
                </a:xfrm>
                <a:prstGeom prst="irregularSeal1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grpSp>
        <p:nvGrpSpPr>
          <p:cNvPr id="31" name="그룹 30"/>
          <p:cNvGrpSpPr/>
          <p:nvPr/>
        </p:nvGrpSpPr>
        <p:grpSpPr>
          <a:xfrm>
            <a:off x="5529064" y="2780928"/>
            <a:ext cx="1872208" cy="720080"/>
            <a:chOff x="5889104" y="2708920"/>
            <a:chExt cx="1872208" cy="720080"/>
          </a:xfrm>
        </p:grpSpPr>
        <p:sp>
          <p:nvSpPr>
            <p:cNvPr id="29" name="모서리가 둥근 직사각형 28"/>
            <p:cNvSpPr/>
            <p:nvPr/>
          </p:nvSpPr>
          <p:spPr>
            <a:xfrm>
              <a:off x="5889104" y="2708920"/>
              <a:ext cx="1872208" cy="72008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ko-KR" dirty="0" smtClean="0"/>
                <a:t>Cell </a:t>
              </a:r>
            </a:p>
            <a:p>
              <a:r>
                <a:rPr lang="en-US" altLang="ko-KR" dirty="0" smtClean="0"/>
                <a:t>puncture</a:t>
              </a:r>
              <a:endParaRPr lang="ko-KR" altLang="en-US" dirty="0"/>
            </a:p>
          </p:txBody>
        </p:sp>
        <p:grpSp>
          <p:nvGrpSpPr>
            <p:cNvPr id="60" name="그룹 59"/>
            <p:cNvGrpSpPr/>
            <p:nvPr/>
          </p:nvGrpSpPr>
          <p:grpSpPr>
            <a:xfrm>
              <a:off x="7075488" y="2917050"/>
              <a:ext cx="648072" cy="457339"/>
              <a:chOff x="4139952" y="4734614"/>
              <a:chExt cx="972133" cy="926634"/>
            </a:xfrm>
          </p:grpSpPr>
          <p:sp>
            <p:nvSpPr>
              <p:cNvPr id="61" name="정육면체 60"/>
              <p:cNvSpPr/>
              <p:nvPr/>
            </p:nvSpPr>
            <p:spPr>
              <a:xfrm>
                <a:off x="4139952" y="5301209"/>
                <a:ext cx="864096" cy="360039"/>
              </a:xfrm>
              <a:prstGeom prst="cube">
                <a:avLst>
                  <a:gd name="adj" fmla="val 56651"/>
                </a:avLst>
              </a:prstGeom>
              <a:solidFill>
                <a:schemeClr val="bg1">
                  <a:lumMod val="6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2" name="정육면체 61"/>
              <p:cNvSpPr/>
              <p:nvPr/>
            </p:nvSpPr>
            <p:spPr>
              <a:xfrm>
                <a:off x="4600145" y="5541269"/>
                <a:ext cx="181827" cy="98218"/>
              </a:xfrm>
              <a:prstGeom prst="cube">
                <a:avLst>
                  <a:gd name="adj" fmla="val 17345"/>
                </a:avLst>
              </a:prstGeom>
              <a:solidFill>
                <a:srgbClr val="00B0F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3" name="타원 62"/>
              <p:cNvSpPr/>
              <p:nvPr/>
            </p:nvSpPr>
            <p:spPr>
              <a:xfrm rot="5400000" flipH="1">
                <a:off x="4454427" y="5542479"/>
                <a:ext cx="30934" cy="10658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64" name="직선 연결선 63"/>
              <p:cNvCxnSpPr>
                <a:stCxn id="63" idx="7"/>
                <a:endCxn id="63" idx="3"/>
              </p:cNvCxnSpPr>
              <p:nvPr/>
            </p:nvCxnSpPr>
            <p:spPr>
              <a:xfrm flipH="1">
                <a:off x="4432211" y="5584833"/>
                <a:ext cx="75365" cy="2187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직선 연결선 64"/>
              <p:cNvCxnSpPr>
                <a:stCxn id="63" idx="1"/>
                <a:endCxn id="63" idx="5"/>
              </p:cNvCxnSpPr>
              <p:nvPr/>
            </p:nvCxnSpPr>
            <p:spPr>
              <a:xfrm flipH="1" flipV="1">
                <a:off x="4432211" y="5584833"/>
                <a:ext cx="75365" cy="2187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6" name="정육면체 65"/>
              <p:cNvSpPr/>
              <p:nvPr/>
            </p:nvSpPr>
            <p:spPr>
              <a:xfrm>
                <a:off x="4139952" y="5541269"/>
                <a:ext cx="181827" cy="98218"/>
              </a:xfrm>
              <a:prstGeom prst="cube">
                <a:avLst>
                  <a:gd name="adj" fmla="val 17345"/>
                </a:avLst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7" name="아래쪽 화살표 66"/>
              <p:cNvSpPr/>
              <p:nvPr/>
            </p:nvSpPr>
            <p:spPr>
              <a:xfrm>
                <a:off x="4537817" y="4734614"/>
                <a:ext cx="45719" cy="655112"/>
              </a:xfrm>
              <a:prstGeom prst="downArrow">
                <a:avLst>
                  <a:gd name="adj1" fmla="val 100000"/>
                  <a:gd name="adj2" fmla="val 50000"/>
                </a:avLst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69" name="TextBox 68"/>
              <p:cNvSpPr txBox="1"/>
              <p:nvPr/>
            </p:nvSpPr>
            <p:spPr bwMode="auto">
              <a:xfrm>
                <a:off x="4644010" y="4964022"/>
                <a:ext cx="468075" cy="2494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ko-KR" sz="8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맑은 고딕" pitchFamily="50" charset="-127"/>
                    <a:cs typeface="+mj-cs"/>
                  </a:rPr>
                  <a:t>Nail </a:t>
                </a:r>
                <a:endParaRPr kumimoji="0" lang="ko-KR" altLang="en-US" sz="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맑은 고딕" pitchFamily="50" charset="-127"/>
                  <a:cs typeface="+mj-cs"/>
                </a:endParaRPr>
              </a:p>
            </p:txBody>
          </p:sp>
        </p:grpSp>
        <p:sp>
          <p:nvSpPr>
            <p:cNvPr id="30" name="타원 29"/>
            <p:cNvSpPr/>
            <p:nvPr/>
          </p:nvSpPr>
          <p:spPr>
            <a:xfrm>
              <a:off x="7314400" y="2886270"/>
              <a:ext cx="86522" cy="4571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" name="모서리가 둥근 직사각형 33"/>
          <p:cNvSpPr/>
          <p:nvPr/>
        </p:nvSpPr>
        <p:spPr>
          <a:xfrm>
            <a:off x="2648744" y="4077072"/>
            <a:ext cx="1872208" cy="72008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/>
              <a:t>Particle</a:t>
            </a:r>
          </a:p>
          <a:p>
            <a:r>
              <a:rPr lang="en-US" altLang="ko-KR" sz="1400" dirty="0" smtClean="0"/>
              <a:t>Dendrite growth</a:t>
            </a:r>
          </a:p>
          <a:p>
            <a:r>
              <a:rPr lang="en-US" altLang="ko-KR" sz="1400" dirty="0" smtClean="0"/>
              <a:t>Separator damage</a:t>
            </a:r>
            <a:endParaRPr lang="ko-KR" altLang="en-US" sz="1400" dirty="0"/>
          </a:p>
        </p:txBody>
      </p:sp>
      <p:sp>
        <p:nvSpPr>
          <p:cNvPr id="35" name="모서리가 둥근 직사각형 34"/>
          <p:cNvSpPr/>
          <p:nvPr/>
        </p:nvSpPr>
        <p:spPr>
          <a:xfrm>
            <a:off x="6033120" y="4077072"/>
            <a:ext cx="2232248" cy="72008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altLang="ko-KR" sz="1400" dirty="0" smtClean="0"/>
              <a:t>Cell penetration by nail</a:t>
            </a:r>
            <a:endParaRPr lang="ko-KR" altLang="en-US" sz="1400" dirty="0"/>
          </a:p>
        </p:txBody>
      </p:sp>
      <p:sp>
        <p:nvSpPr>
          <p:cNvPr id="46" name="TextBox 45"/>
          <p:cNvSpPr txBox="1"/>
          <p:nvPr/>
        </p:nvSpPr>
        <p:spPr>
          <a:xfrm>
            <a:off x="560512" y="3244914"/>
            <a:ext cx="22829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What abusive condition </a:t>
            </a:r>
          </a:p>
          <a:p>
            <a:r>
              <a:rPr lang="en-US" altLang="ko-KR" sz="1000" dirty="0" smtClean="0"/>
              <a:t>does nail penetration test simulate?</a:t>
            </a:r>
            <a:endParaRPr lang="ko-KR" altLang="en-US" sz="1000" dirty="0"/>
          </a:p>
        </p:txBody>
      </p:sp>
      <p:cxnSp>
        <p:nvCxnSpPr>
          <p:cNvPr id="50" name="직선 연결선 49"/>
          <p:cNvCxnSpPr/>
          <p:nvPr/>
        </p:nvCxnSpPr>
        <p:spPr>
          <a:xfrm>
            <a:off x="1064568" y="3645024"/>
            <a:ext cx="662473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560512" y="5199003"/>
            <a:ext cx="92204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Test method</a:t>
            </a:r>
            <a:endParaRPr lang="ko-KR" altLang="en-US" sz="1000" dirty="0"/>
          </a:p>
        </p:txBody>
      </p:sp>
      <p:cxnSp>
        <p:nvCxnSpPr>
          <p:cNvPr id="51" name="직선 연결선 50"/>
          <p:cNvCxnSpPr/>
          <p:nvPr/>
        </p:nvCxnSpPr>
        <p:spPr>
          <a:xfrm>
            <a:off x="992560" y="5229200"/>
            <a:ext cx="504056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2" name="Picture 4" descr="07-2"/>
          <p:cNvPicPr>
            <a:picLocks noChangeAspect="1" noChangeArrowheads="1"/>
          </p:cNvPicPr>
          <p:nvPr/>
        </p:nvPicPr>
        <p:blipFill>
          <a:blip r:embed="rId4" cstate="print">
            <a:lum bright="-5000" contrast="7000"/>
          </a:blip>
          <a:srcRect/>
          <a:stretch>
            <a:fillRect/>
          </a:stretch>
        </p:blipFill>
        <p:spPr bwMode="auto">
          <a:xfrm rot="10800000">
            <a:off x="2792761" y="4725144"/>
            <a:ext cx="1584176" cy="613879"/>
          </a:xfrm>
          <a:prstGeom prst="rect">
            <a:avLst/>
          </a:prstGeom>
          <a:noFill/>
        </p:spPr>
      </p:pic>
      <p:pic>
        <p:nvPicPr>
          <p:cNvPr id="57" name="Picture 4" descr="07-2"/>
          <p:cNvPicPr>
            <a:picLocks noChangeAspect="1" noChangeArrowheads="1"/>
          </p:cNvPicPr>
          <p:nvPr/>
        </p:nvPicPr>
        <p:blipFill>
          <a:blip r:embed="rId4" cstate="print">
            <a:lum bright="-5000" contrast="7000"/>
          </a:blip>
          <a:srcRect/>
          <a:stretch>
            <a:fillRect/>
          </a:stretch>
        </p:blipFill>
        <p:spPr bwMode="auto">
          <a:xfrm rot="10800000">
            <a:off x="6393161" y="4725144"/>
            <a:ext cx="1584176" cy="613879"/>
          </a:xfrm>
          <a:prstGeom prst="rect">
            <a:avLst/>
          </a:prstGeom>
          <a:noFill/>
        </p:spPr>
      </p:pic>
      <p:pic>
        <p:nvPicPr>
          <p:cNvPr id="56" name="Picture 4" descr="07-2"/>
          <p:cNvPicPr>
            <a:picLocks noChangeAspect="1" noChangeArrowheads="1"/>
          </p:cNvPicPr>
          <p:nvPr/>
        </p:nvPicPr>
        <p:blipFill>
          <a:blip r:embed="rId4" cstate="print">
            <a:lum bright="-5000" contrast="7000"/>
          </a:blip>
          <a:srcRect/>
          <a:stretch>
            <a:fillRect/>
          </a:stretch>
        </p:blipFill>
        <p:spPr bwMode="auto">
          <a:xfrm rot="10800000">
            <a:off x="3152800" y="3356992"/>
            <a:ext cx="1584176" cy="613879"/>
          </a:xfrm>
          <a:prstGeom prst="rect">
            <a:avLst/>
          </a:prstGeom>
          <a:noFill/>
        </p:spPr>
      </p:pic>
      <p:pic>
        <p:nvPicPr>
          <p:cNvPr id="70" name="Picture 4" descr="07-2"/>
          <p:cNvPicPr>
            <a:picLocks noChangeAspect="1" noChangeArrowheads="1"/>
          </p:cNvPicPr>
          <p:nvPr/>
        </p:nvPicPr>
        <p:blipFill>
          <a:blip r:embed="rId4" cstate="print">
            <a:lum bright="-5000" contrast="7000"/>
          </a:blip>
          <a:srcRect/>
          <a:stretch>
            <a:fillRect/>
          </a:stretch>
        </p:blipFill>
        <p:spPr bwMode="auto">
          <a:xfrm rot="10800000">
            <a:off x="5961112" y="3356992"/>
            <a:ext cx="1584176" cy="613879"/>
          </a:xfrm>
          <a:prstGeom prst="rect">
            <a:avLst/>
          </a:prstGeom>
          <a:noFill/>
        </p:spPr>
      </p:pic>
      <p:sp>
        <p:nvSpPr>
          <p:cNvPr id="45" name="TextBox 44"/>
          <p:cNvSpPr txBox="1"/>
          <p:nvPr/>
        </p:nvSpPr>
        <p:spPr>
          <a:xfrm>
            <a:off x="3839073" y="3666510"/>
            <a:ext cx="32021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smtClean="0"/>
              <a:t>Abusive condition is derived by </a:t>
            </a:r>
            <a:endParaRPr lang="ko-KR" altLang="en-US" sz="1600" dirty="0"/>
          </a:p>
        </p:txBody>
      </p:sp>
      <p:cxnSp>
        <p:nvCxnSpPr>
          <p:cNvPr id="72" name="직선 연결선 71"/>
          <p:cNvCxnSpPr/>
          <p:nvPr/>
        </p:nvCxnSpPr>
        <p:spPr>
          <a:xfrm>
            <a:off x="6033120" y="5229200"/>
            <a:ext cx="0" cy="108012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6735197" y="5013176"/>
            <a:ext cx="10422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System safety?</a:t>
            </a:r>
            <a:endParaRPr lang="ko-KR" altLang="en-US" sz="1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 cstate="print"/>
          <a:srcRect l="14191" t="33337" r="59202" b="19991"/>
          <a:stretch>
            <a:fillRect/>
          </a:stretch>
        </p:blipFill>
        <p:spPr bwMode="auto">
          <a:xfrm>
            <a:off x="6488313" y="5373216"/>
            <a:ext cx="1272999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8" name="TextBox 57"/>
          <p:cNvSpPr txBox="1"/>
          <p:nvPr/>
        </p:nvSpPr>
        <p:spPr>
          <a:xfrm>
            <a:off x="6825208" y="6021288"/>
            <a:ext cx="2664296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b="1" dirty="0" smtClean="0">
                <a:solidFill>
                  <a:srgbClr val="FF0000"/>
                </a:solidFill>
              </a:rPr>
              <a:t>Hardly happens</a:t>
            </a:r>
          </a:p>
          <a:p>
            <a:r>
              <a:rPr lang="en-US" altLang="ko-KR" sz="1400" dirty="0" smtClean="0"/>
              <a:t>Protection by outer case.                       </a:t>
            </a:r>
          </a:p>
        </p:txBody>
      </p:sp>
      <p:grpSp>
        <p:nvGrpSpPr>
          <p:cNvPr id="53" name="그룹 52"/>
          <p:cNvGrpSpPr/>
          <p:nvPr/>
        </p:nvGrpSpPr>
        <p:grpSpPr>
          <a:xfrm rot="3840000">
            <a:off x="7680128" y="5168644"/>
            <a:ext cx="86522" cy="354110"/>
            <a:chOff x="8383059" y="5486452"/>
            <a:chExt cx="86522" cy="354110"/>
          </a:xfrm>
        </p:grpSpPr>
        <p:sp>
          <p:nvSpPr>
            <p:cNvPr id="48" name="아래쪽 화살표 47"/>
            <p:cNvSpPr/>
            <p:nvPr/>
          </p:nvSpPr>
          <p:spPr>
            <a:xfrm>
              <a:off x="8409384" y="5517232"/>
              <a:ext cx="30479" cy="323330"/>
            </a:xfrm>
            <a:prstGeom prst="downArrow">
              <a:avLst>
                <a:gd name="adj1" fmla="val 100000"/>
                <a:gd name="adj2" fmla="val 50000"/>
              </a:avLst>
            </a:prstGeom>
            <a:solidFill>
              <a:schemeClr val="bg1">
                <a:lumMod val="5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" name="타원 48"/>
            <p:cNvSpPr/>
            <p:nvPr/>
          </p:nvSpPr>
          <p:spPr>
            <a:xfrm>
              <a:off x="8383059" y="5486452"/>
              <a:ext cx="86522" cy="4571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54" name="폭발 1 53"/>
          <p:cNvSpPr/>
          <p:nvPr/>
        </p:nvSpPr>
        <p:spPr>
          <a:xfrm>
            <a:off x="7473280" y="5373216"/>
            <a:ext cx="144016" cy="144016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제목 1"/>
          <p:cNvSpPr txBox="1">
            <a:spLocks/>
          </p:cNvSpPr>
          <p:nvPr/>
        </p:nvSpPr>
        <p:spPr>
          <a:xfrm>
            <a:off x="318000" y="165588"/>
            <a:ext cx="7371304" cy="504056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ko-KR" sz="2400" b="1" dirty="0" smtClean="0">
                <a:latin typeface="+mj-lt"/>
                <a:ea typeface="+mj-ea"/>
                <a:cs typeface="+mj-cs"/>
              </a:rPr>
              <a:t>Cell test : Nail penetration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64386" y="823516"/>
            <a:ext cx="9123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0000CC"/>
                </a:solidFill>
              </a:rPr>
              <a:t>□ </a:t>
            </a:r>
            <a:r>
              <a:rPr lang="en-US" altLang="ko-KR" b="1" dirty="0" err="1" smtClean="0">
                <a:solidFill>
                  <a:srgbClr val="0000CC"/>
                </a:solidFill>
              </a:rPr>
              <a:t>xEV</a:t>
            </a:r>
            <a:r>
              <a:rPr lang="en-US" altLang="ko-KR" b="1" dirty="0" smtClean="0">
                <a:solidFill>
                  <a:srgbClr val="0000CC"/>
                </a:solidFill>
              </a:rPr>
              <a:t> Vehicle Field issue summary</a:t>
            </a:r>
          </a:p>
        </p:txBody>
      </p:sp>
      <p:graphicFrame>
        <p:nvGraphicFramePr>
          <p:cNvPr id="7" name="표 6"/>
          <p:cNvGraphicFramePr>
            <a:graphicFrameLocks noGrp="1"/>
          </p:cNvGraphicFramePr>
          <p:nvPr/>
        </p:nvGraphicFramePr>
        <p:xfrm>
          <a:off x="416496" y="1342135"/>
          <a:ext cx="9133272" cy="22993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31683"/>
                <a:gridCol w="2319773"/>
                <a:gridCol w="2672452"/>
                <a:gridCol w="3109364"/>
              </a:tblGrid>
              <a:tr h="260776">
                <a:tc>
                  <a:txBody>
                    <a:bodyPr/>
                    <a:lstStyle/>
                    <a:p>
                      <a:pPr algn="ctr" latinLnBrk="1"/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latin typeface="+mn-ea"/>
                          <a:ea typeface="+mn-ea"/>
                        </a:rPr>
                        <a:t>Case 1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latin typeface="+mn-ea"/>
                          <a:ea typeface="+mn-ea"/>
                        </a:rPr>
                        <a:t>Case 2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b="1" dirty="0" smtClean="0">
                          <a:latin typeface="+mn-ea"/>
                          <a:ea typeface="+mn-ea"/>
                        </a:rPr>
                        <a:t>Case 3</a:t>
                      </a:r>
                      <a:endParaRPr lang="ko-KR" altLang="en-US" sz="1400" b="1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23292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Date</a:t>
                      </a:r>
                      <a:endParaRPr lang="ko-KR" altLang="en-US" sz="12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2011.5/12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2013.10/1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2013.3/21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292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Outcome</a:t>
                      </a:r>
                      <a:endParaRPr lang="ko-KR" altLang="en-US" sz="12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Fire 3wks after side crash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Fire, vehicle bottom impact by stone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Fire after</a:t>
                      </a:r>
                      <a:r>
                        <a:rPr lang="en-US" altLang="ko-KR" sz="1200" baseline="0" dirty="0" smtClean="0">
                          <a:latin typeface="+mn-ea"/>
                          <a:ea typeface="+mn-ea"/>
                        </a:rPr>
                        <a:t> system charging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70892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Root</a:t>
                      </a:r>
                      <a:r>
                        <a:rPr lang="en-US" altLang="ko-KR" sz="1200" baseline="0" dirty="0" smtClean="0"/>
                        <a:t> cause</a:t>
                      </a:r>
                      <a:endParaRPr lang="ko-KR" altLang="en-US" sz="12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Coolant</a:t>
                      </a:r>
                      <a:r>
                        <a:rPr lang="en-US" altLang="ko-KR" sz="1200" baseline="0" dirty="0" smtClean="0">
                          <a:latin typeface="+mn-ea"/>
                          <a:ea typeface="+mn-ea"/>
                        </a:rPr>
                        <a:t> leakage</a:t>
                      </a:r>
                    </a:p>
                    <a:p>
                      <a:pPr algn="l" latinLnBrk="1"/>
                      <a:r>
                        <a:rPr lang="ko-KR" altLang="en-US" sz="1200" baseline="0" dirty="0" smtClean="0">
                          <a:latin typeface="+mn-ea"/>
                          <a:ea typeface="+mn-ea"/>
                        </a:rPr>
                        <a:t>→ </a:t>
                      </a:r>
                      <a:r>
                        <a:rPr lang="en-US" altLang="ko-KR" sz="1200" baseline="0" dirty="0" smtClean="0">
                          <a:latin typeface="+mn-ea"/>
                          <a:ea typeface="+mn-ea"/>
                        </a:rPr>
                        <a:t>Ext. short with control board</a:t>
                      </a:r>
                      <a:endParaRPr lang="en-US" altLang="ko-KR" sz="1200" dirty="0" smtClean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latin typeface="+mn-ea"/>
                          <a:ea typeface="+mn-ea"/>
                        </a:rPr>
                        <a:t>Stone</a:t>
                      </a:r>
                      <a:r>
                        <a:rPr lang="en-US" altLang="ko-KR" sz="1200" kern="1200" baseline="0" dirty="0" smtClean="0">
                          <a:latin typeface="+mn-ea"/>
                          <a:ea typeface="+mn-ea"/>
                        </a:rPr>
                        <a:t> impact </a:t>
                      </a:r>
                      <a:endParaRPr lang="en-US" altLang="ko-KR" sz="1200" kern="1200" dirty="0" smtClean="0">
                        <a:latin typeface="+mn-ea"/>
                        <a:ea typeface="+mn-ea"/>
                      </a:endParaRP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ko-KR" altLang="en-US" sz="1200" kern="1200" baseline="0" dirty="0" smtClean="0">
                          <a:latin typeface="+mn-ea"/>
                          <a:ea typeface="+mn-ea"/>
                        </a:rPr>
                        <a:t>→ </a:t>
                      </a:r>
                      <a:r>
                        <a:rPr lang="en-US" altLang="ko-KR" sz="1200" kern="1200" baseline="0" dirty="0" err="1" smtClean="0">
                          <a:latin typeface="+mn-ea"/>
                          <a:ea typeface="+mn-ea"/>
                        </a:rPr>
                        <a:t>Int</a:t>
                      </a:r>
                      <a:r>
                        <a:rPr lang="en-US" altLang="ko-KR" sz="1200" kern="1200" baseline="0" dirty="0" smtClean="0">
                          <a:latin typeface="+mn-ea"/>
                          <a:ea typeface="+mn-ea"/>
                        </a:rPr>
                        <a:t>/ext short by impact damage</a:t>
                      </a:r>
                      <a:endParaRPr lang="en-US" altLang="ko-KR" sz="1200" b="0" u="none" kern="12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altLang="ko-KR" sz="1200" dirty="0" smtClean="0">
                          <a:latin typeface="+mn-ea"/>
                          <a:ea typeface="+mn-ea"/>
                        </a:rPr>
                        <a:t>Particle screening</a:t>
                      </a:r>
                      <a:r>
                        <a:rPr lang="en-US" altLang="ko-KR" sz="1200" baseline="0" dirty="0" smtClean="0">
                          <a:latin typeface="+mn-ea"/>
                          <a:ea typeface="+mn-ea"/>
                        </a:rPr>
                        <a:t> process error</a:t>
                      </a:r>
                    </a:p>
                    <a:p>
                      <a:r>
                        <a:rPr lang="ko-KR" altLang="en-US" sz="1200" kern="1200" baseline="0" dirty="0" smtClean="0">
                          <a:latin typeface="+mn-ea"/>
                          <a:ea typeface="+mn-ea"/>
                        </a:rPr>
                        <a:t>→ </a:t>
                      </a:r>
                      <a:r>
                        <a:rPr lang="en-US" altLang="ko-KR" sz="1200" kern="1200" baseline="0" dirty="0" smtClean="0">
                          <a:latin typeface="+mn-ea"/>
                          <a:ea typeface="+mn-ea"/>
                        </a:rPr>
                        <a:t>internal short by cell drop &amp; abnormal vibration test.</a:t>
                      </a:r>
                      <a:endParaRPr lang="ko-KR" altLang="en-US" sz="12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1463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dirty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Crush, (External Short Circuit)</a:t>
                      </a:r>
                      <a:endParaRPr lang="ko-KR" alt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en-US" altLang="ko-KR" sz="1200" baseline="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Internal Short</a:t>
                      </a:r>
                      <a:endParaRPr lang="ko-KR" alt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6190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Implement</a:t>
                      </a:r>
                      <a:endParaRPr lang="ko-KR" altLang="en-US" sz="1200" dirty="0" smtClean="0"/>
                    </a:p>
                  </a:txBody>
                  <a:tcPr marL="0" marR="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/>
                        <a:t>Reinforce of outer</a:t>
                      </a:r>
                      <a:r>
                        <a:rPr lang="en-US" altLang="ko-KR" sz="1200" baseline="0" dirty="0" smtClean="0"/>
                        <a:t> case</a:t>
                      </a:r>
                      <a:endParaRPr lang="en-US" altLang="ko-KR" sz="120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en-US" altLang="ko-KR" sz="1200" baseline="0" dirty="0" smtClean="0"/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+mj-lt"/>
                        </a:rPr>
                        <a:t>Screening</a:t>
                      </a:r>
                      <a:r>
                        <a:rPr lang="en-US" altLang="ko-KR" sz="1200" baseline="0" dirty="0" smtClean="0">
                          <a:latin typeface="+mj-lt"/>
                        </a:rPr>
                        <a:t> process correction</a:t>
                      </a:r>
                      <a:endParaRPr lang="ko-KR" altLang="en-US" sz="1200" dirty="0" smtClean="0">
                        <a:latin typeface="+mj-lt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" name="TextBox 50"/>
          <p:cNvSpPr txBox="1"/>
          <p:nvPr/>
        </p:nvSpPr>
        <p:spPr>
          <a:xfrm>
            <a:off x="4880992" y="3807038"/>
            <a:ext cx="489654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Font typeface="Wingdings" pitchFamily="2" charset="2"/>
              <a:buChar char="v"/>
            </a:pPr>
            <a:r>
              <a:rPr lang="en-US" altLang="ko-KR" sz="1400" dirty="0" smtClean="0">
                <a:sym typeface="Wingdings" pitchFamily="2" charset="2"/>
              </a:rPr>
              <a:t>Field issues are related to external short induced by crush and vehicle collision.</a:t>
            </a:r>
          </a:p>
          <a:p>
            <a:pPr marL="180975" indent="-180975">
              <a:buFont typeface="Wingdings" pitchFamily="2" charset="2"/>
              <a:buChar char="v"/>
            </a:pPr>
            <a:endParaRPr lang="en-US" altLang="ko-KR" sz="1000" dirty="0" smtClean="0">
              <a:sym typeface="Wingdings" pitchFamily="2" charset="2"/>
            </a:endParaRPr>
          </a:p>
          <a:p>
            <a:pPr marL="180975" indent="-180975">
              <a:buFont typeface="Wingdings" pitchFamily="2" charset="2"/>
              <a:buChar char="v"/>
            </a:pPr>
            <a:r>
              <a:rPr lang="en-US" altLang="ko-KR" sz="1400" dirty="0" smtClean="0">
                <a:sym typeface="Wingdings" pitchFamily="2" charset="2"/>
              </a:rPr>
              <a:t>For field issues above, industry decided to reinforce system case, add protecting shield to improve safety.</a:t>
            </a:r>
          </a:p>
          <a:p>
            <a:endParaRPr lang="en-US" altLang="ko-KR" sz="1000" dirty="0" smtClean="0">
              <a:solidFill>
                <a:srgbClr val="0000CC"/>
              </a:solidFill>
              <a:sym typeface="Wingdings" pitchFamily="2" charset="2"/>
            </a:endParaRPr>
          </a:p>
          <a:p>
            <a:pPr marL="180975" indent="-180975">
              <a:buFont typeface="Wingdings" pitchFamily="2" charset="2"/>
              <a:buChar char="v"/>
            </a:pPr>
            <a:r>
              <a:rPr lang="en-US" altLang="ko-KR" sz="1400" dirty="0" smtClean="0">
                <a:sym typeface="Wingdings" pitchFamily="2" charset="2"/>
              </a:rPr>
              <a:t>System is getting more protective against mechanical damage from outside.  A nail will not be able to penetrate the system case.</a:t>
            </a:r>
          </a:p>
          <a:p>
            <a:endParaRPr lang="en-US" altLang="ko-KR" sz="1000" dirty="0" smtClean="0">
              <a:sym typeface="Wingdings" pitchFamily="2" charset="2"/>
            </a:endParaRPr>
          </a:p>
          <a:p>
            <a:pPr marL="180975" indent="-180975">
              <a:buFont typeface="Wingdings" pitchFamily="2" charset="2"/>
              <a:buChar char="v"/>
            </a:pPr>
            <a:r>
              <a:rPr lang="en-US" altLang="ko-KR" sz="1400" dirty="0" smtClean="0">
                <a:sym typeface="Wingdings" pitchFamily="2" charset="2"/>
              </a:rPr>
              <a:t>Only one objective remain for nail penetration : simulating internal short </a:t>
            </a:r>
            <a:r>
              <a:rPr lang="ko-KR" altLang="en-US" sz="1400" dirty="0" smtClean="0">
                <a:sym typeface="Wingdings" pitchFamily="2" charset="2"/>
              </a:rPr>
              <a:t> </a:t>
            </a:r>
            <a:r>
              <a:rPr lang="en-US" altLang="ko-KR" sz="1400" dirty="0" smtClean="0">
                <a:sym typeface="Wingdings" pitchFamily="2" charset="2"/>
              </a:rPr>
              <a:t>internal short circuit test</a:t>
            </a:r>
            <a:endParaRPr lang="ko-KR" altLang="en-US" sz="1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5322" t="26670" r="77238" b="33326"/>
          <a:stretch>
            <a:fillRect/>
          </a:stretch>
        </p:blipFill>
        <p:spPr bwMode="auto">
          <a:xfrm>
            <a:off x="2576736" y="4047455"/>
            <a:ext cx="212388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14782" t="35004" r="60384" b="21658"/>
          <a:stretch>
            <a:fillRect/>
          </a:stretch>
        </p:blipFill>
        <p:spPr bwMode="auto">
          <a:xfrm>
            <a:off x="704528" y="4047455"/>
            <a:ext cx="1656184" cy="10252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" name="직사각형 53"/>
          <p:cNvSpPr/>
          <p:nvPr/>
        </p:nvSpPr>
        <p:spPr>
          <a:xfrm>
            <a:off x="560512" y="5157192"/>
            <a:ext cx="20882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 smtClean="0"/>
              <a:t>&lt;BMW i3 Battery system&gt;</a:t>
            </a:r>
          </a:p>
          <a:p>
            <a:r>
              <a:rPr lang="en-US" altLang="ko-KR" sz="1200" dirty="0" smtClean="0"/>
              <a:t>System case is designed for mechanical damage from outside.</a:t>
            </a:r>
          </a:p>
        </p:txBody>
      </p:sp>
      <p:sp>
        <p:nvSpPr>
          <p:cNvPr id="55" name="타원 54"/>
          <p:cNvSpPr/>
          <p:nvPr/>
        </p:nvSpPr>
        <p:spPr>
          <a:xfrm>
            <a:off x="1784648" y="3975447"/>
            <a:ext cx="504056" cy="43204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7" name="직선 화살표 연결선 56"/>
          <p:cNvCxnSpPr>
            <a:stCxn id="55" idx="6"/>
          </p:cNvCxnSpPr>
          <p:nvPr/>
        </p:nvCxnSpPr>
        <p:spPr>
          <a:xfrm>
            <a:off x="2288704" y="4191471"/>
            <a:ext cx="576064" cy="288032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모서리가 둥근 직사각형 10"/>
          <p:cNvSpPr/>
          <p:nvPr/>
        </p:nvSpPr>
        <p:spPr>
          <a:xfrm>
            <a:off x="488504" y="3861048"/>
            <a:ext cx="4320480" cy="2232248"/>
          </a:xfrm>
          <a:prstGeom prst="roundRect">
            <a:avLst>
              <a:gd name="adj" fmla="val 9686"/>
            </a:avLst>
          </a:prstGeom>
          <a:noFill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표 23"/>
          <p:cNvGraphicFramePr>
            <a:graphicFrameLocks noGrp="1"/>
          </p:cNvGraphicFramePr>
          <p:nvPr/>
        </p:nvGraphicFramePr>
        <p:xfrm>
          <a:off x="265814" y="1227442"/>
          <a:ext cx="9223690" cy="4882061"/>
        </p:xfrm>
        <a:graphic>
          <a:graphicData uri="http://schemas.openxmlformats.org/drawingml/2006/table">
            <a:tbl>
              <a:tblPr firstRow="1" bandRow="1"/>
              <a:tblGrid>
                <a:gridCol w="669753"/>
                <a:gridCol w="250030"/>
                <a:gridCol w="1046959"/>
                <a:gridCol w="1813763"/>
                <a:gridCol w="1813763"/>
                <a:gridCol w="1813763"/>
                <a:gridCol w="1815659"/>
              </a:tblGrid>
              <a:tr h="494287">
                <a:tc gridSpan="3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Parameters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Particle</a:t>
                      </a:r>
                      <a:endParaRPr lang="ko-KR" alt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Blunt nail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Pure Ceramic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Ceramic nail w metal tip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247405">
                <a:tc gridSpan="3">
                  <a:txBody>
                    <a:bodyPr/>
                    <a:lstStyle/>
                    <a:p>
                      <a:pPr algn="ctr" latinLnBrk="1"/>
                      <a:endParaRPr lang="ko-KR" altLang="en-US" sz="1100" b="0" dirty="0"/>
                    </a:p>
                  </a:txBody>
                  <a:tcPr marL="107315" marR="10731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/>
                        <a:t>Adopted in ISO/IEC</a:t>
                      </a:r>
                      <a:endParaRPr lang="ko-KR" altLang="en-US" sz="1100" b="0" dirty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/>
                        <a:t>Candidates for alternative test in</a:t>
                      </a:r>
                      <a:r>
                        <a:rPr lang="en-US" altLang="ko-KR" sz="1100" b="0" baseline="0" dirty="0" smtClean="0"/>
                        <a:t> </a:t>
                      </a:r>
                      <a:r>
                        <a:rPr lang="en-US" altLang="ko-KR" sz="1100" b="0" dirty="0" smtClean="0"/>
                        <a:t>ISO/IEC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dirty="0" smtClean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dirty="0" smtClean="0"/>
                    </a:p>
                  </a:txBody>
                  <a:tcPr marL="107315" marR="107315" anchor="ctr">
                    <a:lnL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47405">
                <a:tc gridSpan="3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dirty="0" smtClean="0"/>
                        <a:t>Nail/indenter size</a:t>
                      </a:r>
                      <a:endParaRPr lang="ko-KR" altLang="en-US" sz="1100" b="0" dirty="0"/>
                    </a:p>
                  </a:txBody>
                  <a:tcPr marL="107315" marR="10731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0" dirty="0" smtClean="0"/>
                        <a:t>5x5x2</a:t>
                      </a:r>
                      <a:endParaRPr lang="ko-KR" altLang="en-US" sz="1100" b="0" dirty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/>
                        <a:t>Dia. 3.2mm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/>
                        <a:t>Dia. 3mm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1.0mm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7489">
                <a:tc gridSpan="3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dirty="0" smtClean="0"/>
                        <a:t>Nail material</a:t>
                      </a:r>
                      <a:endParaRPr lang="ko-KR" altLang="en-US" sz="1100" b="0" dirty="0"/>
                    </a:p>
                  </a:txBody>
                  <a:tcPr marL="107315" marR="10731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0" dirty="0" smtClean="0"/>
                        <a:t>Acryl +</a:t>
                      </a:r>
                      <a:r>
                        <a:rPr lang="en-US" altLang="ko-KR" sz="1100" b="0" baseline="0" dirty="0" smtClean="0"/>
                        <a:t> </a:t>
                      </a:r>
                      <a:r>
                        <a:rPr lang="en-US" altLang="ko-KR" sz="1100" b="0" dirty="0" err="1" smtClean="0"/>
                        <a:t>Nytril</a:t>
                      </a:r>
                      <a:endParaRPr lang="ko-KR" altLang="en-US" sz="1100" b="0" dirty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0" dirty="0" smtClean="0"/>
                        <a:t>Tungsten carbide</a:t>
                      </a:r>
                    </a:p>
                    <a:p>
                      <a:pPr algn="ctr" latinLnBrk="1"/>
                      <a:r>
                        <a:rPr lang="en-US" altLang="ko-KR" sz="1100" b="0" dirty="0" smtClean="0"/>
                        <a:t> steel (SKD-11)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Ceramic</a:t>
                      </a: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←</a:t>
                      </a:r>
                      <a:endParaRPr lang="ko-KR" altLang="en-US" sz="1100" b="0" dirty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543081">
                <a:tc gridSpan="3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dirty="0" smtClean="0"/>
                        <a:t>Tip/particle size</a:t>
                      </a:r>
                      <a:endParaRPr lang="ko-KR" altLang="en-US" sz="1100" b="0" dirty="0"/>
                    </a:p>
                  </a:txBody>
                  <a:tcPr marL="107315" marR="10731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/>
                        <a:t>0.1x0.2x1.0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/>
                        <a:t>(L shape)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l" latinLnBrk="1"/>
                      <a:r>
                        <a:rPr lang="en-US" altLang="ko-KR" sz="1100" b="0" dirty="0" smtClean="0"/>
                        <a:t>R = 45</a:t>
                      </a:r>
                      <a:r>
                        <a:rPr lang="ko-KR" altLang="en-US" sz="1100" b="0" dirty="0" smtClean="0">
                          <a:latin typeface="Calibri"/>
                        </a:rPr>
                        <a:t>˚</a:t>
                      </a:r>
                      <a:endParaRPr lang="en-US" altLang="ko-KR" sz="1100" b="0" dirty="0" smtClean="0">
                        <a:latin typeface="Calibri"/>
                      </a:endParaRPr>
                    </a:p>
                    <a:p>
                      <a:pPr algn="l" latinLnBrk="1"/>
                      <a:r>
                        <a:rPr lang="en-US" altLang="ko-KR" sz="1100" b="0" dirty="0" smtClean="0">
                          <a:latin typeface="Calibri"/>
                        </a:rPr>
                        <a:t>r=0.9~1.2mm</a:t>
                      </a: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/>
                        <a:t>Tip angle = 45</a:t>
                      </a:r>
                      <a:r>
                        <a:rPr lang="ko-KR" altLang="en-US" sz="1100" b="0" dirty="0" smtClean="0">
                          <a:latin typeface="Calibri"/>
                        </a:rPr>
                        <a:t>˚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</a:rPr>
                        <a:t>Tip angle : 28~45</a:t>
                      </a:r>
                      <a:r>
                        <a:rPr lang="ko-KR" altLang="en-US" sz="1100" b="0" dirty="0" smtClean="0">
                          <a:latin typeface="Calibri"/>
                        </a:rPr>
                        <a:t>˚</a:t>
                      </a:r>
                      <a:endParaRPr lang="en-US" altLang="ko-KR" sz="1100" b="0" baseline="0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baseline="0" dirty="0" smtClean="0">
                          <a:solidFill>
                            <a:schemeClr val="tx1"/>
                          </a:solidFill>
                        </a:rPr>
                        <a:t>Tip length : 350μm</a:t>
                      </a:r>
                      <a:endParaRPr lang="ko-KR" altLang="en-US" sz="11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7489">
                <a:tc gridSpan="3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dirty="0" smtClean="0"/>
                        <a:t>Tip/particle material</a:t>
                      </a:r>
                      <a:endParaRPr lang="ko-KR" altLang="en-US" sz="1100" b="0" dirty="0"/>
                    </a:p>
                  </a:txBody>
                  <a:tcPr marL="107315" marR="10731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/>
                        <a:t>Ni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0" dirty="0" smtClean="0"/>
                        <a:t>Tungsten carbide</a:t>
                      </a:r>
                    </a:p>
                    <a:p>
                      <a:pPr algn="ctr" latinLnBrk="1"/>
                      <a:r>
                        <a:rPr lang="en-US" altLang="ko-KR" sz="1100" b="0" dirty="0" smtClean="0"/>
                        <a:t> steel (SKD-11)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/>
                        <a:t>-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Nickel</a:t>
                      </a:r>
                      <a:endParaRPr lang="ko-KR" altLang="en-US" sz="11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47405">
                <a:tc gridSpan="3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dirty="0" smtClean="0"/>
                        <a:t>Test speed</a:t>
                      </a:r>
                      <a:endParaRPr lang="ko-KR" altLang="en-US" sz="1100" b="0" dirty="0"/>
                    </a:p>
                  </a:txBody>
                  <a:tcPr marL="107315" marR="10731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/>
                        <a:t>0.1mm/sec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/>
                        <a:t>0.1±0.01mm/sec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/>
                        <a:t>~0.1 mm/sec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←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47405">
                <a:tc gridSpan="3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dirty="0" smtClean="0"/>
                        <a:t>Location</a:t>
                      </a:r>
                      <a:endParaRPr lang="ko-KR" altLang="en-US" sz="1100" b="0" dirty="0"/>
                    </a:p>
                  </a:txBody>
                  <a:tcPr marL="107315" marR="10731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/>
                        <a:t>Center/edge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Center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←</a:t>
                      </a: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←</a:t>
                      </a: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47405">
                <a:tc rowSpan="2" gridSpan="2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0" dirty="0" smtClean="0"/>
                        <a:t>Test stop at</a:t>
                      </a:r>
                      <a:endParaRPr lang="ko-KR" altLang="en-US" sz="1100" b="0" dirty="0"/>
                    </a:p>
                  </a:txBody>
                  <a:tcPr marL="107315" marR="10731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/>
                        <a:t>Force</a:t>
                      </a:r>
                      <a:endParaRPr lang="ko-KR" altLang="en-US" sz="1100" b="0" dirty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400N</a:t>
                      </a:r>
                      <a:endParaRPr lang="ko-KR" altLang="en-US" sz="11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1500N</a:t>
                      </a:r>
                      <a:endParaRPr lang="ko-KR" altLang="en-US" sz="11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11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sz="11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47405">
                <a:tc gridSpan="2" vMerge="1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endParaRPr lang="ko-KR" altLang="en-US" sz="1100" b="0" dirty="0"/>
                    </a:p>
                  </a:txBody>
                  <a:tcPr marL="99060" marR="99060" anchor="ctr">
                    <a:lnL w="12700" cmpd="sng">
                      <a:solidFill>
                        <a:sysClr val="window" lastClr="FFFFFF"/>
                      </a:solidFill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F81BD">
                        <a:tint val="40000"/>
                      </a:srgbClr>
                    </a:solidFill>
                  </a:tcPr>
                </a:tc>
                <a:tc hMerge="1"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/>
                        <a:t>Volt drop</a:t>
                      </a:r>
                      <a:endParaRPr lang="ko-KR" altLang="en-US" sz="1100" b="0" dirty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50mV</a:t>
                      </a:r>
                      <a:endParaRPr lang="ko-KR" altLang="en-US" sz="11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100mV</a:t>
                      </a:r>
                      <a:endParaRPr lang="ko-KR" altLang="en-US" sz="11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>
                          <a:solidFill>
                            <a:schemeClr val="tx1"/>
                          </a:solidFill>
                        </a:rPr>
                        <a:t>~ 5mV</a:t>
                      </a:r>
                      <a:endParaRPr lang="ko-KR" altLang="en-US" sz="11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←</a:t>
                      </a: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407060">
                <a:tc gridSpan="3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dirty="0" smtClean="0"/>
                        <a:t>Others</a:t>
                      </a:r>
                      <a:endParaRPr lang="ko-KR" altLang="en-US" sz="1100" b="0" dirty="0"/>
                    </a:p>
                  </a:txBody>
                  <a:tcPr marL="107315" marR="107315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0" dirty="0" smtClean="0"/>
                        <a:t>on J/R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0" dirty="0" smtClean="0"/>
                        <a:t>With out case puncture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0" dirty="0" smtClean="0"/>
                        <a:t>Case</a:t>
                      </a:r>
                      <a:r>
                        <a:rPr lang="en-US" altLang="ko-KR" sz="1100" b="0" baseline="0" dirty="0" smtClean="0"/>
                        <a:t> weakened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b="0" dirty="0" smtClean="0">
                          <a:solidFill>
                            <a:schemeClr val="tx1"/>
                          </a:solidFill>
                        </a:rPr>
                        <a:t>←</a:t>
                      </a:r>
                      <a:endParaRPr lang="ko-KR" altLang="en-US" sz="1100" b="0" dirty="0" smtClean="0"/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31943">
                <a:tc rowSpan="3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0" dirty="0" smtClean="0"/>
                        <a:t>Consideration</a:t>
                      </a:r>
                      <a:endParaRPr lang="ko-KR" altLang="en-US" sz="1100" b="0" dirty="0"/>
                    </a:p>
                  </a:txBody>
                  <a:tcPr marL="39000" marR="39000" anchor="ctr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800" b="0" dirty="0" smtClean="0"/>
                        <a:t>Correlation to real world</a:t>
                      </a:r>
                      <a:endParaRPr lang="ko-KR" altLang="en-US" sz="800" b="0" dirty="0"/>
                    </a:p>
                  </a:txBody>
                  <a:tcPr marL="39000" marR="39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smtClean="0">
                          <a:solidFill>
                            <a:srgbClr val="00B050"/>
                          </a:solidFill>
                        </a:rPr>
                        <a:t>●</a:t>
                      </a: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smtClean="0">
                          <a:solidFill>
                            <a:srgbClr val="FFFF00"/>
                          </a:solidFill>
                        </a:rPr>
                        <a:t>●</a:t>
                      </a: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smtClean="0">
                          <a:solidFill>
                            <a:srgbClr val="FFFF00"/>
                          </a:solidFill>
                        </a:rPr>
                        <a:t>●</a:t>
                      </a: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smtClean="0">
                          <a:solidFill>
                            <a:srgbClr val="00B050"/>
                          </a:solidFill>
                        </a:rPr>
                        <a:t>●</a:t>
                      </a: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98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0" dirty="0" smtClean="0"/>
                        <a:t>Do-able?</a:t>
                      </a:r>
                      <a:endParaRPr lang="ko-KR" altLang="en-US" sz="1100" b="0" dirty="0"/>
                    </a:p>
                  </a:txBody>
                  <a:tcPr marL="39000" marR="39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smtClean="0">
                          <a:solidFill>
                            <a:srgbClr val="FF0000"/>
                          </a:solidFill>
                        </a:rPr>
                        <a:t>●</a:t>
                      </a: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smtClean="0">
                          <a:solidFill>
                            <a:srgbClr val="00B050"/>
                          </a:solidFill>
                        </a:rPr>
                        <a:t>●</a:t>
                      </a: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smtClean="0">
                          <a:solidFill>
                            <a:srgbClr val="FFFF00"/>
                          </a:solidFill>
                        </a:rPr>
                        <a:t>●</a:t>
                      </a: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smtClean="0">
                          <a:solidFill>
                            <a:srgbClr val="FFFF00"/>
                          </a:solidFill>
                        </a:rPr>
                        <a:t>●</a:t>
                      </a: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19833"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gridSpan="2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0" dirty="0" smtClean="0"/>
                        <a:t>Reproducibility</a:t>
                      </a:r>
                      <a:endParaRPr lang="ko-KR" altLang="en-US" sz="1100" b="0" dirty="0"/>
                    </a:p>
                  </a:txBody>
                  <a:tcPr marL="39000" marR="3900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ap="flat" cmpd="sng" algn="ctr">
                      <a:solidFill>
                        <a:sysClr val="window" lastClr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smtClean="0">
                          <a:solidFill>
                            <a:srgbClr val="FFFF00"/>
                          </a:solidFill>
                        </a:rPr>
                        <a:t>●</a:t>
                      </a: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smtClean="0">
                          <a:solidFill>
                            <a:srgbClr val="FF0000"/>
                          </a:solidFill>
                        </a:rPr>
                        <a:t>●</a:t>
                      </a: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smtClean="0">
                          <a:solidFill>
                            <a:srgbClr val="00B050"/>
                          </a:solidFill>
                        </a:rPr>
                        <a:t>●</a:t>
                      </a: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600" b="0" dirty="0" smtClean="0">
                          <a:solidFill>
                            <a:srgbClr val="00B050"/>
                          </a:solidFill>
                        </a:rPr>
                        <a:t>●</a:t>
                      </a:r>
                    </a:p>
                  </a:txBody>
                  <a:tcPr marL="107315" marR="107315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2" cstate="print"/>
          <a:srcRect l="22413" t="18297" r="17633" b="20641"/>
          <a:stretch>
            <a:fillRect/>
          </a:stretch>
        </p:blipFill>
        <p:spPr bwMode="auto">
          <a:xfrm rot="5400000">
            <a:off x="5180067" y="2708920"/>
            <a:ext cx="421005" cy="541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1" descr="C:\Users\sbee.lee\AppData\Local\Temp\hunclip1\01\huntemp.files\img0001.jpg"/>
          <p:cNvPicPr>
            <a:picLocks noChangeAspect="1" noChangeArrowheads="1"/>
          </p:cNvPicPr>
          <p:nvPr/>
        </p:nvPicPr>
        <p:blipFill>
          <a:blip r:embed="rId3" cstate="print"/>
          <a:srcRect l="18333" t="24219" r="26250"/>
          <a:stretch>
            <a:fillRect/>
          </a:stretch>
        </p:blipFill>
        <p:spPr bwMode="auto">
          <a:xfrm>
            <a:off x="3152800" y="2780928"/>
            <a:ext cx="728359" cy="452627"/>
          </a:xfrm>
          <a:prstGeom prst="rect">
            <a:avLst/>
          </a:prstGeom>
          <a:noFill/>
        </p:spPr>
      </p:pic>
      <p:sp>
        <p:nvSpPr>
          <p:cNvPr id="7" name="제목 1"/>
          <p:cNvSpPr txBox="1">
            <a:spLocks/>
          </p:cNvSpPr>
          <p:nvPr/>
        </p:nvSpPr>
        <p:spPr>
          <a:xfrm>
            <a:off x="318000" y="165588"/>
            <a:ext cx="7371304" cy="504056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ko-KR" sz="2400" b="1" dirty="0" smtClean="0"/>
              <a:t>Cell test : Nail penetration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64386" y="823516"/>
            <a:ext cx="9123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0000CC"/>
                </a:solidFill>
              </a:rPr>
              <a:t>□ </a:t>
            </a:r>
            <a:r>
              <a:rPr lang="en-US" altLang="ko-KR" b="1" dirty="0" smtClean="0">
                <a:solidFill>
                  <a:srgbClr val="0000CC"/>
                </a:solidFill>
              </a:rPr>
              <a:t>Internal short circuit test methods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4860638" y="43935"/>
            <a:ext cx="1847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ko-KR">
              <a:solidFill>
                <a:srgbClr val="000000"/>
              </a:solidFill>
              <a:latin typeface="굴림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691356" y="1268760"/>
          <a:ext cx="8654132" cy="45365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2075"/>
                <a:gridCol w="3475633"/>
                <a:gridCol w="3816424"/>
              </a:tblGrid>
              <a:tr h="43903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Parameters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Particle</a:t>
                      </a:r>
                      <a:r>
                        <a:rPr lang="en-US" altLang="ko-KR" sz="1400" baseline="0" dirty="0" smtClean="0">
                          <a:solidFill>
                            <a:schemeClr val="tx1"/>
                          </a:solidFill>
                        </a:rPr>
                        <a:t> method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Blunt nail</a:t>
                      </a:r>
                      <a:endParaRPr lang="ko-KR" altLang="en-US" sz="14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70806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/>
                        <a:t>Test schematics</a:t>
                      </a:r>
                      <a:endParaRPr lang="ko-KR" altLang="en-US" sz="1100" b="0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dirty="0" smtClean="0"/>
                    </a:p>
                  </a:txBody>
                  <a:tcPr marL="99060" marR="9906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56152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/>
                        <a:t>Test result</a:t>
                      </a:r>
                    </a:p>
                  </a:txBody>
                  <a:tcPr marL="99060" marR="9906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2788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/>
                        <a:t>Drawbacks</a:t>
                      </a:r>
                      <a:endParaRPr lang="ko-KR" altLang="en-US" sz="1100" b="0" dirty="0"/>
                    </a:p>
                  </a:txBody>
                  <a:tcPr marL="99060" marR="9906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dirty="0" smtClean="0"/>
                        <a:t>Impossible to produce specified</a:t>
                      </a:r>
                      <a:r>
                        <a:rPr lang="en-US" altLang="ko-KR" sz="1100" b="0" baseline="0" dirty="0" smtClean="0"/>
                        <a:t> </a:t>
                      </a:r>
                      <a:r>
                        <a:rPr lang="en-US" altLang="ko-KR" sz="1100" b="0" dirty="0" smtClean="0"/>
                        <a:t>voltage drop with</a:t>
                      </a:r>
                      <a:r>
                        <a:rPr lang="en-US" altLang="ko-KR" sz="1100" b="0" baseline="0" dirty="0" smtClean="0"/>
                        <a:t> given force limit.(400N, 50mV)</a:t>
                      </a:r>
                    </a:p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0" baseline="0" dirty="0" smtClean="0"/>
                        <a:t>Without force limit, cannot make </a:t>
                      </a:r>
                      <a:r>
                        <a:rPr lang="en-US" altLang="ko-KR" sz="1100" b="0" baseline="0" dirty="0" smtClean="0">
                          <a:solidFill>
                            <a:srgbClr val="FF0000"/>
                          </a:solidFill>
                        </a:rPr>
                        <a:t>desired internal short</a:t>
                      </a:r>
                      <a:r>
                        <a:rPr lang="en-US" altLang="ko-KR" sz="1100" b="0" baseline="0" dirty="0" smtClean="0"/>
                        <a:t> ; by </a:t>
                      </a:r>
                      <a:r>
                        <a:rPr lang="en-US" altLang="ko-KR" sz="1100" b="0" baseline="0" dirty="0" smtClean="0">
                          <a:solidFill>
                            <a:srgbClr val="FF0000"/>
                          </a:solidFill>
                        </a:rPr>
                        <a:t>case puncture or electrode torn</a:t>
                      </a:r>
                      <a:r>
                        <a:rPr lang="en-US" altLang="ko-KR" sz="1100" b="0" baseline="0" dirty="0" smtClean="0"/>
                        <a:t>.</a:t>
                      </a:r>
                      <a:endParaRPr lang="en-US" altLang="ko-KR" sz="1100" b="0" dirty="0" smtClean="0"/>
                    </a:p>
                    <a:p>
                      <a:pPr algn="l" latinLnBrk="1"/>
                      <a:r>
                        <a:rPr lang="en-US" altLang="ko-KR" sz="1100" b="0" dirty="0" smtClean="0"/>
                        <a:t>Reproducibility is</a:t>
                      </a:r>
                      <a:r>
                        <a:rPr lang="en-US" altLang="ko-KR" sz="1100" b="0" baseline="0" dirty="0" smtClean="0"/>
                        <a:t> low and test control is difficult.</a:t>
                      </a:r>
                      <a:endParaRPr lang="en-US" altLang="ko-KR" sz="1100" b="0" dirty="0" smtClean="0"/>
                    </a:p>
                  </a:txBody>
                  <a:tcPr marL="99060" marR="99060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en-US" altLang="ko-KR" sz="1100" b="0" dirty="0" smtClean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23" name="Picture 5" descr="BN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3695" y="1930613"/>
            <a:ext cx="1824408" cy="1191548"/>
          </a:xfrm>
          <a:prstGeom prst="rect">
            <a:avLst/>
          </a:prstGeom>
          <a:noFill/>
        </p:spPr>
      </p:pic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73080" y="3573016"/>
            <a:ext cx="1633349" cy="845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6081416" y="4041575"/>
            <a:ext cx="69923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bg1"/>
                </a:solidFill>
              </a:rPr>
              <a:t>Puncture</a:t>
            </a:r>
            <a:endParaRPr lang="ko-KR" altLang="en-US" sz="1000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662709" y="4421106"/>
            <a:ext cx="183418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Puncture with std indenter </a:t>
            </a:r>
            <a:endParaRPr lang="ko-KR" altLang="en-US" sz="1000" dirty="0"/>
          </a:p>
        </p:txBody>
      </p:sp>
      <p:sp>
        <p:nvSpPr>
          <p:cNvPr id="38" name="오른쪽 화살표 37"/>
          <p:cNvSpPr/>
          <p:nvPr/>
        </p:nvSpPr>
        <p:spPr>
          <a:xfrm>
            <a:off x="7564888" y="2852234"/>
            <a:ext cx="309563" cy="252607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127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56901" y="1951154"/>
            <a:ext cx="673540" cy="784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8005980" y="1927955"/>
            <a:ext cx="966629" cy="11153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타원 39"/>
          <p:cNvSpPr/>
          <p:nvPr/>
        </p:nvSpPr>
        <p:spPr>
          <a:xfrm>
            <a:off x="8306251" y="2639399"/>
            <a:ext cx="381793" cy="323850"/>
          </a:xfrm>
          <a:prstGeom prst="ellipse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2" name="TextBox 41"/>
          <p:cNvSpPr txBox="1"/>
          <p:nvPr/>
        </p:nvSpPr>
        <p:spPr>
          <a:xfrm>
            <a:off x="8481670" y="2733185"/>
            <a:ext cx="7553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Calibri" pitchFamily="34" charset="0"/>
              </a:rPr>
              <a:t>R 2.2mm</a:t>
            </a:r>
            <a:endParaRPr lang="ko-KR" altLang="en-US" sz="1200" b="1" dirty="0">
              <a:latin typeface="Calibri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085447" y="1914035"/>
            <a:ext cx="8018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b="1" dirty="0" smtClean="0">
                <a:latin typeface="Calibri" pitchFamily="34" charset="0"/>
              </a:rPr>
              <a:t>Dia. 6mm</a:t>
            </a:r>
            <a:endParaRPr lang="ko-KR" altLang="en-US" sz="1200" b="1" dirty="0">
              <a:latin typeface="Calibri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7999347" y="3011960"/>
            <a:ext cx="10943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800" dirty="0" smtClean="0"/>
              <a:t>Modified for short </a:t>
            </a:r>
          </a:p>
          <a:p>
            <a:r>
              <a:rPr lang="en-US" altLang="ko-KR" sz="800" dirty="0" smtClean="0"/>
              <a:t>w/o puncture</a:t>
            </a:r>
            <a:endParaRPr lang="ko-KR" altLang="en-US" sz="800" dirty="0"/>
          </a:p>
        </p:txBody>
      </p:sp>
      <p:pic>
        <p:nvPicPr>
          <p:cNvPr id="4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545288" y="3573016"/>
            <a:ext cx="1508129" cy="835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8" name="TextBox 47"/>
          <p:cNvSpPr txBox="1"/>
          <p:nvPr/>
        </p:nvSpPr>
        <p:spPr>
          <a:xfrm>
            <a:off x="7433414" y="4401865"/>
            <a:ext cx="18389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sz="1000" dirty="0" smtClean="0"/>
              <a:t>Test stop at 2mV drop(3kN)</a:t>
            </a:r>
            <a:br>
              <a:rPr lang="en-US" altLang="ko-KR" sz="1000" dirty="0" smtClean="0"/>
            </a:br>
            <a:r>
              <a:rPr lang="en-US" altLang="ko-KR" sz="1000" dirty="0" smtClean="0"/>
              <a:t>(2mV↑ : puncture</a:t>
            </a:r>
            <a:r>
              <a:rPr lang="en-US" altLang="ko-KR" sz="1000" dirty="0" smtClean="0">
                <a:sym typeface="Wingdings" pitchFamily="2" charset="2"/>
              </a:rPr>
              <a:t>)</a:t>
            </a:r>
            <a:endParaRPr lang="ko-KR" altLang="en-US" sz="1000" dirty="0"/>
          </a:p>
        </p:txBody>
      </p:sp>
      <p:sp>
        <p:nvSpPr>
          <p:cNvPr id="49" name="TextBox 48"/>
          <p:cNvSpPr txBox="1"/>
          <p:nvPr/>
        </p:nvSpPr>
        <p:spPr>
          <a:xfrm>
            <a:off x="7869928" y="4048710"/>
            <a:ext cx="9519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>
                <a:solidFill>
                  <a:schemeClr val="bg1"/>
                </a:solidFill>
              </a:rPr>
              <a:t>No puncture</a:t>
            </a:r>
            <a:endParaRPr lang="ko-KR" altLang="en-US" sz="1000" dirty="0">
              <a:solidFill>
                <a:schemeClr val="bg1"/>
              </a:solidFill>
            </a:endParaRPr>
          </a:p>
        </p:txBody>
      </p:sp>
      <p:grpSp>
        <p:nvGrpSpPr>
          <p:cNvPr id="31" name="그룹 30"/>
          <p:cNvGrpSpPr/>
          <p:nvPr/>
        </p:nvGrpSpPr>
        <p:grpSpPr>
          <a:xfrm>
            <a:off x="2000672" y="1988710"/>
            <a:ext cx="3454586" cy="2808442"/>
            <a:chOff x="5972183" y="1984175"/>
            <a:chExt cx="3454586" cy="2808442"/>
          </a:xfrm>
        </p:grpSpPr>
        <p:pic>
          <p:nvPicPr>
            <p:cNvPr id="24" name="Picture 3"/>
            <p:cNvPicPr>
              <a:picLocks noChangeAspect="1" noChangeArrowheads="1"/>
            </p:cNvPicPr>
            <p:nvPr/>
          </p:nvPicPr>
          <p:blipFill>
            <a:blip r:embed="rId8" cstate="print"/>
            <a:srcRect l="31497" t="46264" r="29635" b="4501"/>
            <a:stretch>
              <a:fillRect/>
            </a:stretch>
          </p:blipFill>
          <p:spPr bwMode="auto">
            <a:xfrm>
              <a:off x="8140910" y="1984175"/>
              <a:ext cx="1168967" cy="11906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" name="Picture 4"/>
            <p:cNvPicPr>
              <a:picLocks noChangeAspect="1" noChangeArrowheads="1"/>
            </p:cNvPicPr>
            <p:nvPr/>
          </p:nvPicPr>
          <p:blipFill>
            <a:blip r:embed="rId9" cstate="print">
              <a:lum bright="24000" contrast="-19000"/>
            </a:blip>
            <a:srcRect l="6522" t="9825" r="15217" b="28928"/>
            <a:stretch>
              <a:fillRect/>
            </a:stretch>
          </p:blipFill>
          <p:spPr bwMode="auto">
            <a:xfrm>
              <a:off x="6093209" y="2014058"/>
              <a:ext cx="1920524" cy="1170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7" name="Picture 6"/>
            <p:cNvPicPr>
              <a:picLocks noChangeAspect="1" noChangeArrowheads="1"/>
            </p:cNvPicPr>
            <p:nvPr/>
          </p:nvPicPr>
          <p:blipFill>
            <a:blip r:embed="rId10" cstate="print">
              <a:lum bright="61000" contrast="59000"/>
            </a:blip>
            <a:srcRect l="40476" t="35988" r="40635" b="38820"/>
            <a:stretch>
              <a:fillRect/>
            </a:stretch>
          </p:blipFill>
          <p:spPr bwMode="auto">
            <a:xfrm>
              <a:off x="6079382" y="3615191"/>
              <a:ext cx="1030236" cy="950987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pic>
          <p:nvPicPr>
            <p:cNvPr id="30" name="Picture 10"/>
            <p:cNvPicPr>
              <a:picLocks noChangeAspect="1" noChangeArrowheads="1"/>
            </p:cNvPicPr>
            <p:nvPr/>
          </p:nvPicPr>
          <p:blipFill>
            <a:blip r:embed="rId11" cstate="print"/>
            <a:srcRect l="41273" t="50000" r="42218" b="28571"/>
            <a:stretch>
              <a:fillRect/>
            </a:stretch>
          </p:blipFill>
          <p:spPr bwMode="auto">
            <a:xfrm>
              <a:off x="7696122" y="3605324"/>
              <a:ext cx="1047137" cy="966588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</p:pic>
        <p:sp>
          <p:nvSpPr>
            <p:cNvPr id="35" name="TextBox 34"/>
            <p:cNvSpPr txBox="1"/>
            <p:nvPr/>
          </p:nvSpPr>
          <p:spPr>
            <a:xfrm>
              <a:off x="5972183" y="4545663"/>
              <a:ext cx="12234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400N, 20mV drop</a:t>
              </a:r>
              <a:endParaRPr lang="ko-KR" altLang="en-US" sz="10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7616028" y="4546396"/>
              <a:ext cx="129394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dirty="0" smtClean="0"/>
                <a:t>3000N, 30mV drop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8371672" y="4109712"/>
              <a:ext cx="105509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1000" b="1" dirty="0" smtClean="0">
                  <a:solidFill>
                    <a:srgbClr val="FF0000"/>
                  </a:solidFill>
                </a:rPr>
                <a:t>Electrode torn</a:t>
              </a:r>
              <a:endParaRPr lang="ko-KR" altLang="en-US" sz="1000" b="1" dirty="0">
                <a:solidFill>
                  <a:srgbClr val="FF0000"/>
                </a:solidFill>
              </a:endParaRPr>
            </a:p>
          </p:txBody>
        </p:sp>
        <p:sp>
          <p:nvSpPr>
            <p:cNvPr id="50" name="오른쪽 화살표 49"/>
            <p:cNvSpPr/>
            <p:nvPr/>
          </p:nvSpPr>
          <p:spPr>
            <a:xfrm>
              <a:off x="7246938" y="4025451"/>
              <a:ext cx="309563" cy="252607"/>
            </a:xfrm>
            <a:prstGeom prst="rightArrow">
              <a:avLst/>
            </a:prstGeom>
            <a:solidFill>
              <a:schemeClr val="bg1">
                <a:lumMod val="75000"/>
              </a:schemeClr>
            </a:solidFill>
            <a:ln w="127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" name="제목 1"/>
          <p:cNvSpPr txBox="1">
            <a:spLocks/>
          </p:cNvSpPr>
          <p:nvPr/>
        </p:nvSpPr>
        <p:spPr>
          <a:xfrm>
            <a:off x="318000" y="165588"/>
            <a:ext cx="7371304" cy="504056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ko-KR" sz="2400" b="1" dirty="0" smtClean="0"/>
              <a:t>Cell test : Nail penetration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364386" y="823516"/>
            <a:ext cx="91235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0000CC"/>
                </a:solidFill>
              </a:rPr>
              <a:t>□ </a:t>
            </a:r>
            <a:r>
              <a:rPr lang="en-US" altLang="ko-KR" b="1" dirty="0" smtClean="0">
                <a:solidFill>
                  <a:srgbClr val="0000CC"/>
                </a:solidFill>
              </a:rPr>
              <a:t>Considerations on test methods</a:t>
            </a:r>
          </a:p>
          <a:p>
            <a:endParaRPr lang="en-US" altLang="ko-KR" b="1" dirty="0" smtClean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640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ChangeArrowheads="1"/>
          </p:cNvSpPr>
          <p:nvPr/>
        </p:nvSpPr>
        <p:spPr bwMode="auto">
          <a:xfrm>
            <a:off x="4860638" y="43935"/>
            <a:ext cx="18473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fontAlgn="base" latinLnBrk="0" hangingPunct="0">
              <a:spcBef>
                <a:spcPct val="0"/>
              </a:spcBef>
              <a:spcAft>
                <a:spcPct val="0"/>
              </a:spcAft>
            </a:pPr>
            <a:endParaRPr lang="ko-KR" altLang="ko-KR">
              <a:solidFill>
                <a:srgbClr val="000000"/>
              </a:solidFill>
              <a:latin typeface="굴림" charset="-127"/>
            </a:endParaRPr>
          </a:p>
        </p:txBody>
      </p:sp>
      <p:graphicFrame>
        <p:nvGraphicFramePr>
          <p:cNvPr id="12" name="표 11"/>
          <p:cNvGraphicFramePr>
            <a:graphicFrameLocks noGrp="1"/>
          </p:cNvGraphicFramePr>
          <p:nvPr/>
        </p:nvGraphicFramePr>
        <p:xfrm>
          <a:off x="691356" y="1238376"/>
          <a:ext cx="8681244" cy="46421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0793"/>
                <a:gridCol w="3708003"/>
                <a:gridCol w="3702448"/>
              </a:tblGrid>
              <a:tr h="38170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Parameters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Pure ceramic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Ceramic nail</a:t>
                      </a:r>
                      <a:r>
                        <a:rPr lang="en-US" altLang="ko-KR" sz="1400" baseline="0" dirty="0" smtClean="0">
                          <a:solidFill>
                            <a:schemeClr val="tx1"/>
                          </a:solidFill>
                        </a:rPr>
                        <a:t> with metal tip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99060" marR="99060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147842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/>
                        <a:t>Test schematics</a:t>
                      </a:r>
                      <a:endParaRPr lang="ko-KR" altLang="en-US" sz="1100" b="0" dirty="0"/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/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100" b="0" dirty="0" smtClean="0"/>
                    </a:p>
                  </a:txBody>
                  <a:tcPr marL="99060" marR="99060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28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/>
                        <a:t>Short by</a:t>
                      </a:r>
                      <a:endParaRPr lang="ko-KR" altLang="en-US" sz="1100" b="0" dirty="0"/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electrode burr(nail dia. 3mm)</a:t>
                      </a:r>
                      <a:endParaRPr lang="ko-KR" altLang="en-US" sz="1100" dirty="0" smtClean="0"/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dirty="0" smtClean="0"/>
                        <a:t>metal particle + electrode burr↓(nail dia.1mm)</a:t>
                      </a:r>
                      <a:endParaRPr lang="ko-KR" altLang="en-US" sz="1100" dirty="0" smtClean="0"/>
                    </a:p>
                  </a:txBody>
                  <a:tcPr marL="99060" marR="99060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18529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/>
                        <a:t>Test result</a:t>
                      </a:r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/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100" b="0" dirty="0"/>
                    </a:p>
                  </a:txBody>
                  <a:tcPr marL="99060" marR="99060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159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/>
                        <a:t>Benefit</a:t>
                      </a:r>
                      <a:endParaRPr lang="ko-KR" altLang="en-US" sz="1100" b="0" dirty="0"/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baseline="0" dirty="0" smtClean="0">
                          <a:solidFill>
                            <a:srgbClr val="0000CC"/>
                          </a:solidFill>
                        </a:rPr>
                        <a:t>Induce significant internal short for safety testing.  Provide good reproducibility</a:t>
                      </a:r>
                    </a:p>
                  </a:txBody>
                  <a:tcPr marL="99060" marR="99060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latinLnBrk="1"/>
                      <a:endParaRPr lang="en-US" altLang="ko-KR" sz="1000" dirty="0" smtClean="0"/>
                    </a:p>
                  </a:txBody>
                  <a:tcPr anchor="ctr"/>
                </a:tc>
              </a:tr>
              <a:tr h="31598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/>
                        <a:t>Drawback</a:t>
                      </a:r>
                      <a:endParaRPr lang="ko-KR" altLang="en-US" sz="1100" b="0" dirty="0"/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baseline="0" dirty="0" smtClean="0"/>
                        <a:t>Difficult case weakening for third-party test institute.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baseline="0" dirty="0" smtClean="0"/>
                        <a:t>5mV end condition will lead short on multiple layers.</a:t>
                      </a:r>
                    </a:p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baseline="0" dirty="0" smtClean="0">
                          <a:sym typeface="Wingdings" pitchFamily="2" charset="2"/>
                        </a:rPr>
                        <a:t> Precision control required with voltage drop less than 5mV.</a:t>
                      </a:r>
                      <a:endParaRPr lang="en-US" altLang="ko-KR" sz="1050" b="0" baseline="0" dirty="0" smtClean="0"/>
                    </a:p>
                  </a:txBody>
                  <a:tcPr marL="99060" marR="99060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</a:tr>
              <a:tr h="34641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0" dirty="0" smtClean="0"/>
                        <a:t>Remarks</a:t>
                      </a:r>
                      <a:endParaRPr lang="ko-KR" altLang="en-US" sz="1100" b="0" dirty="0"/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b="0" dirty="0" smtClean="0"/>
                        <a:t>Short by </a:t>
                      </a:r>
                      <a:r>
                        <a:rPr lang="en-US" altLang="ko-KR" sz="1000" b="1" dirty="0" smtClean="0">
                          <a:solidFill>
                            <a:srgbClr val="FF0000"/>
                          </a:solidFill>
                        </a:rPr>
                        <a:t>electrode burr</a:t>
                      </a:r>
                      <a:r>
                        <a:rPr lang="en-US" altLang="ko-KR" sz="1000" b="0" dirty="0" smtClean="0"/>
                        <a:t>, no short by particle.</a:t>
                      </a:r>
                      <a:r>
                        <a:rPr lang="en-US" altLang="ko-KR" sz="1000" b="0" baseline="0" dirty="0" smtClean="0"/>
                        <a:t> </a:t>
                      </a:r>
                    </a:p>
                  </a:txBody>
                  <a:tcPr marL="99060" marR="99060"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00" dirty="0" smtClean="0"/>
                        <a:t>Provides good simulation of internal short </a:t>
                      </a:r>
                      <a:r>
                        <a:rPr lang="en-US" altLang="ko-KR" sz="1000" b="1" dirty="0" smtClean="0">
                          <a:solidFill>
                            <a:srgbClr val="0000CC"/>
                          </a:solidFill>
                        </a:rPr>
                        <a:t>by particle</a:t>
                      </a:r>
                      <a:r>
                        <a:rPr lang="en-US" altLang="ko-KR" sz="1000" dirty="0" smtClean="0"/>
                        <a:t>.</a:t>
                      </a:r>
                    </a:p>
                  </a:txBody>
                  <a:tcPr marL="99060" marR="99060" anchor="ctr">
                    <a:lnL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CC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" name="그룹 97"/>
          <p:cNvGrpSpPr/>
          <p:nvPr/>
        </p:nvGrpSpPr>
        <p:grpSpPr>
          <a:xfrm>
            <a:off x="2650076" y="2036610"/>
            <a:ext cx="2303133" cy="963449"/>
            <a:chOff x="2594768" y="2180491"/>
            <a:chExt cx="2125969" cy="963449"/>
          </a:xfrm>
        </p:grpSpPr>
        <p:sp>
          <p:nvSpPr>
            <p:cNvPr id="68" name="직사각형 67"/>
            <p:cNvSpPr/>
            <p:nvPr/>
          </p:nvSpPr>
          <p:spPr>
            <a:xfrm>
              <a:off x="2598759" y="2573232"/>
              <a:ext cx="578691" cy="87487"/>
            </a:xfrm>
            <a:prstGeom prst="rect">
              <a:avLst/>
            </a:prstGeom>
            <a:solidFill>
              <a:srgbClr val="BFBFB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69" name="직사각형 68"/>
            <p:cNvSpPr/>
            <p:nvPr/>
          </p:nvSpPr>
          <p:spPr>
            <a:xfrm>
              <a:off x="2597137" y="2681374"/>
              <a:ext cx="2123600" cy="30713"/>
            </a:xfrm>
            <a:prstGeom prst="rect">
              <a:avLst/>
            </a:prstGeom>
            <a:solidFill>
              <a:srgbClr val="00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맑은 고딕"/>
                  <a:ea typeface="맑은 고딕"/>
                  <a:cs typeface="+mn-cs"/>
                </a:rPr>
                <a:t>.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71" name="직사각형 70"/>
            <p:cNvSpPr/>
            <p:nvPr/>
          </p:nvSpPr>
          <p:spPr>
            <a:xfrm>
              <a:off x="2595517" y="2714676"/>
              <a:ext cx="2123600" cy="61425"/>
            </a:xfrm>
            <a:prstGeom prst="rect">
              <a:avLst/>
            </a:prstGeom>
            <a:solidFill>
              <a:srgbClr val="EEECE1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맑은 고딕"/>
                  <a:ea typeface="맑은 고딕"/>
                  <a:cs typeface="+mn-cs"/>
                </a:rPr>
                <a:t>.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72" name="직사각형 71"/>
            <p:cNvSpPr/>
            <p:nvPr/>
          </p:nvSpPr>
          <p:spPr>
            <a:xfrm>
              <a:off x="2595522" y="2794875"/>
              <a:ext cx="2123600" cy="30713"/>
            </a:xfrm>
            <a:prstGeom prst="rect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73" name="직사각형 72"/>
            <p:cNvSpPr/>
            <p:nvPr/>
          </p:nvSpPr>
          <p:spPr>
            <a:xfrm>
              <a:off x="2596388" y="2851982"/>
              <a:ext cx="2123600" cy="30713"/>
            </a:xfrm>
            <a:prstGeom prst="rect">
              <a:avLst/>
            </a:prstGeom>
            <a:solidFill>
              <a:srgbClr val="EEECE1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맑은 고딕"/>
                  <a:ea typeface="맑은 고딕"/>
                  <a:cs typeface="+mn-cs"/>
                </a:rPr>
                <a:t>.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74" name="직사각형 73"/>
            <p:cNvSpPr/>
            <p:nvPr/>
          </p:nvSpPr>
          <p:spPr>
            <a:xfrm>
              <a:off x="2596394" y="2903018"/>
              <a:ext cx="2123600" cy="30713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75" name="직사각형 74"/>
            <p:cNvSpPr/>
            <p:nvPr/>
          </p:nvSpPr>
          <p:spPr>
            <a:xfrm>
              <a:off x="2594768" y="2952835"/>
              <a:ext cx="2123600" cy="30713"/>
            </a:xfrm>
            <a:prstGeom prst="rect">
              <a:avLst/>
            </a:prstGeom>
            <a:solidFill>
              <a:srgbClr val="EEECE1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맑은 고딕"/>
                  <a:ea typeface="맑은 고딕"/>
                  <a:cs typeface="+mn-cs"/>
                </a:rPr>
                <a:t>.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76" name="직사각형 75"/>
            <p:cNvSpPr/>
            <p:nvPr/>
          </p:nvSpPr>
          <p:spPr>
            <a:xfrm>
              <a:off x="2596394" y="3005090"/>
              <a:ext cx="2123600" cy="30713"/>
            </a:xfrm>
            <a:prstGeom prst="rect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77" name="직사각형 76"/>
            <p:cNvSpPr/>
            <p:nvPr/>
          </p:nvSpPr>
          <p:spPr>
            <a:xfrm>
              <a:off x="2594768" y="3062195"/>
              <a:ext cx="2123600" cy="30713"/>
            </a:xfrm>
            <a:prstGeom prst="rect">
              <a:avLst/>
            </a:prstGeom>
            <a:solidFill>
              <a:srgbClr val="EEECE1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맑은 고딕"/>
                  <a:ea typeface="맑은 고딕"/>
                  <a:cs typeface="+mn-cs"/>
                </a:rPr>
                <a:t>.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78" name="직사각형 77"/>
            <p:cNvSpPr/>
            <p:nvPr/>
          </p:nvSpPr>
          <p:spPr>
            <a:xfrm>
              <a:off x="2594772" y="3113228"/>
              <a:ext cx="2123600" cy="30712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80" name="직사각형 79"/>
            <p:cNvSpPr/>
            <p:nvPr/>
          </p:nvSpPr>
          <p:spPr>
            <a:xfrm>
              <a:off x="4141328" y="2572016"/>
              <a:ext cx="578691" cy="87487"/>
            </a:xfrm>
            <a:prstGeom prst="rect">
              <a:avLst/>
            </a:prstGeom>
            <a:solidFill>
              <a:srgbClr val="BFBFB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97" name="번개 96"/>
            <p:cNvSpPr/>
            <p:nvPr/>
          </p:nvSpPr>
          <p:spPr>
            <a:xfrm flipV="1">
              <a:off x="3446584" y="2848705"/>
              <a:ext cx="202223" cy="140677"/>
            </a:xfrm>
            <a:prstGeom prst="lightningBolt">
              <a:avLst/>
            </a:prstGeom>
            <a:solidFill>
              <a:srgbClr val="FF0000"/>
            </a:solidFill>
            <a:ln w="635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11" name="직사각형 110"/>
            <p:cNvSpPr/>
            <p:nvPr/>
          </p:nvSpPr>
          <p:spPr>
            <a:xfrm>
              <a:off x="3172953" y="2610609"/>
              <a:ext cx="987518" cy="49066"/>
            </a:xfrm>
            <a:prstGeom prst="rect">
              <a:avLst/>
            </a:prstGeom>
            <a:solidFill>
              <a:srgbClr val="BFBFB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79" name="오각형 78"/>
            <p:cNvSpPr/>
            <p:nvPr/>
          </p:nvSpPr>
          <p:spPr>
            <a:xfrm rot="5400000">
              <a:off x="3315560" y="2261220"/>
              <a:ext cx="702359" cy="540902"/>
            </a:xfrm>
            <a:prstGeom prst="homePlate">
              <a:avLst>
                <a:gd name="adj" fmla="val 143617"/>
              </a:avLst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</p:grpSp>
      <p:sp>
        <p:nvSpPr>
          <p:cNvPr id="108" name="TextBox 107"/>
          <p:cNvSpPr txBox="1"/>
          <p:nvPr/>
        </p:nvSpPr>
        <p:spPr>
          <a:xfrm>
            <a:off x="4394304" y="1959666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1</a:t>
            </a:r>
            <a:r>
              <a:rPr lang="en-US" altLang="ko-KR" sz="1000" baseline="30000" dirty="0" smtClean="0"/>
              <a:t>st</a:t>
            </a:r>
            <a:r>
              <a:rPr lang="en-US" altLang="ko-KR" sz="1000" dirty="0" smtClean="0"/>
              <a:t> layer </a:t>
            </a:r>
          </a:p>
          <a:p>
            <a:r>
              <a:rPr lang="en-US" altLang="ko-KR" sz="1000" dirty="0" smtClean="0"/>
              <a:t>at cell surface</a:t>
            </a:r>
            <a:endParaRPr lang="ko-KR" altLang="en-US" sz="1000" dirty="0"/>
          </a:p>
        </p:txBody>
      </p:sp>
      <p:cxnSp>
        <p:nvCxnSpPr>
          <p:cNvPr id="109" name="직선 화살표 연결선 108"/>
          <p:cNvCxnSpPr/>
          <p:nvPr/>
        </p:nvCxnSpPr>
        <p:spPr>
          <a:xfrm flipH="1">
            <a:off x="3915634" y="2194873"/>
            <a:ext cx="493865" cy="53009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그룹 98"/>
          <p:cNvGrpSpPr/>
          <p:nvPr/>
        </p:nvGrpSpPr>
        <p:grpSpPr>
          <a:xfrm>
            <a:off x="6216253" y="1772817"/>
            <a:ext cx="2170145" cy="1220371"/>
            <a:chOff x="5298996" y="2031001"/>
            <a:chExt cx="2003211" cy="1220371"/>
          </a:xfrm>
        </p:grpSpPr>
        <p:sp>
          <p:nvSpPr>
            <p:cNvPr id="81" name="직사각형 80"/>
            <p:cNvSpPr/>
            <p:nvPr/>
          </p:nvSpPr>
          <p:spPr>
            <a:xfrm>
              <a:off x="5313558" y="2784846"/>
              <a:ext cx="1988649" cy="30930"/>
            </a:xfrm>
            <a:prstGeom prst="rect">
              <a:avLst/>
            </a:prstGeom>
            <a:solidFill>
              <a:srgbClr val="00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맑은 고딕"/>
                  <a:ea typeface="맑은 고딕"/>
                  <a:cs typeface="+mn-cs"/>
                </a:rPr>
                <a:t>.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83" name="직사각형 82"/>
            <p:cNvSpPr/>
            <p:nvPr/>
          </p:nvSpPr>
          <p:spPr>
            <a:xfrm>
              <a:off x="5312042" y="2819067"/>
              <a:ext cx="1988649" cy="61859"/>
            </a:xfrm>
            <a:prstGeom prst="rect">
              <a:avLst/>
            </a:prstGeom>
            <a:solidFill>
              <a:srgbClr val="EEECE1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맑은 고딕"/>
                  <a:ea typeface="맑은 고딕"/>
                  <a:cs typeface="+mn-cs"/>
                </a:rPr>
                <a:t>.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84" name="직사각형 83"/>
            <p:cNvSpPr/>
            <p:nvPr/>
          </p:nvSpPr>
          <p:spPr>
            <a:xfrm>
              <a:off x="5312045" y="2899834"/>
              <a:ext cx="1988649" cy="30930"/>
            </a:xfrm>
            <a:prstGeom prst="rect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85" name="직사각형 84"/>
            <p:cNvSpPr/>
            <p:nvPr/>
          </p:nvSpPr>
          <p:spPr>
            <a:xfrm>
              <a:off x="5312856" y="2957345"/>
              <a:ext cx="1988649" cy="30930"/>
            </a:xfrm>
            <a:prstGeom prst="rect">
              <a:avLst/>
            </a:prstGeom>
            <a:solidFill>
              <a:srgbClr val="EEECE1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맑은 고딕"/>
                  <a:ea typeface="맑은 고딕"/>
                  <a:cs typeface="+mn-cs"/>
                </a:rPr>
                <a:t>.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86" name="직사각형 85"/>
            <p:cNvSpPr/>
            <p:nvPr/>
          </p:nvSpPr>
          <p:spPr>
            <a:xfrm>
              <a:off x="5312862" y="3008742"/>
              <a:ext cx="1988649" cy="3093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87" name="직사각형 86"/>
            <p:cNvSpPr/>
            <p:nvPr/>
          </p:nvSpPr>
          <p:spPr>
            <a:xfrm>
              <a:off x="5311340" y="3058910"/>
              <a:ext cx="1988649" cy="30930"/>
            </a:xfrm>
            <a:prstGeom prst="rect">
              <a:avLst/>
            </a:prstGeom>
            <a:solidFill>
              <a:srgbClr val="EEECE1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맑은 고딕"/>
                  <a:ea typeface="맑은 고딕"/>
                  <a:cs typeface="+mn-cs"/>
                </a:rPr>
                <a:t>.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88" name="직사각형 87"/>
            <p:cNvSpPr/>
            <p:nvPr/>
          </p:nvSpPr>
          <p:spPr>
            <a:xfrm>
              <a:off x="5312862" y="3111535"/>
              <a:ext cx="1988649" cy="30930"/>
            </a:xfrm>
            <a:prstGeom prst="rect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89" name="직사각형 88"/>
            <p:cNvSpPr/>
            <p:nvPr/>
          </p:nvSpPr>
          <p:spPr>
            <a:xfrm>
              <a:off x="5311340" y="3169045"/>
              <a:ext cx="1988649" cy="30930"/>
            </a:xfrm>
            <a:prstGeom prst="rect">
              <a:avLst/>
            </a:prstGeom>
            <a:solidFill>
              <a:srgbClr val="EEECE1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맑은 고딕"/>
                  <a:ea typeface="맑은 고딕"/>
                  <a:cs typeface="+mn-cs"/>
                </a:rPr>
                <a:t>.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90" name="직사각형 89"/>
            <p:cNvSpPr/>
            <p:nvPr/>
          </p:nvSpPr>
          <p:spPr>
            <a:xfrm>
              <a:off x="5311343" y="3220442"/>
              <a:ext cx="1988649" cy="30930"/>
            </a:xfrm>
            <a:prstGeom prst="rect">
              <a:avLst/>
            </a:prstGeom>
            <a:solidFill>
              <a:sysClr val="windowText" lastClr="00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91" name="오각형 90"/>
            <p:cNvSpPr/>
            <p:nvPr/>
          </p:nvSpPr>
          <p:spPr>
            <a:xfrm rot="5400000">
              <a:off x="5827739" y="2427229"/>
              <a:ext cx="965490" cy="173033"/>
            </a:xfrm>
            <a:prstGeom prst="homePlate">
              <a:avLst>
                <a:gd name="adj" fmla="val 143617"/>
              </a:avLst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92" name="오각형 91"/>
            <p:cNvSpPr/>
            <p:nvPr/>
          </p:nvSpPr>
          <p:spPr>
            <a:xfrm rot="5400000">
              <a:off x="6269910" y="2938837"/>
              <a:ext cx="83593" cy="49942"/>
            </a:xfrm>
            <a:prstGeom prst="homePlate">
              <a:avLst>
                <a:gd name="adj" fmla="val 143617"/>
              </a:avLst>
            </a:prstGeom>
            <a:solidFill>
              <a:sysClr val="windowText" lastClr="000000">
                <a:lumMod val="75000"/>
                <a:lumOff val="2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93" name="왼쪽으로 구부러진 화살표 92"/>
            <p:cNvSpPr/>
            <p:nvPr/>
          </p:nvSpPr>
          <p:spPr>
            <a:xfrm flipH="1" flipV="1">
              <a:off x="6361441" y="2913446"/>
              <a:ext cx="388601" cy="133382"/>
            </a:xfrm>
            <a:prstGeom prst="curvedLeftArrow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94" name="왼쪽으로 구부러진 화살표 93"/>
            <p:cNvSpPr/>
            <p:nvPr/>
          </p:nvSpPr>
          <p:spPr>
            <a:xfrm flipV="1">
              <a:off x="5879688" y="2907327"/>
              <a:ext cx="369850" cy="132159"/>
            </a:xfrm>
            <a:prstGeom prst="curvedLeftArrow">
              <a:avLst/>
            </a:prstGeom>
            <a:solidFill>
              <a:srgbClr val="FF00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95" name="직사각형 94"/>
            <p:cNvSpPr/>
            <p:nvPr/>
          </p:nvSpPr>
          <p:spPr>
            <a:xfrm>
              <a:off x="5298996" y="2672763"/>
              <a:ext cx="541916" cy="88106"/>
            </a:xfrm>
            <a:prstGeom prst="rect">
              <a:avLst/>
            </a:prstGeom>
            <a:solidFill>
              <a:srgbClr val="BFBFB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  <p:sp>
          <p:nvSpPr>
            <p:cNvPr id="96" name="직사각형 95"/>
            <p:cNvSpPr/>
            <p:nvPr/>
          </p:nvSpPr>
          <p:spPr>
            <a:xfrm>
              <a:off x="6743538" y="2674714"/>
              <a:ext cx="541916" cy="88106"/>
            </a:xfrm>
            <a:prstGeom prst="rect">
              <a:avLst/>
            </a:prstGeom>
            <a:solidFill>
              <a:srgbClr val="BFBFBF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맑은 고딕"/>
                <a:ea typeface="맑은 고딕"/>
                <a:cs typeface="+mn-cs"/>
              </a:endParaRPr>
            </a:p>
          </p:txBody>
        </p:sp>
      </p:grpSp>
      <p:sp>
        <p:nvSpPr>
          <p:cNvPr id="117" name="TextBox 116"/>
          <p:cNvSpPr txBox="1"/>
          <p:nvPr/>
        </p:nvSpPr>
        <p:spPr>
          <a:xfrm>
            <a:off x="3637309" y="3571681"/>
            <a:ext cx="197098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Test result was dependent to amount of case weakening.</a:t>
            </a:r>
          </a:p>
          <a:p>
            <a:r>
              <a:rPr lang="en-US" altLang="ko-KR" sz="1000" dirty="0" smtClean="0"/>
              <a:t> - High-weakened : L3~4</a:t>
            </a:r>
          </a:p>
          <a:p>
            <a:r>
              <a:rPr lang="en-US" altLang="ko-KR" sz="1000" dirty="0" smtClean="0"/>
              <a:t> - Mid-weakened : L4</a:t>
            </a:r>
          </a:p>
          <a:p>
            <a:r>
              <a:rPr lang="en-US" altLang="ko-KR" sz="1000" dirty="0" smtClean="0"/>
              <a:t> - Not-weakened : L5</a:t>
            </a:r>
            <a:endParaRPr lang="ko-KR" altLang="en-US" sz="1000" dirty="0"/>
          </a:p>
        </p:txBody>
      </p:sp>
      <p:sp>
        <p:nvSpPr>
          <p:cNvPr id="118" name="TextBox 117"/>
          <p:cNvSpPr txBox="1"/>
          <p:nvPr/>
        </p:nvSpPr>
        <p:spPr>
          <a:xfrm>
            <a:off x="2115344" y="4330774"/>
            <a:ext cx="189123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 smtClean="0"/>
              <a:t>&lt;Mid weakened : L4&gt;</a:t>
            </a:r>
          </a:p>
        </p:txBody>
      </p:sp>
      <p:pic>
        <p:nvPicPr>
          <p:cNvPr id="1027" name="Picture 3" descr="C:\Users\sbee.lee\Desktop\n1_관통(103) 271114 140120 M.avi_000011000.jpg"/>
          <p:cNvPicPr>
            <a:picLocks noChangeAspect="1" noChangeArrowheads="1"/>
          </p:cNvPicPr>
          <p:nvPr/>
        </p:nvPicPr>
        <p:blipFill>
          <a:blip r:embed="rId3" cstate="print"/>
          <a:srcRect l="14757" t="33678" r="19073" b="7627"/>
          <a:stretch>
            <a:fillRect/>
          </a:stretch>
        </p:blipFill>
        <p:spPr bwMode="auto">
          <a:xfrm>
            <a:off x="2316825" y="3573359"/>
            <a:ext cx="1229029" cy="754747"/>
          </a:xfrm>
          <a:prstGeom prst="rect">
            <a:avLst/>
          </a:prstGeom>
          <a:noFill/>
        </p:spPr>
      </p:pic>
      <p:sp>
        <p:nvSpPr>
          <p:cNvPr id="119" name="TextBox 118"/>
          <p:cNvSpPr txBox="1"/>
          <p:nvPr/>
        </p:nvSpPr>
        <p:spPr>
          <a:xfrm>
            <a:off x="5725527" y="4330774"/>
            <a:ext cx="143334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dirty="0" smtClean="0"/>
              <a:t>&lt;Test result : L3&gt;</a:t>
            </a:r>
          </a:p>
        </p:txBody>
      </p:sp>
      <p:sp>
        <p:nvSpPr>
          <p:cNvPr id="120" name="직사각형 119"/>
          <p:cNvSpPr/>
          <p:nvPr/>
        </p:nvSpPr>
        <p:spPr>
          <a:xfrm>
            <a:off x="6850270" y="2382346"/>
            <a:ext cx="887413" cy="116362"/>
          </a:xfrm>
          <a:prstGeom prst="rect">
            <a:avLst/>
          </a:prstGeom>
          <a:noFill/>
          <a:ln w="1270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21" name="TextBox 120"/>
          <p:cNvSpPr txBox="1"/>
          <p:nvPr/>
        </p:nvSpPr>
        <p:spPr>
          <a:xfrm>
            <a:off x="5823123" y="1627819"/>
            <a:ext cx="34558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ko-KR" sz="1000" dirty="0" smtClean="0"/>
              <a:t>Case removed to maximize short by tip and minimize case short effect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2065870" y="1658001"/>
            <a:ext cx="36300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Case weakening required to minimize short by case burr</a:t>
            </a:r>
          </a:p>
        </p:txBody>
      </p:sp>
      <p:sp>
        <p:nvSpPr>
          <p:cNvPr id="123" name="직사각형 122"/>
          <p:cNvSpPr/>
          <p:nvPr/>
        </p:nvSpPr>
        <p:spPr>
          <a:xfrm>
            <a:off x="3337214" y="2382346"/>
            <a:ext cx="887413" cy="88082"/>
          </a:xfrm>
          <a:prstGeom prst="rect">
            <a:avLst/>
          </a:prstGeom>
          <a:noFill/>
          <a:ln w="1270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125" name="직선 화살표 연결선 124"/>
          <p:cNvCxnSpPr/>
          <p:nvPr/>
        </p:nvCxnSpPr>
        <p:spPr>
          <a:xfrm>
            <a:off x="2990851" y="1915237"/>
            <a:ext cx="348598" cy="42321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직선 화살표 연결선 125"/>
          <p:cNvCxnSpPr/>
          <p:nvPr/>
        </p:nvCxnSpPr>
        <p:spPr>
          <a:xfrm>
            <a:off x="6629400" y="1853692"/>
            <a:ext cx="323851" cy="50995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1" name="Picture 2" descr="\\sbldoc\safety&amp;environmental\환경 평가\VDA 내부단락 모사\120Ah 세라믹관통 해체\#1 - 38턴까지 관통\141112 용희형 셀 해체 004.jpg"/>
          <p:cNvPicPr>
            <a:picLocks noChangeAspect="1" noChangeArrowheads="1"/>
          </p:cNvPicPr>
          <p:nvPr/>
        </p:nvPicPr>
        <p:blipFill>
          <a:blip r:embed="rId4" cstate="print"/>
          <a:srcRect l="40993" t="43003" r="39285" b="39649"/>
          <a:stretch>
            <a:fillRect/>
          </a:stretch>
        </p:blipFill>
        <p:spPr bwMode="auto">
          <a:xfrm>
            <a:off x="7146878" y="3586510"/>
            <a:ext cx="1237480" cy="753523"/>
          </a:xfrm>
          <a:prstGeom prst="rect">
            <a:avLst/>
          </a:prstGeom>
          <a:noFill/>
        </p:spPr>
      </p:pic>
      <p:sp>
        <p:nvSpPr>
          <p:cNvPr id="132" name="TextBox 131"/>
          <p:cNvSpPr txBox="1"/>
          <p:nvPr/>
        </p:nvSpPr>
        <p:spPr>
          <a:xfrm>
            <a:off x="8302969" y="3748970"/>
            <a:ext cx="19709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Case(grind)</a:t>
            </a:r>
          </a:p>
          <a:p>
            <a:r>
              <a:rPr lang="en-US" altLang="ko-KR" sz="1000" dirty="0" smtClean="0"/>
              <a:t>Nail entry point</a:t>
            </a:r>
            <a:endParaRPr lang="ko-KR" altLang="en-US" sz="1000" dirty="0"/>
          </a:p>
        </p:txBody>
      </p:sp>
      <p:sp>
        <p:nvSpPr>
          <p:cNvPr id="133" name="TextBox 132"/>
          <p:cNvSpPr txBox="1"/>
          <p:nvPr/>
        </p:nvSpPr>
        <p:spPr>
          <a:xfrm>
            <a:off x="7473280" y="4406915"/>
            <a:ext cx="19709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00" dirty="0" smtClean="0"/>
              <a:t>Case removed area</a:t>
            </a:r>
          </a:p>
        </p:txBody>
      </p:sp>
      <p:cxnSp>
        <p:nvCxnSpPr>
          <p:cNvPr id="134" name="직선 화살표 연결선 133"/>
          <p:cNvCxnSpPr/>
          <p:nvPr/>
        </p:nvCxnSpPr>
        <p:spPr>
          <a:xfrm flipH="1" flipV="1">
            <a:off x="7858125" y="3744038"/>
            <a:ext cx="506790" cy="12780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직선 화살표 연결선 135"/>
          <p:cNvCxnSpPr/>
          <p:nvPr/>
        </p:nvCxnSpPr>
        <p:spPr>
          <a:xfrm flipH="1" flipV="1">
            <a:off x="7762876" y="3928676"/>
            <a:ext cx="602040" cy="926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직선 화살표 연결선 137"/>
          <p:cNvCxnSpPr/>
          <p:nvPr/>
        </p:nvCxnSpPr>
        <p:spPr>
          <a:xfrm flipH="1" flipV="1">
            <a:off x="7667626" y="4034183"/>
            <a:ext cx="30540" cy="38278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제목 1"/>
          <p:cNvSpPr txBox="1">
            <a:spLocks/>
          </p:cNvSpPr>
          <p:nvPr/>
        </p:nvSpPr>
        <p:spPr>
          <a:xfrm>
            <a:off x="318000" y="165588"/>
            <a:ext cx="7371304" cy="504056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ko-KR" sz="2400" b="1" dirty="0" smtClean="0"/>
              <a:t>Cell test : Nail penetration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364386" y="823516"/>
            <a:ext cx="9123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0000CC"/>
                </a:solidFill>
              </a:rPr>
              <a:t>□ </a:t>
            </a:r>
            <a:r>
              <a:rPr lang="en-US" altLang="ko-KR" b="1" dirty="0" smtClean="0">
                <a:solidFill>
                  <a:srgbClr val="0000CC"/>
                </a:solidFill>
              </a:rPr>
              <a:t>Considerations on test methods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8280901" y="2015623"/>
            <a:ext cx="99257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1</a:t>
            </a:r>
            <a:r>
              <a:rPr lang="en-US" altLang="ko-KR" sz="1000" baseline="30000" dirty="0" smtClean="0"/>
              <a:t>st</a:t>
            </a:r>
            <a:r>
              <a:rPr lang="en-US" altLang="ko-KR" sz="1000" dirty="0" smtClean="0"/>
              <a:t> layer </a:t>
            </a:r>
          </a:p>
          <a:p>
            <a:r>
              <a:rPr lang="en-US" altLang="ko-KR" sz="1000" dirty="0" smtClean="0"/>
              <a:t>at cell surface</a:t>
            </a:r>
            <a:endParaRPr lang="ko-KR" altLang="en-US" sz="1000" dirty="0"/>
          </a:p>
        </p:txBody>
      </p:sp>
      <p:cxnSp>
        <p:nvCxnSpPr>
          <p:cNvPr id="63" name="직선 화살표 연결선 62"/>
          <p:cNvCxnSpPr>
            <a:endCxn id="84" idx="2"/>
          </p:cNvCxnSpPr>
          <p:nvPr/>
        </p:nvCxnSpPr>
        <p:spPr>
          <a:xfrm flipH="1">
            <a:off x="7307574" y="2250830"/>
            <a:ext cx="988523" cy="42175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3" descr="\\sbldoc\safety&amp;environmental\환경 평가\VDA 내부단락 모사\120Ah 세라믹관통 해체\#1 - 38턴까지 관통\141112 용희형 셀 해체 00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9069" y="3508691"/>
            <a:ext cx="1151105" cy="863283"/>
          </a:xfrm>
          <a:prstGeom prst="rect">
            <a:avLst/>
          </a:prstGeom>
          <a:noFill/>
        </p:spPr>
      </p:pic>
      <p:sp>
        <p:nvSpPr>
          <p:cNvPr id="59" name="TextBox 58"/>
          <p:cNvSpPr txBox="1"/>
          <p:nvPr/>
        </p:nvSpPr>
        <p:spPr>
          <a:xfrm>
            <a:off x="318859" y="6228020"/>
            <a:ext cx="96026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/>
              <a:buChar char="è"/>
            </a:pPr>
            <a:r>
              <a:rPr lang="en-US" altLang="ko-KR" sz="1600" b="1" dirty="0" smtClean="0">
                <a:solidFill>
                  <a:srgbClr val="0000CC"/>
                </a:solidFill>
                <a:sym typeface="Wingdings" pitchFamily="2" charset="2"/>
              </a:rPr>
              <a:t>Ceramic nail with metal tip test simulates internal short by particle &amp; separator damage well.</a:t>
            </a:r>
          </a:p>
          <a:p>
            <a:r>
              <a:rPr lang="en-US" altLang="ko-KR" sz="1600" b="1" dirty="0" smtClean="0">
                <a:solidFill>
                  <a:srgbClr val="0000CC"/>
                </a:solidFill>
                <a:sym typeface="Wingdings" pitchFamily="2" charset="2"/>
              </a:rPr>
              <a:t>   And also do-able for test institute as well.</a:t>
            </a:r>
            <a:endParaRPr lang="ko-KR" altLang="en-US" sz="1600" b="1" dirty="0">
              <a:solidFill>
                <a:srgbClr val="0000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7640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extBox 57"/>
          <p:cNvSpPr txBox="1"/>
          <p:nvPr/>
        </p:nvSpPr>
        <p:spPr>
          <a:xfrm>
            <a:off x="364386" y="823516"/>
            <a:ext cx="91235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0000CC"/>
                </a:solidFill>
              </a:rPr>
              <a:t>□ </a:t>
            </a:r>
            <a:r>
              <a:rPr lang="en-US" altLang="ko-KR" b="1" dirty="0" smtClean="0">
                <a:solidFill>
                  <a:srgbClr val="0000CC"/>
                </a:solidFill>
              </a:rPr>
              <a:t>Conclusion</a:t>
            </a:r>
          </a:p>
        </p:txBody>
      </p:sp>
      <p:sp>
        <p:nvSpPr>
          <p:cNvPr id="55" name="제목 1"/>
          <p:cNvSpPr txBox="1">
            <a:spLocks/>
          </p:cNvSpPr>
          <p:nvPr/>
        </p:nvSpPr>
        <p:spPr>
          <a:xfrm>
            <a:off x="318000" y="165588"/>
            <a:ext cx="7371304" cy="504056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ko-KR" sz="2400" b="1" dirty="0" smtClean="0"/>
              <a:t>Cell test : Nail penetration</a:t>
            </a:r>
          </a:p>
        </p:txBody>
      </p:sp>
      <p:graphicFrame>
        <p:nvGraphicFramePr>
          <p:cNvPr id="56" name="표 55"/>
          <p:cNvGraphicFramePr>
            <a:graphicFrameLocks noGrp="1"/>
          </p:cNvGraphicFramePr>
          <p:nvPr/>
        </p:nvGraphicFramePr>
        <p:xfrm>
          <a:off x="2648744" y="3573016"/>
          <a:ext cx="5199980" cy="2499360"/>
        </p:xfrm>
        <a:graphic>
          <a:graphicData uri="http://schemas.openxmlformats.org/drawingml/2006/table">
            <a:tbl>
              <a:tblPr firstRow="1" bandRow="1"/>
              <a:tblGrid>
                <a:gridCol w="1260000"/>
                <a:gridCol w="1260000"/>
                <a:gridCol w="2679980"/>
              </a:tblGrid>
              <a:tr h="182376">
                <a:tc gridSpan="2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Parameters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</a:rPr>
                        <a:t>Ceramic nail with metal tip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/>
                    </a:solidFill>
                  </a:tcPr>
                </a:tc>
              </a:tr>
              <a:tr h="0">
                <a:tc gridSpan="2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200" dirty="0" smtClean="0"/>
                        <a:t>Nail/indenter size</a:t>
                      </a:r>
                      <a:endParaRPr lang="ko-KR" altLang="en-US" sz="1200" b="0" dirty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/>
                        <a:t>1.0mm</a:t>
                      </a:r>
                      <a:endParaRPr lang="ko-KR" altLang="en-US" sz="1200" b="0" dirty="0" smtClean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gridSpan="2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200" dirty="0" smtClean="0"/>
                        <a:t>Nail material</a:t>
                      </a:r>
                      <a:endParaRPr lang="ko-KR" altLang="en-US" sz="1200" b="0" dirty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Ceramic</a:t>
                      </a: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82376">
                <a:tc gridSpan="2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200" dirty="0" smtClean="0"/>
                        <a:t>Tip</a:t>
                      </a:r>
                      <a:r>
                        <a:rPr lang="en-US" altLang="ko-KR" sz="1200" baseline="0" dirty="0" smtClean="0"/>
                        <a:t> angle/length</a:t>
                      </a:r>
                      <a:endParaRPr lang="ko-KR" altLang="en-US" sz="1200" b="0" dirty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baseline="0" dirty="0" smtClean="0">
                          <a:solidFill>
                            <a:schemeClr val="tx1"/>
                          </a:solidFill>
                        </a:rPr>
                        <a:t>28~45</a:t>
                      </a:r>
                      <a:r>
                        <a:rPr lang="ko-KR" altLang="en-US" sz="1200" b="0" dirty="0" smtClean="0">
                          <a:latin typeface="Calibri"/>
                        </a:rPr>
                        <a:t>˚</a:t>
                      </a:r>
                      <a:r>
                        <a:rPr lang="en-US" altLang="ko-KR" sz="1200" b="0" dirty="0" smtClean="0">
                          <a:latin typeface="Calibri"/>
                        </a:rPr>
                        <a:t>, </a:t>
                      </a:r>
                      <a:r>
                        <a:rPr lang="en-US" altLang="ko-KR" sz="1200" b="0" baseline="0" dirty="0" smtClean="0">
                          <a:solidFill>
                            <a:schemeClr val="tx1"/>
                          </a:solidFill>
                        </a:rPr>
                        <a:t>350μm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gridSpan="2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200" dirty="0" smtClean="0"/>
                        <a:t>Tip/particle material</a:t>
                      </a:r>
                      <a:endParaRPr lang="ko-KR" altLang="en-US" sz="1200" b="0" dirty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Ni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gridSpan="2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200" dirty="0" smtClean="0"/>
                        <a:t>Test speed</a:t>
                      </a:r>
                      <a:endParaRPr lang="ko-KR" altLang="en-US" sz="1200" b="0" dirty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/>
                        <a:t>~ 0.1 mm/sec</a:t>
                      </a:r>
                      <a:endParaRPr lang="ko-KR" altLang="en-US" sz="1200" b="0" dirty="0" smtClean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 gridSpan="2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200" dirty="0" smtClean="0"/>
                        <a:t>Location</a:t>
                      </a:r>
                      <a:endParaRPr lang="ko-KR" altLang="en-US" sz="1200" b="0" dirty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Center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0"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200" b="0" dirty="0" smtClean="0"/>
                        <a:t>Test stop at</a:t>
                      </a:r>
                      <a:endParaRPr lang="ko-KR" altLang="en-US" sz="1200" b="0" dirty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 dirty="0" smtClean="0"/>
                        <a:t>Volt drop</a:t>
                      </a:r>
                      <a:endParaRPr lang="ko-KR" altLang="en-US" sz="1200" b="0" dirty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b="0" dirty="0" smtClean="0">
                          <a:solidFill>
                            <a:schemeClr val="tx1"/>
                          </a:solidFill>
                        </a:rPr>
                        <a:t>~ 5mV</a:t>
                      </a:r>
                      <a:endParaRPr lang="ko-KR" altLang="en-US" sz="1200" b="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82376">
                <a:tc gridSpan="2"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200" dirty="0" smtClean="0"/>
                        <a:t>Others</a:t>
                      </a:r>
                      <a:endParaRPr lang="ko-KR" altLang="en-US" sz="1200" b="0" dirty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>
                      <a:defPPr>
                        <a:defRPr lang="de-DE"/>
                      </a:defPPr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맑은 고딕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200" b="0" dirty="0" smtClean="0"/>
                        <a:t>Case</a:t>
                      </a:r>
                      <a:r>
                        <a:rPr lang="en-US" altLang="ko-KR" sz="1200" b="0" baseline="0" dirty="0" smtClean="0"/>
                        <a:t> can be weakened</a:t>
                      </a:r>
                      <a:endParaRPr lang="ko-KR" altLang="en-US" sz="1200" b="0" dirty="0" smtClean="0"/>
                    </a:p>
                  </a:txBody>
                  <a:tcPr marL="107315" marR="107315" anchor="ctr">
                    <a:lnL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grpSp>
        <p:nvGrpSpPr>
          <p:cNvPr id="2" name="그룹 9"/>
          <p:cNvGrpSpPr/>
          <p:nvPr/>
        </p:nvGrpSpPr>
        <p:grpSpPr>
          <a:xfrm>
            <a:off x="848544" y="2492896"/>
            <a:ext cx="1728192" cy="720080"/>
            <a:chOff x="1784648" y="2780928"/>
            <a:chExt cx="1728192" cy="720080"/>
          </a:xfrm>
        </p:grpSpPr>
        <p:sp>
          <p:nvSpPr>
            <p:cNvPr id="11" name="모서리가 둥근 직사각형 10"/>
            <p:cNvSpPr/>
            <p:nvPr/>
          </p:nvSpPr>
          <p:spPr>
            <a:xfrm>
              <a:off x="1784648" y="2780928"/>
              <a:ext cx="1728192" cy="72008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ko-KR" dirty="0" smtClean="0"/>
                <a:t>Internal </a:t>
              </a:r>
            </a:p>
            <a:p>
              <a:r>
                <a:rPr lang="en-US" altLang="ko-KR" dirty="0" smtClean="0"/>
                <a:t>short</a:t>
              </a:r>
              <a:endParaRPr lang="ko-KR" altLang="en-US" dirty="0"/>
            </a:p>
          </p:txBody>
        </p:sp>
        <p:grpSp>
          <p:nvGrpSpPr>
            <p:cNvPr id="3" name="그룹 27"/>
            <p:cNvGrpSpPr/>
            <p:nvPr/>
          </p:nvGrpSpPr>
          <p:grpSpPr>
            <a:xfrm>
              <a:off x="2792760" y="2852936"/>
              <a:ext cx="642510" cy="584571"/>
              <a:chOff x="2792760" y="2852936"/>
              <a:chExt cx="642510" cy="584571"/>
            </a:xfrm>
          </p:grpSpPr>
          <p:sp>
            <p:nvSpPr>
              <p:cNvPr id="13" name="직사각형 12"/>
              <p:cNvSpPr/>
              <p:nvPr/>
            </p:nvSpPr>
            <p:spPr>
              <a:xfrm rot="20762084">
                <a:off x="2966212" y="2964132"/>
                <a:ext cx="360040" cy="2880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4" name="그룹 24"/>
              <p:cNvGrpSpPr/>
              <p:nvPr/>
            </p:nvGrpSpPr>
            <p:grpSpPr>
              <a:xfrm>
                <a:off x="2792760" y="2852936"/>
                <a:ext cx="642510" cy="584571"/>
                <a:chOff x="1568624" y="3212976"/>
                <a:chExt cx="642510" cy="584571"/>
              </a:xfrm>
            </p:grpSpPr>
            <p:pic>
              <p:nvPicPr>
                <p:cNvPr id="15" name="그림 14" descr="28Ah.jpg"/>
                <p:cNvPicPr>
                  <a:picLocks noChangeAspect="1"/>
                </p:cNvPicPr>
                <p:nvPr/>
              </p:nvPicPr>
              <p:blipFill>
                <a:blip r:embed="rId2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5722" t="8973" r="7150" b="4699"/>
                <a:stretch>
                  <a:fillRect/>
                </a:stretch>
              </p:blipFill>
              <p:spPr>
                <a:xfrm>
                  <a:off x="1568624" y="3212976"/>
                  <a:ext cx="642510" cy="584571"/>
                </a:xfrm>
                <a:prstGeom prst="rect">
                  <a:avLst/>
                </a:prstGeom>
              </p:spPr>
            </p:pic>
            <p:sp>
              <p:nvSpPr>
                <p:cNvPr id="16" name="폭발 1 15"/>
                <p:cNvSpPr/>
                <p:nvPr/>
              </p:nvSpPr>
              <p:spPr>
                <a:xfrm>
                  <a:off x="1856656" y="3429000"/>
                  <a:ext cx="144016" cy="144016"/>
                </a:xfrm>
                <a:prstGeom prst="irregularSeal1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grpSp>
        <p:nvGrpSpPr>
          <p:cNvPr id="5" name="그룹 16"/>
          <p:cNvGrpSpPr/>
          <p:nvPr/>
        </p:nvGrpSpPr>
        <p:grpSpPr>
          <a:xfrm>
            <a:off x="848544" y="1556792"/>
            <a:ext cx="1872208" cy="720080"/>
            <a:chOff x="5889104" y="2708920"/>
            <a:chExt cx="1872208" cy="720080"/>
          </a:xfrm>
        </p:grpSpPr>
        <p:sp>
          <p:nvSpPr>
            <p:cNvPr id="18" name="모서리가 둥근 직사각형 17"/>
            <p:cNvSpPr/>
            <p:nvPr/>
          </p:nvSpPr>
          <p:spPr>
            <a:xfrm>
              <a:off x="5889104" y="2708920"/>
              <a:ext cx="1872208" cy="72008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ko-KR" dirty="0" smtClean="0"/>
                <a:t>Cell </a:t>
              </a:r>
            </a:p>
            <a:p>
              <a:r>
                <a:rPr lang="en-US" altLang="ko-KR" dirty="0" smtClean="0"/>
                <a:t>puncture</a:t>
              </a:r>
              <a:endParaRPr lang="ko-KR" altLang="en-US" dirty="0"/>
            </a:p>
          </p:txBody>
        </p:sp>
        <p:grpSp>
          <p:nvGrpSpPr>
            <p:cNvPr id="6" name="그룹 59"/>
            <p:cNvGrpSpPr/>
            <p:nvPr/>
          </p:nvGrpSpPr>
          <p:grpSpPr>
            <a:xfrm>
              <a:off x="7075488" y="2917050"/>
              <a:ext cx="648072" cy="457339"/>
              <a:chOff x="4139952" y="4734614"/>
              <a:chExt cx="972133" cy="926634"/>
            </a:xfrm>
          </p:grpSpPr>
          <p:sp>
            <p:nvSpPr>
              <p:cNvPr id="21" name="정육면체 20"/>
              <p:cNvSpPr/>
              <p:nvPr/>
            </p:nvSpPr>
            <p:spPr>
              <a:xfrm>
                <a:off x="4139952" y="5301209"/>
                <a:ext cx="864096" cy="360039"/>
              </a:xfrm>
              <a:prstGeom prst="cube">
                <a:avLst>
                  <a:gd name="adj" fmla="val 56651"/>
                </a:avLst>
              </a:prstGeom>
              <a:solidFill>
                <a:schemeClr val="bg1">
                  <a:lumMod val="6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2" name="정육면체 21"/>
              <p:cNvSpPr/>
              <p:nvPr/>
            </p:nvSpPr>
            <p:spPr>
              <a:xfrm>
                <a:off x="4600145" y="5541269"/>
                <a:ext cx="181827" cy="98218"/>
              </a:xfrm>
              <a:prstGeom prst="cube">
                <a:avLst>
                  <a:gd name="adj" fmla="val 17345"/>
                </a:avLst>
              </a:prstGeom>
              <a:solidFill>
                <a:srgbClr val="00B0F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3" name="타원 22"/>
              <p:cNvSpPr/>
              <p:nvPr/>
            </p:nvSpPr>
            <p:spPr>
              <a:xfrm rot="5400000" flipH="1">
                <a:off x="4454427" y="5542479"/>
                <a:ext cx="30934" cy="106582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24" name="직선 연결선 23"/>
              <p:cNvCxnSpPr>
                <a:stCxn id="23" idx="7"/>
                <a:endCxn id="23" idx="3"/>
              </p:cNvCxnSpPr>
              <p:nvPr/>
            </p:nvCxnSpPr>
            <p:spPr>
              <a:xfrm flipH="1">
                <a:off x="4432211" y="5584833"/>
                <a:ext cx="75365" cy="2187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직선 연결선 24"/>
              <p:cNvCxnSpPr>
                <a:stCxn id="23" idx="1"/>
                <a:endCxn id="23" idx="5"/>
              </p:cNvCxnSpPr>
              <p:nvPr/>
            </p:nvCxnSpPr>
            <p:spPr>
              <a:xfrm flipH="1" flipV="1">
                <a:off x="4432211" y="5584833"/>
                <a:ext cx="75365" cy="21874"/>
              </a:xfrm>
              <a:prstGeom prst="line">
                <a:avLst/>
              </a:prstGeom>
              <a:ln w="31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" name="정육면체 25"/>
              <p:cNvSpPr/>
              <p:nvPr/>
            </p:nvSpPr>
            <p:spPr>
              <a:xfrm>
                <a:off x="4139952" y="5541269"/>
                <a:ext cx="181827" cy="98218"/>
              </a:xfrm>
              <a:prstGeom prst="cube">
                <a:avLst>
                  <a:gd name="adj" fmla="val 17345"/>
                </a:avLst>
              </a:pr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7" name="아래쪽 화살표 26"/>
              <p:cNvSpPr/>
              <p:nvPr/>
            </p:nvSpPr>
            <p:spPr>
              <a:xfrm>
                <a:off x="4537817" y="4734614"/>
                <a:ext cx="45719" cy="655112"/>
              </a:xfrm>
              <a:prstGeom prst="downArrow">
                <a:avLst>
                  <a:gd name="adj1" fmla="val 100000"/>
                  <a:gd name="adj2" fmla="val 50000"/>
                </a:avLst>
              </a:prstGeom>
              <a:solidFill>
                <a:schemeClr val="bg1">
                  <a:lumMod val="50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28" name="TextBox 27"/>
              <p:cNvSpPr txBox="1"/>
              <p:nvPr/>
            </p:nvSpPr>
            <p:spPr bwMode="auto">
              <a:xfrm>
                <a:off x="4644010" y="4964022"/>
                <a:ext cx="468075" cy="2494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0" tIns="0" rIns="0" bIns="0" numCol="1" rtlCol="0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altLang="ko-KR" sz="800" b="1" i="0" u="none" strike="noStrike" kern="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맑은 고딕" pitchFamily="50" charset="-127"/>
                    <a:cs typeface="+mj-cs"/>
                  </a:rPr>
                  <a:t>Nail </a:t>
                </a:r>
                <a:endParaRPr kumimoji="0" lang="ko-KR" altLang="en-US" sz="800" b="1" i="0" u="none" strike="noStrike" kern="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맑은 고딕" pitchFamily="50" charset="-127"/>
                  <a:cs typeface="+mj-cs"/>
                </a:endParaRPr>
              </a:p>
            </p:txBody>
          </p:sp>
        </p:grpSp>
        <p:sp>
          <p:nvSpPr>
            <p:cNvPr id="20" name="타원 19"/>
            <p:cNvSpPr/>
            <p:nvPr/>
          </p:nvSpPr>
          <p:spPr>
            <a:xfrm>
              <a:off x="7314400" y="2886270"/>
              <a:ext cx="86522" cy="45719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2720752" y="1556792"/>
            <a:ext cx="458741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rgbClr val="0000CC"/>
                </a:solidFill>
              </a:rPr>
              <a:t>Hardly happens. </a:t>
            </a:r>
            <a:r>
              <a:rPr lang="en-US" altLang="ko-KR" sz="1600" b="1" dirty="0" smtClean="0">
                <a:solidFill>
                  <a:srgbClr val="0000CC"/>
                </a:solidFill>
                <a:sym typeface="Wingdings" pitchFamily="2" charset="2"/>
              </a:rPr>
              <a:t> not required.</a:t>
            </a:r>
            <a:endParaRPr lang="en-US" altLang="ko-KR" sz="1600" b="1" dirty="0" smtClean="0">
              <a:solidFill>
                <a:srgbClr val="0000CC"/>
              </a:solidFill>
            </a:endParaRPr>
          </a:p>
          <a:p>
            <a:r>
              <a:rPr lang="en-US" altLang="ko-KR" sz="1400" dirty="0" smtClean="0"/>
              <a:t> - Field issues are by vehicle collision or crush.</a:t>
            </a:r>
          </a:p>
          <a:p>
            <a:r>
              <a:rPr lang="en-US" altLang="ko-KR" sz="1400" dirty="0" smtClean="0"/>
              <a:t> - System case reinforcement and protecting shield.</a:t>
            </a:r>
            <a:endParaRPr lang="ko-KR" altLang="en-US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2720752" y="2348880"/>
            <a:ext cx="6754926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b="1" dirty="0" smtClean="0">
                <a:solidFill>
                  <a:srgbClr val="0000CC"/>
                </a:solidFill>
              </a:rPr>
              <a:t>Nail penetration test to be replaced with internal short circuit test.</a:t>
            </a:r>
          </a:p>
          <a:p>
            <a:r>
              <a:rPr lang="en-US" altLang="ko-KR" sz="1400" dirty="0" smtClean="0"/>
              <a:t> - Alternative test method can solve safety issue on </a:t>
            </a:r>
          </a:p>
          <a:p>
            <a:r>
              <a:rPr lang="en-US" altLang="ko-KR" sz="1400" dirty="0" smtClean="0"/>
              <a:t>     tear down process of particle test method</a:t>
            </a:r>
          </a:p>
          <a:p>
            <a:r>
              <a:rPr lang="en-US" altLang="ko-KR" sz="1400" dirty="0" smtClean="0"/>
              <a:t> - Without tear down, samples can be used in product state</a:t>
            </a:r>
            <a:endParaRPr lang="ko-KR" altLang="en-US" sz="1400" dirty="0"/>
          </a:p>
        </p:txBody>
      </p:sp>
      <p:sp>
        <p:nvSpPr>
          <p:cNvPr id="31" name="TextBox 30"/>
          <p:cNvSpPr txBox="1"/>
          <p:nvPr/>
        </p:nvSpPr>
        <p:spPr>
          <a:xfrm>
            <a:off x="848544" y="1156682"/>
            <a:ext cx="22829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000" dirty="0" smtClean="0"/>
              <a:t>What abusive condition </a:t>
            </a:r>
          </a:p>
          <a:p>
            <a:r>
              <a:rPr lang="en-US" altLang="ko-KR" sz="1000" dirty="0" smtClean="0"/>
              <a:t>does nail penetration test simulate?</a:t>
            </a:r>
            <a:endParaRPr lang="ko-KR" alt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제목 1"/>
          <p:cNvSpPr txBox="1">
            <a:spLocks/>
          </p:cNvSpPr>
          <p:nvPr/>
        </p:nvSpPr>
        <p:spPr>
          <a:xfrm>
            <a:off x="318000" y="165588"/>
            <a:ext cx="7371304" cy="504056"/>
          </a:xfrm>
          <a:prstGeom prst="rect">
            <a:avLst/>
          </a:prstGeom>
        </p:spPr>
        <p:txBody>
          <a:bodyPr/>
          <a:lstStyle/>
          <a:p>
            <a:pPr>
              <a:spcBef>
                <a:spcPct val="0"/>
              </a:spcBef>
            </a:pPr>
            <a:r>
              <a:rPr lang="en-US" altLang="ko-KR" sz="2400" b="1" dirty="0" smtClean="0"/>
              <a:t>Thermal propagation</a:t>
            </a:r>
          </a:p>
        </p:txBody>
      </p:sp>
      <p:graphicFrame>
        <p:nvGraphicFramePr>
          <p:cNvPr id="23" name="표 22"/>
          <p:cNvGraphicFramePr>
            <a:graphicFrameLocks noGrp="1"/>
          </p:cNvGraphicFramePr>
          <p:nvPr/>
        </p:nvGraphicFramePr>
        <p:xfrm>
          <a:off x="704528" y="2780928"/>
          <a:ext cx="4176464" cy="25271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7108"/>
                <a:gridCol w="2529356"/>
              </a:tblGrid>
              <a:tr h="3957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Condition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Single cell</a:t>
                      </a:r>
                    </a:p>
                    <a:p>
                      <a:pPr algn="ctr" latinLnBrk="1"/>
                      <a:r>
                        <a:rPr lang="en-US" altLang="ko-KR" sz="140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thermal</a:t>
                      </a:r>
                      <a:r>
                        <a:rPr lang="en-US" altLang="ko-KR" sz="1400" baseline="0" dirty="0" smtClean="0">
                          <a:solidFill>
                            <a:schemeClr val="tx1"/>
                          </a:solidFill>
                          <a:latin typeface="Arial" pitchFamily="34" charset="0"/>
                          <a:cs typeface="Arial" pitchFamily="34" charset="0"/>
                        </a:rPr>
                        <a:t> runaway?</a:t>
                      </a:r>
                      <a:endParaRPr lang="ko-KR" altLang="en-US" sz="1400" dirty="0">
                        <a:solidFill>
                          <a:schemeClr val="tx1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/>
                    </a:solidFill>
                  </a:tcPr>
                </a:tc>
              </a:tr>
              <a:tr h="3348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Crush</a:t>
                      </a:r>
                      <a:endParaRPr lang="ko-KR" alt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Multiple</a:t>
                      </a:r>
                      <a:r>
                        <a:rPr lang="en-US" altLang="ko-KR" sz="1200" baseline="0" dirty="0" smtClean="0">
                          <a:latin typeface="Arial" pitchFamily="34" charset="0"/>
                          <a:cs typeface="Arial" pitchFamily="34" charset="0"/>
                        </a:rPr>
                        <a:t> cells crushed in field</a:t>
                      </a:r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483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Internal short</a:t>
                      </a:r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rgbClr val="FF0000"/>
                          </a:solidFill>
                          <a:latin typeface="Arial" pitchFamily="34" charset="0"/>
                          <a:cs typeface="Arial" pitchFamily="34" charset="0"/>
                        </a:rPr>
                        <a:t>Yes</a:t>
                      </a:r>
                      <a:endParaRPr lang="ko-KR" altLang="en-US" sz="1200" dirty="0">
                        <a:solidFill>
                          <a:srgbClr val="FF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48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Over-charge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row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Multiple</a:t>
                      </a:r>
                      <a:r>
                        <a:rPr lang="en-US" altLang="ko-KR" sz="1200" baseline="0" dirty="0" smtClean="0">
                          <a:latin typeface="Arial" pitchFamily="34" charset="0"/>
                          <a:cs typeface="Arial" pitchFamily="34" charset="0"/>
                        </a:rPr>
                        <a:t> cells in abuse condition</a:t>
                      </a:r>
                      <a:endParaRPr lang="ko-KR" altLang="en-US" sz="1200" dirty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48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Over-discharge</a:t>
                      </a:r>
                      <a:endParaRPr lang="ko-KR" alt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348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Ext. short</a:t>
                      </a: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  <a:tr h="33483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200" dirty="0" smtClean="0">
                          <a:latin typeface="Arial" pitchFamily="34" charset="0"/>
                          <a:cs typeface="Arial" pitchFamily="34" charset="0"/>
                        </a:rPr>
                        <a:t>High temp.</a:t>
                      </a:r>
                      <a:endParaRPr lang="ko-KR" altLang="en-US" sz="1200" dirty="0" smtClean="0"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4" name="그림 23"/>
          <p:cNvPicPr/>
          <p:nvPr/>
        </p:nvPicPr>
        <p:blipFill>
          <a:blip r:embed="rId2" cstate="print"/>
          <a:srcRect l="1493" t="23833" r="2033" b="2092"/>
          <a:stretch>
            <a:fillRect/>
          </a:stretch>
        </p:blipFill>
        <p:spPr bwMode="auto">
          <a:xfrm>
            <a:off x="2792760" y="4365104"/>
            <a:ext cx="1591408" cy="800100"/>
          </a:xfrm>
          <a:prstGeom prst="rect">
            <a:avLst/>
          </a:prstGeom>
          <a:noFill/>
        </p:spPr>
      </p:pic>
      <p:sp>
        <p:nvSpPr>
          <p:cNvPr id="58" name="TextBox 57"/>
          <p:cNvSpPr txBox="1"/>
          <p:nvPr/>
        </p:nvSpPr>
        <p:spPr>
          <a:xfrm>
            <a:off x="364386" y="1096863"/>
            <a:ext cx="9123598" cy="4924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□ </a:t>
            </a:r>
            <a:r>
              <a:rPr lang="en-US" altLang="ko-KR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Propagation</a:t>
            </a:r>
            <a:r>
              <a:rPr lang="ko-KR" altLang="en-US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altLang="ko-KR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area</a:t>
            </a:r>
          </a:p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    - Cell can be in un-safety condition, this should not be propagate to total system.</a:t>
            </a:r>
          </a:p>
          <a:p>
            <a:endParaRPr lang="en-US" altLang="ko-KR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endParaRPr lang="en-US" altLang="ko-KR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  <a:p>
            <a:r>
              <a:rPr lang="ko-KR" altLang="en-US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□ </a:t>
            </a:r>
            <a:r>
              <a:rPr lang="en-US" altLang="ko-KR" b="1" dirty="0" smtClean="0">
                <a:solidFill>
                  <a:srgbClr val="0000CC"/>
                </a:solidFill>
                <a:latin typeface="Arial" pitchFamily="34" charset="0"/>
                <a:cs typeface="Arial" pitchFamily="34" charset="0"/>
              </a:rPr>
              <a:t>Abusive condition</a:t>
            </a:r>
          </a:p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   - The cases that system in abusive condition.</a:t>
            </a:r>
          </a:p>
          <a:p>
            <a:endParaRPr lang="en-US" altLang="ko-KR" sz="1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1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1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1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1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1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1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1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1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1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1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1400" dirty="0" smtClean="0">
              <a:latin typeface="Arial" pitchFamily="34" charset="0"/>
              <a:cs typeface="Arial" pitchFamily="34" charset="0"/>
            </a:endParaRPr>
          </a:p>
          <a:p>
            <a:endParaRPr lang="en-US" altLang="ko-KR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en-US" altLang="ko-KR" sz="1400" dirty="0" smtClean="0">
                <a:latin typeface="Arial" pitchFamily="34" charset="0"/>
                <a:cs typeface="Arial" pitchFamily="34" charset="0"/>
              </a:rPr>
              <a:t>  </a:t>
            </a:r>
          </a:p>
          <a:p>
            <a:endParaRPr lang="en-US" altLang="ko-KR" b="1" dirty="0" smtClean="0">
              <a:solidFill>
                <a:srgbClr val="0000CC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5" name="Picture 4" descr="07-2"/>
          <p:cNvPicPr>
            <a:picLocks noChangeAspect="1" noChangeArrowheads="1"/>
          </p:cNvPicPr>
          <p:nvPr/>
        </p:nvPicPr>
        <p:blipFill>
          <a:blip r:embed="rId3" cstate="print">
            <a:lum bright="-5000" contrast="7000"/>
          </a:blip>
          <a:srcRect/>
          <a:stretch>
            <a:fillRect/>
          </a:stretch>
        </p:blipFill>
        <p:spPr bwMode="auto">
          <a:xfrm rot="5400000">
            <a:off x="4989004" y="3537011"/>
            <a:ext cx="1440161" cy="1080120"/>
          </a:xfrm>
          <a:prstGeom prst="rect">
            <a:avLst/>
          </a:prstGeom>
          <a:noFill/>
        </p:spPr>
      </p:pic>
      <p:grpSp>
        <p:nvGrpSpPr>
          <p:cNvPr id="16" name="그룹 9"/>
          <p:cNvGrpSpPr/>
          <p:nvPr/>
        </p:nvGrpSpPr>
        <p:grpSpPr>
          <a:xfrm>
            <a:off x="6465168" y="3717030"/>
            <a:ext cx="1728192" cy="720080"/>
            <a:chOff x="1784648" y="2780928"/>
            <a:chExt cx="1728192" cy="720080"/>
          </a:xfrm>
        </p:grpSpPr>
        <p:sp>
          <p:nvSpPr>
            <p:cNvPr id="17" name="모서리가 둥근 직사각형 16"/>
            <p:cNvSpPr/>
            <p:nvPr/>
          </p:nvSpPr>
          <p:spPr>
            <a:xfrm>
              <a:off x="1784648" y="2780928"/>
              <a:ext cx="1728192" cy="720080"/>
            </a:xfrm>
            <a:prstGeom prst="roundRect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r>
                <a:rPr lang="en-US" altLang="ko-KR" dirty="0" smtClean="0"/>
                <a:t>Internal </a:t>
              </a:r>
            </a:p>
            <a:p>
              <a:r>
                <a:rPr lang="en-US" altLang="ko-KR" dirty="0" smtClean="0"/>
                <a:t>short</a:t>
              </a:r>
              <a:endParaRPr lang="ko-KR" altLang="en-US" dirty="0"/>
            </a:p>
          </p:txBody>
        </p:sp>
        <p:grpSp>
          <p:nvGrpSpPr>
            <p:cNvPr id="18" name="그룹 27"/>
            <p:cNvGrpSpPr/>
            <p:nvPr/>
          </p:nvGrpSpPr>
          <p:grpSpPr>
            <a:xfrm>
              <a:off x="2792760" y="2852936"/>
              <a:ext cx="642510" cy="584571"/>
              <a:chOff x="2792760" y="2852936"/>
              <a:chExt cx="642510" cy="584571"/>
            </a:xfrm>
          </p:grpSpPr>
          <p:sp>
            <p:nvSpPr>
              <p:cNvPr id="19" name="직사각형 18"/>
              <p:cNvSpPr/>
              <p:nvPr/>
            </p:nvSpPr>
            <p:spPr>
              <a:xfrm rot="20762084">
                <a:off x="2966212" y="2964132"/>
                <a:ext cx="360040" cy="28803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" name="그룹 24"/>
              <p:cNvGrpSpPr/>
              <p:nvPr/>
            </p:nvGrpSpPr>
            <p:grpSpPr>
              <a:xfrm>
                <a:off x="2792760" y="2852936"/>
                <a:ext cx="642510" cy="584571"/>
                <a:chOff x="1568624" y="3212976"/>
                <a:chExt cx="642510" cy="584571"/>
              </a:xfrm>
            </p:grpSpPr>
            <p:pic>
              <p:nvPicPr>
                <p:cNvPr id="21" name="그림 20" descr="28Ah.jpg"/>
                <p:cNvPicPr>
                  <a:picLocks noChangeAspect="1"/>
                </p:cNvPicPr>
                <p:nvPr/>
              </p:nvPicPr>
              <p:blipFill>
                <a:blip r:embed="rId4" cstate="print">
                  <a:clrChange>
                    <a:clrFrom>
                      <a:srgbClr val="FFFFFF"/>
                    </a:clrFrom>
                    <a:clrTo>
                      <a:srgbClr val="FFFFFF">
                        <a:alpha val="0"/>
                      </a:srgbClr>
                    </a:clrTo>
                  </a:clrChange>
                </a:blip>
                <a:srcRect l="5722" t="8973" r="7150" b="4699"/>
                <a:stretch>
                  <a:fillRect/>
                </a:stretch>
              </p:blipFill>
              <p:spPr>
                <a:xfrm>
                  <a:off x="1568624" y="3212976"/>
                  <a:ext cx="642510" cy="584571"/>
                </a:xfrm>
                <a:prstGeom prst="rect">
                  <a:avLst/>
                </a:prstGeom>
              </p:spPr>
            </p:pic>
            <p:sp>
              <p:nvSpPr>
                <p:cNvPr id="22" name="폭발 1 21"/>
                <p:cNvSpPr/>
                <p:nvPr/>
              </p:nvSpPr>
              <p:spPr>
                <a:xfrm>
                  <a:off x="1856656" y="3429000"/>
                  <a:ext cx="144016" cy="144016"/>
                </a:xfrm>
                <a:prstGeom prst="irregularSeal1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  <p:sp>
        <p:nvSpPr>
          <p:cNvPr id="25" name="TextBox 24"/>
          <p:cNvSpPr txBox="1"/>
          <p:nvPr/>
        </p:nvSpPr>
        <p:spPr>
          <a:xfrm>
            <a:off x="5852214" y="2924942"/>
            <a:ext cx="30078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 smtClean="0">
                <a:solidFill>
                  <a:srgbClr val="0000CC"/>
                </a:solidFill>
              </a:rPr>
              <a:t>Thermal runaway trigger </a:t>
            </a:r>
          </a:p>
          <a:p>
            <a:r>
              <a:rPr lang="en-US" altLang="ko-KR" b="1" dirty="0" smtClean="0">
                <a:solidFill>
                  <a:srgbClr val="0000CC"/>
                </a:solidFill>
              </a:rPr>
              <a:t>should be :</a:t>
            </a:r>
            <a:endParaRPr lang="ko-KR" altLang="en-US" b="1" dirty="0">
              <a:solidFill>
                <a:srgbClr val="0000CC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83869</TotalTime>
  <Words>1140</Words>
  <Application>Microsoft Office PowerPoint</Application>
  <PresentationFormat>A4 용지(210x297mm)</PresentationFormat>
  <Paragraphs>327</Paragraphs>
  <Slides>10</Slides>
  <Notes>2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1" baseType="lpstr">
      <vt:lpstr>Office 테마</vt:lpstr>
      <vt:lpstr>EVS-GTR TFG5 Cell/Module/System test     </vt:lpstr>
      <vt:lpstr>슬라이드 1</vt:lpstr>
      <vt:lpstr>슬라이드 2</vt:lpstr>
      <vt:lpstr>슬라이드 3</vt:lpstr>
      <vt:lpstr>슬라이드 4</vt:lpstr>
      <vt:lpstr>슬라이드 5</vt:lpstr>
      <vt:lpstr>슬라이드 6</vt:lpstr>
      <vt:lpstr>슬라이드 7</vt:lpstr>
      <vt:lpstr>슬라이드 8</vt:lpstr>
      <vt:lpstr>슬라이드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Nana Park</dc:creator>
  <cp:lastModifiedBy>기본</cp:lastModifiedBy>
  <cp:revision>5060</cp:revision>
  <cp:lastPrinted>2014-11-24T06:02:52Z</cp:lastPrinted>
  <dcterms:created xsi:type="dcterms:W3CDTF">2013-06-05T02:03:38Z</dcterms:created>
  <dcterms:modified xsi:type="dcterms:W3CDTF">2015-05-29T01:49:27Z</dcterms:modified>
</cp:coreProperties>
</file>