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0"/>
  </p:notesMasterIdLst>
  <p:sldIdLst>
    <p:sldId id="261" r:id="rId2"/>
    <p:sldId id="264" r:id="rId3"/>
    <p:sldId id="265" r:id="rId4"/>
    <p:sldId id="267" r:id="rId5"/>
    <p:sldId id="260" r:id="rId6"/>
    <p:sldId id="266" r:id="rId7"/>
    <p:sldId id="268" r:id="rId8"/>
    <p:sldId id="262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0B3E80B1-EA62-4E14-B15D-11F04EE60079}">
          <p14:sldIdLst>
            <p14:sldId id="261"/>
            <p14:sldId id="264"/>
            <p14:sldId id="265"/>
            <p14:sldId id="267"/>
            <p14:sldId id="260"/>
            <p14:sldId id="266"/>
            <p14:sldId id="268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41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A3C93-66C3-4D9E-A8C6-608BF9248523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6E7B9-E964-4139-A43D-A86139E9DF7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204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0C9878-E61A-78F7-E4C2-7E543E81B9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9924" y="2270580"/>
            <a:ext cx="8692152" cy="1745002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pPr algn="l"/>
            <a:endParaRPr lang="en-US" altLang="zh-CN" sz="60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B235FF9-B52D-A0A4-7D48-79759FBF92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49923" y="4079875"/>
            <a:ext cx="8692153" cy="158069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9AD659B-B695-E83E-53B0-32DE8E2E3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85B1A72-527F-CAF6-6077-711FD1151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973568-291B-04DA-6220-C29D63442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‹N°›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F32C8D8-C652-B91A-FA50-EC0AB6E1E3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77247" y="157956"/>
            <a:ext cx="5400675" cy="1928813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8FBBB1FC-B1D0-1A58-FC67-287DC82A5517}"/>
              </a:ext>
            </a:extLst>
          </p:cNvPr>
          <p:cNvCxnSpPr/>
          <p:nvPr userDrawn="1"/>
        </p:nvCxnSpPr>
        <p:spPr>
          <a:xfrm>
            <a:off x="1923197" y="2103903"/>
            <a:ext cx="8345606" cy="0"/>
          </a:xfrm>
          <a:prstGeom prst="line">
            <a:avLst/>
          </a:prstGeom>
          <a:ln w="28575"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09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18DE3F-BAC9-C04C-54A4-B281EA45C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61DEE7E-5F10-0DE9-2261-64E3FDB313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89A144-24E6-70B2-E742-3DF41D4B6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79BC994-096B-0876-9828-8507E7694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6C3232-707C-1E9C-1BA0-6EFFAF7CC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299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1A738DC-7D51-66B5-0FD5-78A33111E2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F856324-9ED4-D1E4-360E-38B06807AA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C7BB746-6795-8C4C-9267-F551AA024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7EE4C15-27A7-22FF-80E4-0FCD32002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46BC052-6489-6DAE-A246-B273EC03A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42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5C7A8DBE-5834-A445-D8F1-DBBA68C098A4}"/>
              </a:ext>
            </a:extLst>
          </p:cNvPr>
          <p:cNvSpPr/>
          <p:nvPr userDrawn="1"/>
        </p:nvSpPr>
        <p:spPr>
          <a:xfrm>
            <a:off x="0" y="0"/>
            <a:ext cx="374469" cy="5947954"/>
          </a:xfrm>
          <a:prstGeom prst="rect">
            <a:avLst/>
          </a:prstGeom>
          <a:solidFill>
            <a:srgbClr val="2A41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E56B818-9477-1C24-C636-2C45ADF43985}"/>
              </a:ext>
            </a:extLst>
          </p:cNvPr>
          <p:cNvSpPr/>
          <p:nvPr userDrawn="1"/>
        </p:nvSpPr>
        <p:spPr>
          <a:xfrm>
            <a:off x="0" y="5947954"/>
            <a:ext cx="374469" cy="9100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AFC9854-0294-1D96-7713-3C71683766AB}"/>
              </a:ext>
            </a:extLst>
          </p:cNvPr>
          <p:cNvSpPr txBox="1"/>
          <p:nvPr userDrawn="1"/>
        </p:nvSpPr>
        <p:spPr>
          <a:xfrm>
            <a:off x="496960" y="2598003"/>
            <a:ext cx="28552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>
                <a:solidFill>
                  <a:srgbClr val="2A41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800" b="1" dirty="0">
              <a:solidFill>
                <a:srgbClr val="2A417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F292FB59-16B8-A974-B94A-02CE244E6020}"/>
              </a:ext>
            </a:extLst>
          </p:cNvPr>
          <p:cNvCxnSpPr>
            <a:cxnSpLocks/>
          </p:cNvCxnSpPr>
          <p:nvPr userDrawn="1"/>
        </p:nvCxnSpPr>
        <p:spPr>
          <a:xfrm>
            <a:off x="3474720" y="3657600"/>
            <a:ext cx="0" cy="32004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262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57C0AF-E7F9-0D34-17F7-A0755BA6E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2A5329-6FC3-BF19-C5BE-EA53CBEF3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C16E4EE-65F4-788A-9B92-A4200972B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2C8DA47-26AB-83F2-14AB-9EA680FC0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2B4381-A885-5062-62BA-EC8C8EB0B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46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5B3390-19AB-733E-ECBD-3A0F69AE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28A229B-CE16-EB8C-9077-1E07839895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3571567-7F09-625B-C436-08685A22C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52DBB7B-4B94-2C48-2D73-6D064A7D4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D404D76-AFBF-D6D2-C2F8-A7926B03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9A8C928-4E65-E3DD-A39E-D28A6A1E7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9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D1E9AD-6F08-E207-911B-FA71E4A37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E03B9FA-6C81-D453-8B88-77ACE0293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8587EB5-86C5-433B-74C0-BC656D530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27B5130-444B-4041-A6F4-B8BF7BB8DB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BAE2E5E-4A62-1D15-9B56-626B4E6833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CE7CEBB-AE1E-435B-7BAB-103B2D7D5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1454654-FC4B-349B-971E-7BA5BEFBC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7DDA44A-CFEC-78B4-E00B-BBFE23A67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80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F47030D2-1FAC-CBF4-DA5E-08A3980074E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A417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AD36E98-CEA3-3905-D24C-F3884B8270E2}"/>
              </a:ext>
            </a:extLst>
          </p:cNvPr>
          <p:cNvSpPr txBox="1"/>
          <p:nvPr userDrawn="1"/>
        </p:nvSpPr>
        <p:spPr>
          <a:xfrm>
            <a:off x="5102979" y="2653792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CATARC</a:t>
            </a:r>
            <a:endParaRPr lang="zh-CN" altLang="en-US" sz="36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E287312-F696-E2FF-2831-4A64AC6EF88B}"/>
              </a:ext>
            </a:extLst>
          </p:cNvPr>
          <p:cNvSpPr txBox="1"/>
          <p:nvPr userDrawn="1"/>
        </p:nvSpPr>
        <p:spPr>
          <a:xfrm>
            <a:off x="2838994" y="4116485"/>
            <a:ext cx="60540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Contacts: Wu  Jiajie, wujiajie@catarc.ac.cn</a:t>
            </a:r>
          </a:p>
          <a:p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63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19DB824-08FA-26ED-3628-A1E26FE079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910" y="191777"/>
            <a:ext cx="2902978" cy="353831"/>
          </a:xfrm>
          <a:prstGeom prst="rect">
            <a:avLst/>
          </a:prstGeom>
        </p:spPr>
      </p:pic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AA8BA2C8-1085-85E0-4564-CE37121BD29A}"/>
              </a:ext>
            </a:extLst>
          </p:cNvPr>
          <p:cNvCxnSpPr/>
          <p:nvPr userDrawn="1"/>
        </p:nvCxnSpPr>
        <p:spPr>
          <a:xfrm>
            <a:off x="462111" y="648845"/>
            <a:ext cx="11267777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56D0D3D0-4C65-3C0B-95BB-59A7AA13A5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22992" y="6407692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E67DC12A-E8D8-4956-B21A-BF646AFDDFB4}" type="datetimeFigureOut">
              <a:rPr lang="zh-CN" altLang="en-US" smtClean="0"/>
              <a:pPr/>
              <a:t>2024/10/8</a:t>
            </a:fld>
            <a:endParaRPr lang="zh-CN" altLang="en-US" dirty="0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F09B143B-DA11-6816-9560-6F55449A16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2111" y="6407692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altLang="zh-CN" dirty="0"/>
              <a:t>Submitted by the experts from China</a:t>
            </a:r>
            <a:endParaRPr lang="zh-CN" altLang="en-US" dirty="0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6CC6D6AF-66F3-5090-8C60-D02FE4E1C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66211" y="6407692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FD28876C-8E9A-418E-9218-3E3BB2CABA1E}" type="slidenum">
              <a:rPr lang="zh-CN" altLang="en-US" smtClean="0"/>
              <a:pPr/>
              <a:t>‹N°›</a:t>
            </a:fld>
            <a:endParaRPr lang="zh-CN" altLang="en-US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6FCDDC3F-281C-B386-8394-C884B09863F6}"/>
              </a:ext>
            </a:extLst>
          </p:cNvPr>
          <p:cNvCxnSpPr/>
          <p:nvPr userDrawn="1"/>
        </p:nvCxnSpPr>
        <p:spPr>
          <a:xfrm>
            <a:off x="398415" y="6359883"/>
            <a:ext cx="11267777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97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6D8115-017B-1A97-99A4-0F6C9483C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05ADE20-9CC6-0611-4DAC-DC8A960A2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3C51039-3D99-F218-3BB8-F7E1528E3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AAF18A6-B542-CC1B-6717-F2B25334A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5F79E3A-4A19-C436-484F-894F81268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37559B6-C254-460F-BFE2-9F43B29C8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47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505262-CA8E-513D-A443-C02088741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F37792B-B061-B31A-FEDB-4482C51971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44F7A70-F27A-E05D-6F8E-FFCB8E84F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29EB147-F714-6FA4-0047-D855E150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3EA0D-A906-43D3-9526-C175FD0EE0B0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D40E216-4B15-D9C8-A947-4A3C51156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3E0D460-EAB6-2D7A-6B03-0497556A2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1558-4982-43FD-A160-31E89D270EC2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647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1CD2FDF-5CD4-EC97-8D1D-82F44B4E8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FD3C1B8-5B51-2AFB-FD6A-38115DB01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549E82-65FC-EC16-8FE2-91C955303F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3EA0D-A906-43D3-9526-C175FD0EE0B0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963F25-06BE-EFD6-5FE3-06BB6C8A02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75840D-8615-6AD0-9E12-29218D851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71558-4982-43FD-A160-31E89D270EC2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275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ova.mfa.gov.cn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CFD753-8B89-4668-2BBE-69A4DDD074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6206" y="2238125"/>
            <a:ext cx="10424160" cy="1745002"/>
          </a:xfrm>
        </p:spPr>
        <p:txBody>
          <a:bodyPr/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INFO Slides for </a:t>
            </a:r>
            <a:r>
              <a:rPr lang="en-US" altLang="zh-CN" b="1">
                <a:latin typeface="Arial" panose="020B0604020202020204" pitchFamily="34" charset="0"/>
                <a:cs typeface="Arial" panose="020B0604020202020204" pitchFamily="34" charset="0"/>
              </a:rPr>
              <a:t>AVC 10</a:t>
            </a:r>
            <a:r>
              <a:rPr lang="en-US" altLang="zh-CN" b="1" baseline="30000">
                <a:latin typeface="Arial" panose="020B0604020202020204" pitchFamily="34" charset="0"/>
                <a:cs typeface="Arial" panose="020B0604020202020204" pitchFamily="34" charset="0"/>
              </a:rPr>
              <a:t>th </a:t>
            </a:r>
            <a:r>
              <a:rPr lang="en-US" altLang="zh-CN" b="1">
                <a:latin typeface="Arial" panose="020B0604020202020204" pitchFamily="34" charset="0"/>
                <a:cs typeface="Arial" panose="020B0604020202020204" pitchFamily="34" charset="0"/>
              </a:rPr>
              <a:t>Session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252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5C8EF5AE-14CC-3D99-D806-C9131FAABB14}"/>
              </a:ext>
            </a:extLst>
          </p:cNvPr>
          <p:cNvSpPr/>
          <p:nvPr/>
        </p:nvSpPr>
        <p:spPr>
          <a:xfrm>
            <a:off x="796635" y="824345"/>
            <a:ext cx="10591800" cy="53547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935116CD-1A60-51B0-B7E5-7731D6A618C5}"/>
              </a:ext>
            </a:extLst>
          </p:cNvPr>
          <p:cNvSpPr txBox="1">
            <a:spLocks/>
          </p:cNvSpPr>
          <p:nvPr/>
        </p:nvSpPr>
        <p:spPr>
          <a:xfrm>
            <a:off x="449983" y="158621"/>
            <a:ext cx="8534690" cy="4450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AVC 10</a:t>
            </a:r>
            <a:r>
              <a:rPr lang="en-US" altLang="zh-CN" sz="2800" b="1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Session–Visa Application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CA25055-8711-5E5E-3E12-AF1F627CD430}"/>
              </a:ext>
            </a:extLst>
          </p:cNvPr>
          <p:cNvSpPr txBox="1"/>
          <p:nvPr/>
        </p:nvSpPr>
        <p:spPr>
          <a:xfrm>
            <a:off x="1316182" y="1759528"/>
            <a:ext cx="7647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hlinkClick r:id="rId2"/>
              </a:rPr>
              <a:t>https://cova.mfa.gov.cn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70D75B8-D2DB-F21D-C1F8-28DE1DAD3C89}"/>
              </a:ext>
            </a:extLst>
          </p:cNvPr>
          <p:cNvSpPr txBox="1"/>
          <p:nvPr/>
        </p:nvSpPr>
        <p:spPr>
          <a:xfrm>
            <a:off x="1107004" y="1001600"/>
            <a:ext cx="10349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Visit China Visa Application Service Center website for visa application process and requirements:</a:t>
            </a:r>
            <a:endParaRPr lang="zh-CN" altLang="en-US" b="1">
              <a:latin typeface="Arial" panose="020B0604020202020204" pitchFamily="34" charset="0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37E7673-0B8E-1AD0-6B68-688D1545FE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1538" y="2232594"/>
            <a:ext cx="5142767" cy="249654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4272D1C0-0229-013E-7578-D150B8CFB48C}"/>
              </a:ext>
            </a:extLst>
          </p:cNvPr>
          <p:cNvSpPr txBox="1"/>
          <p:nvPr/>
        </p:nvSpPr>
        <p:spPr>
          <a:xfrm>
            <a:off x="2703114" y="5013418"/>
            <a:ext cx="5808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Visa Support:</a:t>
            </a:r>
            <a:r>
              <a:rPr lang="en-US" altLang="zh-CN" dirty="0"/>
              <a:t> Mr. Zhang Miao, zhangmiao@catarc.ac.cn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342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FE09F7C-FE02-8DE3-4424-004443A16536}"/>
              </a:ext>
            </a:extLst>
          </p:cNvPr>
          <p:cNvSpPr/>
          <p:nvPr/>
        </p:nvSpPr>
        <p:spPr>
          <a:xfrm>
            <a:off x="872049" y="739504"/>
            <a:ext cx="10591800" cy="53547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DF6D61B6-29FE-2E15-0DB0-1BC8441DDDBF}"/>
              </a:ext>
            </a:extLst>
          </p:cNvPr>
          <p:cNvSpPr txBox="1">
            <a:spLocks/>
          </p:cNvSpPr>
          <p:nvPr/>
        </p:nvSpPr>
        <p:spPr>
          <a:xfrm>
            <a:off x="449983" y="158621"/>
            <a:ext cx="10089184" cy="4450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AVC 10</a:t>
            </a:r>
            <a:r>
              <a:rPr lang="en-US" altLang="zh-CN" sz="2800" b="1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Session–Transportation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AEB6664-D214-30BF-0E6C-0AFC06C86C2C}"/>
              </a:ext>
            </a:extLst>
          </p:cNvPr>
          <p:cNvSpPr txBox="1"/>
          <p:nvPr/>
        </p:nvSpPr>
        <p:spPr>
          <a:xfrm>
            <a:off x="1366887" y="999241"/>
            <a:ext cx="975674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400" b="1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Arriving airport: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Option 1 - Shanghai Hongqiao International Airport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Option 2 - Shanghai Pudong International Airport</a:t>
            </a:r>
            <a:endParaRPr lang="zh-CN" altLang="en-US" sz="2000" dirty="0">
              <a:latin typeface="Arial" panose="020B0604020202020204" pitchFamily="34" charset="0"/>
              <a:ea typeface="Microsoft YaHei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2013AEB-A60C-B47F-5FA5-ABF622CB9518}"/>
              </a:ext>
            </a:extLst>
          </p:cNvPr>
          <p:cNvSpPr txBox="1"/>
          <p:nvPr/>
        </p:nvSpPr>
        <p:spPr>
          <a:xfrm>
            <a:off x="1349604" y="2499674"/>
            <a:ext cx="975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400" b="1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Destination (venue): </a:t>
            </a:r>
          </a:p>
          <a:p>
            <a:r>
              <a:rPr lang="en-GB" sz="2400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Shanghai </a:t>
            </a:r>
            <a:r>
              <a:rPr lang="en-GB" sz="2400" kern="10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Yingyi</a:t>
            </a:r>
            <a:r>
              <a:rPr lang="en-GB" sz="2400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Crowne Plaza Hotel</a:t>
            </a:r>
          </a:p>
          <a:p>
            <a:r>
              <a:rPr lang="en-GB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No. 6555 Bo Yuan Road, Jiading District, Shanghai, China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BA933A6-2502-6E32-CD6D-1D1130A2EC0C}"/>
              </a:ext>
            </a:extLst>
          </p:cNvPr>
          <p:cNvSpPr txBox="1"/>
          <p:nvPr/>
        </p:nvSpPr>
        <p:spPr>
          <a:xfrm>
            <a:off x="1349604" y="3827434"/>
            <a:ext cx="97567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b="1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Local transportation: 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From Hongqiao Airport, take the metro line10 to Transport University station, then change to line11 to Shanghai Motor City station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From Pudong Airport, take the metro line2 to Jiangsu Road station, then change to line11 to Shanghai Motor City station</a:t>
            </a:r>
          </a:p>
        </p:txBody>
      </p:sp>
    </p:spTree>
    <p:extLst>
      <p:ext uri="{BB962C8B-B14F-4D97-AF65-F5344CB8AC3E}">
        <p14:creationId xmlns:p14="http://schemas.microsoft.com/office/powerpoint/2010/main" val="1868304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204A1CE-600D-DACB-A4DD-BEED1A43EC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74" y="853164"/>
            <a:ext cx="6846964" cy="534487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AE494B5F-F4D5-29FD-CD24-50EB11C5F7DA}"/>
              </a:ext>
            </a:extLst>
          </p:cNvPr>
          <p:cNvSpPr txBox="1"/>
          <p:nvPr/>
        </p:nvSpPr>
        <p:spPr>
          <a:xfrm>
            <a:off x="394324" y="1977534"/>
            <a:ext cx="2971799" cy="463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00" b="1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MAP </a:t>
            </a:r>
            <a:r>
              <a:rPr lang="en-US" altLang="zh-CN" b="1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For T</a:t>
            </a:r>
            <a:r>
              <a:rPr lang="en-US" altLang="zh-CN" sz="1800" b="1" dirty="0">
                <a:latin typeface="Arial" panose="020B0604020202020204" pitchFamily="34" charset="0"/>
                <a:ea typeface="Microsoft YaHei Light" panose="020B0502040204020203" pitchFamily="34" charset="-122"/>
                <a:cs typeface="Arial" panose="020B0604020202020204" pitchFamily="34" charset="0"/>
              </a:rPr>
              <a:t>ransportation</a:t>
            </a:r>
            <a:endParaRPr lang="zh-CN" altLang="en-US" dirty="0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DF8D4861-8D18-1621-7C41-99AEA3901233}"/>
              </a:ext>
            </a:extLst>
          </p:cNvPr>
          <p:cNvSpPr txBox="1">
            <a:spLocks/>
          </p:cNvSpPr>
          <p:nvPr/>
        </p:nvSpPr>
        <p:spPr>
          <a:xfrm>
            <a:off x="449983" y="158621"/>
            <a:ext cx="10089184" cy="4450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AVC 10</a:t>
            </a:r>
            <a:r>
              <a:rPr lang="en-US" altLang="zh-CN" sz="2800" b="1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Session–Transportation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0949F10-6742-BC54-758F-87BB1B9FAABE}"/>
              </a:ext>
            </a:extLst>
          </p:cNvPr>
          <p:cNvSpPr txBox="1"/>
          <p:nvPr/>
        </p:nvSpPr>
        <p:spPr>
          <a:xfrm>
            <a:off x="754854" y="3815042"/>
            <a:ext cx="26112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A</a:t>
            </a:r>
            <a:r>
              <a:rPr lang="zh-CN" altLang="en-US" b="1" dirty="0"/>
              <a:t>pproximate</a:t>
            </a:r>
            <a:r>
              <a:rPr lang="en-US" altLang="zh-CN" b="1" dirty="0" err="1"/>
              <a:t>ly</a:t>
            </a:r>
            <a:r>
              <a:rPr lang="en-US" altLang="zh-CN" b="1" dirty="0"/>
              <a:t> 80 kms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510097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A6E02622-BF83-6770-6591-36E5AFDB17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884985" y="640769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E67DC12A-E8D8-4956-B21A-BF646AFDDFB4}" type="datetimeFigureOut">
              <a:rPr lang="zh-CN" altLang="en-US" smtClean="0"/>
              <a:pPr/>
              <a:t>2024/10/8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B95061CC-6F47-0E5F-A378-DE3CD5BA6B2E}"/>
              </a:ext>
            </a:extLst>
          </p:cNvPr>
          <p:cNvSpPr txBox="1">
            <a:spLocks/>
          </p:cNvSpPr>
          <p:nvPr/>
        </p:nvSpPr>
        <p:spPr>
          <a:xfrm>
            <a:off x="449983" y="158621"/>
            <a:ext cx="7148551" cy="4450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AVC 10</a:t>
            </a:r>
            <a:r>
              <a:rPr lang="en-US" altLang="zh-CN" sz="2800" b="1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Session-Hotels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EDB3B4C3-29B7-395F-7102-D0B338E94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247" y="2302921"/>
            <a:ext cx="12538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072063"/>
                </a:solidFill>
              </a:rPr>
              <a:t>Location</a:t>
            </a:r>
            <a:endParaRPr lang="zh-CN" altLang="en-US" sz="2000" b="1" dirty="0">
              <a:solidFill>
                <a:srgbClr val="072063"/>
              </a:solidFill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6B8589DF-4BB8-317B-630A-75847980C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248" y="2912265"/>
            <a:ext cx="56051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No. 6555 Bo Yuan Road, Jiading District, Shanghai</a:t>
            </a:r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B6975E5-EC56-1C05-88FD-BF8E6BFBD65C}"/>
              </a:ext>
            </a:extLst>
          </p:cNvPr>
          <p:cNvSpPr/>
          <p:nvPr/>
        </p:nvSpPr>
        <p:spPr>
          <a:xfrm>
            <a:off x="5728247" y="2786853"/>
            <a:ext cx="4959350" cy="46037"/>
          </a:xfrm>
          <a:prstGeom prst="rect">
            <a:avLst/>
          </a:prstGeom>
          <a:pattFill prst="dkDnDiag">
            <a:fgClr>
              <a:srgbClr val="C7C7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0E252317-3A75-AB0F-C668-86CE712838A3}"/>
              </a:ext>
            </a:extLst>
          </p:cNvPr>
          <p:cNvSpPr/>
          <p:nvPr/>
        </p:nvSpPr>
        <p:spPr>
          <a:xfrm>
            <a:off x="449983" y="3520999"/>
            <a:ext cx="11178202" cy="87532"/>
          </a:xfrm>
          <a:prstGeom prst="rect">
            <a:avLst/>
          </a:prstGeom>
          <a:pattFill prst="dkDnDiag">
            <a:fgClr>
              <a:srgbClr val="C7C7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27" name="TextBox 5">
            <a:extLst>
              <a:ext uri="{FF2B5EF4-FFF2-40B4-BE49-F238E27FC236}">
                <a16:creationId xmlns:a16="http://schemas.microsoft.com/office/drawing/2014/main" id="{DC3C2EAD-D137-3A8F-AF9B-0145EED46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247" y="5170083"/>
            <a:ext cx="12538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072063"/>
                </a:solidFill>
              </a:rPr>
              <a:t>Location</a:t>
            </a:r>
            <a:endParaRPr lang="zh-CN" altLang="en-US" sz="2000" b="1" dirty="0">
              <a:solidFill>
                <a:srgbClr val="072063"/>
              </a:solidFill>
            </a:endParaRPr>
          </a:p>
        </p:txBody>
      </p:sp>
      <p:sp>
        <p:nvSpPr>
          <p:cNvPr id="28" name="TextBox 6">
            <a:extLst>
              <a:ext uri="{FF2B5EF4-FFF2-40B4-BE49-F238E27FC236}">
                <a16:creationId xmlns:a16="http://schemas.microsoft.com/office/drawing/2014/main" id="{9A68C185-1CB7-AA73-ED3F-C28B4CC59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248" y="5779427"/>
            <a:ext cx="56051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No. 6966, Bo Yuan Road, Jiading District, Shanghai</a:t>
            </a:r>
            <a:endParaRPr lang="zh-CN" altLang="en-US" dirty="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C1D6F1C3-6009-6C4D-7AFD-E228A70088E8}"/>
              </a:ext>
            </a:extLst>
          </p:cNvPr>
          <p:cNvSpPr/>
          <p:nvPr/>
        </p:nvSpPr>
        <p:spPr>
          <a:xfrm>
            <a:off x="5728247" y="5654015"/>
            <a:ext cx="4959350" cy="46037"/>
          </a:xfrm>
          <a:prstGeom prst="rect">
            <a:avLst/>
          </a:prstGeom>
          <a:pattFill prst="dkDnDiag">
            <a:fgClr>
              <a:srgbClr val="C7C7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2AF3616-4A0F-1685-8D89-53568012CF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83" y="4139903"/>
            <a:ext cx="2660126" cy="198375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33CC30D-BBDC-0BA1-6C18-DC9E635D59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83" y="1139973"/>
            <a:ext cx="2798762" cy="187235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C536D798-26F4-37FA-2008-15F5781A3A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236" y="1128348"/>
            <a:ext cx="2232562" cy="190373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433DB348-3ECF-695E-0D98-DF7C54C9C0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715" y="4171271"/>
            <a:ext cx="2376083" cy="1983753"/>
          </a:xfrm>
          <a:prstGeom prst="rect">
            <a:avLst/>
          </a:prstGeom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id="{C1C06078-F0C2-7EBE-0C58-6FF155B53DF0}"/>
              </a:ext>
            </a:extLst>
          </p:cNvPr>
          <p:cNvSpPr txBox="1"/>
          <p:nvPr/>
        </p:nvSpPr>
        <p:spPr>
          <a:xfrm>
            <a:off x="6004918" y="4596843"/>
            <a:ext cx="51167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7206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Shanghai Automotive City Ruili Hotel</a:t>
            </a:r>
          </a:p>
        </p:txBody>
      </p:sp>
      <p:sp>
        <p:nvSpPr>
          <p:cNvPr id="38" name="TextBox 5">
            <a:extLst>
              <a:ext uri="{FF2B5EF4-FFF2-40B4-BE49-F238E27FC236}">
                <a16:creationId xmlns:a16="http://schemas.microsoft.com/office/drawing/2014/main" id="{967AF205-3049-6D5E-6ACB-58BCB10E0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614812"/>
            <a:ext cx="4615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sz="2000" b="1" dirty="0">
                <a:solidFill>
                  <a:srgbClr val="072063"/>
                </a:solidFill>
              </a:rPr>
              <a:t>Shanghai </a:t>
            </a:r>
            <a:r>
              <a:rPr lang="en-US" altLang="zh-CN" sz="2000" b="1" dirty="0" err="1">
                <a:solidFill>
                  <a:srgbClr val="072063"/>
                </a:solidFill>
              </a:rPr>
              <a:t>Yingyi</a:t>
            </a:r>
            <a:r>
              <a:rPr lang="en-US" altLang="zh-CN" sz="2000" b="1" dirty="0">
                <a:solidFill>
                  <a:srgbClr val="072063"/>
                </a:solidFill>
              </a:rPr>
              <a:t> Crowne Plaza Hotel</a:t>
            </a:r>
            <a:endParaRPr lang="zh-CN" altLang="en-US" sz="2000" b="1" dirty="0">
              <a:solidFill>
                <a:srgbClr val="0720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321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D2008CA7-A097-4D90-18D7-0A6CFD6F05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1232036"/>
            <a:ext cx="2476500" cy="186217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FF40D6C0-8FF6-ACBD-0CA2-020515786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242" y="1129392"/>
            <a:ext cx="2347930" cy="198755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70DF80D9-1294-8ED8-8336-B33791184B9A}"/>
              </a:ext>
            </a:extLst>
          </p:cNvPr>
          <p:cNvSpPr/>
          <p:nvPr/>
        </p:nvSpPr>
        <p:spPr>
          <a:xfrm>
            <a:off x="449983" y="3520999"/>
            <a:ext cx="11178202" cy="87532"/>
          </a:xfrm>
          <a:prstGeom prst="rect">
            <a:avLst/>
          </a:prstGeom>
          <a:pattFill prst="dkDnDiag">
            <a:fgClr>
              <a:srgbClr val="C7C7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F10F79D1-7CB2-2C45-667B-1B4170723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4542" y="1896326"/>
            <a:ext cx="12538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072063"/>
                </a:solidFill>
              </a:rPr>
              <a:t>Location</a:t>
            </a:r>
            <a:endParaRPr lang="zh-CN" altLang="en-US" sz="2000" b="1" dirty="0">
              <a:solidFill>
                <a:srgbClr val="072063"/>
              </a:solidFill>
            </a:endParaRPr>
          </a:p>
        </p:txBody>
      </p:sp>
      <p:sp>
        <p:nvSpPr>
          <p:cNvPr id="18" name="TextBox 6">
            <a:extLst>
              <a:ext uri="{FF2B5EF4-FFF2-40B4-BE49-F238E27FC236}">
                <a16:creationId xmlns:a16="http://schemas.microsoft.com/office/drawing/2014/main" id="{3F4E6EB8-46E7-C9E0-4E4A-4ADD468216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4543" y="2505670"/>
            <a:ext cx="560516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No. 29 </a:t>
            </a:r>
            <a:r>
              <a:rPr lang="en-US" altLang="zh-CN" dirty="0" err="1"/>
              <a:t>Mowuyu</a:t>
            </a:r>
            <a:r>
              <a:rPr lang="en-US" altLang="zh-CN" dirty="0"/>
              <a:t> Road, Anting Town, Jiading District, Shanghai (where </a:t>
            </a:r>
            <a:r>
              <a:rPr lang="en-US" altLang="zh-CN" dirty="0" err="1"/>
              <a:t>Mowuyu</a:t>
            </a:r>
            <a:r>
              <a:rPr lang="en-US" altLang="zh-CN" dirty="0"/>
              <a:t> Road intersects with </a:t>
            </a:r>
            <a:r>
              <a:rPr lang="en-US" altLang="zh-CN" dirty="0" err="1"/>
              <a:t>Caolan</a:t>
            </a:r>
            <a:r>
              <a:rPr lang="en-US" altLang="zh-CN" dirty="0"/>
              <a:t> Highway)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AC2F8692-0B1D-BC32-9D76-C6D4B7B0C07C}"/>
              </a:ext>
            </a:extLst>
          </p:cNvPr>
          <p:cNvSpPr/>
          <p:nvPr/>
        </p:nvSpPr>
        <p:spPr>
          <a:xfrm>
            <a:off x="5754542" y="2380258"/>
            <a:ext cx="4959350" cy="46037"/>
          </a:xfrm>
          <a:prstGeom prst="rect">
            <a:avLst/>
          </a:prstGeom>
          <a:pattFill prst="dkDnDiag">
            <a:fgClr>
              <a:srgbClr val="C7C7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9F4F0DC4-BB36-D0AC-0A03-94A082CB0516}"/>
              </a:ext>
            </a:extLst>
          </p:cNvPr>
          <p:cNvSpPr txBox="1"/>
          <p:nvPr/>
        </p:nvSpPr>
        <p:spPr>
          <a:xfrm>
            <a:off x="6096000" y="1358153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7206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Atour X Hotel in Anting Metro Station</a:t>
            </a:r>
          </a:p>
        </p:txBody>
      </p:sp>
      <p:sp>
        <p:nvSpPr>
          <p:cNvPr id="24" name="标题 1">
            <a:extLst>
              <a:ext uri="{FF2B5EF4-FFF2-40B4-BE49-F238E27FC236}">
                <a16:creationId xmlns:a16="http://schemas.microsoft.com/office/drawing/2014/main" id="{21076F5D-1FE2-B935-FC9E-1A3D95615E21}"/>
              </a:ext>
            </a:extLst>
          </p:cNvPr>
          <p:cNvSpPr txBox="1">
            <a:spLocks/>
          </p:cNvSpPr>
          <p:nvPr/>
        </p:nvSpPr>
        <p:spPr>
          <a:xfrm>
            <a:off x="449982" y="158621"/>
            <a:ext cx="9758319" cy="4450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AVC 10</a:t>
            </a:r>
            <a:r>
              <a:rPr lang="en-US" altLang="zh-CN" sz="2400" b="1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</a:t>
            </a: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Session–Hotels &amp;Business district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A18DE035-FAC2-4AEE-BE3C-A05000893C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4195766"/>
            <a:ext cx="2391972" cy="1774510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269779E4-4113-D26E-F43B-591AB126EE67}"/>
              </a:ext>
            </a:extLst>
          </p:cNvPr>
          <p:cNvSpPr txBox="1"/>
          <p:nvPr/>
        </p:nvSpPr>
        <p:spPr>
          <a:xfrm>
            <a:off x="742151" y="3666878"/>
            <a:ext cx="34026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Business district nearby</a:t>
            </a:r>
            <a:endParaRPr lang="zh-CN" altLang="en-US" dirty="0"/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F2FA3965-0394-02C4-3CE5-EE80B72955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242" y="4192103"/>
            <a:ext cx="2216275" cy="1778174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:a16="http://schemas.microsoft.com/office/drawing/2014/main" id="{7BA5C1FD-9F55-A971-D4ED-80CD2C72A46A}"/>
              </a:ext>
            </a:extLst>
          </p:cNvPr>
          <p:cNvSpPr txBox="1"/>
          <p:nvPr/>
        </p:nvSpPr>
        <p:spPr>
          <a:xfrm>
            <a:off x="6593798" y="4100064"/>
            <a:ext cx="44014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7206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Jia Tinghui Urban Life Square</a:t>
            </a:r>
          </a:p>
        </p:txBody>
      </p:sp>
      <p:sp>
        <p:nvSpPr>
          <p:cNvPr id="35" name="TextBox 5">
            <a:extLst>
              <a:ext uri="{FF2B5EF4-FFF2-40B4-BE49-F238E27FC236}">
                <a16:creationId xmlns:a16="http://schemas.microsoft.com/office/drawing/2014/main" id="{1FABC696-268D-707D-CE38-D86DA6AC1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4542" y="4654982"/>
            <a:ext cx="12538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072063"/>
                </a:solidFill>
              </a:rPr>
              <a:t>Location</a:t>
            </a:r>
            <a:endParaRPr lang="zh-CN" altLang="en-US" sz="2000" b="1" dirty="0">
              <a:solidFill>
                <a:srgbClr val="072063"/>
              </a:solidFill>
            </a:endParaRPr>
          </a:p>
        </p:txBody>
      </p:sp>
      <p:sp>
        <p:nvSpPr>
          <p:cNvPr id="36" name="TextBox 6">
            <a:extLst>
              <a:ext uri="{FF2B5EF4-FFF2-40B4-BE49-F238E27FC236}">
                <a16:creationId xmlns:a16="http://schemas.microsoft.com/office/drawing/2014/main" id="{C926288A-6AC0-95D4-EEDF-194669B55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4543" y="5264326"/>
            <a:ext cx="560516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No. 1055-1077, </a:t>
            </a:r>
            <a:r>
              <a:rPr lang="en-US" altLang="zh-CN" dirty="0" err="1"/>
              <a:t>Moyu</a:t>
            </a:r>
            <a:r>
              <a:rPr lang="en-US" altLang="zh-CN" dirty="0"/>
              <a:t> South Road, Jiading District, Shanghai</a:t>
            </a:r>
            <a:endParaRPr lang="zh-CN" altLang="en-US" dirty="0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5E78D08D-9BD3-852E-2116-512179B0CBE5}"/>
              </a:ext>
            </a:extLst>
          </p:cNvPr>
          <p:cNvSpPr/>
          <p:nvPr/>
        </p:nvSpPr>
        <p:spPr>
          <a:xfrm>
            <a:off x="5754542" y="5138914"/>
            <a:ext cx="4959350" cy="46037"/>
          </a:xfrm>
          <a:prstGeom prst="rect">
            <a:avLst/>
          </a:prstGeom>
          <a:pattFill prst="dkDnDiag">
            <a:fgClr>
              <a:srgbClr val="C7C7C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C64481B6-5805-0BC3-86FE-5689D5DCB6F6}"/>
              </a:ext>
            </a:extLst>
          </p:cNvPr>
          <p:cNvSpPr txBox="1"/>
          <p:nvPr/>
        </p:nvSpPr>
        <p:spPr>
          <a:xfrm>
            <a:off x="1104428" y="740503"/>
            <a:ext cx="23634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ontinued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(Hotels)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329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4FB262-6863-ACE5-4E5D-A1D94F7CB3B8}"/>
              </a:ext>
            </a:extLst>
          </p:cNvPr>
          <p:cNvSpPr txBox="1">
            <a:spLocks/>
          </p:cNvSpPr>
          <p:nvPr/>
        </p:nvSpPr>
        <p:spPr>
          <a:xfrm>
            <a:off x="449982" y="158621"/>
            <a:ext cx="9758319" cy="4450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AVC 10</a:t>
            </a:r>
            <a:r>
              <a:rPr lang="en-US" altLang="zh-CN" sz="2400" b="1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</a:t>
            </a: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Session–Sights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6EDE3FD-671B-1524-E246-207C303CC2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37"/>
          <a:stretch/>
        </p:blipFill>
        <p:spPr>
          <a:xfrm>
            <a:off x="1836752" y="731635"/>
            <a:ext cx="8148913" cy="558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901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8017649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349</Words>
  <Application>Microsoft Office PowerPoint</Application>
  <PresentationFormat>Grand écran</PresentationFormat>
  <Paragraphs>36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等线</vt:lpstr>
      <vt:lpstr>等线 Light</vt:lpstr>
      <vt:lpstr>微软雅黑</vt:lpstr>
      <vt:lpstr>Arial</vt:lpstr>
      <vt:lpstr>Calibri</vt:lpstr>
      <vt:lpstr>自定义设计方案</vt:lpstr>
      <vt:lpstr>INFO Slides for AVC 10th Session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XXXX from China</dc:title>
  <dc:creator>JeanjacWu（Jiajie Wu）</dc:creator>
  <cp:lastModifiedBy>CELINE LEBEAU</cp:lastModifiedBy>
  <cp:revision>18</cp:revision>
  <dcterms:created xsi:type="dcterms:W3CDTF">2022-09-23T05:14:08Z</dcterms:created>
  <dcterms:modified xsi:type="dcterms:W3CDTF">2024-10-08T09:07:53Z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25ca717-11da-4935-b601-f527b9741f2e_Enabled">
    <vt:lpwstr>true</vt:lpwstr>
  </property>
  <property fmtid="{D5CDD505-2E9C-101B-9397-08002B2CF9AE}" pid="3" name="MSIP_Label_725ca717-11da-4935-b601-f527b9741f2e_SetDate">
    <vt:lpwstr>2024-10-08T09:01:42Z</vt:lpwstr>
  </property>
  <property fmtid="{D5CDD505-2E9C-101B-9397-08002B2CF9AE}" pid="4" name="MSIP_Label_725ca717-11da-4935-b601-f527b9741f2e_Method">
    <vt:lpwstr>Standard</vt:lpwstr>
  </property>
  <property fmtid="{D5CDD505-2E9C-101B-9397-08002B2CF9AE}" pid="5" name="MSIP_Label_725ca717-11da-4935-b601-f527b9741f2e_Name">
    <vt:lpwstr>C2 - Internal</vt:lpwstr>
  </property>
  <property fmtid="{D5CDD505-2E9C-101B-9397-08002B2CF9AE}" pid="6" name="MSIP_Label_725ca717-11da-4935-b601-f527b9741f2e_SiteId">
    <vt:lpwstr>d852d5cd-724c-4128-8812-ffa5db3f8507</vt:lpwstr>
  </property>
  <property fmtid="{D5CDD505-2E9C-101B-9397-08002B2CF9AE}" pid="7" name="MSIP_Label_725ca717-11da-4935-b601-f527b9741f2e_ActionId">
    <vt:lpwstr>b3ecafad-4dba-4af0-a34b-d34b87a6faae</vt:lpwstr>
  </property>
  <property fmtid="{D5CDD505-2E9C-101B-9397-08002B2CF9AE}" pid="8" name="MSIP_Label_725ca717-11da-4935-b601-f527b9741f2e_ContentBits">
    <vt:lpwstr>0</vt:lpwstr>
  </property>
</Properties>
</file>