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omments/modernComment_131_1BFB7DE5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59" r:id="rId5"/>
    <p:sldId id="292" r:id="rId6"/>
    <p:sldId id="296" r:id="rId7"/>
    <p:sldId id="304" r:id="rId8"/>
    <p:sldId id="307" r:id="rId9"/>
    <p:sldId id="308" r:id="rId10"/>
    <p:sldId id="301" r:id="rId11"/>
    <p:sldId id="302" r:id="rId12"/>
    <p:sldId id="303" r:id="rId13"/>
    <p:sldId id="305" r:id="rId14"/>
    <p:sldId id="306" r:id="rId15"/>
    <p:sldId id="293" r:id="rId16"/>
    <p:sldId id="287" r:id="rId17"/>
    <p:sldId id="257" r:id="rId18"/>
    <p:sldId id="300" r:id="rId19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AD70DEC-03E4-4D27-9593-8636874FF5F8}">
          <p14:sldIdLst>
            <p14:sldId id="259"/>
            <p14:sldId id="292"/>
            <p14:sldId id="296"/>
            <p14:sldId id="304"/>
            <p14:sldId id="307"/>
            <p14:sldId id="308"/>
            <p14:sldId id="301"/>
            <p14:sldId id="302"/>
            <p14:sldId id="303"/>
            <p14:sldId id="305"/>
            <p14:sldId id="306"/>
            <p14:sldId id="293"/>
          </p14:sldIdLst>
        </p14:section>
        <p14:section name="Extra Information" id="{4CAA6B70-4DA1-440A-B17E-6523ACB3A5A4}">
          <p14:sldIdLst>
            <p14:sldId id="287"/>
            <p14:sldId id="257"/>
            <p14:sldId id="30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A34A7C-1616-191F-3D96-5DBE59D07E0F}" name="Geena Rait" initials="GR" userId="S::Geena.Rait@dft.gov.uk::420e89d2-bfe0-4165-a6ee-247576f994b8" providerId="AD"/>
  <p188:author id="{0D6AAD7E-68E9-38D6-DE1E-7FD738C8DE74}" name="Geena Rait" initials="GR" userId="S::geena.rait@dft.gov.uk::420e89d2-bfe0-4165-a6ee-247576f994b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ies Weinand" initials="TW" lastIdx="2" clrIdx="0">
    <p:extLst>
      <p:ext uri="{19B8F6BF-5375-455C-9EA6-DF929625EA0E}">
        <p15:presenceInfo xmlns:p15="http://schemas.microsoft.com/office/powerpoint/2012/main" userId="Thies Weinan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22" autoAdjust="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comments/modernComment_131_1BFB7DE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780AFF7-9862-42C5-99A0-D536B5E60375}" authorId="{7FA34A7C-1616-191F-3D96-5DBE59D07E0F}" created="2024-10-10T15:41:16.08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69466597" sldId="305"/>
      <ac:spMk id="3" creationId="{121FED2E-182D-A961-D280-D0ACC267B636}"/>
      <ac:txMk cp="535" len="11">
        <ac:context len="725" hash="623647890"/>
      </ac:txMk>
    </ac:txMkLst>
    <p188:pos x="7184684" y="3781001"/>
    <p188:txBody>
      <a:bodyPr/>
      <a:lstStyle/>
      <a:p>
        <a:r>
          <a:rPr lang="en-GB"/>
          <a:t>Should this be occupants? - need to review this 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19375-60CF-4746-8EBB-02F7944A6B03}" type="datetimeFigureOut">
              <a:t>06.11.2024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21251-A2F8-49DD-BB08-3D6C37042984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91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46BEFD-0EC4-44DD-9EA4-A644AB99A87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119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u="sng" dirty="0">
                <a:latin typeface="Times New Roman"/>
                <a:ea typeface="Calibri"/>
                <a:cs typeface="Times New Roman"/>
              </a:rPr>
              <a:t>Future look: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Monthly meetings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First outcomes to WP.29 in June 2024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Next meeting online, 30 April 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Agreed meeting schedule until June 2024, provisional meeting schedule until December 2024.</a:t>
            </a:r>
            <a:endParaRPr lang="en-GB" sz="12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8953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u="sng" dirty="0">
                <a:latin typeface="Times New Roman"/>
                <a:ea typeface="Calibri"/>
                <a:cs typeface="Times New Roman"/>
              </a:rPr>
              <a:t>Future look: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Monthly meetings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First outcomes to WP.29 in June 2024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Next meeting online, 30 April 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Agreed meeting schedule until June 2024, provisional meeting schedule until December 2024.</a:t>
            </a:r>
            <a:endParaRPr lang="en-GB" sz="12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072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u="sng" dirty="0">
                <a:latin typeface="Times New Roman"/>
                <a:ea typeface="Calibri"/>
                <a:cs typeface="Times New Roman"/>
              </a:rPr>
              <a:t>Future look: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Monthly meetings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First outcomes to WP.29 in June 2024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Next meeting online, 30 April 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Agreed meeting schedule until June 2024, provisional meeting schedule until December 2024.</a:t>
            </a:r>
            <a:endParaRPr lang="en-GB" sz="12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02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u="sng" dirty="0">
                <a:latin typeface="Times New Roman"/>
                <a:ea typeface="Calibri"/>
                <a:cs typeface="Times New Roman"/>
              </a:rPr>
              <a:t>Future look: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Monthly meetings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First outcomes to WP.29 in June 2024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Next meeting online, 30 April 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Agreed meeting schedule until June 2024, provisional meeting schedule until December 2024.</a:t>
            </a:r>
            <a:endParaRPr lang="en-GB" sz="12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682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u="sng" dirty="0">
                <a:latin typeface="Times New Roman"/>
                <a:ea typeface="Calibri"/>
                <a:cs typeface="Times New Roman"/>
              </a:rPr>
              <a:t>Future look: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Monthly meetings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First outcomes to WP.29 in June 2024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Next meeting online, 30 April 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Agreed meeting schedule until June 2024, provisional meeting schedule until December 2024.</a:t>
            </a:r>
            <a:endParaRPr lang="en-GB" sz="12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004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u="sng" dirty="0">
                <a:latin typeface="Times New Roman"/>
                <a:ea typeface="Calibri"/>
                <a:cs typeface="Times New Roman"/>
              </a:rPr>
              <a:t>Future look: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Monthly meetings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First outcomes to WP.29 in June 2024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Next meeting online, 30 April 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Agreed meeting schedule until June 2024, provisional meeting schedule until December 2024.</a:t>
            </a:r>
            <a:endParaRPr lang="en-GB" sz="12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780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u="sng" dirty="0">
                <a:latin typeface="Times New Roman"/>
                <a:ea typeface="Calibri"/>
                <a:cs typeface="Times New Roman"/>
              </a:rPr>
              <a:t>Future look: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Monthly meetings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First outcomes to WP.29 in June 2024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Next meeting online, 30 April 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Agreed meeting schedule until June 2024, provisional meeting schedule until December 2024.</a:t>
            </a:r>
            <a:endParaRPr lang="en-GB" sz="12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662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u="sng" dirty="0">
                <a:latin typeface="Times New Roman"/>
                <a:ea typeface="Calibri"/>
                <a:cs typeface="Times New Roman"/>
              </a:rPr>
              <a:t>Future look: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Monthly meetings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First outcomes to WP.29 in June 2024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Next meeting online, 30 April 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Agreed meeting schedule until June 2024, provisional meeting schedule until December 2024.</a:t>
            </a:r>
            <a:endParaRPr lang="en-GB" sz="12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404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u="sng" dirty="0">
                <a:latin typeface="Times New Roman"/>
                <a:ea typeface="Calibri"/>
                <a:cs typeface="Times New Roman"/>
              </a:rPr>
              <a:t>Future look: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Monthly meetings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First outcomes to WP.29 in June 2024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Next meeting online, 30 April 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Agreed meeting schedule until June 2024, provisional meeting schedule until December 2024.</a:t>
            </a:r>
            <a:endParaRPr lang="en-GB" sz="12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18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u="sng" dirty="0">
                <a:latin typeface="Times New Roman"/>
                <a:ea typeface="Calibri"/>
                <a:cs typeface="Times New Roman"/>
              </a:rPr>
              <a:t>Future look: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Monthly meetings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First outcomes to WP.29 in June 2024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Next meeting online, 30 April  </a:t>
            </a:r>
          </a:p>
          <a:p>
            <a:r>
              <a:rPr lang="en-GB" sz="1200" dirty="0">
                <a:latin typeface="Times New Roman"/>
                <a:ea typeface="Calibri"/>
                <a:cs typeface="Times New Roman"/>
              </a:rPr>
              <a:t>Agreed meeting schedule until June 2024, provisional meeting schedule until December 2024.</a:t>
            </a:r>
            <a:endParaRPr lang="en-GB" sz="12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574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2C1E-24DE-40B0-9011-FC974AFEFC19}" type="datetime1">
              <a:rPr lang="en-GB" smtClean="0"/>
              <a:t>06/11/2024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522F-1CF0-4279-B279-8A2B26135046}" type="datetime1">
              <a:rPr lang="en-GB" smtClean="0"/>
              <a:t>06/11/2024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8FB-FFD0-4992-BEFC-689F3D861390}" type="datetime1">
              <a:rPr lang="en-GB" smtClean="0"/>
              <a:t>06/11/2024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F7BC-09F9-47AD-AD52-946B1F5F21A5}" type="datetime1">
              <a:rPr lang="en-GB" smtClean="0"/>
              <a:t>06/11/2024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853F-4189-41E5-9F00-A74ACD06AD7F}" type="datetime1">
              <a:rPr lang="en-GB" smtClean="0"/>
              <a:t>06/11/2024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23F9-82E3-452E-B35D-DA8EBEE0A4EB}" type="datetime1">
              <a:rPr lang="en-GB" smtClean="0"/>
              <a:t>06/11/2024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A2C2-D825-4D70-B926-2AC49D02625C}" type="datetime1">
              <a:rPr lang="en-GB" smtClean="0"/>
              <a:t>06/11/2024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F6C8-29A4-4111-AEF1-6245AD395F42}" type="datetime1">
              <a:rPr lang="en-GB" smtClean="0"/>
              <a:t>06/11/2024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129F-AB4A-4B7E-8B33-897B72C879D1}" type="datetime1">
              <a:rPr lang="en-GB" smtClean="0"/>
              <a:t>06/11/2024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4FA-7B02-45AC-9FE6-D944FAAD055C}" type="datetime1">
              <a:rPr lang="en-GB" smtClean="0"/>
              <a:t>06/11/2024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2511-1098-4476-8C45-E79AB3C0993D}" type="datetime1">
              <a:rPr lang="en-GB" smtClean="0"/>
              <a:t>06/11/2024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47E42-BF59-4C8A-9431-A8E9304BA055}" type="datetime1">
              <a:rPr lang="en-GB" smtClean="0"/>
              <a:t>06/11/2024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microsoft.com/office/2018/10/relationships/comments" Target="../comments/modernComment_131_1BFB7DE5.xml"/><Relationship Id="rId4" Type="http://schemas.openxmlformats.org/officeDocument/2006/relationships/hyperlink" Target="mailto:thies.weinand@kba.d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thies.weinand@kba.de" TargetMode="External"/><Relationship Id="rId2" Type="http://schemas.openxmlformats.org/officeDocument/2006/relationships/hyperlink" Target="mailto:geena.rait@dft.gov.uk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thies.weinand@kba.de" TargetMode="External"/><Relationship Id="rId2" Type="http://schemas.openxmlformats.org/officeDocument/2006/relationships/hyperlink" Target="mailto:geena.rait@dft.gov.uk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thies.weinand@kba.de" TargetMode="External"/><Relationship Id="rId2" Type="http://schemas.openxmlformats.org/officeDocument/2006/relationships/hyperlink" Target="mailto:geena.rait@dft.gov.u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unece.org/pages/viewpage.action?pageId=228622452" TargetMode="External"/><Relationship Id="rId4" Type="http://schemas.openxmlformats.org/officeDocument/2006/relationships/hyperlink" Target="mailto:thies.weinand@kba.d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4A193-CB10-F1CE-0052-FBBAEF64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869" y="1522834"/>
            <a:ext cx="10784227" cy="3515028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Times New Roman"/>
                <a:ea typeface="Calibri Light"/>
                <a:cs typeface="Calibri Light"/>
              </a:rPr>
              <a:t>TASK FORCE ON AUTOMATED VEHICLE CATEGORISATION (TF-AVC)</a:t>
            </a:r>
            <a:endParaRPr lang="en-US" dirty="0">
              <a:cs typeface="Calibri Light" panose="020F03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DDDD28-DB2A-4465-8255-1C6B351F2F7F}"/>
              </a:ext>
            </a:extLst>
          </p:cNvPr>
          <p:cNvSpPr txBox="1"/>
          <p:nvPr/>
        </p:nvSpPr>
        <p:spPr>
          <a:xfrm>
            <a:off x="301836" y="321144"/>
            <a:ext cx="350623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chemeClr val="tx1">
                    <a:alpha val="60000"/>
                  </a:schemeClr>
                </a:solidFill>
                <a:latin typeface="Times New Roman"/>
                <a:cs typeface="Times New Roman"/>
              </a:rPr>
              <a:t>Submitted by the Chairs of the Task Force on Automated Vehicle Categorisation (TF-AVC) </a:t>
            </a:r>
            <a:endParaRPr lang="en-GB" sz="1200" dirty="0">
              <a:solidFill>
                <a:srgbClr val="000000">
                  <a:alpha val="60000"/>
                </a:srgbClr>
              </a:solidFill>
              <a:latin typeface="Times New Roman"/>
              <a:cs typeface="Times New Roman"/>
            </a:endParaRPr>
          </a:p>
          <a:p>
            <a:pPr algn="l"/>
            <a:endParaRPr lang="en-GB" dirty="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DF642B-063C-EA35-04FA-D4EB3B29F394}"/>
              </a:ext>
            </a:extLst>
          </p:cNvPr>
          <p:cNvSpPr txBox="1"/>
          <p:nvPr/>
        </p:nvSpPr>
        <p:spPr>
          <a:xfrm>
            <a:off x="7237676" y="323483"/>
            <a:ext cx="464243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b="1" dirty="0">
                <a:solidFill>
                  <a:schemeClr val="tx1">
                    <a:alpha val="60000"/>
                  </a:schemeClr>
                </a:solidFill>
                <a:latin typeface="Times New Roman"/>
                <a:cs typeface="Times New Roman"/>
              </a:rPr>
              <a:t>Informal document 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GRSG-128- XX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Calibri"/>
            </a:endParaRPr>
          </a:p>
          <a:p>
            <a:pPr algn="r"/>
            <a:r>
              <a:rPr lang="en-GB" b="1" dirty="0">
                <a:solidFill>
                  <a:schemeClr val="tx1">
                    <a:alpha val="60000"/>
                  </a:schemeClr>
                </a:solidFill>
                <a:latin typeface="Times New Roman"/>
                <a:cs typeface="Times New Roman"/>
              </a:rPr>
              <a:t>Informal 128th GRSG, 07 to 11 October 2024</a:t>
            </a:r>
            <a:endParaRPr lang="en-US" dirty="0">
              <a:solidFill>
                <a:schemeClr val="tx1">
                  <a:alpha val="60000"/>
                </a:schemeClr>
              </a:solidFill>
              <a:latin typeface="Times New Roman"/>
              <a:cs typeface="Times New Roman"/>
            </a:endParaRPr>
          </a:p>
          <a:p>
            <a:pPr algn="r"/>
            <a:r>
              <a:rPr lang="en-GB" b="1" dirty="0">
                <a:solidFill>
                  <a:schemeClr val="tx1">
                    <a:alpha val="60000"/>
                  </a:schemeClr>
                </a:solidFill>
                <a:latin typeface="Times New Roman"/>
                <a:cs typeface="Times New Roman"/>
              </a:rPr>
              <a:t>Provisional agenda item XX</a:t>
            </a:r>
          </a:p>
          <a:p>
            <a:pPr algn="l"/>
            <a:endParaRPr lang="en-GB" dirty="0">
              <a:ea typeface="Calibri"/>
              <a:cs typeface="Calibri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2F6E92D-6DDC-98E6-B729-18AF5F189DBC}"/>
              </a:ext>
            </a:extLst>
          </p:cNvPr>
          <p:cNvSpPr txBox="1">
            <a:spLocks/>
          </p:cNvSpPr>
          <p:nvPr/>
        </p:nvSpPr>
        <p:spPr>
          <a:xfrm>
            <a:off x="705311" y="4151974"/>
            <a:ext cx="6126332" cy="5574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chemeClr val="tx1">
                    <a:alpha val="60000"/>
                  </a:schemeClr>
                </a:solidFill>
                <a:latin typeface="Times New Roman"/>
                <a:ea typeface="+mn-ea"/>
                <a:cs typeface="Times New Roman"/>
              </a:rPr>
              <a:t>GRSG STATUS REPORT &amp; INFORMAL DOCUMENT</a:t>
            </a:r>
            <a:r>
              <a:rPr lang="en-GB" sz="2800" b="1" dirty="0">
                <a:solidFill>
                  <a:schemeClr val="tx1">
                    <a:alpha val="60000"/>
                  </a:schemeClr>
                </a:solidFill>
                <a:latin typeface="Times New Roman"/>
                <a:ea typeface="+mn-ea"/>
                <a:cs typeface="Times New Roman"/>
              </a:rPr>
              <a:t>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838AD-48CD-8012-2258-FF2F24FE71C3}"/>
              </a:ext>
            </a:extLst>
          </p:cNvPr>
          <p:cNvSpPr txBox="1"/>
          <p:nvPr/>
        </p:nvSpPr>
        <p:spPr>
          <a:xfrm>
            <a:off x="653928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143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S.R.1 – Definition Amendments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1"/>
            <a:ext cx="10558411" cy="446296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Minimal amendments required </a:t>
            </a:r>
            <a:endParaRPr lang="en-US" dirty="0">
              <a:latin typeface="Calibri" panose="020F0502020204030204"/>
              <a:ea typeface="Calibri" panose="020F0502020204030204"/>
              <a:cs typeface="Calibri"/>
            </a:endParaRPr>
          </a:p>
          <a:p>
            <a:r>
              <a:rPr lang="en-GB" sz="2000" dirty="0">
                <a:latin typeface="Times New Roman"/>
                <a:cs typeface="Calibri"/>
              </a:rPr>
              <a:t>Change references to the number of seating positions and passengers</a:t>
            </a:r>
            <a:endParaRPr lang="en-US" dirty="0">
              <a:latin typeface="Calibri" panose="020F0502020204030204"/>
              <a:ea typeface="Calibri"/>
              <a:cs typeface="Calibri"/>
            </a:endParaRPr>
          </a:p>
          <a:p>
            <a:r>
              <a:rPr lang="en-GB" sz="2000" dirty="0">
                <a:latin typeface="Times New Roman"/>
                <a:ea typeface="Calibri"/>
                <a:cs typeface="Times New Roman"/>
              </a:rPr>
              <a:t>Remove references to 'the driver'</a:t>
            </a:r>
            <a:endParaRPr lang="en-GB" sz="2000" dirty="0">
              <a:latin typeface="Times New Roman"/>
              <a:ea typeface="Calibri"/>
              <a:cs typeface="Calibri"/>
            </a:endParaRPr>
          </a:p>
          <a:p>
            <a:endParaRPr lang="en-GB" sz="2000" dirty="0">
              <a:latin typeface="Times New Roman"/>
              <a:ea typeface="Calibri"/>
              <a:cs typeface="Times New Roman"/>
            </a:endParaRPr>
          </a:p>
          <a:p>
            <a:endParaRPr lang="en-GB" sz="2000" dirty="0"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en-GB" sz="1600" dirty="0">
                <a:latin typeface="Calibri"/>
                <a:ea typeface="Calibri"/>
                <a:cs typeface="Calibri"/>
              </a:rPr>
              <a:t>1. POWER DRIVEN VEHICLES WITH FOUR OR MORE WHEELS</a:t>
            </a:r>
          </a:p>
          <a:p>
            <a:endParaRPr lang="en-GB" sz="1600" dirty="0"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GB" sz="1600" dirty="0">
                <a:latin typeface="Calibri"/>
                <a:ea typeface="Calibri"/>
                <a:cs typeface="Calibri"/>
              </a:rPr>
              <a:t>1.1. "Category 1 vehicle" means a power driven vehicle with four or more wheels designed and constructed primarily for the carriage of (a) person(s).</a:t>
            </a:r>
          </a:p>
          <a:p>
            <a:pPr marL="0" indent="0">
              <a:buNone/>
            </a:pPr>
            <a:r>
              <a:rPr lang="en-GB" sz="1600" dirty="0">
                <a:latin typeface="Calibri"/>
                <a:ea typeface="Calibri"/>
                <a:cs typeface="Calibri"/>
              </a:rPr>
              <a:t>1.1.1. "Category 1-1 vehicle" means a category 1 vehicle comprising not more than </a:t>
            </a:r>
            <a:r>
              <a:rPr lang="en-GB" sz="1600" strike="sngStrike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eight </a:t>
            </a: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nine</a:t>
            </a:r>
            <a:r>
              <a:rPr lang="en-GB" sz="1600" dirty="0">
                <a:latin typeface="Calibri"/>
                <a:ea typeface="Calibri"/>
                <a:cs typeface="Calibri"/>
              </a:rPr>
              <a:t> seating positions </a:t>
            </a:r>
            <a:r>
              <a:rPr lang="en-GB" sz="1600" strike="sngStrike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in addition to the driver’s seating position</a:t>
            </a:r>
            <a:r>
              <a:rPr lang="en-GB" sz="1600" dirty="0">
                <a:latin typeface="Calibri"/>
                <a:ea typeface="Calibri"/>
                <a:cs typeface="Calibri"/>
              </a:rPr>
              <a:t>. A category 1-1 vehicle cannot have standing passengers.</a:t>
            </a:r>
          </a:p>
          <a:p>
            <a:pPr marL="0" indent="0">
              <a:buNone/>
            </a:pPr>
            <a:r>
              <a:rPr lang="en-GB" sz="1600" dirty="0">
                <a:latin typeface="Calibri"/>
                <a:ea typeface="Calibri"/>
                <a:cs typeface="Calibri"/>
              </a:rPr>
              <a:t>1.1.2. "Category 1-2 vehicle" means a category 1 vehicle designed for the carriage of more than </a:t>
            </a:r>
            <a:r>
              <a:rPr lang="en-GB" sz="1600" strike="sngStrike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eight </a:t>
            </a: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nine </a:t>
            </a:r>
            <a:r>
              <a:rPr lang="en-GB" sz="1600" dirty="0">
                <a:latin typeface="Calibri"/>
                <a:ea typeface="Calibri"/>
                <a:cs typeface="Calibri"/>
              </a:rPr>
              <a:t>passengers, whether seated or standing, </a:t>
            </a:r>
            <a:r>
              <a:rPr lang="en-GB" sz="1600" strike="sngStrike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in addition to the driver.</a:t>
            </a:r>
            <a:endParaRPr lang="en-GB" sz="1600" dirty="0">
              <a:solidFill>
                <a:srgbClr val="FF0000"/>
              </a:solidFill>
              <a:latin typeface="Calibri"/>
              <a:ea typeface="Calibri"/>
              <a:cs typeface="Calibri"/>
            </a:endParaRPr>
          </a:p>
          <a:p>
            <a:endParaRPr lang="en-GB" sz="2000" dirty="0">
              <a:latin typeface="Times New Roman"/>
              <a:cs typeface="Calibri"/>
            </a:endParaRPr>
          </a:p>
          <a:p>
            <a:endParaRPr lang="en-GB" sz="2000" dirty="0"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66597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5"/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S.R.1 – Category X and 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New section, aligned with text and format of S.R.1:</a:t>
            </a:r>
            <a:endParaRPr lang="en-US" dirty="0">
              <a:latin typeface="Calibri" panose="020F0502020204030204"/>
              <a:ea typeface="Calibri" panose="020F0502020204030204"/>
              <a:cs typeface="Calibri"/>
            </a:endParaRPr>
          </a:p>
          <a:p>
            <a:pPr marL="0" indent="0" algn="ctr">
              <a:buNone/>
            </a:pPr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buNone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4. [CATEGORY X AND Y] VEHICLES </a:t>
            </a:r>
          </a:p>
          <a:p>
            <a:pPr>
              <a:buNone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4.1. </a:t>
            </a:r>
            <a:r>
              <a:rPr lang="en-GB" sz="1600" u="sng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“Category X vehicle”</a:t>
            </a: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means a vehicle of category 1, 2 or 3 which: 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</a:t>
            </a:r>
            <a:r>
              <a:rPr lang="en-GB" sz="1600" dirty="0" err="1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i</a:t>
            </a: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) is equipped with an ADS and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ii) is not capable of being driven manually at speeds exceeding 6 km/h and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iii) is designed to carry (a) person(s) </a:t>
            </a:r>
            <a:endParaRPr lang="en-GB" sz="1600" dirty="0"/>
          </a:p>
          <a:p>
            <a:pPr indent="0">
              <a:buNone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4.2.  </a:t>
            </a:r>
            <a:r>
              <a:rPr lang="en-GB" sz="1600" u="sng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“Category Y vehicle”</a:t>
            </a: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means a vehicle of category 2 or 3 which: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</a:t>
            </a:r>
            <a:r>
              <a:rPr lang="en-GB" sz="1600" dirty="0" err="1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i</a:t>
            </a: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) is equipped with an ADS and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ii) is not capable of being driven manually at speeds exceeding 6 km/h and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iii) is not designed to carry (a) person(s) at any time</a:t>
            </a:r>
            <a:endParaRPr lang="en-GB" sz="1600" dirty="0"/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647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57C15-B439-AA53-0053-755E4A139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811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>
              <a:ea typeface="Calibri"/>
              <a:cs typeface="Calibri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chemeClr val="accent1"/>
                </a:solidFill>
                <a:latin typeface="Times New Roman"/>
                <a:ea typeface="Calibri"/>
                <a:cs typeface="Times New Roman"/>
              </a:rPr>
              <a:t>Thank you, any questions?</a:t>
            </a:r>
            <a:endParaRPr lang="en-GB" sz="3600" dirty="0">
              <a:solidFill>
                <a:schemeClr val="accent1"/>
              </a:solidFill>
              <a:ea typeface="Calibri" panose="020F0502020204030204"/>
              <a:cs typeface="Calibri" panose="020F0502020204030204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B21C0D-2E49-CD67-798C-5F7689469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13E974-C09B-74A1-F1E6-448E73C3D037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005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FFE201B0-3C59-4606-B08E-9CF6565A6BBC}"/>
              </a:ext>
            </a:extLst>
          </p:cNvPr>
          <p:cNvSpPr/>
          <p:nvPr/>
        </p:nvSpPr>
        <p:spPr>
          <a:xfrm>
            <a:off x="701341" y="3769393"/>
            <a:ext cx="10789317" cy="57751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B52990A-2B2C-411A-9156-0E23A0D31820}"/>
              </a:ext>
            </a:extLst>
          </p:cNvPr>
          <p:cNvSpPr txBox="1"/>
          <p:nvPr/>
        </p:nvSpPr>
        <p:spPr>
          <a:xfrm>
            <a:off x="7607421" y="3848719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Nov 24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E09238-98CB-4F2A-B8E8-447822D66AE2}"/>
              </a:ext>
            </a:extLst>
          </p:cNvPr>
          <p:cNvSpPr txBox="1"/>
          <p:nvPr/>
        </p:nvSpPr>
        <p:spPr>
          <a:xfrm>
            <a:off x="904687" y="3868737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Jul 24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C67762D-3626-4A8C-B37F-C8F6CCE39CBD}"/>
              </a:ext>
            </a:extLst>
          </p:cNvPr>
          <p:cNvSpPr txBox="1"/>
          <p:nvPr/>
        </p:nvSpPr>
        <p:spPr>
          <a:xfrm>
            <a:off x="5494579" y="3843770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Oct</a:t>
            </a:r>
            <a:r>
              <a:rPr lang="de-DE"/>
              <a:t> 24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46D935C-DA72-41C3-AD5D-F3AB829C54C5}"/>
              </a:ext>
            </a:extLst>
          </p:cNvPr>
          <p:cNvSpPr/>
          <p:nvPr/>
        </p:nvSpPr>
        <p:spPr>
          <a:xfrm>
            <a:off x="774532" y="401002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3CFA228-545B-4480-9BE2-B85F7A26BC15}"/>
              </a:ext>
            </a:extLst>
          </p:cNvPr>
          <p:cNvSpPr/>
          <p:nvPr/>
        </p:nvSpPr>
        <p:spPr>
          <a:xfrm>
            <a:off x="2988428" y="396766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7667E3-943F-41AF-84DB-350F86C8FF27}"/>
              </a:ext>
            </a:extLst>
          </p:cNvPr>
          <p:cNvSpPr/>
          <p:nvPr/>
        </p:nvSpPr>
        <p:spPr>
          <a:xfrm>
            <a:off x="5353314" y="398246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2575437-09D7-4C84-8082-B7C342CA5C4D}"/>
              </a:ext>
            </a:extLst>
          </p:cNvPr>
          <p:cNvSpPr/>
          <p:nvPr/>
        </p:nvSpPr>
        <p:spPr>
          <a:xfrm>
            <a:off x="7423897" y="397482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DF9D2F8-B0C9-4D85-A821-38248CF651A1}"/>
              </a:ext>
            </a:extLst>
          </p:cNvPr>
          <p:cNvSpPr txBox="1"/>
          <p:nvPr/>
        </p:nvSpPr>
        <p:spPr>
          <a:xfrm>
            <a:off x="255311" y="2771658"/>
            <a:ext cx="1298752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7</a:t>
            </a:r>
            <a:r>
              <a:rPr lang="de-DE" sz="1600" baseline="30000" dirty="0">
                <a:solidFill>
                  <a:srgbClr val="7F7F7F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22nd 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July</a:t>
            </a:r>
          </a:p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(Online only)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DC38858-50FA-419F-9EF0-731759128740}"/>
              </a:ext>
            </a:extLst>
          </p:cNvPr>
          <p:cNvCxnSpPr>
            <a:cxnSpLocks/>
          </p:cNvCxnSpPr>
          <p:nvPr/>
        </p:nvCxnSpPr>
        <p:spPr>
          <a:xfrm>
            <a:off x="852739" y="3588409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E9FDFAC-4C03-403E-AC2B-1BFA072ADC7C}"/>
              </a:ext>
            </a:extLst>
          </p:cNvPr>
          <p:cNvSpPr txBox="1"/>
          <p:nvPr/>
        </p:nvSpPr>
        <p:spPr>
          <a:xfrm>
            <a:off x="2465428" y="2764576"/>
            <a:ext cx="1410964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8</a:t>
            </a:r>
            <a:r>
              <a:rPr lang="en-US" sz="1600" baseline="30000" dirty="0">
                <a:solidFill>
                  <a:srgbClr val="7F7F7F"/>
                </a:solidFill>
                <a:latin typeface="Times New Roman"/>
                <a:cs typeface="Times New Roman"/>
              </a:rPr>
              <a:t>th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16</a:t>
            </a:r>
            <a:r>
              <a:rPr lang="en-US" sz="1600" baseline="30000" dirty="0">
                <a:solidFill>
                  <a:srgbClr val="7F7F7F"/>
                </a:solidFill>
                <a:latin typeface="Times New Roman"/>
                <a:cs typeface="Times New Roman"/>
              </a:rPr>
              <a:t>th 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September</a:t>
            </a:r>
          </a:p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(Online only) </a:t>
            </a:r>
            <a:endParaRPr lang="en-US" sz="1600" dirty="0">
              <a:solidFill>
                <a:srgbClr val="7F7F7F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5439D95-4BE8-4A11-A7A8-4590B0DBC481}"/>
              </a:ext>
            </a:extLst>
          </p:cNvPr>
          <p:cNvSpPr txBox="1"/>
          <p:nvPr/>
        </p:nvSpPr>
        <p:spPr>
          <a:xfrm>
            <a:off x="4548605" y="2769158"/>
            <a:ext cx="1820818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9</a:t>
            </a:r>
            <a:r>
              <a:rPr lang="en-US" sz="1600" baseline="30000" dirty="0">
                <a:solidFill>
                  <a:srgbClr val="7F7F7F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1st &amp; 2nd 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October</a:t>
            </a:r>
          </a:p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(Hybri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d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 | Hamburg)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F12B68D-E7AD-4160-8D2C-190BB72C0323}"/>
              </a:ext>
            </a:extLst>
          </p:cNvPr>
          <p:cNvSpPr txBox="1"/>
          <p:nvPr/>
        </p:nvSpPr>
        <p:spPr>
          <a:xfrm>
            <a:off x="6354955" y="2766014"/>
            <a:ext cx="239553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Times New Roman"/>
                <a:cs typeface="Times New Roman"/>
              </a:rPr>
              <a:t>10</a:t>
            </a:r>
            <a:r>
              <a:rPr lang="de-DE" sz="1600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000000"/>
                </a:solidFill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  <a:r>
              <a:rPr lang="en-GB" sz="1600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th</a:t>
            </a:r>
            <a:r>
              <a:rPr lang="en-GB" sz="1600" dirty="0">
                <a:solidFill>
                  <a:srgbClr val="000000"/>
                </a:solidFill>
                <a:latin typeface="Times New Roman"/>
                <a:cs typeface="Times New Roman"/>
              </a:rPr>
              <a:t> &amp; 8</a:t>
            </a:r>
            <a:r>
              <a:rPr lang="en-GB" sz="1600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th</a:t>
            </a:r>
            <a:r>
              <a:rPr lang="en-GB" sz="1600" dirty="0">
                <a:solidFill>
                  <a:srgbClr val="000000"/>
                </a:solidFill>
                <a:latin typeface="Times New Roman"/>
                <a:cs typeface="Times New Roman"/>
              </a:rPr>
              <a:t> November </a:t>
            </a:r>
            <a:endParaRPr lang="de-DE" sz="1600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Times New Roman"/>
                <a:cs typeface="Times New Roman"/>
              </a:rPr>
              <a:t>(Hybrid | Shanghai)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0DEDFE3-F2B4-4985-866E-B3E545AC18E0}"/>
              </a:ext>
            </a:extLst>
          </p:cNvPr>
          <p:cNvSpPr txBox="1"/>
          <p:nvPr/>
        </p:nvSpPr>
        <p:spPr>
          <a:xfrm>
            <a:off x="3121683" y="3852071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Sep 24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15E576F-6E05-4EA3-A822-A3B3CACB0585}"/>
              </a:ext>
            </a:extLst>
          </p:cNvPr>
          <p:cNvCxnSpPr>
            <a:cxnSpLocks/>
          </p:cNvCxnSpPr>
          <p:nvPr/>
        </p:nvCxnSpPr>
        <p:spPr>
          <a:xfrm>
            <a:off x="3066636" y="3569875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4F63C0E4-6C17-495A-9222-FCE2E0CDA89C}"/>
              </a:ext>
            </a:extLst>
          </p:cNvPr>
          <p:cNvCxnSpPr>
            <a:cxnSpLocks/>
          </p:cNvCxnSpPr>
          <p:nvPr/>
        </p:nvCxnSpPr>
        <p:spPr>
          <a:xfrm>
            <a:off x="5431521" y="358026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6EB5E302-8244-48D0-AFCE-7E49603B2483}"/>
              </a:ext>
            </a:extLst>
          </p:cNvPr>
          <p:cNvCxnSpPr>
            <a:cxnSpLocks/>
          </p:cNvCxnSpPr>
          <p:nvPr/>
        </p:nvCxnSpPr>
        <p:spPr>
          <a:xfrm>
            <a:off x="7502104" y="3544908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A508EF3-F9AE-4FD1-A5AE-FACD46B6A4F9}"/>
              </a:ext>
            </a:extLst>
          </p:cNvPr>
          <p:cNvCxnSpPr>
            <a:cxnSpLocks/>
          </p:cNvCxnSpPr>
          <p:nvPr/>
        </p:nvCxnSpPr>
        <p:spPr>
          <a:xfrm>
            <a:off x="4283754" y="423806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20D3CC6B-70A9-483B-A070-07C38EF6BF3D}"/>
              </a:ext>
            </a:extLst>
          </p:cNvPr>
          <p:cNvSpPr txBox="1"/>
          <p:nvPr/>
        </p:nvSpPr>
        <p:spPr>
          <a:xfrm>
            <a:off x="5639248" y="4676631"/>
            <a:ext cx="1998383" cy="116955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400" dirty="0">
                <a:latin typeface="Times New Roman"/>
                <a:cs typeface="Times New Roman"/>
              </a:rPr>
              <a:t>Status Report and informal </a:t>
            </a:r>
            <a:r>
              <a:rPr lang="de-DE" sz="1400" dirty="0" err="1">
                <a:latin typeface="Times New Roman"/>
                <a:cs typeface="Times New Roman"/>
              </a:rPr>
              <a:t>document</a:t>
            </a:r>
            <a:r>
              <a:rPr lang="de-DE" sz="1400" dirty="0">
                <a:latin typeface="Times New Roman"/>
                <a:cs typeface="Times New Roman"/>
              </a:rPr>
              <a:t> </a:t>
            </a:r>
            <a:r>
              <a:rPr lang="de-DE" sz="1400" dirty="0" err="1">
                <a:latin typeface="Times New Roman"/>
                <a:cs typeface="Times New Roman"/>
              </a:rPr>
              <a:t>presentation</a:t>
            </a:r>
            <a:r>
              <a:rPr lang="de-DE" sz="1400" dirty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to</a:t>
            </a:r>
            <a:r>
              <a:rPr lang="de-DE" sz="1400" dirty="0"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de-DE" sz="1400" dirty="0">
                <a:latin typeface="Times New Roman"/>
                <a:cs typeface="Times New Roman"/>
              </a:rPr>
              <a:t>GRSG </a:t>
            </a:r>
          </a:p>
          <a:p>
            <a:pPr algn="ctr"/>
            <a:r>
              <a:rPr lang="de-DE" sz="1400" dirty="0">
                <a:latin typeface="Times New Roman"/>
                <a:cs typeface="Times New Roman"/>
              </a:rPr>
              <a:t>7</a:t>
            </a:r>
            <a:r>
              <a:rPr lang="de-DE" sz="1400" baseline="30000" dirty="0">
                <a:latin typeface="Times New Roman"/>
                <a:cs typeface="Times New Roman"/>
              </a:rPr>
              <a:t>th</a:t>
            </a:r>
            <a:r>
              <a:rPr lang="de-DE" sz="1400" dirty="0">
                <a:latin typeface="Times New Roman"/>
                <a:cs typeface="Times New Roman"/>
              </a:rPr>
              <a:t> – 11</a:t>
            </a:r>
            <a:r>
              <a:rPr lang="de-DE" sz="1400" baseline="30000" dirty="0">
                <a:latin typeface="Times New Roman"/>
                <a:cs typeface="Times New Roman"/>
              </a:rPr>
              <a:t>th</a:t>
            </a:r>
            <a:r>
              <a:rPr lang="de-DE" sz="1400" dirty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October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1ACBF6BD-F7A7-41A2-AFA8-0082F6C22C90}"/>
              </a:ext>
            </a:extLst>
          </p:cNvPr>
          <p:cNvSpPr/>
          <p:nvPr/>
        </p:nvSpPr>
        <p:spPr>
          <a:xfrm>
            <a:off x="4198188" y="398246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755F11A-21C5-4AC9-BF66-D4BF007CD4BD}"/>
              </a:ext>
            </a:extLst>
          </p:cNvPr>
          <p:cNvSpPr/>
          <p:nvPr/>
        </p:nvSpPr>
        <p:spPr>
          <a:xfrm>
            <a:off x="9325932" y="397255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4AFC174-7156-4419-9D62-CB1F21678597}"/>
              </a:ext>
            </a:extLst>
          </p:cNvPr>
          <p:cNvSpPr txBox="1"/>
          <p:nvPr/>
        </p:nvSpPr>
        <p:spPr>
          <a:xfrm>
            <a:off x="9545700" y="3846571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Dec</a:t>
            </a:r>
            <a:r>
              <a:rPr lang="de-DE"/>
              <a:t> 24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1567765-67F7-4E02-9EF3-05DCCA159D02}"/>
              </a:ext>
            </a:extLst>
          </p:cNvPr>
          <p:cNvSpPr txBox="1"/>
          <p:nvPr/>
        </p:nvSpPr>
        <p:spPr>
          <a:xfrm>
            <a:off x="8649254" y="2726635"/>
            <a:ext cx="2408446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11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en-GB" sz="1600" dirty="0">
                <a:latin typeface="Times New Roman"/>
                <a:cs typeface="Times New Roman"/>
              </a:rPr>
              <a:t>2</a:t>
            </a:r>
            <a:r>
              <a:rPr lang="en-GB" sz="1600" baseline="30000" dirty="0">
                <a:latin typeface="Times New Roman"/>
                <a:cs typeface="Times New Roman"/>
              </a:rPr>
              <a:t>nd </a:t>
            </a:r>
            <a:r>
              <a:rPr lang="en-GB" sz="1600" dirty="0">
                <a:latin typeface="Times New Roman"/>
                <a:cs typeface="Times New Roman"/>
              </a:rPr>
              <a:t>December </a:t>
            </a:r>
            <a:endParaRPr lang="de-DE" sz="16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GB" sz="1600" dirty="0">
                <a:latin typeface="Times New Roman"/>
                <a:cs typeface="Times New Roman"/>
              </a:rPr>
              <a:t>(online)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C4675BEC-9A03-476D-9699-A03EB7505317}"/>
              </a:ext>
            </a:extLst>
          </p:cNvPr>
          <p:cNvCxnSpPr>
            <a:cxnSpLocks/>
          </p:cNvCxnSpPr>
          <p:nvPr/>
        </p:nvCxnSpPr>
        <p:spPr>
          <a:xfrm>
            <a:off x="9852576" y="3528772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F1466A-9EBD-4F50-8140-BBD094517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13</a:t>
            </a:fld>
            <a:endParaRPr lang="en-GB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77BA4422-1B2D-DE6A-15FD-E9492AA25265}"/>
              </a:ext>
            </a:extLst>
          </p:cNvPr>
          <p:cNvSpPr txBox="1">
            <a:spLocks/>
          </p:cNvSpPr>
          <p:nvPr/>
        </p:nvSpPr>
        <p:spPr>
          <a:xfrm>
            <a:off x="851115" y="261803"/>
            <a:ext cx="115746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latin typeface="Times New Roman"/>
                <a:cs typeface="Times New Roman"/>
              </a:rPr>
              <a:t>Confirmed Meeting Schedule / </a:t>
            </a:r>
            <a:r>
              <a:rPr lang="en-US" sz="3200" dirty="0">
                <a:latin typeface="Times New Roman"/>
                <a:cs typeface="Times New Roman"/>
              </a:rPr>
              <a:t>Deliverables: Nov - Dec 2024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8A8F48-B7E9-61EB-BCC6-DCEA5EBD3A3D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feld 40">
            <a:extLst>
              <a:ext uri="{FF2B5EF4-FFF2-40B4-BE49-F238E27FC236}">
                <a16:creationId xmlns:a16="http://schemas.microsoft.com/office/drawing/2014/main" id="{20D3CC6B-70A9-483B-A070-07C38EF6BF3D}"/>
              </a:ext>
            </a:extLst>
          </p:cNvPr>
          <p:cNvSpPr txBox="1"/>
          <p:nvPr/>
        </p:nvSpPr>
        <p:spPr>
          <a:xfrm>
            <a:off x="3278121" y="4629504"/>
            <a:ext cx="201126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Status Report 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to</a:t>
            </a:r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GRVA </a:t>
            </a:r>
          </a:p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23</a:t>
            </a:r>
            <a:r>
              <a:rPr lang="de-DE" sz="1600" baseline="30000" dirty="0">
                <a:solidFill>
                  <a:srgbClr val="7F7F7F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 – 27th September </a:t>
            </a:r>
            <a:endParaRPr lang="en-US" sz="1600" baseline="300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cxnSp>
        <p:nvCxnSpPr>
          <p:cNvPr id="18" name="Gerader Verbinder 39">
            <a:extLst>
              <a:ext uri="{FF2B5EF4-FFF2-40B4-BE49-F238E27FC236}">
                <a16:creationId xmlns:a16="http://schemas.microsoft.com/office/drawing/2014/main" id="{C30951A4-F28D-236E-65F4-DD51447E530C}"/>
              </a:ext>
            </a:extLst>
          </p:cNvPr>
          <p:cNvCxnSpPr>
            <a:cxnSpLocks/>
          </p:cNvCxnSpPr>
          <p:nvPr/>
        </p:nvCxnSpPr>
        <p:spPr>
          <a:xfrm>
            <a:off x="6619980" y="426221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Ellipse 41">
            <a:extLst>
              <a:ext uri="{FF2B5EF4-FFF2-40B4-BE49-F238E27FC236}">
                <a16:creationId xmlns:a16="http://schemas.microsoft.com/office/drawing/2014/main" id="{C6899F5B-A2BF-1BCA-44CD-5062479F0EC0}"/>
              </a:ext>
            </a:extLst>
          </p:cNvPr>
          <p:cNvSpPr/>
          <p:nvPr/>
        </p:nvSpPr>
        <p:spPr>
          <a:xfrm>
            <a:off x="6534414" y="400661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41">
            <a:extLst>
              <a:ext uri="{FF2B5EF4-FFF2-40B4-BE49-F238E27FC236}">
                <a16:creationId xmlns:a16="http://schemas.microsoft.com/office/drawing/2014/main" id="{3F2FF05B-0177-D0BC-178B-FF1E01500154}"/>
              </a:ext>
            </a:extLst>
          </p:cNvPr>
          <p:cNvSpPr/>
          <p:nvPr/>
        </p:nvSpPr>
        <p:spPr>
          <a:xfrm>
            <a:off x="8758635" y="3999012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6BE988F-D73B-A063-4F91-2AA911419B00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2" name="Textfeld 40">
            <a:extLst>
              <a:ext uri="{FF2B5EF4-FFF2-40B4-BE49-F238E27FC236}">
                <a16:creationId xmlns:a16="http://schemas.microsoft.com/office/drawing/2014/main" id="{793CC1C0-2E30-2C18-DFB4-7B040B806B93}"/>
              </a:ext>
            </a:extLst>
          </p:cNvPr>
          <p:cNvSpPr txBox="1"/>
          <p:nvPr/>
        </p:nvSpPr>
        <p:spPr>
          <a:xfrm>
            <a:off x="7840713" y="4723578"/>
            <a:ext cx="201126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>
                <a:latin typeface="Times New Roman"/>
                <a:cs typeface="Times New Roman"/>
              </a:rPr>
              <a:t>Status Report </a:t>
            </a:r>
            <a:r>
              <a:rPr lang="en-US" sz="1600" dirty="0">
                <a:latin typeface="Times New Roman"/>
                <a:cs typeface="Times New Roman"/>
              </a:rPr>
              <a:t>to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WP.29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11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– 15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November</a:t>
            </a:r>
            <a:endParaRPr lang="en-US" sz="1600" baseline="30000" dirty="0">
              <a:latin typeface="Times New Roman"/>
              <a:cs typeface="Times New Roman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1AF1903-5E29-FD82-5C57-014B441AA040}"/>
              </a:ext>
            </a:extLst>
          </p:cNvPr>
          <p:cNvSpPr/>
          <p:nvPr/>
        </p:nvSpPr>
        <p:spPr>
          <a:xfrm>
            <a:off x="5617871" y="4499672"/>
            <a:ext cx="1979936" cy="15442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Gerader Verbinder 39">
            <a:extLst>
              <a:ext uri="{FF2B5EF4-FFF2-40B4-BE49-F238E27FC236}">
                <a16:creationId xmlns:a16="http://schemas.microsoft.com/office/drawing/2014/main" id="{12CF4EE3-AD29-EFF5-ED6F-B3FCDF09C3FD}"/>
              </a:ext>
            </a:extLst>
          </p:cNvPr>
          <p:cNvCxnSpPr>
            <a:cxnSpLocks/>
          </p:cNvCxnSpPr>
          <p:nvPr/>
        </p:nvCxnSpPr>
        <p:spPr>
          <a:xfrm>
            <a:off x="8849536" y="4215181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766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A7343E-95D2-4D3C-8B2E-16657CA59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115" y="261803"/>
            <a:ext cx="11574650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z="3200" dirty="0" err="1">
                <a:latin typeface="Times New Roman"/>
                <a:cs typeface="Times New Roman"/>
              </a:rPr>
              <a:t>Provisional</a:t>
            </a:r>
            <a:r>
              <a:rPr lang="de-DE" sz="3200" dirty="0">
                <a:latin typeface="Times New Roman"/>
                <a:cs typeface="Times New Roman"/>
              </a:rPr>
              <a:t> Meeting Schedule / </a:t>
            </a:r>
            <a:r>
              <a:rPr lang="en-US" sz="3200" dirty="0">
                <a:latin typeface="Times New Roman"/>
                <a:cs typeface="Times New Roman"/>
              </a:rPr>
              <a:t>Deliverables: Jan - June 2025</a:t>
            </a:r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FFE201B0-3C59-4606-B08E-9CF6565A6BBC}"/>
              </a:ext>
            </a:extLst>
          </p:cNvPr>
          <p:cNvSpPr/>
          <p:nvPr/>
        </p:nvSpPr>
        <p:spPr>
          <a:xfrm>
            <a:off x="701341" y="3769393"/>
            <a:ext cx="10789317" cy="57751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B52990A-2B2C-411A-9156-0E23A0D31820}"/>
              </a:ext>
            </a:extLst>
          </p:cNvPr>
          <p:cNvSpPr txBox="1"/>
          <p:nvPr/>
        </p:nvSpPr>
        <p:spPr>
          <a:xfrm>
            <a:off x="9716002" y="3847181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May 25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E09238-98CB-4F2A-B8E8-447822D66AE2}"/>
              </a:ext>
            </a:extLst>
          </p:cNvPr>
          <p:cNvSpPr txBox="1"/>
          <p:nvPr/>
        </p:nvSpPr>
        <p:spPr>
          <a:xfrm>
            <a:off x="904687" y="3868737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Jan 25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C67762D-3626-4A8C-B37F-C8F6CCE39CBD}"/>
              </a:ext>
            </a:extLst>
          </p:cNvPr>
          <p:cNvSpPr txBox="1"/>
          <p:nvPr/>
        </p:nvSpPr>
        <p:spPr>
          <a:xfrm>
            <a:off x="5651065" y="3853973"/>
            <a:ext cx="113096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Mar 25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46D935C-DA72-41C3-AD5D-F3AB829C54C5}"/>
              </a:ext>
            </a:extLst>
          </p:cNvPr>
          <p:cNvSpPr/>
          <p:nvPr/>
        </p:nvSpPr>
        <p:spPr>
          <a:xfrm>
            <a:off x="774532" y="401002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3CFA228-545B-4480-9BE2-B85F7A26BC15}"/>
              </a:ext>
            </a:extLst>
          </p:cNvPr>
          <p:cNvSpPr/>
          <p:nvPr/>
        </p:nvSpPr>
        <p:spPr>
          <a:xfrm>
            <a:off x="3291228" y="396993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7667E3-943F-41AF-84DB-350F86C8FF27}"/>
              </a:ext>
            </a:extLst>
          </p:cNvPr>
          <p:cNvSpPr/>
          <p:nvPr/>
        </p:nvSpPr>
        <p:spPr>
          <a:xfrm>
            <a:off x="5442934" y="3976727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2575437-09D7-4C84-8082-B7C342CA5C4D}"/>
              </a:ext>
            </a:extLst>
          </p:cNvPr>
          <p:cNvSpPr/>
          <p:nvPr/>
        </p:nvSpPr>
        <p:spPr>
          <a:xfrm>
            <a:off x="9561927" y="396993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sz="2400" dirty="0">
              <a:cs typeface="Calibri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DF9D2F8-B0C9-4D85-A821-38248CF651A1}"/>
              </a:ext>
            </a:extLst>
          </p:cNvPr>
          <p:cNvSpPr txBox="1"/>
          <p:nvPr/>
        </p:nvSpPr>
        <p:spPr>
          <a:xfrm>
            <a:off x="-303421" y="2684569"/>
            <a:ext cx="230907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12</a:t>
            </a:r>
            <a:r>
              <a:rPr lang="de-DE" sz="1600" baseline="30000" dirty="0">
                <a:latin typeface="Times New Roman"/>
                <a:cs typeface="Times New Roman"/>
              </a:rPr>
              <a:t>th </a:t>
            </a:r>
            <a:r>
              <a:rPr lang="de-DE" sz="1600" dirty="0">
                <a:latin typeface="Times New Roman"/>
                <a:cs typeface="Times New Roman"/>
              </a:rPr>
              <a:t>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8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&amp; 9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 err="1">
                <a:latin typeface="Times New Roman"/>
                <a:cs typeface="Times New Roman"/>
              </a:rPr>
              <a:t>January</a:t>
            </a:r>
            <a:endParaRPr lang="de-DE" sz="1600" dirty="0">
              <a:latin typeface="Times New Roman"/>
              <a:cs typeface="Times New Roman"/>
            </a:endParaRP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(hybrid)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DC38858-50FA-419F-9EF0-731759128740}"/>
              </a:ext>
            </a:extLst>
          </p:cNvPr>
          <p:cNvCxnSpPr>
            <a:cxnSpLocks/>
          </p:cNvCxnSpPr>
          <p:nvPr/>
        </p:nvCxnSpPr>
        <p:spPr>
          <a:xfrm>
            <a:off x="852739" y="3588409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E9FDFAC-4C03-403E-AC2B-1BFA072ADC7C}"/>
              </a:ext>
            </a:extLst>
          </p:cNvPr>
          <p:cNvSpPr txBox="1"/>
          <p:nvPr/>
        </p:nvSpPr>
        <p:spPr>
          <a:xfrm>
            <a:off x="2670660" y="2681975"/>
            <a:ext cx="1342034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13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Meeting </a:t>
            </a:r>
            <a:endParaRPr lang="en-US" dirty="0"/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10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February</a:t>
            </a:r>
            <a:endParaRPr lang="en-US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US" sz="1600" dirty="0">
                <a:latin typeface="Times New Roman"/>
                <a:ea typeface="Calibri"/>
                <a:cs typeface="Calibri"/>
              </a:rPr>
              <a:t>(online)</a:t>
            </a:r>
            <a:endParaRPr lang="en-US" sz="1600" dirty="0">
              <a:latin typeface="Times New Roman"/>
              <a:cs typeface="Times New Roman"/>
            </a:endParaRP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3408654-C7B3-45E2-ADA4-1BCAEC4DE1E2}"/>
              </a:ext>
            </a:extLst>
          </p:cNvPr>
          <p:cNvCxnSpPr>
            <a:cxnSpLocks/>
          </p:cNvCxnSpPr>
          <p:nvPr/>
        </p:nvCxnSpPr>
        <p:spPr>
          <a:xfrm>
            <a:off x="2479557" y="4223306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A5439D95-4BE8-4A11-A7A8-4590B0DBC481}"/>
              </a:ext>
            </a:extLst>
          </p:cNvPr>
          <p:cNvSpPr txBox="1"/>
          <p:nvPr/>
        </p:nvSpPr>
        <p:spPr>
          <a:xfrm>
            <a:off x="4956386" y="2684570"/>
            <a:ext cx="1285929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14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10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March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(online) 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BF1EE439-65D0-4CA7-9949-59635CBC341E}"/>
              </a:ext>
            </a:extLst>
          </p:cNvPr>
          <p:cNvSpPr/>
          <p:nvPr/>
        </p:nvSpPr>
        <p:spPr>
          <a:xfrm>
            <a:off x="6779163" y="3966856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4A41B7F-07AB-4862-A98A-62025531EFDA}"/>
              </a:ext>
            </a:extLst>
          </p:cNvPr>
          <p:cNvSpPr txBox="1"/>
          <p:nvPr/>
        </p:nvSpPr>
        <p:spPr>
          <a:xfrm>
            <a:off x="5753950" y="4751554"/>
            <a:ext cx="220065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 Informal document</a:t>
            </a:r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WP.29 - 195 </a:t>
            </a:r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(March) 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0DEDFE3-F2B4-4985-866E-B3E545AC18E0}"/>
              </a:ext>
            </a:extLst>
          </p:cNvPr>
          <p:cNvSpPr txBox="1"/>
          <p:nvPr/>
        </p:nvSpPr>
        <p:spPr>
          <a:xfrm>
            <a:off x="3513073" y="3853974"/>
            <a:ext cx="113096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Feb 25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15E576F-6E05-4EA3-A822-A3B3CACB0585}"/>
              </a:ext>
            </a:extLst>
          </p:cNvPr>
          <p:cNvCxnSpPr>
            <a:cxnSpLocks/>
          </p:cNvCxnSpPr>
          <p:nvPr/>
        </p:nvCxnSpPr>
        <p:spPr>
          <a:xfrm>
            <a:off x="3355933" y="3569875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4F63C0E4-6C17-495A-9222-FCE2E0CDA89C}"/>
              </a:ext>
            </a:extLst>
          </p:cNvPr>
          <p:cNvCxnSpPr>
            <a:cxnSpLocks/>
          </p:cNvCxnSpPr>
          <p:nvPr/>
        </p:nvCxnSpPr>
        <p:spPr>
          <a:xfrm>
            <a:off x="5521141" y="358026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0B07EB62-9B62-40F5-87F5-8EE5DC48CF0E}"/>
              </a:ext>
            </a:extLst>
          </p:cNvPr>
          <p:cNvSpPr txBox="1"/>
          <p:nvPr/>
        </p:nvSpPr>
        <p:spPr>
          <a:xfrm>
            <a:off x="1319668" y="4760999"/>
            <a:ext cx="2296431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Informal </a:t>
            </a:r>
            <a:r>
              <a:rPr lang="de-DE" sz="1600" dirty="0" err="1">
                <a:latin typeface="Times New Roman"/>
                <a:cs typeface="Times New Roman"/>
              </a:rPr>
              <a:t>document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 err="1">
                <a:latin typeface="Times New Roman"/>
                <a:cs typeface="Times New Roman"/>
              </a:rPr>
              <a:t>to</a:t>
            </a:r>
            <a:endParaRPr lang="de-DE" sz="1600" dirty="0">
              <a:latin typeface="Times New Roman"/>
              <a:cs typeface="Times New Roman"/>
            </a:endParaRP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GRVA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(20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– 24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Jan)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 </a:t>
            </a:r>
          </a:p>
          <a:p>
            <a:pPr algn="ctr"/>
            <a:r>
              <a:rPr lang="de-DE" sz="1600" dirty="0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Formal </a:t>
            </a:r>
            <a:r>
              <a:rPr lang="de-DE" sz="1600" dirty="0" err="1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document</a:t>
            </a:r>
            <a:r>
              <a:rPr lang="de-DE" sz="1600" dirty="0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 </a:t>
            </a:r>
            <a:r>
              <a:rPr lang="de-DE" sz="1600" dirty="0" err="1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to</a:t>
            </a:r>
            <a:r>
              <a:rPr lang="de-DE" sz="1600" dirty="0">
                <a:highlight>
                  <a:srgbClr val="FFFF00"/>
                </a:highlight>
                <a:latin typeface="Times New Roman"/>
                <a:ea typeface="Calibri"/>
                <a:cs typeface="Times New Roman"/>
              </a:rPr>
              <a:t> 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GRSG (10</a:t>
            </a:r>
            <a:r>
              <a:rPr lang="de-DE" sz="1600" baseline="30000" dirty="0">
                <a:highlight>
                  <a:srgbClr val="FFFF00"/>
                </a:highlight>
                <a:latin typeface="Times New Roman"/>
                <a:cs typeface="Times New Roman"/>
              </a:rPr>
              <a:t>th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 Jan) </a:t>
            </a: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A508EF3-F9AE-4FD1-A5AE-FACD46B6A4F9}"/>
              </a:ext>
            </a:extLst>
          </p:cNvPr>
          <p:cNvCxnSpPr>
            <a:cxnSpLocks/>
          </p:cNvCxnSpPr>
          <p:nvPr/>
        </p:nvCxnSpPr>
        <p:spPr>
          <a:xfrm>
            <a:off x="9118460" y="427843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20D3CC6B-70A9-483B-A070-07C38EF6BF3D}"/>
              </a:ext>
            </a:extLst>
          </p:cNvPr>
          <p:cNvSpPr txBox="1"/>
          <p:nvPr/>
        </p:nvSpPr>
        <p:spPr>
          <a:xfrm>
            <a:off x="8055990" y="4760999"/>
            <a:ext cx="2236048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Formal document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GRSG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(7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– 11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April)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1ACBF6BD-F7A7-41A2-AFA8-0082F6C22C90}"/>
              </a:ext>
            </a:extLst>
          </p:cNvPr>
          <p:cNvSpPr/>
          <p:nvPr/>
        </p:nvSpPr>
        <p:spPr>
          <a:xfrm>
            <a:off x="9033477" y="4013472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83F3609C-73F0-49AF-BB90-A61CC279D28F}"/>
              </a:ext>
            </a:extLst>
          </p:cNvPr>
          <p:cNvSpPr/>
          <p:nvPr/>
        </p:nvSpPr>
        <p:spPr>
          <a:xfrm>
            <a:off x="2401350" y="3978900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9A24BA58-79E8-443F-8334-6E1F5ECFAB45}"/>
              </a:ext>
            </a:extLst>
          </p:cNvPr>
          <p:cNvCxnSpPr>
            <a:cxnSpLocks/>
          </p:cNvCxnSpPr>
          <p:nvPr/>
        </p:nvCxnSpPr>
        <p:spPr>
          <a:xfrm>
            <a:off x="6857370" y="4215052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B27A49-519A-4985-978D-2C513351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14</a:t>
            </a:fld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A4865F1-EE1F-62CE-65C0-6A39B5C17C4B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Ellipse 33">
            <a:extLst>
              <a:ext uri="{FF2B5EF4-FFF2-40B4-BE49-F238E27FC236}">
                <a16:creationId xmlns:a16="http://schemas.microsoft.com/office/drawing/2014/main" id="{E0EB2B3A-BAAB-4381-977E-1E8E8E3E6151}"/>
              </a:ext>
            </a:extLst>
          </p:cNvPr>
          <p:cNvSpPr/>
          <p:nvPr/>
        </p:nvSpPr>
        <p:spPr>
          <a:xfrm>
            <a:off x="7937357" y="396847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C92EA5D6-C323-47CA-A460-DB23EC98457B}"/>
              </a:ext>
            </a:extLst>
          </p:cNvPr>
          <p:cNvSpPr txBox="1"/>
          <p:nvPr/>
        </p:nvSpPr>
        <p:spPr>
          <a:xfrm>
            <a:off x="8137351" y="3845720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Apr 25</a:t>
            </a:r>
          </a:p>
        </p:txBody>
      </p:sp>
      <p:cxnSp>
        <p:nvCxnSpPr>
          <p:cNvPr id="3" name="Gerader Verbinder 39">
            <a:extLst>
              <a:ext uri="{FF2B5EF4-FFF2-40B4-BE49-F238E27FC236}">
                <a16:creationId xmlns:a16="http://schemas.microsoft.com/office/drawing/2014/main" id="{8C4155DC-90BD-8881-E389-88C1A089896C}"/>
              </a:ext>
            </a:extLst>
          </p:cNvPr>
          <p:cNvCxnSpPr>
            <a:cxnSpLocks/>
          </p:cNvCxnSpPr>
          <p:nvPr/>
        </p:nvCxnSpPr>
        <p:spPr>
          <a:xfrm>
            <a:off x="10957070" y="4274992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Textfeld 40">
            <a:extLst>
              <a:ext uri="{FF2B5EF4-FFF2-40B4-BE49-F238E27FC236}">
                <a16:creationId xmlns:a16="http://schemas.microsoft.com/office/drawing/2014/main" id="{81EA1B53-00AF-920E-0412-E22F0214FF3B}"/>
              </a:ext>
            </a:extLst>
          </p:cNvPr>
          <p:cNvSpPr txBox="1"/>
          <p:nvPr/>
        </p:nvSpPr>
        <p:spPr>
          <a:xfrm>
            <a:off x="9894600" y="4757552"/>
            <a:ext cx="2236048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Formal document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GRVA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(? - ? June)</a:t>
            </a:r>
          </a:p>
        </p:txBody>
      </p:sp>
      <p:sp>
        <p:nvSpPr>
          <p:cNvPr id="14" name="Ellipse 41">
            <a:extLst>
              <a:ext uri="{FF2B5EF4-FFF2-40B4-BE49-F238E27FC236}">
                <a16:creationId xmlns:a16="http://schemas.microsoft.com/office/drawing/2014/main" id="{1E6BBAF9-B379-C357-5E55-E442253C7E4F}"/>
              </a:ext>
            </a:extLst>
          </p:cNvPr>
          <p:cNvSpPr/>
          <p:nvPr/>
        </p:nvSpPr>
        <p:spPr>
          <a:xfrm>
            <a:off x="10872087" y="401002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26">
            <a:extLst>
              <a:ext uri="{FF2B5EF4-FFF2-40B4-BE49-F238E27FC236}">
                <a16:creationId xmlns:a16="http://schemas.microsoft.com/office/drawing/2014/main" id="{90CF2028-BAB1-0755-5050-8A9388C4377C}"/>
              </a:ext>
            </a:extLst>
          </p:cNvPr>
          <p:cNvSpPr txBox="1"/>
          <p:nvPr/>
        </p:nvSpPr>
        <p:spPr>
          <a:xfrm>
            <a:off x="7392361" y="2714597"/>
            <a:ext cx="1402820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15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st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&amp; 2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nd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April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(online) </a:t>
            </a:r>
          </a:p>
        </p:txBody>
      </p:sp>
      <p:cxnSp>
        <p:nvCxnSpPr>
          <p:cNvPr id="17" name="Gerader Verbinder 36">
            <a:extLst>
              <a:ext uri="{FF2B5EF4-FFF2-40B4-BE49-F238E27FC236}">
                <a16:creationId xmlns:a16="http://schemas.microsoft.com/office/drawing/2014/main" id="{BF4F6F55-6D78-9636-C608-7085DCFD3888}"/>
              </a:ext>
            </a:extLst>
          </p:cNvPr>
          <p:cNvCxnSpPr>
            <a:cxnSpLocks/>
          </p:cNvCxnSpPr>
          <p:nvPr/>
        </p:nvCxnSpPr>
        <p:spPr>
          <a:xfrm>
            <a:off x="8015564" y="3610287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26">
            <a:extLst>
              <a:ext uri="{FF2B5EF4-FFF2-40B4-BE49-F238E27FC236}">
                <a16:creationId xmlns:a16="http://schemas.microsoft.com/office/drawing/2014/main" id="{FDBA8F79-631A-EBA7-F687-EBB6C2ED45A3}"/>
              </a:ext>
            </a:extLst>
          </p:cNvPr>
          <p:cNvSpPr txBox="1"/>
          <p:nvPr/>
        </p:nvSpPr>
        <p:spPr>
          <a:xfrm>
            <a:off x="8906841" y="2745600"/>
            <a:ext cx="1558439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16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&amp;13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May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(online) </a:t>
            </a:r>
          </a:p>
        </p:txBody>
      </p:sp>
      <p:cxnSp>
        <p:nvCxnSpPr>
          <p:cNvPr id="19" name="Gerader Verbinder 36">
            <a:extLst>
              <a:ext uri="{FF2B5EF4-FFF2-40B4-BE49-F238E27FC236}">
                <a16:creationId xmlns:a16="http://schemas.microsoft.com/office/drawing/2014/main" id="{2D436C8E-BC41-9918-4173-725B7C8610E4}"/>
              </a:ext>
            </a:extLst>
          </p:cNvPr>
          <p:cNvCxnSpPr>
            <a:cxnSpLocks/>
          </p:cNvCxnSpPr>
          <p:nvPr/>
        </p:nvCxnSpPr>
        <p:spPr>
          <a:xfrm>
            <a:off x="9607852" y="364129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26">
            <a:extLst>
              <a:ext uri="{FF2B5EF4-FFF2-40B4-BE49-F238E27FC236}">
                <a16:creationId xmlns:a16="http://schemas.microsoft.com/office/drawing/2014/main" id="{E6AA9274-C372-B311-F25D-4B9D750FF3A6}"/>
              </a:ext>
            </a:extLst>
          </p:cNvPr>
          <p:cNvSpPr txBox="1"/>
          <p:nvPr/>
        </p:nvSpPr>
        <p:spPr>
          <a:xfrm>
            <a:off x="10722089" y="2739693"/>
            <a:ext cx="1353256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17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rd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&amp; 4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June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(online) 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304ED01-B2E6-4377-A5A9-CC00F4EDD44A}"/>
              </a:ext>
            </a:extLst>
          </p:cNvPr>
          <p:cNvSpPr txBox="1"/>
          <p:nvPr/>
        </p:nvSpPr>
        <p:spPr>
          <a:xfrm>
            <a:off x="3406825" y="4760999"/>
            <a:ext cx="229643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Formal </a:t>
            </a:r>
            <a:r>
              <a:rPr lang="de-DE" sz="1600" dirty="0" err="1">
                <a:latin typeface="Times New Roman"/>
                <a:cs typeface="Times New Roman"/>
              </a:rPr>
              <a:t>document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 err="1">
                <a:latin typeface="Times New Roman"/>
                <a:cs typeface="Times New Roman"/>
              </a:rPr>
              <a:t>to</a:t>
            </a:r>
            <a:endParaRPr lang="de-DE" sz="1600" dirty="0">
              <a:latin typeface="Times New Roman"/>
              <a:cs typeface="Times New Roman"/>
            </a:endParaRP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GRVA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(14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Feb)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endParaRPr lang="de-DE" sz="1600" dirty="0">
              <a:highlight>
                <a:srgbClr val="FFFF00"/>
              </a:highlight>
              <a:latin typeface="Times New Roman"/>
              <a:cs typeface="Times New Roman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0D92243D-9B3E-4CA1-88F2-2EF9290014CE}"/>
              </a:ext>
            </a:extLst>
          </p:cNvPr>
          <p:cNvSpPr/>
          <p:nvPr/>
        </p:nvSpPr>
        <p:spPr>
          <a:xfrm>
            <a:off x="4476831" y="3991467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AAA15476-AA22-4348-B101-0CB50ED8858F}"/>
              </a:ext>
            </a:extLst>
          </p:cNvPr>
          <p:cNvCxnSpPr>
            <a:cxnSpLocks/>
          </p:cNvCxnSpPr>
          <p:nvPr/>
        </p:nvCxnSpPr>
        <p:spPr>
          <a:xfrm>
            <a:off x="4555039" y="4215051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401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F1466A-9EBD-4F50-8140-BBD094517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15</a:t>
            </a:fld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8A8F48-B7E9-61EB-BCC6-DCEA5EBD3A3D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6BE988F-D73B-A063-4F91-2AA911419B00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6E8707-3F94-A540-2828-3A2B246C2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949" y="141947"/>
            <a:ext cx="11727051" cy="138217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08EA2B-3371-93AC-0D5B-1DC832B470CC}"/>
              </a:ext>
            </a:extLst>
          </p:cNvPr>
          <p:cNvSpPr txBox="1"/>
          <p:nvPr/>
        </p:nvSpPr>
        <p:spPr>
          <a:xfrm>
            <a:off x="689121" y="2692004"/>
            <a:ext cx="1591934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/>
                <a:ea typeface="Calibri"/>
                <a:cs typeface="Calibri"/>
              </a:rPr>
              <a:t>X</a:t>
            </a:r>
            <a:r>
              <a:rPr lang="en-US" dirty="0">
                <a:latin typeface="Times New Roman"/>
                <a:ea typeface="Calibri"/>
                <a:cs typeface="Calibri"/>
              </a:rPr>
              <a:t>: Informal document</a:t>
            </a:r>
          </a:p>
          <a:p>
            <a:endParaRPr lang="en-US" dirty="0">
              <a:latin typeface="Times New Roman"/>
              <a:ea typeface="Calibri"/>
              <a:cs typeface="Calibri"/>
            </a:endParaRPr>
          </a:p>
          <a:p>
            <a:r>
              <a:rPr lang="en-US" b="1" dirty="0">
                <a:solidFill>
                  <a:srgbClr val="FF0000"/>
                </a:solidFill>
                <a:latin typeface="Times New Roman"/>
                <a:ea typeface="Calibri"/>
                <a:cs typeface="Calibri"/>
              </a:rPr>
              <a:t>X</a:t>
            </a:r>
            <a:r>
              <a:rPr lang="en-US" dirty="0">
                <a:latin typeface="Times New Roman"/>
                <a:ea typeface="Calibri"/>
                <a:cs typeface="Calibri"/>
              </a:rPr>
              <a:t>: Formal document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5524A37-8A50-663F-C239-61FF0216A4E7}"/>
              </a:ext>
            </a:extLst>
          </p:cNvPr>
          <p:cNvGrpSpPr/>
          <p:nvPr/>
        </p:nvGrpSpPr>
        <p:grpSpPr>
          <a:xfrm>
            <a:off x="2281936" y="1808243"/>
            <a:ext cx="9182747" cy="3520282"/>
            <a:chOff x="2281936" y="1808243"/>
            <a:chExt cx="9182747" cy="3520282"/>
          </a:xfrm>
        </p:grpSpPr>
        <p:pic>
          <p:nvPicPr>
            <p:cNvPr id="6" name="Picture 5" descr="A screenshot of a calendar&#10;&#10;Description automatically generated">
              <a:extLst>
                <a:ext uri="{FF2B5EF4-FFF2-40B4-BE49-F238E27FC236}">
                  <a16:creationId xmlns:a16="http://schemas.microsoft.com/office/drawing/2014/main" id="{BB3577B6-09B9-645E-A836-4E2501B8CF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81936" y="1808243"/>
              <a:ext cx="9182747" cy="3520282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1564CFE-4491-23E1-7299-6F9BCC8D2D68}"/>
                </a:ext>
              </a:extLst>
            </p:cNvPr>
            <p:cNvSpPr txBox="1"/>
            <p:nvPr/>
          </p:nvSpPr>
          <p:spPr>
            <a:xfrm>
              <a:off x="10397070" y="4766735"/>
              <a:ext cx="6434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197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CEFD58F-AE95-DAAA-AE67-8A625A3B3504}"/>
                </a:ext>
              </a:extLst>
            </p:cNvPr>
            <p:cNvSpPr txBox="1"/>
            <p:nvPr/>
          </p:nvSpPr>
          <p:spPr>
            <a:xfrm>
              <a:off x="8610600" y="4763535"/>
              <a:ext cx="6434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196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8749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Times New Roman"/>
                <a:ea typeface="Calibri Light"/>
                <a:cs typeface="Calibri Light"/>
              </a:rPr>
              <a:t>TF-AVC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22133"/>
            <a:ext cx="4762074" cy="327864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Established by 191st WP.29 (Nov 2023)</a:t>
            </a:r>
            <a:r>
              <a:rPr lang="en-GB" sz="2000" dirty="0">
                <a:latin typeface="Times New Roman"/>
                <a:cs typeface="Times New Roman"/>
              </a:rPr>
              <a:t> </a:t>
            </a:r>
            <a:endParaRPr lang="en-US" dirty="0"/>
          </a:p>
          <a:p>
            <a:r>
              <a:rPr lang="en-GB" sz="2000" dirty="0">
                <a:latin typeface="Times New Roman"/>
                <a:cs typeface="Times New Roman"/>
              </a:rPr>
              <a:t>Meeting 1: Jan 2024 (online)</a:t>
            </a:r>
            <a:endParaRPr lang="en-GB" sz="200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r>
              <a:rPr lang="en-GB" sz="2000" dirty="0">
                <a:latin typeface="Times New Roman"/>
                <a:cs typeface="Times New Roman"/>
              </a:rPr>
              <a:t>Meeting 2: Feb 2024 (online)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r>
              <a:rPr lang="en-GB" sz="2000" dirty="0">
                <a:latin typeface="Times New Roman"/>
                <a:cs typeface="Times New Roman"/>
              </a:rPr>
              <a:t>Meeting 3: March 2024 (hybrid)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GRSG status report 1 presentation</a:t>
            </a:r>
          </a:p>
          <a:p>
            <a:r>
              <a:rPr lang="en-GB" sz="2000" dirty="0">
                <a:latin typeface="Times New Roman"/>
                <a:cs typeface="Times New Roman"/>
              </a:rPr>
              <a:t>Meeting 4: April 2024 (online)</a:t>
            </a:r>
          </a:p>
          <a:p>
            <a:r>
              <a:rPr lang="en-GB" sz="2000" dirty="0">
                <a:latin typeface="Times New Roman"/>
                <a:cs typeface="Times New Roman"/>
              </a:rPr>
              <a:t>Meeting 5: May 2024 (online)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GRVA status report 1 presentation</a:t>
            </a:r>
          </a:p>
          <a:p>
            <a:pPr marL="0" indent="0" algn="ctr"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1A8363-E33E-1FD6-35A4-C7E9B75F60EA}"/>
              </a:ext>
            </a:extLst>
          </p:cNvPr>
          <p:cNvSpPr txBox="1">
            <a:spLocks/>
          </p:cNvSpPr>
          <p:nvPr/>
        </p:nvSpPr>
        <p:spPr>
          <a:xfrm>
            <a:off x="6187611" y="1646105"/>
            <a:ext cx="6106275" cy="47084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 New Roman"/>
                <a:cs typeface="Times New Roman"/>
              </a:rPr>
              <a:t>Meeting 6: June 2024 (hybrid)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WP.29 status report 1 presentation</a:t>
            </a:r>
          </a:p>
          <a:p>
            <a:pPr>
              <a:buFont typeface="Arial" panose="05000000000000000000" pitchFamily="2" charset="2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Meeting 7: July 2024 (online)</a:t>
            </a:r>
            <a:endParaRPr lang="en-US" sz="20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>
              <a:buFont typeface="Arial" panose="05000000000000000000" pitchFamily="2" charset="2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Meeting 8: September 2024 (online)</a:t>
            </a:r>
            <a:endParaRPr lang="en-US" sz="20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>
              <a:buFont typeface="Arial" panose="05000000000000000000" pitchFamily="2" charset="2"/>
              <a:buChar char="•"/>
            </a:pPr>
            <a:r>
              <a:rPr lang="en-GB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Meeting 9: October 2024 (hybrid)</a:t>
            </a:r>
            <a:endParaRPr lang="en-US" sz="20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lvl="1">
              <a:buFont typeface="Wingdings,Sans-Serif" panose="05000000000000000000" pitchFamily="2" charset="2"/>
              <a:buChar char="Ø"/>
            </a:pPr>
            <a:r>
              <a:rPr lang="en-GB" sz="2000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GRSG status report &amp; informal document presentation</a:t>
            </a:r>
          </a:p>
          <a:p>
            <a:pPr marL="457200" lvl="1" indent="0">
              <a:buNone/>
            </a:pPr>
            <a:endParaRPr lang="en-GB" sz="2000" dirty="0">
              <a:solidFill>
                <a:srgbClr val="7F7F7F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endParaRPr lang="en-GB" sz="18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endParaRPr lang="en-GB" sz="18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en-GB" sz="20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endParaRPr lang="en-GB" sz="1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19886F-4C93-135E-FCE9-C55421FD3E87}"/>
              </a:ext>
            </a:extLst>
          </p:cNvPr>
          <p:cNvSpPr txBox="1"/>
          <p:nvPr/>
        </p:nvSpPr>
        <p:spPr>
          <a:xfrm>
            <a:off x="1330778" y="5178146"/>
            <a:ext cx="9525934" cy="7468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endParaRPr lang="en-GB" dirty="0">
              <a:latin typeface="Times New Roman"/>
              <a:cs typeface="Times New Roman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2000" b="1" dirty="0">
                <a:latin typeface="Times New Roman"/>
                <a:cs typeface="Times New Roman"/>
              </a:rPr>
              <a:t>All relevant documents can be found on the TF-AVC UNECE </a:t>
            </a:r>
            <a:r>
              <a:rPr lang="en-GB" sz="2000" b="1" dirty="0">
                <a:latin typeface="Times New Roman"/>
                <a:cs typeface="Times New Roman"/>
                <a:hlinkClick r:id="rId5"/>
              </a:rPr>
              <a:t>Wikipage</a:t>
            </a:r>
            <a:r>
              <a:rPr lang="en-GB" sz="2000" b="1" dirty="0">
                <a:latin typeface="Times New Roman"/>
                <a:cs typeface="Times New Roman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105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TF-AVC future look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075"/>
            <a:ext cx="10515600" cy="467421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2000" dirty="0">
              <a:latin typeface="Times New Roman"/>
              <a:ea typeface="Calibri"/>
              <a:cs typeface="Times New Roman"/>
            </a:endParaRPr>
          </a:p>
          <a:p>
            <a:r>
              <a:rPr lang="en-GB" sz="2000" dirty="0">
                <a:latin typeface="Times New Roman"/>
                <a:ea typeface="Calibri"/>
                <a:cs typeface="Times New Roman"/>
              </a:rPr>
              <a:t>Monthly meetings continue, planned until July 2025</a:t>
            </a:r>
            <a:endParaRPr lang="en-US" dirty="0">
              <a:ea typeface="Calibri"/>
              <a:cs typeface="Calibri"/>
            </a:endParaRPr>
          </a:p>
          <a:p>
            <a:r>
              <a:rPr lang="en-GB" sz="2000" dirty="0">
                <a:latin typeface="Times New Roman"/>
                <a:ea typeface="Calibri"/>
                <a:cs typeface="Times New Roman"/>
              </a:rPr>
              <a:t>Next meeting: hybrid in Shanghai, China (7</a:t>
            </a:r>
            <a:r>
              <a:rPr lang="en-GB" sz="2000" baseline="30000" dirty="0">
                <a:latin typeface="Times New Roman"/>
                <a:ea typeface="Calibri"/>
                <a:cs typeface="Times New Roman"/>
              </a:rPr>
              <a:t>th</a:t>
            </a:r>
            <a:r>
              <a:rPr lang="en-GB" sz="2000" dirty="0">
                <a:latin typeface="Times New Roman"/>
                <a:ea typeface="Calibri"/>
                <a:cs typeface="Times New Roman"/>
              </a:rPr>
              <a:t> &amp; 8</a:t>
            </a:r>
            <a:r>
              <a:rPr lang="en-GB" sz="2000" baseline="30000" dirty="0">
                <a:latin typeface="Times New Roman"/>
                <a:ea typeface="Calibri"/>
                <a:cs typeface="Times New Roman"/>
              </a:rPr>
              <a:t>th</a:t>
            </a:r>
            <a:r>
              <a:rPr lang="en-GB" sz="2000" dirty="0">
                <a:latin typeface="Times New Roman"/>
                <a:ea typeface="Calibri"/>
                <a:cs typeface="Times New Roman"/>
              </a:rPr>
              <a:t> November 2024)</a:t>
            </a:r>
          </a:p>
          <a:p>
            <a:pPr marL="0" indent="0">
              <a:buNone/>
            </a:pPr>
            <a:endParaRPr lang="en-GB" dirty="0">
              <a:latin typeface="Times New Roman"/>
              <a:ea typeface="Calibri"/>
              <a:cs typeface="Times New Roman"/>
            </a:endParaRPr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>
                <a:latin typeface="Times New Roman"/>
                <a:ea typeface="Calibri"/>
                <a:cs typeface="Times New Roman"/>
              </a:rPr>
              <a:t>Status report presentation to 194th session of WP.29 in November 2024 </a:t>
            </a:r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Informal document to 21st session of GRVA in January 2025</a:t>
            </a:r>
          </a:p>
          <a:p>
            <a:pPr algn="l"/>
            <a:endParaRPr lang="en-GB" sz="1100" dirty="0">
              <a:solidFill>
                <a:srgbClr val="006AB1"/>
              </a:solidFill>
              <a:latin typeface="Open Sans" panose="020B0606030504020204" pitchFamily="34" charset="0"/>
            </a:endParaRPr>
          </a:p>
          <a:p>
            <a:pPr algn="l"/>
            <a:endParaRPr lang="en-GB" sz="1100" b="0" i="0" dirty="0">
              <a:solidFill>
                <a:srgbClr val="4C4845"/>
              </a:solidFill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GB" sz="1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A1BC3C3-6A2B-B1F2-8D5F-E5689AED03BA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583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R.E.3 – Category X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Categories, previously Category A, text remains unchanged</a:t>
            </a:r>
          </a:p>
          <a:p>
            <a:r>
              <a:rPr lang="en-GB" sz="2000" dirty="0">
                <a:latin typeface="Times New Roman"/>
                <a:cs typeface="Calibri"/>
              </a:rPr>
              <a:t>New section, aligned with text and format of R.E.3:</a:t>
            </a:r>
          </a:p>
          <a:p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2.9.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X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l" rtl="0" fontAlgn="base">
              <a:buNone/>
            </a:pP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2.9.1. Definition.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X vehicles are vehicles of categories M, N, L and T meeting all of the following conditions: 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(a) They are equipped with an ADS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(b) They are not capable of being driven manually at speeds exceeding 6 km/h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(c) They are designed to carry </a:t>
            </a:r>
            <a:r>
              <a:rPr lang="en-US" sz="1600" b="1" i="0" u="none" strike="noStrike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occupants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781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R.E.3 – Category 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Categories, previously Category B</a:t>
            </a:r>
          </a:p>
          <a:p>
            <a:r>
              <a:rPr lang="en-GB" sz="2000" dirty="0">
                <a:latin typeface="Times New Roman"/>
                <a:cs typeface="Calibri"/>
              </a:rPr>
              <a:t>New section, aligned with text and format of R.E.3:</a:t>
            </a:r>
          </a:p>
          <a:p>
            <a:pPr marL="0" indent="0" algn="just" rtl="0" fontAlgn="base">
              <a:buNone/>
            </a:pPr>
            <a:endParaRPr lang="en-GB" sz="1400" dirty="0">
              <a:solidFill>
                <a:srgbClr val="000000"/>
              </a:solidFill>
              <a:highlight>
                <a:srgbClr val="FFFFFF"/>
              </a:highlight>
              <a:latin typeface="Calibri"/>
              <a:cs typeface="Times New Roman"/>
            </a:endParaRPr>
          </a:p>
          <a:p>
            <a:pPr marL="0" indent="0" algn="just" rtl="0" fontAlgn="base">
              <a:buNone/>
            </a:pPr>
            <a:endParaRPr lang="en-GB" sz="1400" dirty="0">
              <a:solidFill>
                <a:srgbClr val="000000"/>
              </a:solidFill>
              <a:highlight>
                <a:srgbClr val="FFFFFF"/>
              </a:highlight>
              <a:latin typeface="Calibri"/>
              <a:cs typeface="Times New Roman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2.10.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Y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2.10.1. Definition.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Y vehicles are vehicles of categories N, L and T meeting all of the following conditions: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 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(a) They are equipped with an ADS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(b) They are not capable of being driven manually at speeds exceeding [6] km/h.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(c) They are not designed to carry occupants at any time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800" b="0" i="0" dirty="0">
                <a:solidFill>
                  <a:srgbClr val="E36C0A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58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R.E.3 – Combined designation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New section, aligned with text and format of R.E.3:</a:t>
            </a:r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algn="just" rtl="0" fontAlgn="base"/>
            <a:endParaRPr lang="en-US" sz="1800" dirty="0">
              <a:solidFill>
                <a:srgbClr val="E36C0A"/>
              </a:solidFill>
              <a:highlight>
                <a:srgbClr val="FFFFFF"/>
              </a:highlight>
              <a:latin typeface="Times New Roman" panose="02020603050405020304" pitchFamily="18" charset="0"/>
            </a:endParaRPr>
          </a:p>
          <a:p>
            <a:pPr marL="0" indent="0" algn="just" rtl="0" fontAlgn="base">
              <a:buNone/>
            </a:pPr>
            <a:endParaRPr lang="en-US" sz="14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2.11.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Combined designations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Symbols M, N, L and T may be combined with symbols G, X</a:t>
            </a:r>
            <a:r>
              <a:rPr lang="en-US" sz="16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and Y, as applicable</a:t>
            </a:r>
            <a:r>
              <a:rPr lang="en-US" sz="16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.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For example, a vehicle of category N</a:t>
            </a:r>
            <a:r>
              <a:rPr lang="en-US" sz="1600" b="1" i="0" baseline="-2500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which meets the criteria of 2.10.1 may be designated as N</a:t>
            </a:r>
            <a:r>
              <a:rPr lang="en-US" sz="1600" b="1" i="0" baseline="-2500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Y; a vehicle of category M</a:t>
            </a:r>
            <a:r>
              <a:rPr lang="en-US" sz="1600" b="1" i="0" baseline="-2500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1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which meets the criteria of 2.9.1 and is suited for off road use may be designated as M</a:t>
            </a:r>
            <a:r>
              <a:rPr lang="en-US" sz="1600" b="1" i="0" baseline="-2500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1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GX.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474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R.E.3 – New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ADS and DDT definitions taken from FRAV/VMAD IWG</a:t>
            </a:r>
          </a:p>
          <a:p>
            <a:r>
              <a:rPr lang="en-US" sz="2000" dirty="0">
                <a:latin typeface="Times New Roman"/>
                <a:cs typeface="Times New Roman"/>
              </a:rPr>
              <a:t>Definitions in [ ] are still to be discussed</a:t>
            </a:r>
          </a:p>
          <a:p>
            <a:endParaRPr lang="en-US" sz="2000" dirty="0">
              <a:latin typeface="Times New Roman"/>
              <a:cs typeface="Times New Roman"/>
            </a:endParaRPr>
          </a:p>
          <a:p>
            <a:endParaRPr lang="en-US" sz="1600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1.16. 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en-US" sz="1600" b="1" i="1" dirty="0">
                <a:solidFill>
                  <a:srgbClr val="FF0000"/>
                </a:solidFill>
                <a:latin typeface="Times New Roman"/>
                <a:cs typeface="Times New Roman"/>
              </a:rPr>
              <a:t>Automated Driving System (ADS)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means the vehicle hardware and software that are collectively capable of performing the entire Dynamic Driving Task (DDT) on a sustained basis.</a:t>
            </a:r>
            <a:endParaRPr lang="en-GB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1.17. 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en-US" sz="16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Dynamic Driving Task (DDT)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means the real-time operational and tactical functions required to operate the vehicle.</a:t>
            </a:r>
            <a:endParaRPr lang="en-GB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1.18. 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en-US" sz="16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Driver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en-US" sz="1600" b="1" i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means [...]</a:t>
            </a:r>
            <a:endParaRPr lang="en-GB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1.19. 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en-US" sz="1600" b="1" i="1" dirty="0">
                <a:solidFill>
                  <a:srgbClr val="FF0000"/>
                </a:solidFill>
                <a:latin typeface="Times New Roman"/>
                <a:cs typeface="Times New Roman"/>
              </a:rPr>
              <a:t>Fallback user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means [...]</a:t>
            </a:r>
            <a:endParaRPr lang="en-GB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1.20.</a:t>
            </a: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en-US" sz="1600" b="1" i="1" dirty="0">
                <a:solidFill>
                  <a:srgbClr val="FF0000"/>
                </a:solidFill>
                <a:latin typeface="Times New Roman"/>
                <a:cs typeface="Times New Roman"/>
              </a:rPr>
              <a:t>Passenger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means [...]</a:t>
            </a:r>
            <a:endParaRPr lang="en-GB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1.21.</a:t>
            </a:r>
            <a:r>
              <a:rPr lang="en-GB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en-GB" sz="1600" b="1" i="1" dirty="0">
                <a:solidFill>
                  <a:srgbClr val="FF0000"/>
                </a:solidFill>
                <a:latin typeface="Times New Roman"/>
                <a:cs typeface="Times New Roman"/>
              </a:rPr>
              <a:t>Occupant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" </a:t>
            </a:r>
            <a:r>
              <a:rPr lang="en-GB" sz="1600" b="1" i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means [...]</a:t>
            </a:r>
            <a:endParaRPr lang="en-GB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71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R.E.3 – Definition amendments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Minimal amendments required</a:t>
            </a:r>
          </a:p>
          <a:p>
            <a:r>
              <a:rPr lang="en-GB" sz="2000" dirty="0">
                <a:latin typeface="Times New Roman"/>
                <a:cs typeface="Calibri"/>
              </a:rPr>
              <a:t>References to ‘passengers’ replaced with ‘occupants’</a:t>
            </a:r>
          </a:p>
          <a:p>
            <a:r>
              <a:rPr lang="en-GB" sz="2000" dirty="0">
                <a:latin typeface="Times New Roman"/>
                <a:cs typeface="Calibri"/>
              </a:rPr>
              <a:t>Change references to the number of seating positions and passengers</a:t>
            </a:r>
            <a:endParaRPr lang="en-US" sz="2000" dirty="0">
              <a:latin typeface="Calibri" panose="020F0502020204030204"/>
              <a:ea typeface="Calibri"/>
              <a:cs typeface="Calibri"/>
            </a:endParaRPr>
          </a:p>
          <a:p>
            <a:r>
              <a:rPr lang="en-GB" sz="2000" dirty="0">
                <a:latin typeface="Times New Roman"/>
                <a:ea typeface="Calibri"/>
                <a:cs typeface="Times New Roman"/>
              </a:rPr>
              <a:t>Remove references to 'the driver'</a:t>
            </a:r>
            <a:endParaRPr lang="en-GB" sz="2000" dirty="0">
              <a:latin typeface="Times New Roman"/>
              <a:ea typeface="Calibri"/>
              <a:cs typeface="Calibri"/>
            </a:endParaRPr>
          </a:p>
          <a:p>
            <a:endParaRPr lang="en-GB" sz="2000" dirty="0">
              <a:latin typeface="Times New Roman"/>
              <a:cs typeface="Calibri"/>
            </a:endParaRPr>
          </a:p>
          <a:p>
            <a:pPr marL="0" indent="0" algn="just" rtl="0" fontAlgn="base">
              <a:buNone/>
            </a:pP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2.2.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M - Power-driven vehicles having at least four wheels and used for the carriage of </a:t>
            </a:r>
            <a:r>
              <a:rPr lang="en-US" sz="1600" b="0" i="0" strike="sng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passengers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occupants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2.2.1.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"</a:t>
            </a:r>
            <a:r>
              <a:rPr lang="en-US" sz="16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M</a:t>
            </a:r>
            <a:r>
              <a:rPr lang="en-US" sz="1600" b="0" i="1" baseline="-25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1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": Vehicles used for the carriage of </a:t>
            </a:r>
            <a:r>
              <a:rPr lang="en-US" sz="1600" b="0" i="0" strike="sng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passengers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occupants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and comprising not more than </a:t>
            </a:r>
            <a:r>
              <a:rPr lang="en-US" sz="1600" b="0" i="0" strike="sng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eight seats in addition to the driver’s seat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nine seats.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2.2.2.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"</a:t>
            </a:r>
            <a:r>
              <a:rPr lang="en-US" sz="16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M</a:t>
            </a:r>
            <a:r>
              <a:rPr lang="en-US" sz="1600" b="0" i="1" baseline="-25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": Vehicles used for the carriage of </a:t>
            </a:r>
            <a:r>
              <a:rPr lang="en-US" sz="1600" b="0" i="0" strike="sng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passengers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occupants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, comprising more than </a:t>
            </a:r>
            <a:r>
              <a:rPr lang="en-US" sz="1600" b="0" i="0" strike="sng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eight seats in addition to the driver’s seat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nine seats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, and having a maximum mass not exceeding 5,000 kg.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2.2.3.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"</a:t>
            </a:r>
            <a:r>
              <a:rPr lang="en-US" sz="16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M</a:t>
            </a:r>
            <a:r>
              <a:rPr lang="en-US" sz="1600" b="0" i="1" baseline="-25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3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": Vehicles used for the carriage of </a:t>
            </a:r>
            <a:r>
              <a:rPr lang="en-US" sz="1600" b="0" i="0" strike="sng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passengers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occupants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, comprising more than </a:t>
            </a:r>
            <a:r>
              <a:rPr lang="en-US" sz="1600" b="0" i="0" strike="sng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eight seats in addition to the driver’s seat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nine seats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, and having a maximum mass exceeding 5,000 kg.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817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R.E.3 – Mass of a vehicle in running 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Category X vehicles may have a driver in the vehicle (limited circumstances, at speeds not exceeding 6 km/h </a:t>
            </a:r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GB" sz="2000" dirty="0">
                <a:solidFill>
                  <a:srgbClr val="000000"/>
                </a:solidFill>
                <a:latin typeface="Times New Roman"/>
                <a:cs typeface="Times New Roman"/>
              </a:rPr>
              <a:t>Text is still to be discussed </a:t>
            </a:r>
          </a:p>
          <a:p>
            <a:endParaRPr lang="en-GB" sz="2000" dirty="0">
              <a:latin typeface="Times New Roman"/>
              <a:cs typeface="Times New Roman"/>
            </a:endParaRPr>
          </a:p>
          <a:p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/>
                <a:cs typeface="Times New Roman"/>
              </a:rPr>
              <a:t>2.2.5.4. "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/>
                <a:cs typeface="Times New Roman"/>
              </a:rPr>
              <a:t>Mass of a vehicle in running order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/>
                <a:cs typeface="Times New Roman"/>
              </a:rPr>
              <a:t>" means the mass of an unladen vehicle with bodywork, and with coupling device in the case of a towing vehicle, or the mass of the chassis with cab if the manufacturer does not fit the bodywork and/or coupling device, including coolant, oils, 90 per cent of fuel, 100 per cent of other liquids except used waters, tools, spare wheel, driver (75 kg) </a:t>
            </a:r>
            <a:r>
              <a:rPr lang="en-US" sz="18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/>
                <a:cs typeface="Times New Roman"/>
              </a:rPr>
              <a:t>[if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Times New Roman"/>
                <a:cs typeface="Times New Roman"/>
              </a:rPr>
              <a:t>applicable</a:t>
            </a:r>
            <a:r>
              <a:rPr lang="en-US" sz="18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/>
                <a:cs typeface="Times New Roman"/>
              </a:rPr>
              <a:t>], 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/>
                <a:cs typeface="Times New Roman"/>
              </a:rPr>
              <a:t>and, for buses and coaches, the mass of the crew member (75 kg) if there is a crew seat in the vehicle. </a:t>
            </a: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109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427677F488E42B66FCE4478806A19" ma:contentTypeVersion="17" ma:contentTypeDescription="Create a new document." ma:contentTypeScope="" ma:versionID="6b57e228a6f1f3697b409849edda9d6e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a6b29006-9d77-4fe3-aa03-c8f2cc84fb38" xmlns:ns5="ae4d9d97-fbd6-41a7-8f8f-bb7a540acd0e" targetNamespace="http://schemas.microsoft.com/office/2006/metadata/properties" ma:root="true" ma:fieldsID="b5290c444919ec7499b795b4bc807aae" ns2:_="" ns3:_="" ns4:_="" ns5:_="">
    <xsd:import namespace="4fea251c-3bdd-4d50-962b-ffa2ae250ba0"/>
    <xsd:import namespace="15ff3d39-6e7b-4d70-9b7c-8d9fe85d0f29"/>
    <xsd:import namespace="a6b29006-9d77-4fe3-aa03-c8f2cc84fb38"/>
    <xsd:import namespace="ae4d9d97-fbd6-41a7-8f8f-bb7a540acd0e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5:MediaServiceAutoKeyPoints" minOccurs="0"/>
                <xsd:element ref="ns5:MediaServiceKeyPoints" minOccurs="0"/>
                <xsd:element ref="ns5:MediaServiceAutoTags" minOccurs="0"/>
                <xsd:element ref="ns5:MediaServiceOCR" minOccurs="0"/>
                <xsd:element ref="ns5:MediaServiceGenerationTime" minOccurs="0"/>
                <xsd:element ref="ns5:MediaServiceEventHashCode" minOccurs="0"/>
                <xsd:element ref="ns2:SharedWithUsers" minOccurs="0"/>
                <xsd:element ref="ns2:SharedWithDetails" minOccurs="0"/>
                <xsd:element ref="ns5:MediaServiceDateTaken" minOccurs="0"/>
                <xsd:element ref="ns5:MediaLengthInSeconds" minOccurs="0"/>
                <xsd:element ref="ns5:MediaServiceLocation" minOccurs="0"/>
                <xsd:element ref="ns5:lcf76f155ced4ddcb4097134ff3c332f" minOccurs="0"/>
                <xsd:element ref="ns5:MediaServiceObjectDetectorVersions" minOccurs="0"/>
                <xsd:element ref="ns5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b29006-9d77-4fe3-aa03-c8f2cc84fb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4d9d97-fbd6-41a7-8f8f-bb7a540acd0e" elementFormDefault="qualified">
    <xsd:import namespace="http://schemas.microsoft.com/office/2006/documentManagement/types"/>
    <xsd:import namespace="http://schemas.microsoft.com/office/infopath/2007/PartnerControls"/>
    <xsd:element name="MediaServiceAutoKeyPoints" ma:index="2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7" nillable="true" ma:displayName="Tags" ma:internalName="MediaServiceAutoTags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Length (seconds)" ma:internalName="MediaLengthInSeconds" ma:readOnly="true">
      <xsd:simpleType>
        <xsd:restriction base="dms:Unknown"/>
      </xsd:simpleType>
    </xsd:element>
    <xsd:element name="MediaServiceLocation" ma:index="35" nillable="true" ma:displayName="Location" ma:internalName="MediaServiceLocation" ma:readOnly="true">
      <xsd:simpleType>
        <xsd:restriction base="dms:Text"/>
      </xsd:simpleType>
    </xsd:element>
    <xsd:element name="lcf76f155ced4ddcb4097134ff3c332f" ma:index="37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5ff3d39-6e7b-4d70-9b7c-8d9fe85d0f29" xsi:nil="true"/>
    <lcf76f155ced4ddcb4097134ff3c332f xmlns="ae4d9d97-fbd6-41a7-8f8f-bb7a540acd0e">
      <Terms xmlns="http://schemas.microsoft.com/office/infopath/2007/PartnerControls"/>
    </lcf76f155ced4ddcb4097134ff3c332f>
    <dlc_EmailTo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3C9967FA-89DA-419D-892D-F01AFBDF1B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a6b29006-9d77-4fe3-aa03-c8f2cc84fb38"/>
    <ds:schemaRef ds:uri="ae4d9d97-fbd6-41a7-8f8f-bb7a540acd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44D76B-2BEA-4D47-853D-624953941B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6B1152-5611-4382-B5FC-7DEACF467180}">
  <ds:schemaRefs>
    <ds:schemaRef ds:uri="15ff3d39-6e7b-4d70-9b7c-8d9fe85d0f29"/>
    <ds:schemaRef ds:uri="http://schemas.microsoft.com/office/2006/documentManagement/types"/>
    <ds:schemaRef ds:uri="http://schemas.openxmlformats.org/package/2006/metadata/core-properties"/>
    <ds:schemaRef ds:uri="ae4d9d97-fbd6-41a7-8f8f-bb7a540acd0e"/>
    <ds:schemaRef ds:uri="http://purl.org/dc/elements/1.1/"/>
    <ds:schemaRef ds:uri="4fea251c-3bdd-4d50-962b-ffa2ae250ba0"/>
    <ds:schemaRef ds:uri="http://schemas.microsoft.com/office/2006/metadata/properties"/>
    <ds:schemaRef ds:uri="a6b29006-9d77-4fe3-aa03-c8f2cc84fb38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2441</Words>
  <Application>Microsoft Office PowerPoint</Application>
  <PresentationFormat>Breitbild</PresentationFormat>
  <Paragraphs>287</Paragraphs>
  <Slides>15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Open Sans</vt:lpstr>
      <vt:lpstr>Segoe UI</vt:lpstr>
      <vt:lpstr>Times New Roman</vt:lpstr>
      <vt:lpstr>Wingdings</vt:lpstr>
      <vt:lpstr>Wingdings,Sans-Serif</vt:lpstr>
      <vt:lpstr>office theme</vt:lpstr>
      <vt:lpstr>TASK FORCE ON AUTOMATED VEHICLE CATEGORISATION (TF-AVC)</vt:lpstr>
      <vt:lpstr>TF-AVC progress</vt:lpstr>
      <vt:lpstr>TF-AVC future look </vt:lpstr>
      <vt:lpstr>R.E.3 – Category X </vt:lpstr>
      <vt:lpstr>R.E.3 – Category Y </vt:lpstr>
      <vt:lpstr>R.E.3 – Combined designation </vt:lpstr>
      <vt:lpstr>R.E.3 – New Definitions</vt:lpstr>
      <vt:lpstr>R.E.3 – Definition amendments</vt:lpstr>
      <vt:lpstr>R.E.3 – Mass of a vehicle in running order</vt:lpstr>
      <vt:lpstr>S.R.1 – Definition Amendments</vt:lpstr>
      <vt:lpstr>S.R.1 – Category X and Y </vt:lpstr>
      <vt:lpstr>PowerPoint-Präsentation</vt:lpstr>
      <vt:lpstr>PowerPoint-Präsentation</vt:lpstr>
      <vt:lpstr>Provisional Meeting Schedule / Deliverables: Jan - June 2025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Weinand, Thies</dc:creator>
  <cp:lastModifiedBy>KBA</cp:lastModifiedBy>
  <cp:revision>352</cp:revision>
  <dcterms:created xsi:type="dcterms:W3CDTF">2024-02-21T08:52:53Z</dcterms:created>
  <dcterms:modified xsi:type="dcterms:W3CDTF">2024-11-06T05:56:15Z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0x010100FF7427677F488E42B66FCE4478806A19</vt:lpwstr>
  </property>
  <property fmtid="{D5CDD505-2E9C-101B-9397-08002B2CF9AE}" pid="3" name="MediaServiceImageTags">
    <vt:lpwstr/>
  </property>
  <property fmtid="{D5CDD505-2E9C-101B-9397-08002B2CF9AE}" pid="4" name="CustomTag">
    <vt:lpwstr/>
  </property>
  <property fmtid="{D5CDD505-2E9C-101B-9397-08002B2CF9AE}" pid="5" name="FinancialYear">
    <vt:lpwstr/>
  </property>
  <property fmtid="{D5CDD505-2E9C-101B-9397-08002B2CF9AE}" pid="6" name="MSIP_Label_725ca717-11da-4935-b601-f527b9741f2e_Enabled">
    <vt:lpwstr>true</vt:lpwstr>
  </property>
  <property fmtid="{D5CDD505-2E9C-101B-9397-08002B2CF9AE}" pid="7" name="MSIP_Label_725ca717-11da-4935-b601-f527b9741f2e_SetDate">
    <vt:lpwstr>2024-04-11T13:54:09Z</vt:lpwstr>
  </property>
  <property fmtid="{D5CDD505-2E9C-101B-9397-08002B2CF9AE}" pid="8" name="MSIP_Label_725ca717-11da-4935-b601-f527b9741f2e_Method">
    <vt:lpwstr>Standard</vt:lpwstr>
  </property>
  <property fmtid="{D5CDD505-2E9C-101B-9397-08002B2CF9AE}" pid="9" name="MSIP_Label_725ca717-11da-4935-b601-f527b9741f2e_Name">
    <vt:lpwstr>C2 - Internal</vt:lpwstr>
  </property>
  <property fmtid="{D5CDD505-2E9C-101B-9397-08002B2CF9AE}" pid="10" name="MSIP_Label_725ca717-11da-4935-b601-f527b9741f2e_SiteId">
    <vt:lpwstr>d852d5cd-724c-4128-8812-ffa5db3f8507</vt:lpwstr>
  </property>
  <property fmtid="{D5CDD505-2E9C-101B-9397-08002B2CF9AE}" pid="11" name="MSIP_Label_725ca717-11da-4935-b601-f527b9741f2e_ActionId">
    <vt:lpwstr>27ece59e-a800-499e-908c-475d6519b0b1</vt:lpwstr>
  </property>
  <property fmtid="{D5CDD505-2E9C-101B-9397-08002B2CF9AE}" pid="12" name="MSIP_Label_725ca717-11da-4935-b601-f527b9741f2e_ContentBits">
    <vt:lpwstr>0</vt:lpwstr>
  </property>
</Properties>
</file>