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303" r:id="rId6"/>
    <p:sldId id="312" r:id="rId7"/>
    <p:sldId id="313" r:id="rId8"/>
    <p:sldId id="314" r:id="rId9"/>
    <p:sldId id="310" r:id="rId10"/>
    <p:sldId id="308" r:id="rId11"/>
    <p:sldId id="309" r:id="rId12"/>
    <p:sldId id="302" r:id="rId13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07831F1-BF80-4A9E-9F87-0F983904A0E1}">
          <p14:sldIdLst>
            <p14:sldId id="256"/>
            <p14:sldId id="303"/>
            <p14:sldId id="312"/>
            <p14:sldId id="313"/>
            <p14:sldId id="314"/>
            <p14:sldId id="310"/>
            <p14:sldId id="308"/>
            <p14:sldId id="309"/>
            <p14:sldId id="302"/>
          </p14:sldIdLst>
        </p14:section>
        <p14:section name="제목 없는 구역" id="{536D3794-42E6-49B5-9448-4C8102175547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55D8F"/>
    <a:srgbClr val="CACCEC"/>
    <a:srgbClr val="DAD8DE"/>
    <a:srgbClr val="7F88B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65" d="100"/>
          <a:sy n="65" d="100"/>
        </p:scale>
        <p:origin x="-62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46AC-D9FE-4A85-9911-8153144D55D6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2BD96-8CB9-4EF3-9CBB-FD9B8F3FE0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50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349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02070-F7D5-4CDF-B564-A656F19AC19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198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FA435-91D8-49EF-8FD0-0F90CFA2CA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80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66FDD-1DC2-478F-81C2-4C2B42957CA9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02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A71E2B-296B-443F-9D3B-38176413C372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98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E2662B-96A5-49A5-A521-703AA773A5D6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00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CDE632-554D-44DE-91C0-51A19E98BE2A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7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F75732-B86B-441D-B078-726334617B63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77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1C1201-8A60-40A5-B839-A945D839E2BA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6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F6ABB0-9B97-440B-BD4E-78EFE66BE76C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84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A8E1F9-E075-4C53-8421-5DC204F5988D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2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96FBAE-76AD-43EE-95DB-BE17362E8904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7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DC57E7-D62B-43A5-9456-5E3CB06DC0B3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24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3EB93D-B76C-42BE-B033-BAA60DF28974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6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976731" y="6347375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lang="ko-KR" altLang="en-US" sz="900" kern="12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ko-KR" dirty="0"/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0" y="6812280"/>
            <a:ext cx="12192000" cy="45719"/>
            <a:chOff x="0" y="6812280"/>
            <a:chExt cx="9144000" cy="45719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6812280"/>
              <a:ext cx="9144000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8365837" y="6812280"/>
              <a:ext cx="778163" cy="45719"/>
            </a:xfrm>
            <a:prstGeom prst="rect">
              <a:avLst/>
            </a:prstGeom>
            <a:solidFill>
              <a:srgbClr val="F99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ko-KR" altLang="en-US" sz="1456"/>
            </a:p>
          </p:txBody>
        </p:sp>
      </p:grpSp>
      <p:cxnSp>
        <p:nvCxnSpPr>
          <p:cNvPr id="18" name="직선 연결선 17"/>
          <p:cNvCxnSpPr/>
          <p:nvPr userDrawn="1"/>
        </p:nvCxnSpPr>
        <p:spPr>
          <a:xfrm flipH="1">
            <a:off x="0" y="280209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6" t="30299" r="8981" b="32402"/>
          <a:stretch/>
        </p:blipFill>
        <p:spPr>
          <a:xfrm>
            <a:off x="9675432" y="6351655"/>
            <a:ext cx="242711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7606" y="1507692"/>
            <a:ext cx="11236036" cy="146410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3800" b="1" spc="-15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The Status of Korea’s School bus and </a:t>
            </a:r>
            <a:br>
              <a:rPr lang="en-US" altLang="ko-KR" sz="3800" b="1" spc="-15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</a:br>
            <a:r>
              <a:rPr lang="en-US" altLang="ko-KR" sz="3800" b="1" spc="-15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relevant regulations</a:t>
            </a:r>
            <a:endParaRPr lang="ko-KR" altLang="en-US" sz="3800" b="1" spc="-15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41406" y="3602038"/>
            <a:ext cx="11236036" cy="1655762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3</a:t>
            </a:r>
            <a:r>
              <a:rPr lang="en-US" altLang="ko-K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CLIV IWG, </a:t>
            </a:r>
          </a:p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20. June. 2024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39080" y="439591"/>
            <a:ext cx="240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CLIV-3-xx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Submitted by Korea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810374" y="6057648"/>
            <a:ext cx="513397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en-US" altLang="ko-K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 Automobile Testing and Research Institute</a:t>
            </a:r>
          </a:p>
        </p:txBody>
      </p:sp>
    </p:spTree>
    <p:extLst>
      <p:ext uri="{BB962C8B-B14F-4D97-AF65-F5344CB8AC3E}">
        <p14:creationId xmlns:p14="http://schemas.microsoft.com/office/powerpoint/2010/main" val="6445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82068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Definition of School bus in Korea</a:t>
            </a:r>
            <a:endParaRPr lang="ko-KR" altLang="en-US" sz="28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84632" y="875257"/>
            <a:ext cx="9646920" cy="551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Road Traffic Act, Article 2 (Definition)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84632" y="1427124"/>
            <a:ext cx="1143914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1270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term "school bus for children" means a motor vehicle used for transport, etc. of children to and from an establishment for education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(excluding transport for occasional educational activities such as field experiential learning)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children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referring to persons under the age of 13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hereinafter the same shall apply)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the following establishments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motor vehicle for passenger transport business operated for children as its passengers after obtaining a restricted license for the passenger transport </a:t>
            </a:r>
            <a:r>
              <a:rPr lang="en-US" altLang="ko-KR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</a:p>
          <a:p>
            <a:pPr marL="381000" indent="-127000" algn="just">
              <a:lnSpc>
                <a:spcPts val="2000"/>
              </a:lnSpc>
              <a:spcAft>
                <a:spcPts val="0"/>
              </a:spcAft>
            </a:pPr>
            <a:endParaRPr lang="ko-KR" altLang="ko-KR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3900" indent="-342900" algn="just">
              <a:lnSpc>
                <a:spcPts val="2000"/>
              </a:lnSpc>
              <a:spcAft>
                <a:spcPts val="0"/>
              </a:spcAft>
              <a:buAutoNum type="alphaLcParenBoth"/>
            </a:pPr>
            <a:r>
              <a:rPr lang="en-US" altLang="ko-KR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Kindergartens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early childhood education and development institutes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provided for in the Early Childhood Education Act,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elementary schools, special schools, alternate schools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foreigners' schools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provided for in the Elementary and Secondary Education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23900" indent="-342900" algn="just">
              <a:spcAft>
                <a:spcPts val="0"/>
              </a:spcAft>
              <a:buAutoNum type="alphaLcParenBoth"/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Childcare centers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 for in the Infant Care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teaching institutes and schools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established pursuant to the Act on the Establishment and 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546100" indent="-1651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Operation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Private Teaching Institutes and Extracurricular Lessons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 facilities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established pursuant to the Installation and Utilization of Sports Facilities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lnSpc>
                <a:spcPts val="2000"/>
              </a:lnSpc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welfare facilities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in the Child Welfare Act (excluding specialized child protection agencies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5443331" y="6334780"/>
            <a:ext cx="672132" cy="365125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t>2</a:t>
            </a:fld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7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91593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Definition of School bus in Korea</a:t>
            </a:r>
            <a:endParaRPr lang="ko-KR" altLang="en-US" sz="28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84632" y="894307"/>
            <a:ext cx="9646920" cy="551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Road Traffic Act, Article 2 (Definition)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84632" y="1549599"/>
            <a:ext cx="114391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6100" indent="-165100" algn="just">
              <a:spcAft>
                <a:spcPts val="0"/>
              </a:spcAft>
            </a:pP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 training facilities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under the Youth Activity Promotion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for the welfare of persons with disabilities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(excluding occupational rehabilitation facilities for 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546100" indent="-165100" algn="just"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persons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disabilities) under the Act on Welfare of Persons with Disabilities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Libraries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under the Libraries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46100" indent="-1651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000" algn="just">
              <a:spcAft>
                <a:spcPts val="0"/>
              </a:spcAft>
            </a:pP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City/Do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for lifelong education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Si/Gun/</a:t>
            </a:r>
            <a:r>
              <a:rPr lang="en-US" altLang="ko-KR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lifelong study halls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under the Lifelong Education Act</a:t>
            </a:r>
            <a:r>
              <a:rPr lang="en-US" altLang="ko-KR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81000" algn="just">
              <a:spcAft>
                <a:spcPts val="0"/>
              </a:spcAft>
            </a:pPr>
            <a:endParaRPr lang="ko-KR" altLang="ko-KR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165100" algn="just">
              <a:spcAft>
                <a:spcPts val="0"/>
              </a:spcAft>
            </a:pP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(j)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welfare facilities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r>
              <a:rPr lang="en-US" altLang="ko-KR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welfare centers </a:t>
            </a:r>
            <a:r>
              <a:rPr lang="en-US" altLang="ko-K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the Social Welfare Services Act;</a:t>
            </a:r>
            <a:endParaRPr lang="ko-KR" altLang="ko-KR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5443331" y="6334780"/>
            <a:ext cx="672132" cy="365125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t>3</a:t>
            </a:fld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내용 개체 틀 1"/>
          <p:cNvSpPr txBox="1">
            <a:spLocks/>
          </p:cNvSpPr>
          <p:nvPr/>
        </p:nvSpPr>
        <p:spPr>
          <a:xfrm>
            <a:off x="484632" y="3611702"/>
            <a:ext cx="9646920" cy="551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Road Traffic Act, Article 52 (</a:t>
            </a:r>
            <a:r>
              <a:rPr lang="en-US" altLang="ko-KR" sz="20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Reporting on School Buses for Children</a:t>
            </a: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784479" y="4219860"/>
            <a:ext cx="10839450" cy="1600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400"/>
              </a:lnSpc>
              <a:buAutoNum type="arabicParenBoth"/>
            </a:pPr>
            <a:r>
              <a:rPr lang="en-US" altLang="ko-KR" sz="1600" kern="0" dirty="0" smtClean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Each </a:t>
            </a:r>
            <a:r>
              <a:rPr lang="en-US" altLang="ko-KR" sz="1600" kern="0" dirty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person who intends to operate a school bus for children </a:t>
            </a: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(excluding motor vehicles for passenger transport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    business </a:t>
            </a: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operated for children as its passenger after obtaining a restricted license for passenger transport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  </a:t>
            </a:r>
          </a:p>
          <a:p>
            <a:pPr>
              <a:lnSpc>
                <a:spcPts val="24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    business </a:t>
            </a: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under Article 4 (3) of the Passenger Transport Service Act), </a:t>
            </a:r>
            <a:r>
              <a:rPr lang="en-US" altLang="ko-KR" sz="1600" kern="0" dirty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shall pre-report such intention to the chief of </a:t>
            </a:r>
            <a:r>
              <a:rPr lang="en-US" altLang="ko-KR" sz="1600" kern="0" dirty="0" smtClean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altLang="ko-KR" sz="1600" kern="0" dirty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    the </a:t>
            </a:r>
            <a:r>
              <a:rPr lang="en-US" altLang="ko-KR" sz="1600" kern="0" dirty="0">
                <a:solidFill>
                  <a:srgbClr val="0000FF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competent police station</a:t>
            </a: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, as prescribed by Ordinance of the Ministry of the Interior and Safety, and receive a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c  </a:t>
            </a:r>
          </a:p>
          <a:p>
            <a:pPr>
              <a:lnSpc>
                <a:spcPts val="24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     certificate </a:t>
            </a:r>
            <a:r>
              <a:rPr lang="en-US" altLang="ko-KR" sz="1600" kern="0" dirty="0">
                <a:solidFill>
                  <a:srgbClr val="000000"/>
                </a:solidFill>
                <a:latin typeface="Arial" panose="020B0604020202020204" pitchFamily="34" charset="0"/>
                <a:ea typeface="HY중고딕" panose="02030600000101010101" pitchFamily="18" charset="-127"/>
                <a:cs typeface="Arial" panose="020B0604020202020204" pitchFamily="34" charset="0"/>
              </a:rPr>
              <a:t>of reporting from him or her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82068"/>
            <a:ext cx="11336274" cy="655292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Status of operating school buses</a:t>
            </a:r>
            <a:endParaRPr lang="ko-KR" altLang="en-US" sz="32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84632" y="884782"/>
            <a:ext cx="9646920" cy="551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Number of School buses :  83,090 units </a:t>
            </a:r>
            <a:r>
              <a:rPr lang="en-US" altLang="ko-KR" sz="180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(official </a:t>
            </a:r>
            <a:r>
              <a:rPr lang="en-US" altLang="ko-KR" sz="1800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statistics, Sept. 2020)</a:t>
            </a:r>
            <a:endParaRPr lang="en-US" altLang="ko-K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5443331" y="6334780"/>
            <a:ext cx="672132" cy="365125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t>4</a:t>
            </a:fld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666020" y="1436649"/>
            <a:ext cx="77048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Breakdown by size &amp; model : 60,000 units (69%), 15 passengers or less</a:t>
            </a:r>
            <a:endParaRPr lang="ko-KR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328731"/>
              </p:ext>
            </p:extLst>
          </p:nvPr>
        </p:nvGraphicFramePr>
        <p:xfrm>
          <a:off x="775916" y="1820507"/>
          <a:ext cx="10899528" cy="4372337"/>
        </p:xfrm>
        <a:graphic>
          <a:graphicData uri="http://schemas.openxmlformats.org/drawingml/2006/table">
            <a:tbl>
              <a:tblPr/>
              <a:tblGrid>
                <a:gridCol w="964259">
                  <a:extLst>
                    <a:ext uri="{9D8B030D-6E8A-4147-A177-3AD203B41FA5}">
                      <a16:colId xmlns:a16="http://schemas.microsoft.com/office/drawing/2014/main" xmlns="" val="367271523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3625350135"/>
                    </a:ext>
                  </a:extLst>
                </a:gridCol>
                <a:gridCol w="1129765">
                  <a:extLst>
                    <a:ext uri="{9D8B030D-6E8A-4147-A177-3AD203B41FA5}">
                      <a16:colId xmlns:a16="http://schemas.microsoft.com/office/drawing/2014/main" xmlns="" val="98343910"/>
                    </a:ext>
                  </a:extLst>
                </a:gridCol>
                <a:gridCol w="7738704">
                  <a:extLst>
                    <a:ext uri="{9D8B030D-6E8A-4147-A177-3AD203B41FA5}">
                      <a16:colId xmlns:a16="http://schemas.microsoft.com/office/drawing/2014/main" xmlns="" val="3470600094"/>
                    </a:ext>
                  </a:extLst>
                </a:gridCol>
              </a:tblGrid>
              <a:tr h="4670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Seating</a:t>
                      </a:r>
                      <a:r>
                        <a:rPr lang="en-US" altLang="ko-KR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capacity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en-US" altLang="ko-KR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unit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Proportion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  <a:r>
                        <a:rPr lang="en-US" altLang="ko-KR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models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291828"/>
                  </a:ext>
                </a:extLst>
              </a:tr>
              <a:tr h="8042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n-US" altLang="ko-KR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or less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56,960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69%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Strax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 49,717(87%)   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Canival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 3,659(6%)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Grace: 940(2%)    Bongo : 828(1%)      Istana coach : 615(1%)</a:t>
                      </a: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179950"/>
                  </a:ext>
                </a:extLst>
              </a:tr>
              <a:tr h="11358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16~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35</a:t>
                      </a:r>
                      <a:r>
                        <a:rPr lang="ko-KR" altLang="en-US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or less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12,841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15%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County : 10,118(79%)</a:t>
                      </a:r>
                      <a:r>
                        <a:rPr lang="ko-KR" altLang="en-US" sz="13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Restar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2,423(19%)</a:t>
                      </a:r>
                      <a:r>
                        <a:rPr lang="ko-KR" altLang="en-US" sz="13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Solaty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: 62</a:t>
                      </a:r>
                      <a:r>
                        <a:rPr lang="ko-KR" altLang="en-US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(0%)</a:t>
                      </a:r>
                      <a:r>
                        <a:rPr lang="ko-KR" altLang="en-US" sz="13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Master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: 58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대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(0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%)      Others :  180(1%)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8347391"/>
                  </a:ext>
                </a:extLst>
              </a:tr>
              <a:tr h="117797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36~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13,289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16%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kern="0" spc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County long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: 6,624(50%)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Aerotown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1,800(14%)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Aerocity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 1,183(9%)  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Grandbird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829(6%)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Resta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: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766(6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%)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28955105"/>
                  </a:ext>
                </a:extLst>
              </a:tr>
              <a:tr h="4701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Total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83,090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100%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737" marR="63737" marT="17621" marB="17621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3262781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423" y="2441342"/>
            <a:ext cx="1384233" cy="74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532" y="2392904"/>
            <a:ext cx="1132639" cy="70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80" y="2351892"/>
            <a:ext cx="1039701" cy="78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940" y="2366741"/>
            <a:ext cx="1525745" cy="77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515" y="2386902"/>
            <a:ext cx="1214917" cy="77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940" y="3442168"/>
            <a:ext cx="1390716" cy="77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874" y="4573974"/>
            <a:ext cx="1855043" cy="83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532" y="3446693"/>
            <a:ext cx="1336376" cy="77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14" y="3422484"/>
            <a:ext cx="1291631" cy="77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578" y="3431538"/>
            <a:ext cx="1124468" cy="806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681" y="3422484"/>
            <a:ext cx="1249751" cy="81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780" y="4573975"/>
            <a:ext cx="1587267" cy="83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886" y="4573975"/>
            <a:ext cx="1465825" cy="849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088" y="4558750"/>
            <a:ext cx="1138427" cy="8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169" y="4482814"/>
            <a:ext cx="1209838" cy="94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36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89766"/>
            <a:ext cx="11336274" cy="655292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Status of operating school buses</a:t>
            </a:r>
            <a:endParaRPr lang="ko-KR" altLang="en-US" sz="32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15376" y="5839198"/>
            <a:ext cx="10526669" cy="55186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 is slightly different from the current umber of reported vehicles(83 thousands) due to the inclusion of scrapped vehicles</a:t>
            </a: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5443331" y="6334780"/>
            <a:ext cx="672132" cy="365125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t>5</a:t>
            </a:fld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56050" y="17557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22713" y="17843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882568"/>
              </p:ext>
            </p:extLst>
          </p:nvPr>
        </p:nvGraphicFramePr>
        <p:xfrm>
          <a:off x="897624" y="1332683"/>
          <a:ext cx="9501245" cy="4835214"/>
        </p:xfrm>
        <a:graphic>
          <a:graphicData uri="http://schemas.openxmlformats.org/drawingml/2006/table">
            <a:tbl>
              <a:tblPr/>
              <a:tblGrid>
                <a:gridCol w="2682157"/>
                <a:gridCol w="2013626"/>
                <a:gridCol w="2568100"/>
                <a:gridCol w="2237362"/>
              </a:tblGrid>
              <a:tr h="2319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Facility Name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en-US" altLang="ko-KR" sz="13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of Facilities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en-US" altLang="ko-KR" sz="13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of school buses</a:t>
                      </a:r>
                      <a:endParaRPr lang="ko-KR" altLang="en-US" sz="13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Proportion</a:t>
                      </a:r>
                      <a:endParaRPr lang="ko-KR" altLang="en-US" sz="13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Kindergarten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8,837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16,258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11%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Child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Daycare center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37,371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37,727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26%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Private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education  institute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80,937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38,584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27%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Elementary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school</a:t>
                      </a:r>
                      <a:endParaRPr lang="ko-KR" alt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6,087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8,714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6%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Special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schools</a:t>
                      </a:r>
                      <a:endParaRPr lang="ko-KR" alt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177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1,279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1%</a:t>
                      </a:r>
                      <a:endParaRPr lang="en-US" sz="1200" b="1" kern="0" spc="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Athletics/Other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56,854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16,615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12%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Office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of  early childhood Education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16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Alternative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schools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243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Foreign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School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Private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Classroom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41,098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Child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welfare facilities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4,000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4,000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3%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Youth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retreat centers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817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327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0.2%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Welfare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Facility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the disabled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775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298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0.2%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Public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libraries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775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0%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0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Institute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of continuing education</a:t>
                      </a: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240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services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473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473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0.3%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1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Privat</a:t>
                      </a:r>
                      <a:r>
                        <a:rPr lang="en-US" altLang="ko-KR" sz="1200" b="1" kern="0" spc="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e physical education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10,743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18,095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13%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Total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249,484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142,370*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100%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109" marR="58109" marT="16065" marB="1606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2" name="내용 개체 틀 1"/>
          <p:cNvSpPr txBox="1">
            <a:spLocks/>
          </p:cNvSpPr>
          <p:nvPr/>
        </p:nvSpPr>
        <p:spPr>
          <a:xfrm>
            <a:off x="530027" y="772969"/>
            <a:ext cx="10526669" cy="551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Registration status by facility:  250,000 total facilities  </a:t>
            </a:r>
            <a:r>
              <a:rPr lang="en-US" altLang="ko-KR" sz="180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(official statistics, Sept. 2020)</a:t>
            </a:r>
            <a:endParaRPr lang="en-US" altLang="ko-K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07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91593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2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Accident Data in Korea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00679" y="1332923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 latinLnBrk="0">
              <a:buFont typeface="Wingdings" panose="05000000000000000000" pitchFamily="2" charset="2"/>
              <a:buChar char="v"/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Statistics of accident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and death by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left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in school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buses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770478"/>
              </p:ext>
            </p:extLst>
          </p:nvPr>
        </p:nvGraphicFramePr>
        <p:xfrm>
          <a:off x="598595" y="1855964"/>
          <a:ext cx="9183578" cy="914400"/>
        </p:xfrm>
        <a:graphic>
          <a:graphicData uri="http://schemas.openxmlformats.org/drawingml/2006/table">
            <a:tbl>
              <a:tblPr/>
              <a:tblGrid>
                <a:gridCol w="14425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62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913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084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03556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Year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Sum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6982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Accident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556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Death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53975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906125"/>
              </p:ext>
            </p:extLst>
          </p:nvPr>
        </p:nvGraphicFramePr>
        <p:xfrm>
          <a:off x="598595" y="3655355"/>
          <a:ext cx="10250381" cy="14656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4637">
                  <a:extLst>
                    <a:ext uri="{9D8B030D-6E8A-4147-A177-3AD203B41FA5}">
                      <a16:colId xmlns:a16="http://schemas.microsoft.com/office/drawing/2014/main" xmlns="" val="3295900335"/>
                    </a:ext>
                  </a:extLst>
                </a:gridCol>
                <a:gridCol w="1504637">
                  <a:extLst>
                    <a:ext uri="{9D8B030D-6E8A-4147-A177-3AD203B41FA5}">
                      <a16:colId xmlns:a16="http://schemas.microsoft.com/office/drawing/2014/main" xmlns="" val="2302263132"/>
                    </a:ext>
                  </a:extLst>
                </a:gridCol>
                <a:gridCol w="1009546">
                  <a:extLst>
                    <a:ext uri="{9D8B030D-6E8A-4147-A177-3AD203B41FA5}">
                      <a16:colId xmlns:a16="http://schemas.microsoft.com/office/drawing/2014/main" xmlns="" val="1771673620"/>
                    </a:ext>
                  </a:extLst>
                </a:gridCol>
                <a:gridCol w="944288">
                  <a:extLst>
                    <a:ext uri="{9D8B030D-6E8A-4147-A177-3AD203B41FA5}">
                      <a16:colId xmlns:a16="http://schemas.microsoft.com/office/drawing/2014/main" xmlns="" val="1451842218"/>
                    </a:ext>
                  </a:extLst>
                </a:gridCol>
                <a:gridCol w="1315637">
                  <a:extLst>
                    <a:ext uri="{9D8B030D-6E8A-4147-A177-3AD203B41FA5}">
                      <a16:colId xmlns:a16="http://schemas.microsoft.com/office/drawing/2014/main" xmlns="" val="1028820366"/>
                    </a:ext>
                  </a:extLst>
                </a:gridCol>
                <a:gridCol w="2099223">
                  <a:extLst>
                    <a:ext uri="{9D8B030D-6E8A-4147-A177-3AD203B41FA5}">
                      <a16:colId xmlns:a16="http://schemas.microsoft.com/office/drawing/2014/main" xmlns="" val="1612357014"/>
                    </a:ext>
                  </a:extLst>
                </a:gridCol>
                <a:gridCol w="1872413">
                  <a:extLst>
                    <a:ext uri="{9D8B030D-6E8A-4147-A177-3AD203B41FA5}">
                      <a16:colId xmlns:a16="http://schemas.microsoft.com/office/drawing/2014/main" xmlns="" val="966028087"/>
                    </a:ext>
                  </a:extLst>
                </a:gridCol>
              </a:tblGrid>
              <a:tr h="42937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</a:t>
                      </a:r>
                      <a:endParaRPr lang="en-US" altLang="ko-KR" sz="1400" b="1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en-US" altLang="ko-KR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(Month</a:t>
                      </a:r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year)</a:t>
                      </a:r>
                      <a:endParaRPr lang="en-US" altLang="ko-K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Type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Circumstance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Others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0689358"/>
                  </a:ext>
                </a:extLst>
              </a:tr>
              <a:tr h="4293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July, 2016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Gwangju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years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</a:t>
                      </a:r>
                      <a:r>
                        <a:rPr lang="en-US" altLang="ko-KR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bus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Kindergarten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Coma @ </a:t>
                      </a:r>
                      <a:r>
                        <a:rPr lang="en-US" altLang="ko-K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accident</a:t>
                      </a:r>
                      <a:endParaRPr lang="en-US" altLang="ko-KR" sz="14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59790879"/>
                  </a:ext>
                </a:extLst>
              </a:tr>
              <a:tr h="4293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July, 2018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Dongducheon</a:t>
                      </a:r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ko-K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Gyeonggi</a:t>
                      </a:r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-do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years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bus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Nursery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48746283"/>
                  </a:ext>
                </a:extLst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500679" y="3104573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 latinLnBrk="0">
              <a:buFont typeface="Wingdings" panose="05000000000000000000" pitchFamily="2" charset="2"/>
              <a:buChar char="v"/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ccident details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슬라이드 번호 개체 틀 5"/>
          <p:cNvSpPr txBox="1">
            <a:spLocks/>
          </p:cNvSpPr>
          <p:nvPr/>
        </p:nvSpPr>
        <p:spPr>
          <a:xfrm>
            <a:off x="5443331" y="6334780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pPr/>
              <a:t>6</a:t>
            </a:fld>
            <a:r>
              <a:rPr lang="ko-KR" altLang="en-US" smtClean="0">
                <a:solidFill>
                  <a:schemeClr val="tx1"/>
                </a:solidFill>
              </a:rPr>
              <a:t> </a:t>
            </a:r>
            <a:r>
              <a:rPr lang="en-US" altLang="ko-KR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6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91593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2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Regulation in KMVSS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84632" y="875257"/>
            <a:ext cx="9646920" cy="551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Amended Vehicle Safety Regulation(KMVSS*)</a:t>
            </a:r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665698" y="1838584"/>
            <a:ext cx="77048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Article 53-4 </a:t>
            </a:r>
            <a:r>
              <a:rPr lang="en-US" altLang="ko-KR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7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for confirming children’s getting off</a:t>
            </a:r>
            <a:r>
              <a:rPr lang="en-US" altLang="ko-KR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179388" fontAlgn="base">
              <a:lnSpc>
                <a:spcPts val="2600"/>
              </a:lnSpc>
              <a:buFont typeface="Arial" pitchFamily="34" charset="0"/>
              <a:buChar char="•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Application: school bus</a:t>
            </a:r>
          </a:p>
          <a:p>
            <a:pPr marL="444500" indent="-179388" fontAlgn="base">
              <a:lnSpc>
                <a:spcPts val="2600"/>
              </a:lnSpc>
              <a:buFont typeface="Arial" pitchFamily="34" charset="0"/>
              <a:buChar char="•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Regulation: After turning off the engine of school bus, if the device installed at the back of the bus is not pushed within 3 minutes, alarm and light will go off. </a:t>
            </a:r>
          </a:p>
          <a:p>
            <a:pPr marL="444500" indent="-179388" fontAlgn="base">
              <a:lnSpc>
                <a:spcPts val="2600"/>
              </a:lnSpc>
              <a:buFont typeface="Arial" pitchFamily="34" charset="0"/>
              <a:buChar char="•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Enactment date: 21 March 2019</a:t>
            </a:r>
          </a:p>
          <a:p>
            <a:pPr marL="444500" indent="-179388" fontAlgn="base">
              <a:lnSpc>
                <a:spcPts val="2600"/>
              </a:lnSpc>
              <a:buFont typeface="Arial" pitchFamily="34" charset="0"/>
              <a:buChar char="•"/>
            </a:pPr>
            <a:r>
              <a:rPr lang="en-US" altLang="ko-KR" sz="1700" b="1" dirty="0">
                <a:latin typeface="Arial" panose="020B0604020202020204" pitchFamily="34" charset="0"/>
                <a:cs typeface="Arial" panose="020B0604020202020204" pitchFamily="34" charset="0"/>
              </a:rPr>
              <a:t>Enforcement date</a:t>
            </a: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: 17 April 2019</a:t>
            </a:r>
            <a:endParaRPr lang="ko-KR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buFont typeface="Wingdings" pitchFamily="2" charset="2"/>
              <a:buChar char="§"/>
            </a:pPr>
            <a:endParaRPr lang="ko-KR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H="1" flipV="1">
            <a:off x="4698147" y="4296759"/>
            <a:ext cx="42479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1700" b="1" dirty="0"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  <a:p>
            <a:pPr marL="444500" indent="-174625">
              <a:buFont typeface="Arial" pitchFamily="34" charset="0"/>
              <a:buChar char="•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ko-KR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+ emergency button</a:t>
            </a:r>
          </a:p>
          <a:p>
            <a:pPr marL="444500" indent="-174625">
              <a:buFont typeface="Arial" pitchFamily="34" charset="0"/>
              <a:buChar char="•"/>
            </a:pP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ko-KR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700" dirty="0">
                <a:latin typeface="Arial" panose="020B0604020202020204" pitchFamily="34" charset="0"/>
                <a:cs typeface="Arial" panose="020B0604020202020204" pitchFamily="34" charset="0"/>
              </a:rPr>
              <a:t>+ motion sensor</a:t>
            </a:r>
            <a:endParaRPr lang="ko-KR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ko-KR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096" y="4211910"/>
            <a:ext cx="357205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665698" y="1396445"/>
            <a:ext cx="7181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 indent="-146050" fontAlgn="base"/>
            <a:r>
              <a:rPr lang="ko-KR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KMVSS : Korean Motor Vehicle Safety Standards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88" y="704964"/>
            <a:ext cx="3357535" cy="302657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87" y="3787519"/>
            <a:ext cx="3266921" cy="2451127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9489989" y="4549088"/>
            <a:ext cx="420130" cy="39541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924234" y="4198886"/>
            <a:ext cx="12825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 indent="-146050" fontAlgn="base"/>
            <a:r>
              <a:rPr lang="en-US" altLang="ko-K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Checking bell</a:t>
            </a:r>
            <a:endParaRPr lang="ko-KR" alt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617804" y="4351380"/>
            <a:ext cx="420130" cy="39541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0131552" y="4080546"/>
            <a:ext cx="1622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 indent="-146050" fontAlgn="base"/>
            <a:r>
              <a:rPr lang="en-US" altLang="ko-K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button</a:t>
            </a:r>
            <a:endParaRPr lang="ko-KR" alt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슬라이드 번호 개체 틀 5"/>
          <p:cNvSpPr txBox="1">
            <a:spLocks/>
          </p:cNvSpPr>
          <p:nvPr/>
        </p:nvSpPr>
        <p:spPr>
          <a:xfrm>
            <a:off x="5443331" y="6334780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pPr/>
              <a:t>7</a:t>
            </a:fld>
            <a:r>
              <a:rPr lang="ko-KR" altLang="en-US" smtClean="0">
                <a:solidFill>
                  <a:schemeClr val="tx1"/>
                </a:solidFill>
              </a:rPr>
              <a:t> </a:t>
            </a:r>
            <a:r>
              <a:rPr lang="en-US" altLang="ko-KR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6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65176" y="282068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200" b="1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Regulation in KMVSS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84632" y="827632"/>
            <a:ext cx="9646920" cy="5518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KMVSS Article 53-4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64654" y="1266807"/>
            <a:ext cx="111653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490" indent="-110490" fontAlgn="base" latinLnBrk="0"/>
            <a:r>
              <a:rPr lang="en-US" altLang="ko-KR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Article </a:t>
            </a:r>
            <a:r>
              <a:rPr lang="en-US" altLang="ko-KR" b="1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53-4 (System for confirming Children's getting off)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①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A bus carrying children shall have the system for confirming children's getting off, satisfying the following requirements, which ensure no child is left in the vehicle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.</a:t>
            </a:r>
          </a:p>
          <a:p>
            <a:pPr marL="110490" indent="-110490" fontAlgn="base" latinLnBrk="0"/>
            <a:endParaRPr lang="en-US" altLang="ko-KR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base">
              <a:buAutoNum type="arabicPeriod"/>
            </a:pP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If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the confirmation button (including near-field radio contact)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installed near the seat in the rearmost row of the car is not pressed within three minutes after a vehicle stopped or the key of the starter is removed from the operating position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the warning sound generator and indicator lamp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(referring to the Hazard warning signal under Article 45 or the indicator under Article 48 (4))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shall be operated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.</a:t>
            </a:r>
          </a:p>
          <a:p>
            <a:pPr marL="228600" indent="-228600" algn="just" fontAlgn="base">
              <a:buAutoNum type="arabicPeriod"/>
            </a:pPr>
            <a:endParaRPr lang="en-US" altLang="ko-KR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2400" indent="-152400" algn="just" fontAlgn="base"/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2.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If the warning sound generator and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indicator lamp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pursuant to subparagraph 1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are activated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press the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</a:t>
            </a:r>
          </a:p>
          <a:p>
            <a:pPr marL="152400" indent="-152400" algn="just" fontAlgn="base"/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 confirmation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button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(including near-field radio </a:t>
            </a: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contact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)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or restart the motor of the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vehicle</a:t>
            </a:r>
          </a:p>
          <a:p>
            <a:pPr marL="152400" indent="-152400" algn="just" fontAlgn="base"/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(excluding starting by auxiliary starting device under Article 13 (6)) to stop the engine</a:t>
            </a: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.</a:t>
            </a:r>
          </a:p>
          <a:p>
            <a:pPr marL="152400" indent="-152400" algn="just" fontAlgn="base"/>
            <a:endParaRPr lang="en-US" altLang="ko-KR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2400" indent="-152400" algn="just" fontAlgn="base"/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3.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The warning sound generator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referred to in subparagraph 1 shall meet the following standards:</a:t>
            </a:r>
            <a:endParaRPr lang="en-US" altLang="ko-KR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2890" indent="-262890" algn="just" fontAlgn="base"/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A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. The warning sounds should be on and off repeatedly, and the sound of the same tone should be </a:t>
            </a: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</a:t>
            </a:r>
          </a:p>
          <a:p>
            <a:pPr marL="262890" indent="-262890" algn="just" fontAlgn="base"/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    generated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at regular intervals.</a:t>
            </a:r>
            <a:endParaRPr lang="en-US" altLang="ko-KR" sz="12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4000" indent="-254000" algn="just" fontAlgn="base"/>
            <a:r>
              <a:rPr lang="en-US" altLang="ko-KR" kern="0" dirty="0" smtClean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B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.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The intensity of warning sound shall be greater than 60 decibels </a:t>
            </a:r>
            <a:r>
              <a:rPr lang="en-US" altLang="ko-KR" kern="0" dirty="0">
                <a:solidFill>
                  <a:srgbClr val="000000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(A)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when measured at a locations 2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 </a:t>
            </a:r>
          </a:p>
          <a:p>
            <a:pPr marL="254000" indent="-254000" algn="just" fontAlgn="base"/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kern="0" dirty="0" smtClean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      meters </a:t>
            </a:r>
            <a:r>
              <a:rPr lang="en-US" altLang="ko-KR" kern="0" dirty="0">
                <a:solidFill>
                  <a:srgbClr val="0000FF"/>
                </a:solidFill>
                <a:latin typeface="Arial" panose="020B0604020202020204" pitchFamily="34" charset="0"/>
                <a:ea typeface="바탕" panose="02030600000101010101" pitchFamily="18" charset="-127"/>
                <a:cs typeface="Arial" panose="020B0604020202020204" pitchFamily="34" charset="0"/>
              </a:rPr>
              <a:t>from the front or rear end of the vehicle.</a:t>
            </a:r>
            <a:endParaRPr lang="en-US" altLang="ko-KR" sz="1200" kern="0" spc="0" dirty="0">
              <a:solidFill>
                <a:srgbClr val="0000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슬라이드 번호 개체 틀 5"/>
          <p:cNvSpPr txBox="1">
            <a:spLocks/>
          </p:cNvSpPr>
          <p:nvPr/>
        </p:nvSpPr>
        <p:spPr>
          <a:xfrm>
            <a:off x="5443331" y="6334780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mtClean="0">
                <a:solidFill>
                  <a:schemeClr val="tx1"/>
                </a:solidFill>
              </a:rPr>
              <a:t>- </a:t>
            </a:r>
            <a:fld id="{326128FD-9F9D-487A-A8A3-28916E2A4F81}" type="slidenum">
              <a:rPr lang="ko-KR" altLang="en-US" smtClean="0">
                <a:solidFill>
                  <a:schemeClr val="tx1"/>
                </a:solidFill>
              </a:rPr>
              <a:pPr/>
              <a:t>8</a:t>
            </a:fld>
            <a:r>
              <a:rPr lang="ko-KR" altLang="en-US" smtClean="0">
                <a:solidFill>
                  <a:schemeClr val="tx1"/>
                </a:solidFill>
              </a:rPr>
              <a:t> </a:t>
            </a:r>
            <a:r>
              <a:rPr lang="en-US" altLang="ko-KR" smtClean="0">
                <a:solidFill>
                  <a:schemeClr val="tx1"/>
                </a:solidFill>
              </a:rPr>
              <a:t>- 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9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09625" y="16351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US" altLang="ko-KR" b="1" dirty="0">
              <a:latin typeface="+mn-ea"/>
            </a:endParaRPr>
          </a:p>
          <a:p>
            <a:pPr marL="0" indent="0" algn="ctr">
              <a:buNone/>
            </a:pPr>
            <a:r>
              <a:rPr lang="ko-KR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감사합니다</a:t>
            </a:r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altLang="ko-K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hyoungu35@kotsa.or.kr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8" ma:contentTypeDescription="Create a new document." ma:contentTypeScope="" ma:versionID="e62f3c52afbfb087cbf0486b24bccade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0897c4342d1b21160e8184e77b1557a4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6A94F8-EF92-4AE9-B0BE-CC2661AF90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A7AE59-4E67-4F39-BD2A-C7AA919D52CB}">
  <ds:schemaRefs>
    <ds:schemaRef ds:uri="4b4a1c0d-4a69-4996-a84a-fc699b9f49de"/>
    <ds:schemaRef ds:uri="acccb6d4-dbe5-46d2-b4d3-5733603d8cc6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985ec44e-1bab-4c0b-9df0-6ba128686fc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90D7FA-9B69-44AB-901C-93DB8668A0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8349</TotalTime>
  <Words>1223</Words>
  <Application>Microsoft Office PowerPoint</Application>
  <PresentationFormat>사용자 지정</PresentationFormat>
  <Paragraphs>246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The Status of Korea’s School bus and  relevant regulations</vt:lpstr>
      <vt:lpstr>Definition of School bus in Korea</vt:lpstr>
      <vt:lpstr>Definition of School bus in Korea</vt:lpstr>
      <vt:lpstr>Status of operating school buses</vt:lpstr>
      <vt:lpstr>Status of operating school buses</vt:lpstr>
      <vt:lpstr>Accident Data in Korea</vt:lpstr>
      <vt:lpstr>Regulation in KMVSS</vt:lpstr>
      <vt:lpstr>Regulation in KMVSS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KOTSA</dc:creator>
  <cp:lastModifiedBy>김형구</cp:lastModifiedBy>
  <cp:revision>1064</cp:revision>
  <cp:lastPrinted>2020-07-15T04:08:12Z</cp:lastPrinted>
  <dcterms:created xsi:type="dcterms:W3CDTF">2020-04-24T02:02:58Z</dcterms:created>
  <dcterms:modified xsi:type="dcterms:W3CDTF">2024-06-19T08:15:10Z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ffice_x0020_of_x0020_Origin">
    <vt:lpwstr/>
  </property>
  <property fmtid="{D5CDD505-2E9C-101B-9397-08002B2CF9AE}" pid="4" name="MediaServiceImageTags">
    <vt:lpwstr/>
  </property>
  <property fmtid="{D5CDD505-2E9C-101B-9397-08002B2CF9AE}" pid="5" name="gba66df640194346a5267c50f24d4797">
    <vt:lpwstr/>
  </property>
  <property fmtid="{D5CDD505-2E9C-101B-9397-08002B2CF9AE}" pid="6" name="Office of Origin">
    <vt:lpwstr/>
  </property>
</Properties>
</file>