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9" r:id="rId5"/>
    <p:sldId id="314" r:id="rId6"/>
    <p:sldId id="296" r:id="rId7"/>
    <p:sldId id="315" r:id="rId8"/>
    <p:sldId id="293" r:id="rId9"/>
    <p:sldId id="300" r:id="rId10"/>
    <p:sldId id="257" r:id="rId11"/>
    <p:sldId id="304" r:id="rId1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D70DEC-03E4-4D27-9593-8636874FF5F8}">
          <p14:sldIdLst>
            <p14:sldId id="259"/>
            <p14:sldId id="314"/>
            <p14:sldId id="296"/>
            <p14:sldId id="315"/>
            <p14:sldId id="293"/>
          </p14:sldIdLst>
        </p14:section>
        <p14:section name="Extra Information" id="{4CAA6B70-4DA1-440A-B17E-6523ACB3A5A4}">
          <p14:sldIdLst>
            <p14:sldId id="300"/>
            <p14:sldId id="257"/>
          </p14:sldIdLst>
        </p14:section>
        <p14:section name="Backup" id="{B3F532DC-4DCB-4405-8541-8B41E06B378A}">
          <p14:sldIdLst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A34A7C-1616-191F-3D96-5DBE59D07E0F}" name="Geena Rait" initials="GR" userId="S::Geena.Rait@dft.gov.uk::420e89d2-bfe0-4165-a6ee-247576f994b8" providerId="AD"/>
  <p188:author id="{0D6AAD7E-68E9-38D6-DE1E-7FD738C8DE74}" name="Geena Rait" initials="GR" userId="S::geena.rait@dft.gov.uk::420e89d2-bfe0-4165-a6ee-247576f994b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s Weinand" initials="TW" lastIdx="2" clrIdx="0">
    <p:extLst>
      <p:ext uri="{19B8F6BF-5375-455C-9EA6-DF929625EA0E}">
        <p15:presenceInfo xmlns:p15="http://schemas.microsoft.com/office/powerpoint/2012/main" userId="Thies Weinand" providerId="None"/>
      </p:ext>
    </p:extLst>
  </p:cmAuthor>
  <p:cmAuthor id="2" name="KBA" initials="K" lastIdx="5" clrIdx="1">
    <p:extLst>
      <p:ext uri="{19B8F6BF-5375-455C-9EA6-DF929625EA0E}">
        <p15:presenceInfo xmlns:p15="http://schemas.microsoft.com/office/powerpoint/2012/main" userId="K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22" autoAdjust="0"/>
  </p:normalViewPr>
  <p:slideViewPr>
    <p:cSldViewPr snapToGrid="0">
      <p:cViewPr varScale="1">
        <p:scale>
          <a:sx n="57" d="100"/>
          <a:sy n="57" d="100"/>
        </p:scale>
        <p:origin x="93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9375-60CF-4746-8EBB-02F7944A6B03}" type="datetimeFigureOut">
              <a:t>06-Dec-24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21251-A2F8-49DD-BB08-3D6C37042984}" type="slidenum"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9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119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68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547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004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2C1E-24DE-40B0-9011-FC974AFEFC19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522F-1CF0-4279-B279-8A2B26135046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8FB-FFD0-4992-BEFC-689F3D861390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F7BC-09F9-47AD-AD52-946B1F5F21A5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853F-4189-41E5-9F00-A74ACD06AD7F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23F9-82E3-452E-B35D-DA8EBEE0A4EB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A2C2-D825-4D70-B926-2AC49D02625C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F6C8-29A4-4111-AEF1-6245AD395F42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129F-AB4A-4B7E-8B33-897B72C879D1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4FA-7B02-45AC-9FE6-D944FAAD055C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2511-1098-4476-8C45-E79AB3C0993D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47E42-BF59-4C8A-9431-A8E9304BA055}" type="datetime1">
              <a:rPr lang="en-GB" smtClean="0"/>
              <a:t>06/12/2024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Submitted by the Co-chairs of TF-AVC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hyperlink" Target="https://wiki.unece.org/pages/viewpage.action?pageId=228622452" TargetMode="External"/><Relationship Id="rId4" Type="http://schemas.openxmlformats.org/officeDocument/2006/relationships/hyperlink" Target="mailto:thies.weinand@kba.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thies.weinand@kba.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193-CB10-F1CE-0052-FBBAEF6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869" y="1522834"/>
            <a:ext cx="10784227" cy="3515028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Times New Roman"/>
                <a:ea typeface="Calibri Light"/>
                <a:cs typeface="Calibri Light"/>
              </a:rPr>
              <a:t>TASK FORCE ON AUTOMATED VEHICLE CATEGORISATION (TF-AVC)</a:t>
            </a:r>
            <a:endParaRPr lang="en-US" dirty="0">
              <a:cs typeface="Calibri Light" panose="020F030202020403020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F6E92D-6DDC-98E6-B729-18AF5F189DBC}"/>
              </a:ext>
            </a:extLst>
          </p:cNvPr>
          <p:cNvSpPr txBox="1">
            <a:spLocks/>
          </p:cNvSpPr>
          <p:nvPr/>
        </p:nvSpPr>
        <p:spPr>
          <a:xfrm>
            <a:off x="705311" y="4151974"/>
            <a:ext cx="6126332" cy="557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IWG-ADS: STATUS REPORT 1</a:t>
            </a:r>
            <a:r>
              <a:rPr lang="en-GB" sz="2800" b="1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838AD-48CD-8012-2258-FF2F24FE71C3}"/>
              </a:ext>
            </a:extLst>
          </p:cNvPr>
          <p:cNvSpPr txBox="1"/>
          <p:nvPr/>
        </p:nvSpPr>
        <p:spPr>
          <a:xfrm>
            <a:off x="653928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14F25A-8453-108A-E57F-07EF1C32EC03}"/>
              </a:ext>
            </a:extLst>
          </p:cNvPr>
          <p:cNvSpPr txBox="1"/>
          <p:nvPr/>
        </p:nvSpPr>
        <p:spPr>
          <a:xfrm>
            <a:off x="222028" y="52182"/>
            <a:ext cx="5532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chairs of the AVC task force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AA6DF7-AE47-5514-8CAB-1CBBF6672D51}"/>
              </a:ext>
            </a:extLst>
          </p:cNvPr>
          <p:cNvSpPr txBox="1"/>
          <p:nvPr/>
        </p:nvSpPr>
        <p:spPr>
          <a:xfrm>
            <a:off x="9969189" y="52182"/>
            <a:ext cx="21033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ADS-05-22</a:t>
            </a:r>
          </a:p>
          <a:p>
            <a:pPr algn="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5th ADS IWG session</a:t>
            </a:r>
          </a:p>
          <a:p>
            <a:pPr algn="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9-13 December 2024</a:t>
            </a:r>
            <a:endParaRPr lang="en-GB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4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89072-D631-4820-8888-783838D14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Calibri Light"/>
              </a:rPr>
              <a:t>Latest Achievements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431D83-D0EC-44C1-974B-02CB78F6C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R.E.3 and S.R.1 amendment proposals are nearly finalised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Category X and Y definitions are unchanged from the last report to IWG-ADS </a:t>
            </a:r>
          </a:p>
          <a:p>
            <a:pPr marL="0" indent="0">
              <a:buNone/>
            </a:pP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Positive feedback from GRSG regarding the amendment proposals for R.E.3 and S.R.1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(presented as informal documents at 128</a:t>
            </a:r>
            <a:r>
              <a:rPr lang="en-US" sz="2000" baseline="30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th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session of GRSG, October 2024)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Q&amp;A document to accompany the submission of the R.E.3 and S.R.1 amendment proposals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E6BF0A-07AF-493A-8754-02928CBA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</a:t>
            </a:fld>
            <a:endParaRPr lang="en-GB" dirty="0"/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156AAA87-F517-43F7-9F83-A89581690346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A7949C7E-ACE3-4780-8304-B9D32A628EB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E1F926-3B4F-C3CC-DB59-70538298BC1E}"/>
              </a:ext>
            </a:extLst>
          </p:cNvPr>
          <p:cNvSpPr txBox="1"/>
          <p:nvPr/>
        </p:nvSpPr>
        <p:spPr>
          <a:xfrm>
            <a:off x="1333033" y="5125347"/>
            <a:ext cx="9525934" cy="7468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endParaRPr lang="en-GB" dirty="0">
              <a:latin typeface="Times New Roman"/>
              <a:cs typeface="Times New Roman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dirty="0">
                <a:latin typeface="Times New Roman"/>
                <a:cs typeface="Times New Roman"/>
              </a:rPr>
              <a:t>All relevant documents can be found on the TF-AVC UNECE </a:t>
            </a:r>
            <a:r>
              <a:rPr lang="en-GB" sz="2000" b="1" dirty="0">
                <a:latin typeface="Times New Roman"/>
                <a:cs typeface="Times New Roman"/>
                <a:hlinkClick r:id="rId5"/>
              </a:rPr>
              <a:t>Wikipage</a:t>
            </a:r>
            <a:r>
              <a:rPr lang="en-GB" sz="2000" b="1" dirty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36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TF-AVC future look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75"/>
            <a:ext cx="10515600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Monthly meetings continue, planned until July 2025</a:t>
            </a:r>
            <a:endParaRPr lang="en-US" dirty="0">
              <a:ea typeface="Calibri"/>
              <a:cs typeface="Calibri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Next meeting: hybrid in Berlin - Germany (8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th 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&amp; 9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 January 2025)</a:t>
            </a:r>
          </a:p>
          <a:p>
            <a:endParaRPr lang="en-GB" dirty="0">
              <a:latin typeface="Times New Roman"/>
              <a:ea typeface="Calibri"/>
              <a:cs typeface="Times New Roman"/>
            </a:endParaRP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latin typeface="Times New Roman"/>
                <a:ea typeface="Calibri"/>
                <a:cs typeface="Times New Roman"/>
              </a:rPr>
              <a:t>Status report presentation to 5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 session of IWG on ADS in December 2024 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Informal document to 21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session of GRVA in January 2025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Formal document to 129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session of GRSG in April 2025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Formal document to 22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nd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session to GRVA in May 2025</a:t>
            </a:r>
          </a:p>
          <a:p>
            <a:pPr lvl="1">
              <a:buFont typeface="Wingdings" panose="020B0604020202020204" pitchFamily="34" charset="0"/>
              <a:buChar char="Ø"/>
            </a:pPr>
            <a:endParaRPr lang="en-GB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Phase 2 discussions to begin, Jan 2025 onwards:</a:t>
            </a:r>
          </a:p>
          <a:p>
            <a:pPr lvl="1"/>
            <a:r>
              <a:rPr lang="en-GB" sz="1600" dirty="0">
                <a:latin typeface="Times New Roman"/>
                <a:ea typeface="Calibri"/>
                <a:cs typeface="Times New Roman"/>
              </a:rPr>
              <a:t>Bi-directional vehicle definition </a:t>
            </a:r>
          </a:p>
          <a:p>
            <a:pPr lvl="1"/>
            <a:r>
              <a:rPr lang="en-GB" sz="1600" dirty="0">
                <a:latin typeface="Times New Roman"/>
                <a:ea typeface="Calibri"/>
                <a:cs typeface="Times New Roman"/>
              </a:rPr>
              <a:t>Small shuttles, with standees</a:t>
            </a:r>
            <a:endParaRPr lang="en-GB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l"/>
            <a:endParaRPr lang="en-GB" sz="1100" dirty="0">
              <a:solidFill>
                <a:srgbClr val="006AB1"/>
              </a:solidFill>
              <a:latin typeface="Open Sans" panose="020B0606030504020204" pitchFamily="34" charset="0"/>
            </a:endParaRPr>
          </a:p>
          <a:p>
            <a:pPr algn="l"/>
            <a:endParaRPr lang="en-GB" sz="1100" b="0" i="0" dirty="0">
              <a:solidFill>
                <a:srgbClr val="4C484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1BC3C3-6A2B-B1F2-8D5F-E5689AED03BA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8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89072-D631-4820-8888-783838D14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Items for Awareness</a:t>
            </a:r>
            <a:endParaRPr lang="en-US" dirty="0">
              <a:latin typeface="Times New Roman"/>
              <a:cs typeface="Calibri Ligh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431D83-D0EC-44C1-974B-02CB78F6C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TF-AVC still seeking a sponsor country for the S.R.1 amendment</a:t>
            </a:r>
          </a:p>
          <a:p>
            <a:pPr lvl="1"/>
            <a:r>
              <a:rPr lang="en-US" sz="1600" dirty="0">
                <a:latin typeface="Times New Roman"/>
                <a:cs typeface="Times New Roman"/>
              </a:rPr>
              <a:t>Support the enforcement of the S.R.1 amendment</a:t>
            </a:r>
          </a:p>
          <a:p>
            <a:pPr lvl="1"/>
            <a:r>
              <a:rPr lang="en-US" sz="1600" dirty="0">
                <a:latin typeface="Times New Roman"/>
                <a:cs typeface="Times New Roman"/>
              </a:rPr>
              <a:t>Amendment proposal will be provided by TF-AVC</a:t>
            </a:r>
          </a:p>
          <a:p>
            <a:pPr marL="457200" lvl="1" indent="0">
              <a:buNone/>
            </a:pPr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TF-AVC has proposed definitions to ensure consistency across the different GRs and their regulations, e.g. ADS feature type definitions 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endParaRPr lang="en-US" sz="2000" dirty="0">
              <a:latin typeface="Times New Roman"/>
              <a:cs typeface="Times New Roman"/>
            </a:endParaRPr>
          </a:p>
          <a:p>
            <a:pPr lvl="1"/>
            <a:endParaRPr lang="de-DE" sz="1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de-DE" sz="2000" dirty="0">
              <a:latin typeface="Times New Roman"/>
              <a:cs typeface="Times New Roman"/>
            </a:endParaRPr>
          </a:p>
          <a:p>
            <a:pPr lvl="1"/>
            <a:endParaRPr lang="en-US" sz="16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E6BF0A-07AF-493A-8754-02928CBA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</a:t>
            </a:fld>
            <a:endParaRPr lang="en-GB" dirty="0"/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156AAA87-F517-43F7-9F83-A89581690346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A7949C7E-ACE3-4780-8304-B9D32A628EB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0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57C15-B439-AA53-0053-755E4A139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81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accent1"/>
                </a:solidFill>
                <a:latin typeface="Times New Roman"/>
                <a:ea typeface="Calibri"/>
                <a:cs typeface="Times New Roman"/>
              </a:rPr>
              <a:t>Thank you, any questions?</a:t>
            </a:r>
            <a:endParaRPr lang="en-GB" sz="3600" dirty="0">
              <a:solidFill>
                <a:schemeClr val="accent1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21C0D-2E49-CD67-798C-5F768946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3E974-C09B-74A1-F1E6-448E73C3D037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005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6</a:t>
            </a:fld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6BE988F-D73B-A063-4F91-2AA911419B0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6E8707-3F94-A540-2828-3A2B246C2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949" y="141947"/>
            <a:ext cx="11727051" cy="13821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08EA2B-3371-93AC-0D5B-1DC832B470CC}"/>
              </a:ext>
            </a:extLst>
          </p:cNvPr>
          <p:cNvSpPr txBox="1"/>
          <p:nvPr/>
        </p:nvSpPr>
        <p:spPr>
          <a:xfrm>
            <a:off x="689121" y="2692004"/>
            <a:ext cx="159193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Informal document</a:t>
            </a:r>
          </a:p>
          <a:p>
            <a:endParaRPr lang="en-US" dirty="0">
              <a:latin typeface="Times New Roman"/>
              <a:ea typeface="Calibri"/>
              <a:cs typeface="Calibri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Formal document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524A37-8A50-663F-C239-61FF0216A4E7}"/>
              </a:ext>
            </a:extLst>
          </p:cNvPr>
          <p:cNvGrpSpPr/>
          <p:nvPr/>
        </p:nvGrpSpPr>
        <p:grpSpPr>
          <a:xfrm>
            <a:off x="2281936" y="1808243"/>
            <a:ext cx="9182747" cy="3520282"/>
            <a:chOff x="2281936" y="1808243"/>
            <a:chExt cx="9182747" cy="3520282"/>
          </a:xfrm>
        </p:grpSpPr>
        <p:pic>
          <p:nvPicPr>
            <p:cNvPr id="6" name="Picture 5" descr="A screenshot of a calendar&#10;&#10;Description automatically generated">
              <a:extLst>
                <a:ext uri="{FF2B5EF4-FFF2-40B4-BE49-F238E27FC236}">
                  <a16:creationId xmlns:a16="http://schemas.microsoft.com/office/drawing/2014/main" id="{BB3577B6-09B9-645E-A836-4E2501B8C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81936" y="1808243"/>
              <a:ext cx="9182747" cy="352028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1564CFE-4491-23E1-7299-6F9BCC8D2D68}"/>
                </a:ext>
              </a:extLst>
            </p:cNvPr>
            <p:cNvSpPr txBox="1"/>
            <p:nvPr/>
          </p:nvSpPr>
          <p:spPr>
            <a:xfrm>
              <a:off x="10397070" y="47667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197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CEFD58F-AE95-DAAA-AE67-8A625A3B3504}"/>
                </a:ext>
              </a:extLst>
            </p:cNvPr>
            <p:cNvSpPr txBox="1"/>
            <p:nvPr/>
          </p:nvSpPr>
          <p:spPr>
            <a:xfrm>
              <a:off x="8610600" y="47635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196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8749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343E-95D2-4D3C-8B2E-16657CA5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15" y="261803"/>
            <a:ext cx="1157465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>
                <a:latin typeface="Times New Roman"/>
                <a:cs typeface="Times New Roman"/>
              </a:rPr>
              <a:t>Confirmed</a:t>
            </a:r>
            <a:r>
              <a:rPr lang="de-DE" sz="3200" dirty="0">
                <a:latin typeface="Times New Roman"/>
                <a:cs typeface="Times New Roman"/>
              </a:rPr>
              <a:t> 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Jan - June 2025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9716002" y="3847181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May 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Jan 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857793" y="3864502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Mar 25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815619" y="39844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3291228" y="396993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754890" y="3991466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9568472" y="3990686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400" dirty="0">
              <a:cs typeface="Calibri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303421" y="2684569"/>
            <a:ext cx="230907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latin typeface="Times New Roman"/>
                <a:cs typeface="Times New Roman"/>
              </a:rPr>
              <a:t>th </a:t>
            </a:r>
            <a:r>
              <a:rPr lang="de-DE" sz="1600" dirty="0">
                <a:latin typeface="Times New Roman"/>
                <a:cs typeface="Times New Roman"/>
              </a:rPr>
              <a:t>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8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&amp; 9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January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(hybrid)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670660" y="2681975"/>
            <a:ext cx="134203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13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Meeting </a:t>
            </a:r>
            <a:endParaRPr lang="en-US" dirty="0"/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10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February</a:t>
            </a:r>
            <a:endParaRPr lang="en-US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1600" dirty="0">
                <a:latin typeface="Times New Roman"/>
                <a:ea typeface="Calibri"/>
                <a:cs typeface="Calibri"/>
              </a:rPr>
              <a:t>(online)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408654-C7B3-45E2-ADA4-1BCAEC4DE1E2}"/>
              </a:ext>
            </a:extLst>
          </p:cNvPr>
          <p:cNvCxnSpPr>
            <a:cxnSpLocks/>
          </p:cNvCxnSpPr>
          <p:nvPr/>
        </p:nvCxnSpPr>
        <p:spPr>
          <a:xfrm>
            <a:off x="2479557" y="422330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5268340" y="2739693"/>
            <a:ext cx="128592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March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F1EE439-65D0-4CA7-9949-59635CBC341E}"/>
              </a:ext>
            </a:extLst>
          </p:cNvPr>
          <p:cNvSpPr/>
          <p:nvPr/>
        </p:nvSpPr>
        <p:spPr>
          <a:xfrm>
            <a:off x="5510730" y="3991467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4A41B7F-07AB-4862-A98A-62025531EFDA}"/>
              </a:ext>
            </a:extLst>
          </p:cNvPr>
          <p:cNvSpPr txBox="1"/>
          <p:nvPr/>
        </p:nvSpPr>
        <p:spPr>
          <a:xfrm>
            <a:off x="5206047" y="4766043"/>
            <a:ext cx="22006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 Informal document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WP.29 - 195 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(4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-7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March)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513073" y="3853974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Feb 25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355933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833097" y="356411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0B07EB62-9B62-40F5-87F5-8EE5DC48CF0E}"/>
              </a:ext>
            </a:extLst>
          </p:cNvPr>
          <p:cNvSpPr txBox="1"/>
          <p:nvPr/>
        </p:nvSpPr>
        <p:spPr>
          <a:xfrm>
            <a:off x="1319668" y="4760999"/>
            <a:ext cx="2296431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Informal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(20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24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Jan)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de-DE" sz="1600" dirty="0" err="1">
                <a:latin typeface="Times New Roman"/>
                <a:ea typeface="Calibri"/>
                <a:cs typeface="Times New Roman"/>
              </a:rPr>
              <a:t>Submit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formal </a:t>
            </a:r>
            <a:r>
              <a:rPr lang="de-DE" sz="1600" dirty="0" err="1">
                <a:latin typeface="Times New Roman"/>
                <a:ea typeface="Calibri"/>
                <a:cs typeface="Times New Roman"/>
              </a:rPr>
              <a:t>document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 err="1">
                <a:latin typeface="Times New Roman"/>
                <a:ea typeface="Calibri"/>
                <a:cs typeface="Times New Roman"/>
              </a:rPr>
              <a:t>to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>
                <a:latin typeface="Times New Roman"/>
                <a:cs typeface="Times New Roman"/>
              </a:rPr>
              <a:t>GRSG  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9118460" y="427843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8055990" y="4760999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GRSG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April)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9033477" y="401347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3F3609C-73F0-49AF-BB90-A61CC279D28F}"/>
              </a:ext>
            </a:extLst>
          </p:cNvPr>
          <p:cNvSpPr/>
          <p:nvPr/>
        </p:nvSpPr>
        <p:spPr>
          <a:xfrm>
            <a:off x="2401350" y="397890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9A24BA58-79E8-443F-8334-6E1F5ECFAB45}"/>
              </a:ext>
            </a:extLst>
          </p:cNvPr>
          <p:cNvCxnSpPr>
            <a:cxnSpLocks/>
          </p:cNvCxnSpPr>
          <p:nvPr/>
        </p:nvCxnSpPr>
        <p:spPr>
          <a:xfrm>
            <a:off x="5585888" y="423806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27A49-519A-4985-978D-2C513351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7</a:t>
            </a:fld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4865F1-EE1F-62CE-65C0-6A39B5C17C4B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E0EB2B3A-BAAB-4381-977E-1E8E8E3E6151}"/>
              </a:ext>
            </a:extLst>
          </p:cNvPr>
          <p:cNvSpPr/>
          <p:nvPr/>
        </p:nvSpPr>
        <p:spPr>
          <a:xfrm>
            <a:off x="7937357" y="396847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92EA5D6-C323-47CA-A460-DB23EC98457B}"/>
              </a:ext>
            </a:extLst>
          </p:cNvPr>
          <p:cNvSpPr txBox="1"/>
          <p:nvPr/>
        </p:nvSpPr>
        <p:spPr>
          <a:xfrm>
            <a:off x="8137351" y="3845720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Apr 25</a:t>
            </a:r>
          </a:p>
        </p:txBody>
      </p:sp>
      <p:cxnSp>
        <p:nvCxnSpPr>
          <p:cNvPr id="3" name="Gerader Verbinder 39">
            <a:extLst>
              <a:ext uri="{FF2B5EF4-FFF2-40B4-BE49-F238E27FC236}">
                <a16:creationId xmlns:a16="http://schemas.microsoft.com/office/drawing/2014/main" id="{8C4155DC-90BD-8881-E389-88C1A089896C}"/>
              </a:ext>
            </a:extLst>
          </p:cNvPr>
          <p:cNvCxnSpPr>
            <a:cxnSpLocks/>
          </p:cNvCxnSpPr>
          <p:nvPr/>
        </p:nvCxnSpPr>
        <p:spPr>
          <a:xfrm>
            <a:off x="10957070" y="427499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feld 40">
            <a:extLst>
              <a:ext uri="{FF2B5EF4-FFF2-40B4-BE49-F238E27FC236}">
                <a16:creationId xmlns:a16="http://schemas.microsoft.com/office/drawing/2014/main" id="{81EA1B53-00AF-920E-0412-E22F0214FF3B}"/>
              </a:ext>
            </a:extLst>
          </p:cNvPr>
          <p:cNvSpPr txBox="1"/>
          <p:nvPr/>
        </p:nvSpPr>
        <p:spPr>
          <a:xfrm>
            <a:off x="9894600" y="4757552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(June)</a:t>
            </a:r>
          </a:p>
        </p:txBody>
      </p:sp>
      <p:sp>
        <p:nvSpPr>
          <p:cNvPr id="14" name="Ellipse 41">
            <a:extLst>
              <a:ext uri="{FF2B5EF4-FFF2-40B4-BE49-F238E27FC236}">
                <a16:creationId xmlns:a16="http://schemas.microsoft.com/office/drawing/2014/main" id="{1E6BBAF9-B379-C357-5E55-E442253C7E4F}"/>
              </a:ext>
            </a:extLst>
          </p:cNvPr>
          <p:cNvSpPr/>
          <p:nvPr/>
        </p:nvSpPr>
        <p:spPr>
          <a:xfrm>
            <a:off x="10872087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26">
            <a:extLst>
              <a:ext uri="{FF2B5EF4-FFF2-40B4-BE49-F238E27FC236}">
                <a16:creationId xmlns:a16="http://schemas.microsoft.com/office/drawing/2014/main" id="{90CF2028-BAB1-0755-5050-8A9388C4377C}"/>
              </a:ext>
            </a:extLst>
          </p:cNvPr>
          <p:cNvSpPr txBox="1"/>
          <p:nvPr/>
        </p:nvSpPr>
        <p:spPr>
          <a:xfrm>
            <a:off x="7392361" y="2714597"/>
            <a:ext cx="140282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st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nd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April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7" name="Gerader Verbinder 36">
            <a:extLst>
              <a:ext uri="{FF2B5EF4-FFF2-40B4-BE49-F238E27FC236}">
                <a16:creationId xmlns:a16="http://schemas.microsoft.com/office/drawing/2014/main" id="{BF4F6F55-6D78-9636-C608-7085DCFD3888}"/>
              </a:ext>
            </a:extLst>
          </p:cNvPr>
          <p:cNvCxnSpPr>
            <a:cxnSpLocks/>
          </p:cNvCxnSpPr>
          <p:nvPr/>
        </p:nvCxnSpPr>
        <p:spPr>
          <a:xfrm>
            <a:off x="8015564" y="3610287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6">
            <a:extLst>
              <a:ext uri="{FF2B5EF4-FFF2-40B4-BE49-F238E27FC236}">
                <a16:creationId xmlns:a16="http://schemas.microsoft.com/office/drawing/2014/main" id="{FDBA8F79-631A-EBA7-F687-EBB6C2ED45A3}"/>
              </a:ext>
            </a:extLst>
          </p:cNvPr>
          <p:cNvSpPr txBox="1"/>
          <p:nvPr/>
        </p:nvSpPr>
        <p:spPr>
          <a:xfrm>
            <a:off x="8906841" y="2745600"/>
            <a:ext cx="155843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16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&amp;13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May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9" name="Gerader Verbinder 36">
            <a:extLst>
              <a:ext uri="{FF2B5EF4-FFF2-40B4-BE49-F238E27FC236}">
                <a16:creationId xmlns:a16="http://schemas.microsoft.com/office/drawing/2014/main" id="{2D436C8E-BC41-9918-4173-725B7C8610E4}"/>
              </a:ext>
            </a:extLst>
          </p:cNvPr>
          <p:cNvCxnSpPr>
            <a:cxnSpLocks/>
          </p:cNvCxnSpPr>
          <p:nvPr/>
        </p:nvCxnSpPr>
        <p:spPr>
          <a:xfrm>
            <a:off x="9607852" y="364129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26">
            <a:extLst>
              <a:ext uri="{FF2B5EF4-FFF2-40B4-BE49-F238E27FC236}">
                <a16:creationId xmlns:a16="http://schemas.microsoft.com/office/drawing/2014/main" id="{E6AA9274-C372-B311-F25D-4B9D750FF3A6}"/>
              </a:ext>
            </a:extLst>
          </p:cNvPr>
          <p:cNvSpPr txBox="1"/>
          <p:nvPr/>
        </p:nvSpPr>
        <p:spPr>
          <a:xfrm>
            <a:off x="10722089" y="2739693"/>
            <a:ext cx="1353256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rd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4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June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304ED01-B2E6-4377-A5A9-CC00F4EDD44A}"/>
              </a:ext>
            </a:extLst>
          </p:cNvPr>
          <p:cNvSpPr txBox="1"/>
          <p:nvPr/>
        </p:nvSpPr>
        <p:spPr>
          <a:xfrm>
            <a:off x="3406825" y="4760999"/>
            <a:ext cx="22964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Feb)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de-DE" sz="1600" dirty="0">
              <a:highlight>
                <a:srgbClr val="FFFF00"/>
              </a:highlight>
              <a:latin typeface="Times New Roman"/>
              <a:cs typeface="Times New Roman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0D92243D-9B3E-4CA1-88F2-2EF9290014CE}"/>
              </a:ext>
            </a:extLst>
          </p:cNvPr>
          <p:cNvSpPr/>
          <p:nvPr/>
        </p:nvSpPr>
        <p:spPr>
          <a:xfrm>
            <a:off x="4476831" y="3991467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AAA15476-AA22-4348-B101-0CB50ED8858F}"/>
              </a:ext>
            </a:extLst>
          </p:cNvPr>
          <p:cNvCxnSpPr>
            <a:cxnSpLocks/>
          </p:cNvCxnSpPr>
          <p:nvPr/>
        </p:nvCxnSpPr>
        <p:spPr>
          <a:xfrm>
            <a:off x="4555039" y="4215051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37">
            <a:extLst>
              <a:ext uri="{FF2B5EF4-FFF2-40B4-BE49-F238E27FC236}">
                <a16:creationId xmlns:a16="http://schemas.microsoft.com/office/drawing/2014/main" id="{FD818FE8-7FE4-4DD9-9A17-2624A1E2CB59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401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imes New Roman"/>
                <a:ea typeface="Calibri Light"/>
                <a:cs typeface="Calibri Light"/>
              </a:rPr>
              <a:t>Category </a:t>
            </a:r>
            <a:r>
              <a:rPr lang="en-GB" dirty="0">
                <a:latin typeface="Times New Roman"/>
                <a:ea typeface="Calibri Light"/>
                <a:cs typeface="Calibri Light"/>
              </a:rPr>
              <a:t>X and Y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817" y="2129298"/>
            <a:ext cx="5189307" cy="313362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l" rtl="0" fontAlgn="base">
              <a:buNone/>
            </a:pP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2.9.1. Definition.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 vehicles are vehicles of categories M, N, L and T meeting all of the following conditions: 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6 km/h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(c) They are designed to carry </a:t>
            </a:r>
            <a:r>
              <a:rPr lang="en-US" sz="1600" b="1" i="0" u="none" strike="noStrike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occupants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05/12/24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887EC8-257F-A3E0-3FF6-1CEED246E432}"/>
              </a:ext>
            </a:extLst>
          </p:cNvPr>
          <p:cNvSpPr txBox="1">
            <a:spLocks/>
          </p:cNvSpPr>
          <p:nvPr/>
        </p:nvSpPr>
        <p:spPr>
          <a:xfrm>
            <a:off x="6488871" y="2461000"/>
            <a:ext cx="5189306" cy="30450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2.10.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Category Y 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2.10.1. Definition.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Category Y vehicles are vehicles of categories N, L and T meeting all of the following conditions: 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6 km/h. 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fontAlgn="base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(c) They are not designed to carry occupants at any time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2BC123-375E-425E-DB84-B1D69E5756DF}"/>
              </a:ext>
            </a:extLst>
          </p:cNvPr>
          <p:cNvSpPr txBox="1"/>
          <p:nvPr/>
        </p:nvSpPr>
        <p:spPr>
          <a:xfrm>
            <a:off x="838200" y="158679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New sections, aligned with text and format of R.E.3: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C4E4A6-4AF8-F6BD-BC6E-2156961B293B}"/>
              </a:ext>
            </a:extLst>
          </p:cNvPr>
          <p:cNvSpPr txBox="1"/>
          <p:nvPr/>
        </p:nvSpPr>
        <p:spPr>
          <a:xfrm>
            <a:off x="911817" y="569078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Similar approach taken for S.R.1</a:t>
            </a:r>
          </a:p>
        </p:txBody>
      </p:sp>
    </p:spTree>
    <p:extLst>
      <p:ext uri="{BB962C8B-B14F-4D97-AF65-F5344CB8AC3E}">
        <p14:creationId xmlns:p14="http://schemas.microsoft.com/office/powerpoint/2010/main" val="55278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27677F488E42B66FCE4478806A19" ma:contentTypeVersion="17" ma:contentTypeDescription="Create a new document." ma:contentTypeScope="" ma:versionID="6b57e228a6f1f3697b409849edda9d6e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ae4d9d97-fbd6-41a7-8f8f-bb7a540acd0e" targetNamespace="http://schemas.microsoft.com/office/2006/metadata/properties" ma:root="true" ma:fieldsID="b5290c444919ec7499b795b4bc807aae" ns2:_="" ns3:_="" ns4:_="" ns5:_="">
    <xsd:import namespace="4fea251c-3bdd-4d50-962b-ffa2ae250ba0"/>
    <xsd:import namespace="15ff3d39-6e7b-4d70-9b7c-8d9fe85d0f29"/>
    <xsd:import namespace="a6b29006-9d77-4fe3-aa03-c8f2cc84fb38"/>
    <xsd:import namespace="ae4d9d97-fbd6-41a7-8f8f-bb7a540acd0e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2:SharedWithUsers" minOccurs="0"/>
                <xsd:element ref="ns2:SharedWithDetails" minOccurs="0"/>
                <xsd:element ref="ns5:MediaServiceDateTaken" minOccurs="0"/>
                <xsd:element ref="ns5:MediaLengthInSeconds" minOccurs="0"/>
                <xsd:element ref="ns5:MediaServiceLocation" minOccurs="0"/>
                <xsd:element ref="ns5:lcf76f155ced4ddcb4097134ff3c332f" minOccurs="0"/>
                <xsd:element ref="ns5:MediaServiceObjectDetectorVersions" minOccurs="0"/>
                <xsd:element ref="ns5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9d97-fbd6-41a7-8f8f-bb7a540acd0e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7" nillable="true" ma:displayName="Tags" ma:internalName="MediaServiceAutoTags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7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ae4d9d97-fbd6-41a7-8f8f-bb7a540acd0e">
      <Terms xmlns="http://schemas.microsoft.com/office/infopath/2007/PartnerControls"/>
    </lcf76f155ced4ddcb4097134ff3c332f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3C9967FA-89DA-419D-892D-F01AFBDF1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a6b29006-9d77-4fe3-aa03-c8f2cc84fb38"/>
    <ds:schemaRef ds:uri="ae4d9d97-fbd6-41a7-8f8f-bb7a540ac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44D76B-2BEA-4D47-853D-624953941B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6B1152-5611-4382-B5FC-7DEACF467180}">
  <ds:schemaRefs>
    <ds:schemaRef ds:uri="4fea251c-3bdd-4d50-962b-ffa2ae250ba0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ae4d9d97-fbd6-41a7-8f8f-bb7a540acd0e"/>
    <ds:schemaRef ds:uri="http://schemas.microsoft.com/office/infopath/2007/PartnerControls"/>
    <ds:schemaRef ds:uri="http://purl.org/dc/terms/"/>
    <ds:schemaRef ds:uri="http://schemas.microsoft.com/office/2006/documentManagement/types"/>
    <ds:schemaRef ds:uri="a6b29006-9d77-4fe3-aa03-c8f2cc84fb38"/>
    <ds:schemaRef ds:uri="15ff3d39-6e7b-4d70-9b7c-8d9fe85d0f2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893</Words>
  <Application>Microsoft Office PowerPoint</Application>
  <PresentationFormat>Widescreen</PresentationFormat>
  <Paragraphs>127</Paragraphs>
  <Slides>8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Roboto</vt:lpstr>
      <vt:lpstr>Segoe UI</vt:lpstr>
      <vt:lpstr>Times New Roman</vt:lpstr>
      <vt:lpstr>Wingdings</vt:lpstr>
      <vt:lpstr>office theme</vt:lpstr>
      <vt:lpstr>TASK FORCE ON AUTOMATED VEHICLE CATEGORISATION (TF-AVC)</vt:lpstr>
      <vt:lpstr>Latest Achievements</vt:lpstr>
      <vt:lpstr>TF-AVC future look </vt:lpstr>
      <vt:lpstr>Items for Awareness</vt:lpstr>
      <vt:lpstr>PowerPoint Presentation</vt:lpstr>
      <vt:lpstr>PowerPoint Presentation</vt:lpstr>
      <vt:lpstr>Confirmed Meeting Schedule / Deliverables: Jan - June 2025</vt:lpstr>
      <vt:lpstr>Category X and Y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Weinand, Thies</dc:creator>
  <cp:lastModifiedBy>John Creamer</cp:lastModifiedBy>
  <cp:revision>395</cp:revision>
  <dcterms:created xsi:type="dcterms:W3CDTF">2024-02-21T08:52:53Z</dcterms:created>
  <dcterms:modified xsi:type="dcterms:W3CDTF">2024-12-06T17:41:52Z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0x010100FF7427677F488E42B66FCE4478806A19</vt:lpwstr>
  </property>
  <property fmtid="{D5CDD505-2E9C-101B-9397-08002B2CF9AE}" pid="3" name="MediaServiceImageTags">
    <vt:lpwstr/>
  </property>
  <property fmtid="{D5CDD505-2E9C-101B-9397-08002B2CF9AE}" pid="4" name="CustomTag">
    <vt:lpwstr/>
  </property>
  <property fmtid="{D5CDD505-2E9C-101B-9397-08002B2CF9AE}" pid="5" name="FinancialYear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2024-04-11T13:54:09Z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27ece59e-a800-499e-908c-475d6519b0b1</vt:lpwstr>
  </property>
  <property fmtid="{D5CDD505-2E9C-101B-9397-08002B2CF9AE}" pid="12" name="MSIP_Label_725ca717-11da-4935-b601-f527b9741f2e_ContentBits">
    <vt:lpwstr>0</vt:lpwstr>
  </property>
</Properties>
</file>