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257" r:id="rId7"/>
    <p:sldId id="258" r:id="rId8"/>
    <p:sldId id="263" r:id="rId9"/>
    <p:sldId id="259" r:id="rId10"/>
    <p:sldId id="265" r:id="rId11"/>
    <p:sldId id="262" r:id="rId12"/>
    <p:sldId id="266" r:id="rId13"/>
    <p:sldId id="261" r:id="rId14"/>
    <p:sldId id="264" r:id="rId15"/>
    <p:sldId id="26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B9A8AD3-9CB6-40E1-89B0-D6E97D3C9724}" v="12" dt="2024-12-06T19:02:44.9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61" d="100"/>
          <a:sy n="61" d="100"/>
        </p:scale>
        <p:origin x="62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6C701B-922C-6018-E471-FD3298A7C0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843879B-FC66-E1F4-F819-A3855D3E38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AF3D1D-C5B8-5E74-F0C0-EF46D159A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2024-12-09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0FD8E-E8B5-D399-C4FB-3CC0FD11C8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19E4-52AF-C1B2-D6EB-3B752BB71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822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ED845-AE11-ACA7-8915-923CB64623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DA41029-433D-13AA-843B-01F0A87668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CAA6-23C9-887A-2F5E-4D3B0CA93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2024-12-09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5735DE-00E8-CD47-F007-84D84E47E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4F254D-5110-C0AD-ECED-C97A7512A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41363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25473B-45BC-1241-E4CA-B5A4571EF5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E34F4B-77DA-5C44-9AB8-17B527C959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42EACA-CCD7-C3B2-CB4D-507817398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2024-12-09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40602B-C15C-5BFE-649C-28A2DBBB1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7B34F5-A5FB-4075-A28F-21A31FB15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09452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A9F27-6F15-087E-6CC5-9E65E0A6D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80F130-EA75-DA9D-33D7-E79CB627F7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ECC098-662C-85FD-2E2C-A68F98677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2024-12-09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00B2E8-D762-DD56-70A0-7774545AC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B2EDE-D7D6-BCF8-246D-A092643DC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6776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81D79-4F34-8D0F-477C-BE1E624CA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869227-927B-1467-35DB-31FFC7FD7F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FAD51E-A42B-BD2E-9ABE-947AACE90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2024-12-09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0C78F-AB82-637A-E69E-2F3F38925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11AE77-B3B2-C2D5-FDB3-7430548CF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74164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E4D9F-9E36-E19D-D4C8-935591876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18F09-6F87-8A4B-EECF-E3F6CE51E7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ED1A61-FB96-D7F3-E073-1F7EBE4B3D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EAB089-1939-EC74-05A1-98C1A72F4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2024-12-09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840424-248E-B923-6AF2-34794D9408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80D4A5-B4D0-F8E5-E71C-212B26D96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964578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013CC-C8EA-0013-3364-E9BFEE606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DA1B97-18DD-B14E-93CE-CCC1FF9340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E7D757-79BD-8ECF-AEC3-4FCD0C1C73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362A2F-BA35-F48A-80E2-CAC174A47A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9973CA-CA48-C523-1D55-9681A18197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77C6EC5-B3B6-2680-A187-204BC63E4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2024-12-09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F323BA-49A7-6BBC-C003-9207014B1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96536B-3C2E-8F4A-9C00-15E3E4C63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24732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C30E9-A1C0-F9FC-FF42-99A46FA49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130C19-51B7-140F-574B-9E771C7C3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2024-12-09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EE584E-2E6A-DD0E-D779-BB9CB1CE0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814428-F428-CBC8-2282-8F506BF5B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3610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1295B0-A6A9-E196-E6A1-BA74959B6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2024-12-09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DD49E36-41D6-4968-D128-E7F565075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AF46CF-4129-EDC9-B6FA-F03D3CF1D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40450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9CA2F-6CF4-D549-78CA-BFA712E7F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72829-E150-8153-BCDF-C136936822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02E626-1F31-2F87-1929-D659E8DBB0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C16C99-CC4E-7097-A6E2-D630F1F08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2024-12-09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4F76E8-14F2-07ED-2017-819A591C0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49BE94-EBF1-8C90-E689-93365A68E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5174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29BBC-6CB6-C00B-17F3-76D8B48D1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14595A-12F7-4D9C-75C5-E94FC0B16F0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073CCD-9939-8606-8A9A-32249B4952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6CDA3A-329D-ED21-4184-F948F2EE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B91E3-1231-4869-8C8A-733924BF529D}" type="datetimeFigureOut">
              <a:rPr lang="en-CA" smtClean="0"/>
              <a:t>2024-12-09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2194BD-E94F-CB31-CE50-325FCB8D5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BA5448-9271-D69D-C4A5-8B1ED838D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657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958D01E-2B13-13E0-612D-A225BC9B3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22D7C4-EDEE-0F5E-4E2D-3B93AA7D39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A4015-3E4A-BDBB-D11C-D3B914D499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B91E3-1231-4869-8C8A-733924BF529D}" type="datetimeFigureOut">
              <a:rPr lang="en-CA" smtClean="0"/>
              <a:t>2024-12-09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98686-6BBD-C98B-A243-5C3CFE5F4C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3626B7-8A4E-F9D9-1B39-29309994DE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EED07-0AEE-4EBD-A772-1D6856E86E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6961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CEE23C-C9C0-A4D8-04E0-7C6D40FA2B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/>
              <a:t>Update on Document Structure and Harmonization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982848-A36C-0350-D2C5-F548A54BD5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93782B-E7E2-18DC-483D-3E693DF6B72E}"/>
              </a:ext>
            </a:extLst>
          </p:cNvPr>
          <p:cNvSpPr txBox="1"/>
          <p:nvPr/>
        </p:nvSpPr>
        <p:spPr>
          <a:xfrm>
            <a:off x="9972786" y="87578"/>
            <a:ext cx="210339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Document ADS-05-24</a:t>
            </a:r>
          </a:p>
          <a:p>
            <a:pPr algn="r"/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5th ADS IWG session</a:t>
            </a:r>
          </a:p>
          <a:p>
            <a:pPr algn="r"/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9-13 December 2024</a:t>
            </a:r>
            <a:endParaRPr lang="en-GB" sz="11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397281-ADAA-1675-244F-486D7D88C5D0}"/>
              </a:ext>
            </a:extLst>
          </p:cNvPr>
          <p:cNvSpPr txBox="1"/>
          <p:nvPr/>
        </p:nvSpPr>
        <p:spPr>
          <a:xfrm>
            <a:off x="257286" y="126050"/>
            <a:ext cx="2103397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Submitted by the ADS IWG OPI</a:t>
            </a:r>
          </a:p>
        </p:txBody>
      </p:sp>
    </p:spTree>
    <p:extLst>
      <p:ext uri="{BB962C8B-B14F-4D97-AF65-F5344CB8AC3E}">
        <p14:creationId xmlns:p14="http://schemas.microsoft.com/office/powerpoint/2010/main" val="2086818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1EC53-7B14-B8B8-A387-A1AE498B3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Internal structures ADS requirements - 2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08C91-1312-30B3-97FC-EA0FB1A3C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71533" cy="4351338"/>
          </a:xfrm>
        </p:spPr>
        <p:txBody>
          <a:bodyPr>
            <a:normAutofit fontScale="62500" lnSpcReduction="20000"/>
          </a:bodyPr>
          <a:lstStyle/>
          <a:p>
            <a:r>
              <a:rPr lang="en-CA" dirty="0"/>
              <a:t>Credibility and Suitability of Testing</a:t>
            </a:r>
          </a:p>
          <a:p>
            <a:pPr lvl="1"/>
            <a:r>
              <a:rPr lang="en-CA" dirty="0"/>
              <a:t>Simulation Toolchain(s) Credibility Requirements</a:t>
            </a:r>
          </a:p>
          <a:p>
            <a:pPr lvl="1"/>
            <a:r>
              <a:rPr lang="en-CA" dirty="0"/>
              <a:t>Simulation Toolchain(s) Management requirements</a:t>
            </a:r>
          </a:p>
          <a:p>
            <a:pPr lvl="2"/>
            <a:r>
              <a:rPr lang="en-CA" dirty="0"/>
              <a:t>Simulation Toolchain(s) Data Management requirements</a:t>
            </a:r>
          </a:p>
          <a:p>
            <a:pPr lvl="2"/>
            <a:r>
              <a:rPr lang="en-CA" dirty="0"/>
              <a:t>Simulation Competency requirements</a:t>
            </a:r>
          </a:p>
          <a:p>
            <a:pPr lvl="2"/>
            <a:r>
              <a:rPr lang="en-CA" dirty="0"/>
              <a:t>Simulation Toolchain(s) Release Management requirements</a:t>
            </a:r>
          </a:p>
          <a:p>
            <a:pPr lvl="1"/>
            <a:r>
              <a:rPr lang="en-CA" dirty="0"/>
              <a:t>Simulation Toolchain(s) requirements</a:t>
            </a:r>
          </a:p>
          <a:p>
            <a:pPr lvl="2"/>
            <a:r>
              <a:rPr lang="en-CA" dirty="0"/>
              <a:t>Description of the Simulation Toolchain(s)</a:t>
            </a:r>
          </a:p>
          <a:p>
            <a:pPr lvl="2"/>
            <a:r>
              <a:rPr lang="en-CA" dirty="0"/>
              <a:t>Simulation Toolchain(s) Assumptions, known Limitations, and Uncertainty Quantification</a:t>
            </a:r>
          </a:p>
          <a:p>
            <a:pPr lvl="2"/>
            <a:r>
              <a:rPr lang="en-CA" dirty="0"/>
              <a:t>Simulation Toolchain(s) scope</a:t>
            </a:r>
          </a:p>
          <a:p>
            <a:pPr lvl="2"/>
            <a:r>
              <a:rPr lang="en-CA" dirty="0"/>
              <a:t>Simulation Toolchain(s) Criticality analysis</a:t>
            </a:r>
          </a:p>
          <a:p>
            <a:pPr lvl="1"/>
            <a:r>
              <a:rPr lang="en-CA" dirty="0"/>
              <a:t>Simulation Toolchain(s) Verification requirements</a:t>
            </a:r>
          </a:p>
          <a:p>
            <a:pPr lvl="2"/>
            <a:r>
              <a:rPr lang="en-CA" dirty="0"/>
              <a:t>Simulation Toolchain(s) Code Verification requirements</a:t>
            </a:r>
          </a:p>
          <a:p>
            <a:pPr lvl="2"/>
            <a:r>
              <a:rPr lang="en-CA" dirty="0"/>
              <a:t>Simulation Toolchain(s) Calculation Verification requirements</a:t>
            </a:r>
          </a:p>
          <a:p>
            <a:pPr lvl="2"/>
            <a:r>
              <a:rPr lang="en-CA" dirty="0"/>
              <a:t>Simulation Toolchain(s) Sensitivity Analysis requirements</a:t>
            </a:r>
          </a:p>
          <a:p>
            <a:pPr lvl="1"/>
            <a:r>
              <a:rPr lang="en-CA" dirty="0"/>
              <a:t>Simulation Toolchain(s) Validation requirements</a:t>
            </a:r>
          </a:p>
          <a:p>
            <a:pPr lvl="1"/>
            <a:endParaRPr lang="en-CA" dirty="0"/>
          </a:p>
          <a:p>
            <a:endParaRPr lang="en-CA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2181C05-D331-30D8-E1F2-BD10FD7EA0A7}"/>
              </a:ext>
            </a:extLst>
          </p:cNvPr>
          <p:cNvSpPr txBox="1">
            <a:spLocks/>
          </p:cNvSpPr>
          <p:nvPr/>
        </p:nvSpPr>
        <p:spPr>
          <a:xfrm>
            <a:off x="6028267" y="1825625"/>
            <a:ext cx="53255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dirty="0"/>
          </a:p>
          <a:p>
            <a:endParaRPr lang="en-C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3E8769-7494-AFF9-86E1-D27EBC417465}"/>
              </a:ext>
            </a:extLst>
          </p:cNvPr>
          <p:cNvSpPr txBox="1"/>
          <p:nvPr/>
        </p:nvSpPr>
        <p:spPr>
          <a:xfrm>
            <a:off x="3141132" y="6492875"/>
            <a:ext cx="7298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Note: Some internal structures are subject of discussions and could change</a:t>
            </a:r>
          </a:p>
        </p:txBody>
      </p:sp>
    </p:spTree>
    <p:extLst>
      <p:ext uri="{BB962C8B-B14F-4D97-AF65-F5344CB8AC3E}">
        <p14:creationId xmlns:p14="http://schemas.microsoft.com/office/powerpoint/2010/main" val="2942855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82421-393D-2990-C7E2-1AE499451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Section yet to be addressed but included as placeholders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49A22A-1A9D-B59B-A833-2F0428C6CC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Cybersecurity</a:t>
            </a:r>
          </a:p>
          <a:p>
            <a:r>
              <a:rPr lang="en-CA" dirty="0"/>
              <a:t>Software Updates</a:t>
            </a:r>
          </a:p>
          <a:p>
            <a:r>
              <a:rPr lang="en-CA" dirty="0"/>
              <a:t>Data Storage System</a:t>
            </a:r>
          </a:p>
          <a:p>
            <a:r>
              <a:rPr lang="en-CA" dirty="0"/>
              <a:t>Annexes</a:t>
            </a:r>
          </a:p>
        </p:txBody>
      </p:sp>
    </p:spTree>
    <p:extLst>
      <p:ext uri="{BB962C8B-B14F-4D97-AF65-F5344CB8AC3E}">
        <p14:creationId xmlns:p14="http://schemas.microsoft.com/office/powerpoint/2010/main" val="635734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3EDAA-9868-23EC-59B9-23E0F04C3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1F1AC8-6215-D320-4579-CF810C696A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/>
              <a:t>Provisional approval of Safety Case approach at the 4</a:t>
            </a:r>
            <a:r>
              <a:rPr lang="en-CA" baseline="30000" dirty="0"/>
              <a:t>th</a:t>
            </a:r>
            <a:r>
              <a:rPr lang="en-CA" dirty="0"/>
              <a:t> IWG in London and updated document structure</a:t>
            </a:r>
          </a:p>
          <a:p>
            <a:r>
              <a:rPr lang="en-CA" dirty="0"/>
              <a:t>OPI streams modified their sections accordingly</a:t>
            </a:r>
          </a:p>
          <a:p>
            <a:pPr lvl="1"/>
            <a:r>
              <a:rPr lang="en-CA" dirty="0"/>
              <a:t>Some re-ordering required</a:t>
            </a:r>
          </a:p>
          <a:p>
            <a:pPr lvl="1"/>
            <a:r>
              <a:rPr lang="en-CA" dirty="0"/>
              <a:t>In some cases, requirements could fit in multiple OPI streams</a:t>
            </a:r>
          </a:p>
          <a:p>
            <a:pPr lvl="1"/>
            <a:r>
              <a:rPr lang="en-CA" dirty="0"/>
              <a:t>Need for harmonization between OPIs</a:t>
            </a:r>
          </a:p>
          <a:p>
            <a:r>
              <a:rPr lang="en-CA" dirty="0"/>
              <a:t>OPIs held a few meetings to discuss how to harmonize location of requirements and purposes of sections</a:t>
            </a:r>
          </a:p>
          <a:p>
            <a:pPr lvl="1"/>
            <a:r>
              <a:rPr lang="en-CA" dirty="0"/>
              <a:t>Modifications to the structure based on progress in OPI streams &amp; these discussions</a:t>
            </a:r>
          </a:p>
          <a:p>
            <a:pPr lvl="1"/>
            <a:r>
              <a:rPr lang="en-CA" dirty="0"/>
              <a:t>Identification of overlapping areas and moving text/use of references where appropriate</a:t>
            </a:r>
          </a:p>
        </p:txBody>
      </p:sp>
    </p:spTree>
    <p:extLst>
      <p:ext uri="{BB962C8B-B14F-4D97-AF65-F5344CB8AC3E}">
        <p14:creationId xmlns:p14="http://schemas.microsoft.com/office/powerpoint/2010/main" val="6210089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683D1-D4A8-5B8A-1441-589A46546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Proposed changes to structure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845FD11-45DB-DB96-D6D4-1FE6841A3A6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705600" y="2148414"/>
            <a:ext cx="39285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CA" dirty="0"/>
              <a:t>Purpose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CA" dirty="0"/>
              <a:t>Scope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CA" dirty="0"/>
              <a:t>Definitions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CA" strike="sngStrike" dirty="0">
                <a:solidFill>
                  <a:srgbClr val="FF0000"/>
                </a:solidFill>
              </a:rPr>
              <a:t>[Documentation/General] </a:t>
            </a:r>
            <a:r>
              <a:rPr lang="en-CA" dirty="0"/>
              <a:t>Requirements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dirty="0"/>
              <a:t>General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dirty="0"/>
              <a:t>Safety Management System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dirty="0"/>
              <a:t>Safety Case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CA" strike="sngStrike" dirty="0">
                <a:solidFill>
                  <a:srgbClr val="FF0000"/>
                </a:solidFill>
              </a:rPr>
              <a:t>Demonstrate ADS meets requirements</a:t>
            </a:r>
          </a:p>
          <a:p>
            <a:pPr lvl="2">
              <a:lnSpc>
                <a:spcPct val="120000"/>
              </a:lnSpc>
              <a:spcBef>
                <a:spcPts val="0"/>
              </a:spcBef>
            </a:pPr>
            <a:r>
              <a:rPr lang="en-CA" strike="sngStrike" dirty="0">
                <a:solidFill>
                  <a:srgbClr val="FF0000"/>
                </a:solidFill>
              </a:rPr>
              <a:t>Demonstrate ADS is free of unreasonable risk 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dirty="0"/>
              <a:t>Reporting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dirty="0"/>
              <a:t>Other Documentation</a:t>
            </a:r>
          </a:p>
          <a:p>
            <a:pPr>
              <a:spcBef>
                <a:spcPts val="0"/>
              </a:spcBef>
            </a:pPr>
            <a:r>
              <a:rPr lang="en-CA" dirty="0"/>
              <a:t>Requirements</a:t>
            </a:r>
            <a:r>
              <a:rPr lang="en-CA" strike="sngStrike" dirty="0">
                <a:solidFill>
                  <a:srgbClr val="FF0000"/>
                </a:solidFill>
              </a:rPr>
              <a:t>/Specifications</a:t>
            </a:r>
          </a:p>
          <a:p>
            <a:pPr lvl="1"/>
            <a:r>
              <a:rPr lang="en-CA" strike="sngStrike" dirty="0">
                <a:solidFill>
                  <a:srgbClr val="FF0000"/>
                </a:solidFill>
              </a:rPr>
              <a:t>SMS processes applied to ADS</a:t>
            </a:r>
          </a:p>
          <a:p>
            <a:pPr lvl="1"/>
            <a:r>
              <a:rPr lang="en-CA" dirty="0"/>
              <a:t>ADS performance of the DDT</a:t>
            </a:r>
          </a:p>
          <a:p>
            <a:pPr lvl="1"/>
            <a:r>
              <a:rPr lang="en-CA" strike="sngStrike" dirty="0">
                <a:solidFill>
                  <a:srgbClr val="FF0000"/>
                </a:solidFill>
              </a:rPr>
              <a:t>Absence of unreasonable risk</a:t>
            </a:r>
          </a:p>
          <a:p>
            <a:pPr lvl="1"/>
            <a:r>
              <a:rPr lang="en-CA" dirty="0"/>
              <a:t>ADS interaction with users</a:t>
            </a:r>
          </a:p>
          <a:p>
            <a:pPr lvl="1"/>
            <a:r>
              <a:rPr lang="en-CA" dirty="0"/>
              <a:t>Cybersecurity </a:t>
            </a:r>
          </a:p>
          <a:p>
            <a:pPr lvl="1"/>
            <a:r>
              <a:rPr lang="en-CA" dirty="0"/>
              <a:t>Data storage system</a:t>
            </a:r>
          </a:p>
          <a:p>
            <a:pPr lvl="1"/>
            <a:r>
              <a:rPr lang="en-CA" dirty="0"/>
              <a:t>Software updates</a:t>
            </a:r>
          </a:p>
          <a:p>
            <a:pPr lvl="1"/>
            <a:r>
              <a:rPr lang="en-CA" strike="sngStrike" dirty="0">
                <a:solidFill>
                  <a:srgbClr val="FF0000"/>
                </a:solidFill>
              </a:rPr>
              <a:t>Credibility &amp; suitability of tools (Test Environment)</a:t>
            </a:r>
          </a:p>
          <a:p>
            <a:pPr lvl="1"/>
            <a:r>
              <a:rPr lang="en-CA" strike="sngStrike" dirty="0">
                <a:solidFill>
                  <a:srgbClr val="FF0000"/>
                </a:solidFill>
              </a:rPr>
              <a:t>Monitoring of in-service performance</a:t>
            </a:r>
          </a:p>
          <a:p>
            <a:pPr lvl="1"/>
            <a:r>
              <a:rPr lang="en-CA" strike="sngStrike" dirty="0">
                <a:solidFill>
                  <a:srgbClr val="FF0000"/>
                </a:solidFill>
              </a:rPr>
              <a:t>Reporting</a:t>
            </a:r>
          </a:p>
          <a:p>
            <a:pPr>
              <a:spcBef>
                <a:spcPts val="0"/>
              </a:spcBef>
            </a:pPr>
            <a:r>
              <a:rPr lang="en-CA" dirty="0"/>
              <a:t>Compliance Assessment</a:t>
            </a:r>
          </a:p>
          <a:p>
            <a:pPr lvl="1"/>
            <a:r>
              <a:rPr lang="en-CA" dirty="0"/>
              <a:t>Audit of SMS</a:t>
            </a:r>
          </a:p>
          <a:p>
            <a:pPr lvl="1"/>
            <a:r>
              <a:rPr lang="en-CA" dirty="0"/>
              <a:t>Safety Case </a:t>
            </a:r>
            <a:r>
              <a:rPr lang="en-CA" strike="sngStrike" dirty="0">
                <a:solidFill>
                  <a:srgbClr val="FF0000"/>
                </a:solidFill>
              </a:rPr>
              <a:t>(Claims, Arguments &amp; Evidence are sound &amp; complete)</a:t>
            </a:r>
          </a:p>
          <a:p>
            <a:pPr lvl="1"/>
            <a:r>
              <a:rPr lang="en-CA" dirty="0"/>
              <a:t>Reporting system</a:t>
            </a:r>
          </a:p>
          <a:p>
            <a:pPr lvl="1"/>
            <a:r>
              <a:rPr lang="en-CA" strike="sngStrike" dirty="0">
                <a:solidFill>
                  <a:srgbClr val="FF0000"/>
                </a:solidFill>
              </a:rPr>
              <a:t>Conditions for Track and Real-world testing</a:t>
            </a:r>
          </a:p>
          <a:p>
            <a:pPr lvl="1"/>
            <a:r>
              <a:rPr lang="en-CA" strike="sngStrike" dirty="0">
                <a:solidFill>
                  <a:srgbClr val="FF0000"/>
                </a:solidFill>
              </a:rPr>
              <a:t>Verification tests (reproducibility of some safety case evidence)</a:t>
            </a:r>
          </a:p>
          <a:p>
            <a:pPr lvl="1"/>
            <a:r>
              <a:rPr lang="en-CA" strike="sngStrike" dirty="0">
                <a:solidFill>
                  <a:srgbClr val="FF0000"/>
                </a:solidFill>
              </a:rPr>
              <a:t>Other tests (minimum mandatory/targeted)</a:t>
            </a:r>
          </a:p>
          <a:p>
            <a:pPr>
              <a:spcBef>
                <a:spcPts val="0"/>
              </a:spcBef>
            </a:pPr>
            <a:r>
              <a:rPr lang="en-CA" dirty="0"/>
              <a:t>Annexes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55DC33DE-6767-E87C-D12E-C258D66BC98C}"/>
              </a:ext>
            </a:extLst>
          </p:cNvPr>
          <p:cNvSpPr txBox="1">
            <a:spLocks/>
          </p:cNvSpPr>
          <p:nvPr/>
        </p:nvSpPr>
        <p:spPr>
          <a:xfrm>
            <a:off x="1041400" y="2141007"/>
            <a:ext cx="39285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CA" sz="1000" dirty="0"/>
              <a:t>Purpose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CA" sz="1000" dirty="0"/>
              <a:t>Scope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CA" sz="1000" dirty="0"/>
              <a:t>Definitions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CA" sz="1000" b="1" dirty="0">
                <a:solidFill>
                  <a:srgbClr val="00B050"/>
                </a:solidFill>
              </a:rPr>
              <a:t>Manufacturer Documentation </a:t>
            </a:r>
            <a:r>
              <a:rPr lang="en-CA" sz="1000" dirty="0"/>
              <a:t>Requirements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sz="900" dirty="0"/>
              <a:t>General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sz="900" b="1" dirty="0">
                <a:solidFill>
                  <a:srgbClr val="00B050"/>
                </a:solidFill>
              </a:rPr>
              <a:t>Organizational</a:t>
            </a:r>
            <a:r>
              <a:rPr lang="en-CA" sz="900" dirty="0"/>
              <a:t> Safety Management System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sz="900" dirty="0"/>
              <a:t>Safety Case </a:t>
            </a:r>
            <a:r>
              <a:rPr lang="en-CA" sz="900" b="1" dirty="0">
                <a:solidFill>
                  <a:srgbClr val="00B050"/>
                </a:solidFill>
              </a:rPr>
              <a:t>Applicable to an ADS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sz="900" b="1" dirty="0">
                <a:solidFill>
                  <a:srgbClr val="00B050"/>
                </a:solidFill>
              </a:rPr>
              <a:t>Monitoring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sz="900" dirty="0"/>
              <a:t>Reporting</a:t>
            </a:r>
            <a:endParaRPr lang="en-CA" sz="900" b="1" dirty="0">
              <a:solidFill>
                <a:srgbClr val="00B050"/>
              </a:solidFill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sz="900" b="1" dirty="0">
                <a:solidFill>
                  <a:srgbClr val="00B050"/>
                </a:solidFill>
              </a:rPr>
              <a:t>Credibility &amp; suitability of tools (Test Environment)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CA" sz="900" dirty="0"/>
              <a:t>Other Documentation</a:t>
            </a:r>
          </a:p>
          <a:p>
            <a:pPr>
              <a:spcBef>
                <a:spcPts val="0"/>
              </a:spcBef>
            </a:pPr>
            <a:r>
              <a:rPr lang="en-CA" sz="1000" b="1" dirty="0">
                <a:solidFill>
                  <a:srgbClr val="00B050"/>
                </a:solidFill>
              </a:rPr>
              <a:t>ADS</a:t>
            </a:r>
            <a:r>
              <a:rPr lang="en-CA" sz="1000" dirty="0"/>
              <a:t> Requirements</a:t>
            </a:r>
          </a:p>
          <a:p>
            <a:pPr lvl="1"/>
            <a:r>
              <a:rPr lang="en-CA" sz="900" b="1" dirty="0">
                <a:solidFill>
                  <a:srgbClr val="00B050"/>
                </a:solidFill>
              </a:rPr>
              <a:t>General Requirements</a:t>
            </a:r>
          </a:p>
          <a:p>
            <a:pPr lvl="1"/>
            <a:r>
              <a:rPr lang="en-CA" sz="900" dirty="0"/>
              <a:t>ADS performance of the DDT</a:t>
            </a:r>
          </a:p>
          <a:p>
            <a:pPr lvl="1"/>
            <a:r>
              <a:rPr lang="en-CA" sz="900" dirty="0"/>
              <a:t>ADS interaction with users</a:t>
            </a:r>
          </a:p>
          <a:p>
            <a:pPr lvl="1"/>
            <a:r>
              <a:rPr lang="en-CA" sz="900" dirty="0"/>
              <a:t>Cybersecurity </a:t>
            </a:r>
          </a:p>
          <a:p>
            <a:pPr lvl="1"/>
            <a:r>
              <a:rPr lang="en-CA" sz="900" dirty="0"/>
              <a:t>Data storage system</a:t>
            </a:r>
          </a:p>
          <a:p>
            <a:pPr lvl="1"/>
            <a:r>
              <a:rPr lang="en-CA" sz="900" dirty="0"/>
              <a:t>Software updates</a:t>
            </a:r>
          </a:p>
          <a:p>
            <a:pPr>
              <a:spcBef>
                <a:spcPts val="0"/>
              </a:spcBef>
            </a:pPr>
            <a:r>
              <a:rPr lang="en-CA" sz="1000" dirty="0"/>
              <a:t>Compliance Assessment</a:t>
            </a:r>
          </a:p>
          <a:p>
            <a:pPr lvl="1"/>
            <a:r>
              <a:rPr lang="en-CA" sz="900" dirty="0"/>
              <a:t>Audit of SMS</a:t>
            </a:r>
          </a:p>
          <a:p>
            <a:pPr lvl="1"/>
            <a:r>
              <a:rPr lang="en-CA" sz="900" b="1" dirty="0">
                <a:solidFill>
                  <a:srgbClr val="00B050"/>
                </a:solidFill>
              </a:rPr>
              <a:t>Assessment of </a:t>
            </a:r>
            <a:r>
              <a:rPr lang="en-CA" sz="900" dirty="0"/>
              <a:t>Safety Case</a:t>
            </a:r>
          </a:p>
          <a:p>
            <a:pPr lvl="1"/>
            <a:r>
              <a:rPr lang="en-CA" sz="900" dirty="0"/>
              <a:t>Reporting system</a:t>
            </a:r>
            <a:endParaRPr lang="en-CA" sz="800" b="1" dirty="0">
              <a:solidFill>
                <a:srgbClr val="00B050"/>
              </a:solidFill>
            </a:endParaRPr>
          </a:p>
          <a:p>
            <a:pPr>
              <a:spcBef>
                <a:spcPts val="0"/>
              </a:spcBef>
            </a:pPr>
            <a:r>
              <a:rPr lang="en-CA" sz="1000" dirty="0"/>
              <a:t>Annexes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42C8FD-6C6A-E252-F77C-9DF56176F377}"/>
              </a:ext>
            </a:extLst>
          </p:cNvPr>
          <p:cNvSpPr txBox="1"/>
          <p:nvPr/>
        </p:nvSpPr>
        <p:spPr>
          <a:xfrm>
            <a:off x="948266" y="1546515"/>
            <a:ext cx="342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New proposed (additions in green)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9CAD2B-ECF3-9159-23C0-8EDE3D73F62A}"/>
              </a:ext>
            </a:extLst>
          </p:cNvPr>
          <p:cNvSpPr txBox="1"/>
          <p:nvPr/>
        </p:nvSpPr>
        <p:spPr>
          <a:xfrm>
            <a:off x="6468533" y="1546515"/>
            <a:ext cx="3420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Previous (removals in red)</a:t>
            </a:r>
          </a:p>
        </p:txBody>
      </p:sp>
    </p:spTree>
    <p:extLst>
      <p:ext uri="{BB962C8B-B14F-4D97-AF65-F5344CB8AC3E}">
        <p14:creationId xmlns:p14="http://schemas.microsoft.com/office/powerpoint/2010/main" val="2813413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Box 60">
            <a:extLst>
              <a:ext uri="{FF2B5EF4-FFF2-40B4-BE49-F238E27FC236}">
                <a16:creationId xmlns:a16="http://schemas.microsoft.com/office/drawing/2014/main" id="{494E4480-C874-5A87-3CCD-A112FC6C6930}"/>
              </a:ext>
            </a:extLst>
          </p:cNvPr>
          <p:cNvSpPr txBox="1"/>
          <p:nvPr/>
        </p:nvSpPr>
        <p:spPr>
          <a:xfrm>
            <a:off x="643467" y="1608667"/>
            <a:ext cx="6307666" cy="4716000"/>
          </a:xfrm>
          <a:prstGeom prst="rect">
            <a:avLst/>
          </a:prstGeom>
          <a:noFill/>
          <a:ln>
            <a:solidFill>
              <a:srgbClr val="0070C0"/>
            </a:solidFill>
            <a:prstDash val="dash"/>
          </a:ln>
        </p:spPr>
        <p:txBody>
          <a:bodyPr wrap="square" rtlCol="0">
            <a:noAutofit/>
          </a:bodyPr>
          <a:lstStyle/>
          <a:p>
            <a:r>
              <a:rPr lang="en-CA" b="1" dirty="0">
                <a:solidFill>
                  <a:srgbClr val="0070C0"/>
                </a:solidFill>
              </a:rPr>
              <a:t>Manufacturer Documentation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CC65D6-50A5-1145-F499-61793828D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Linkage between sections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8ED447-0C2A-8EA3-A580-EAFF5A7AB0A8}"/>
              </a:ext>
            </a:extLst>
          </p:cNvPr>
          <p:cNvSpPr txBox="1"/>
          <p:nvPr/>
        </p:nvSpPr>
        <p:spPr>
          <a:xfrm>
            <a:off x="838200" y="1998133"/>
            <a:ext cx="43180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Organizational Safety Management System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2FB3AD0-7503-7520-6ED6-69C1AAD648AE}"/>
              </a:ext>
            </a:extLst>
          </p:cNvPr>
          <p:cNvCxnSpPr>
            <a:cxnSpLocks/>
            <a:stCxn id="5" idx="3"/>
            <a:endCxn id="9" idx="1"/>
          </p:cNvCxnSpPr>
          <p:nvPr/>
        </p:nvCxnSpPr>
        <p:spPr>
          <a:xfrm flipV="1">
            <a:off x="5156200" y="2182798"/>
            <a:ext cx="3064933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7EC4E37C-182D-E6C8-77B6-EA3F61481522}"/>
              </a:ext>
            </a:extLst>
          </p:cNvPr>
          <p:cNvSpPr txBox="1"/>
          <p:nvPr/>
        </p:nvSpPr>
        <p:spPr>
          <a:xfrm>
            <a:off x="8221133" y="1998132"/>
            <a:ext cx="21336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Audit of SMS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1C9D70-367B-1E79-6CF4-699381A8E7E2}"/>
              </a:ext>
            </a:extLst>
          </p:cNvPr>
          <p:cNvSpPr txBox="1"/>
          <p:nvPr/>
        </p:nvSpPr>
        <p:spPr>
          <a:xfrm>
            <a:off x="3551766" y="3697776"/>
            <a:ext cx="320886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Safety Case applicable to an ADS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1F05BE-8749-4B20-7BD0-D12052A13024}"/>
              </a:ext>
            </a:extLst>
          </p:cNvPr>
          <p:cNvSpPr txBox="1"/>
          <p:nvPr/>
        </p:nvSpPr>
        <p:spPr>
          <a:xfrm>
            <a:off x="8221133" y="3697776"/>
            <a:ext cx="270933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Assessment of Safety Case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AC002C-7C44-7B07-3DB7-16210B3FB2B0}"/>
              </a:ext>
            </a:extLst>
          </p:cNvPr>
          <p:cNvSpPr txBox="1"/>
          <p:nvPr/>
        </p:nvSpPr>
        <p:spPr>
          <a:xfrm>
            <a:off x="1100673" y="2611687"/>
            <a:ext cx="169333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200" dirty="0"/>
              <a:t>ADS Performance of the DDT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15E7F1-B547-4626-C319-63DF7FA26C65}"/>
              </a:ext>
            </a:extLst>
          </p:cNvPr>
          <p:cNvSpPr txBox="1"/>
          <p:nvPr/>
        </p:nvSpPr>
        <p:spPr>
          <a:xfrm>
            <a:off x="1100671" y="3146659"/>
            <a:ext cx="169333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200" dirty="0"/>
              <a:t>ADS interaction with users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EABB1C8-BA8D-F0EF-5869-A1D4E9CCAB7A}"/>
              </a:ext>
            </a:extLst>
          </p:cNvPr>
          <p:cNvSpPr txBox="1"/>
          <p:nvPr/>
        </p:nvSpPr>
        <p:spPr>
          <a:xfrm>
            <a:off x="1100671" y="3660481"/>
            <a:ext cx="169333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200" dirty="0"/>
              <a:t>*Cybersecurity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6AFA390-025B-A66C-2289-89EFDBD6CBD5}"/>
              </a:ext>
            </a:extLst>
          </p:cNvPr>
          <p:cNvSpPr txBox="1"/>
          <p:nvPr/>
        </p:nvSpPr>
        <p:spPr>
          <a:xfrm>
            <a:off x="1100671" y="4001294"/>
            <a:ext cx="169333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200" dirty="0"/>
              <a:t>*Data storage system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EE3390-34F0-B825-F6D4-FB05EAF2D871}"/>
              </a:ext>
            </a:extLst>
          </p:cNvPr>
          <p:cNvSpPr txBox="1"/>
          <p:nvPr/>
        </p:nvSpPr>
        <p:spPr>
          <a:xfrm>
            <a:off x="1100670" y="4342107"/>
            <a:ext cx="1693333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200" dirty="0"/>
              <a:t>*Software updates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1B3AA9-7CB0-CC54-D142-A5FDEEBA311A}"/>
              </a:ext>
            </a:extLst>
          </p:cNvPr>
          <p:cNvSpPr txBox="1"/>
          <p:nvPr/>
        </p:nvSpPr>
        <p:spPr>
          <a:xfrm>
            <a:off x="1100670" y="4688910"/>
            <a:ext cx="1693333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200" dirty="0"/>
              <a:t>Credibility &amp; suitability of tools (Test Environment)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4E76328-F087-3C19-EE5C-86078BEE5DAF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>
            <a:off x="6760633" y="3882442"/>
            <a:ext cx="14605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74AEAAE-0ACA-B7A2-3D66-D79F9BAC4C7D}"/>
              </a:ext>
            </a:extLst>
          </p:cNvPr>
          <p:cNvCxnSpPr>
            <a:cxnSpLocks/>
            <a:stCxn id="12" idx="3"/>
            <a:endCxn id="10" idx="1"/>
          </p:cNvCxnSpPr>
          <p:nvPr/>
        </p:nvCxnSpPr>
        <p:spPr>
          <a:xfrm>
            <a:off x="2794006" y="2842520"/>
            <a:ext cx="757760" cy="10399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DC102536-56C9-2F69-789A-00E227B6041A}"/>
              </a:ext>
            </a:extLst>
          </p:cNvPr>
          <p:cNvCxnSpPr>
            <a:cxnSpLocks/>
            <a:stCxn id="13" idx="3"/>
            <a:endCxn id="10" idx="1"/>
          </p:cNvCxnSpPr>
          <p:nvPr/>
        </p:nvCxnSpPr>
        <p:spPr>
          <a:xfrm>
            <a:off x="2794004" y="3377492"/>
            <a:ext cx="757762" cy="5049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0683DFB-8342-D4C0-DFC4-BA517B02B147}"/>
              </a:ext>
            </a:extLst>
          </p:cNvPr>
          <p:cNvCxnSpPr>
            <a:cxnSpLocks/>
            <a:stCxn id="14" idx="3"/>
            <a:endCxn id="10" idx="1"/>
          </p:cNvCxnSpPr>
          <p:nvPr/>
        </p:nvCxnSpPr>
        <p:spPr>
          <a:xfrm>
            <a:off x="2794004" y="3798981"/>
            <a:ext cx="757762" cy="834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CFD4798B-593C-55DE-7BDE-373915142C38}"/>
              </a:ext>
            </a:extLst>
          </p:cNvPr>
          <p:cNvCxnSpPr>
            <a:cxnSpLocks/>
            <a:stCxn id="15" idx="3"/>
            <a:endCxn id="10" idx="1"/>
          </p:cNvCxnSpPr>
          <p:nvPr/>
        </p:nvCxnSpPr>
        <p:spPr>
          <a:xfrm flipV="1">
            <a:off x="2794004" y="3882442"/>
            <a:ext cx="757762" cy="25735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EABF29F-811D-9F35-E72D-0CEDF4821CCC}"/>
              </a:ext>
            </a:extLst>
          </p:cNvPr>
          <p:cNvCxnSpPr>
            <a:cxnSpLocks/>
            <a:stCxn id="16" idx="3"/>
            <a:endCxn id="10" idx="1"/>
          </p:cNvCxnSpPr>
          <p:nvPr/>
        </p:nvCxnSpPr>
        <p:spPr>
          <a:xfrm flipV="1">
            <a:off x="2794003" y="3882442"/>
            <a:ext cx="757763" cy="5981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55F400F-B1D3-A753-094F-645350AD195A}"/>
              </a:ext>
            </a:extLst>
          </p:cNvPr>
          <p:cNvCxnSpPr>
            <a:cxnSpLocks/>
            <a:stCxn id="17" idx="3"/>
            <a:endCxn id="10" idx="1"/>
          </p:cNvCxnSpPr>
          <p:nvPr/>
        </p:nvCxnSpPr>
        <p:spPr>
          <a:xfrm flipV="1">
            <a:off x="2794003" y="3882442"/>
            <a:ext cx="757763" cy="11296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9F053BD1-F629-B4AD-54ED-697C05CA3414}"/>
              </a:ext>
            </a:extLst>
          </p:cNvPr>
          <p:cNvSpPr txBox="1"/>
          <p:nvPr/>
        </p:nvSpPr>
        <p:spPr>
          <a:xfrm>
            <a:off x="3894667" y="2734733"/>
            <a:ext cx="15240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200" dirty="0"/>
              <a:t>SMS Processes applicable to ADS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4582942-F8DA-CB04-97C5-0FC056FD919E}"/>
              </a:ext>
            </a:extLst>
          </p:cNvPr>
          <p:cNvSpPr txBox="1"/>
          <p:nvPr/>
        </p:nvSpPr>
        <p:spPr>
          <a:xfrm>
            <a:off x="5226049" y="4478675"/>
            <a:ext cx="15240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200" dirty="0"/>
              <a:t>Manufacturer Safety Concept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D4DD62FF-81E6-6AA1-9B54-ACECB2F21410}"/>
              </a:ext>
            </a:extLst>
          </p:cNvPr>
          <p:cNvCxnSpPr>
            <a:cxnSpLocks/>
            <a:stCxn id="45" idx="0"/>
            <a:endCxn id="10" idx="2"/>
          </p:cNvCxnSpPr>
          <p:nvPr/>
        </p:nvCxnSpPr>
        <p:spPr>
          <a:xfrm flipH="1" flipV="1">
            <a:off x="5156200" y="4067108"/>
            <a:ext cx="831849" cy="4115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7D787F4-BCBD-1A6E-92D8-0EF0D38A10BA}"/>
              </a:ext>
            </a:extLst>
          </p:cNvPr>
          <p:cNvCxnSpPr>
            <a:cxnSpLocks/>
            <a:stCxn id="44" idx="2"/>
            <a:endCxn id="10" idx="0"/>
          </p:cNvCxnSpPr>
          <p:nvPr/>
        </p:nvCxnSpPr>
        <p:spPr>
          <a:xfrm>
            <a:off x="4656667" y="3196398"/>
            <a:ext cx="499533" cy="5013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076E251F-DC51-318A-84EC-6E32817F4FAF}"/>
              </a:ext>
            </a:extLst>
          </p:cNvPr>
          <p:cNvCxnSpPr>
            <a:cxnSpLocks/>
            <a:stCxn id="5" idx="2"/>
            <a:endCxn id="44" idx="1"/>
          </p:cNvCxnSpPr>
          <p:nvPr/>
        </p:nvCxnSpPr>
        <p:spPr>
          <a:xfrm>
            <a:off x="2997200" y="2367465"/>
            <a:ext cx="897467" cy="5981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A7F7064F-5733-39EA-1C4F-45D5D784254C}"/>
              </a:ext>
            </a:extLst>
          </p:cNvPr>
          <p:cNvSpPr txBox="1"/>
          <p:nvPr/>
        </p:nvSpPr>
        <p:spPr>
          <a:xfrm>
            <a:off x="1684863" y="5860638"/>
            <a:ext cx="253153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Monitoring &amp; Reporting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73BFD221-7F25-9173-12A8-1E216E1E952A}"/>
              </a:ext>
            </a:extLst>
          </p:cNvPr>
          <p:cNvSpPr txBox="1"/>
          <p:nvPr/>
        </p:nvSpPr>
        <p:spPr>
          <a:xfrm>
            <a:off x="8221133" y="5857053"/>
            <a:ext cx="253153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Reporting System</a:t>
            </a: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3E95F891-273E-F246-394B-DF396CCB9AD2}"/>
              </a:ext>
            </a:extLst>
          </p:cNvPr>
          <p:cNvCxnSpPr>
            <a:cxnSpLocks/>
            <a:stCxn id="57" idx="3"/>
            <a:endCxn id="58" idx="1"/>
          </p:cNvCxnSpPr>
          <p:nvPr/>
        </p:nvCxnSpPr>
        <p:spPr>
          <a:xfrm flipV="1">
            <a:off x="4216399" y="6041719"/>
            <a:ext cx="4004734" cy="3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F47C9DA4-B779-3A0F-B770-2DE17C1B1D96}"/>
              </a:ext>
            </a:extLst>
          </p:cNvPr>
          <p:cNvSpPr txBox="1"/>
          <p:nvPr/>
        </p:nvSpPr>
        <p:spPr>
          <a:xfrm>
            <a:off x="7044263" y="1608667"/>
            <a:ext cx="4127500" cy="4716000"/>
          </a:xfrm>
          <a:prstGeom prst="rect">
            <a:avLst/>
          </a:prstGeom>
          <a:noFill/>
          <a:ln>
            <a:solidFill>
              <a:srgbClr val="FFC000"/>
            </a:solidFill>
            <a:prstDash val="dash"/>
          </a:ln>
        </p:spPr>
        <p:txBody>
          <a:bodyPr wrap="square" rtlCol="0">
            <a:noAutofit/>
          </a:bodyPr>
          <a:lstStyle/>
          <a:p>
            <a:r>
              <a:rPr lang="en-CA" b="1" dirty="0">
                <a:solidFill>
                  <a:srgbClr val="FFC000"/>
                </a:solidFill>
              </a:rPr>
              <a:t>Authority Assessment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228CD631-D84F-F1D8-C3D3-850850CE9039}"/>
              </a:ext>
            </a:extLst>
          </p:cNvPr>
          <p:cNvCxnSpPr>
            <a:cxnSpLocks/>
            <a:stCxn id="5" idx="2"/>
            <a:endCxn id="57" idx="0"/>
          </p:cNvCxnSpPr>
          <p:nvPr/>
        </p:nvCxnSpPr>
        <p:spPr>
          <a:xfrm flipH="1">
            <a:off x="2950631" y="2367465"/>
            <a:ext cx="46569" cy="3493173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9C459541-0D4D-A2F7-9135-9E184C733F46}"/>
              </a:ext>
            </a:extLst>
          </p:cNvPr>
          <p:cNvSpPr txBox="1"/>
          <p:nvPr/>
        </p:nvSpPr>
        <p:spPr>
          <a:xfrm>
            <a:off x="980016" y="6563620"/>
            <a:ext cx="51435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Note: Sections with * have not yet been addressed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12BAFA-3ECF-712B-5C3F-C6FBC0645326}"/>
              </a:ext>
            </a:extLst>
          </p:cNvPr>
          <p:cNvCxnSpPr>
            <a:cxnSpLocks/>
          </p:cNvCxnSpPr>
          <p:nvPr/>
        </p:nvCxnSpPr>
        <p:spPr>
          <a:xfrm>
            <a:off x="980016" y="2367464"/>
            <a:ext cx="0" cy="2644611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15BF6F3-A2B6-2D27-3F30-C361235EEA89}"/>
              </a:ext>
            </a:extLst>
          </p:cNvPr>
          <p:cNvCxnSpPr>
            <a:cxnSpLocks/>
            <a:endCxn id="17" idx="1"/>
          </p:cNvCxnSpPr>
          <p:nvPr/>
        </p:nvCxnSpPr>
        <p:spPr>
          <a:xfrm>
            <a:off x="980016" y="5012075"/>
            <a:ext cx="120654" cy="1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7E870FA-9492-695D-1B15-D171D66E944F}"/>
              </a:ext>
            </a:extLst>
          </p:cNvPr>
          <p:cNvCxnSpPr>
            <a:cxnSpLocks/>
          </p:cNvCxnSpPr>
          <p:nvPr/>
        </p:nvCxnSpPr>
        <p:spPr>
          <a:xfrm>
            <a:off x="989541" y="3792875"/>
            <a:ext cx="120654" cy="1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4F575EF-E676-35FE-9CA3-B3140068B549}"/>
              </a:ext>
            </a:extLst>
          </p:cNvPr>
          <p:cNvCxnSpPr>
            <a:cxnSpLocks/>
          </p:cNvCxnSpPr>
          <p:nvPr/>
        </p:nvCxnSpPr>
        <p:spPr>
          <a:xfrm>
            <a:off x="999066" y="4478675"/>
            <a:ext cx="120654" cy="1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A6DACB91-4C51-012A-8ED0-C0C5BD645801}"/>
              </a:ext>
            </a:extLst>
          </p:cNvPr>
          <p:cNvSpPr txBox="1"/>
          <p:nvPr/>
        </p:nvSpPr>
        <p:spPr>
          <a:xfrm>
            <a:off x="3266019" y="4744796"/>
            <a:ext cx="1866900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sz="1100" dirty="0"/>
              <a:t>Monitoring and update based on real-world performance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6B25F7C-EF8B-5CFF-5CB1-6611E22279FC}"/>
              </a:ext>
            </a:extLst>
          </p:cNvPr>
          <p:cNvCxnSpPr>
            <a:cxnSpLocks/>
            <a:stCxn id="28" idx="0"/>
            <a:endCxn id="10" idx="2"/>
          </p:cNvCxnSpPr>
          <p:nvPr/>
        </p:nvCxnSpPr>
        <p:spPr>
          <a:xfrm flipV="1">
            <a:off x="4199469" y="4067108"/>
            <a:ext cx="956731" cy="67768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444ACB53-A95E-AFB7-0304-3ADC4851CADD}"/>
              </a:ext>
            </a:extLst>
          </p:cNvPr>
          <p:cNvCxnSpPr>
            <a:cxnSpLocks/>
            <a:stCxn id="57" idx="0"/>
            <a:endCxn id="28" idx="2"/>
          </p:cNvCxnSpPr>
          <p:nvPr/>
        </p:nvCxnSpPr>
        <p:spPr>
          <a:xfrm flipV="1">
            <a:off x="2950631" y="5175683"/>
            <a:ext cx="1248838" cy="6849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0503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1EC53-7B14-B8B8-A387-A1AE498B3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Internal structures – SMS &amp; Audit of SMS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08C91-1312-30B3-97FC-EA0FB1A3C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71533" cy="4351338"/>
          </a:xfrm>
        </p:spPr>
        <p:txBody>
          <a:bodyPr>
            <a:normAutofit/>
          </a:bodyPr>
          <a:lstStyle/>
          <a:p>
            <a:r>
              <a:rPr lang="en-CA" dirty="0"/>
              <a:t>Organizational Safety Management System</a:t>
            </a:r>
          </a:p>
          <a:p>
            <a:pPr lvl="1"/>
            <a:r>
              <a:rPr lang="en-CA" dirty="0"/>
              <a:t>Safety Management System</a:t>
            </a:r>
          </a:p>
          <a:p>
            <a:pPr lvl="1"/>
            <a:r>
              <a:rPr lang="en-CA" dirty="0"/>
              <a:t>Safety Policy</a:t>
            </a:r>
          </a:p>
          <a:p>
            <a:pPr lvl="1"/>
            <a:r>
              <a:rPr lang="en-CA" dirty="0"/>
              <a:t>Risk Management</a:t>
            </a:r>
          </a:p>
          <a:p>
            <a:pPr lvl="1"/>
            <a:r>
              <a:rPr lang="en-CA" dirty="0"/>
              <a:t>Design and Development Process</a:t>
            </a:r>
          </a:p>
          <a:p>
            <a:pPr lvl="1"/>
            <a:r>
              <a:rPr lang="en-CA" dirty="0"/>
              <a:t>Production Process</a:t>
            </a:r>
          </a:p>
          <a:p>
            <a:pPr lvl="1"/>
            <a:r>
              <a:rPr lang="en-CA" dirty="0"/>
              <a:t>Post deployment process</a:t>
            </a:r>
          </a:p>
          <a:p>
            <a:pPr lvl="1"/>
            <a:r>
              <a:rPr lang="en-CA" dirty="0"/>
              <a:t>Safety Assurance Process</a:t>
            </a:r>
          </a:p>
          <a:p>
            <a:pPr lvl="1"/>
            <a:r>
              <a:rPr lang="en-CA" dirty="0"/>
              <a:t>Safety Promotion Process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2181C05-D331-30D8-E1F2-BD10FD7EA0A7}"/>
              </a:ext>
            </a:extLst>
          </p:cNvPr>
          <p:cNvSpPr txBox="1">
            <a:spLocks/>
          </p:cNvSpPr>
          <p:nvPr/>
        </p:nvSpPr>
        <p:spPr>
          <a:xfrm>
            <a:off x="6028267" y="1825625"/>
            <a:ext cx="53255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Audit</a:t>
            </a:r>
          </a:p>
          <a:p>
            <a:pPr lvl="1"/>
            <a:r>
              <a:rPr lang="en-CA" dirty="0"/>
              <a:t>Audit of the SMS</a:t>
            </a:r>
          </a:p>
          <a:p>
            <a:pPr lvl="2"/>
            <a:r>
              <a:rPr lang="en-CA" dirty="0"/>
              <a:t>Objective of the SMS audit</a:t>
            </a:r>
          </a:p>
          <a:p>
            <a:pPr lvl="1"/>
            <a:r>
              <a:rPr lang="en-CA" dirty="0"/>
              <a:t>The role of the auditor</a:t>
            </a:r>
          </a:p>
          <a:p>
            <a:pPr lvl="1"/>
            <a:endParaRPr lang="en-CA" dirty="0"/>
          </a:p>
          <a:p>
            <a:pPr lvl="1"/>
            <a:endParaRPr lang="en-CA" dirty="0"/>
          </a:p>
          <a:p>
            <a:endParaRPr lang="en-CA" dirty="0"/>
          </a:p>
          <a:p>
            <a:endParaRPr lang="en-C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91B922-9CB8-FBE1-2BB5-5283D1E56D12}"/>
              </a:ext>
            </a:extLst>
          </p:cNvPr>
          <p:cNvSpPr txBox="1"/>
          <p:nvPr/>
        </p:nvSpPr>
        <p:spPr>
          <a:xfrm>
            <a:off x="3141132" y="6492875"/>
            <a:ext cx="7298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Note: Some internal structures are subject of discussions and could change</a:t>
            </a:r>
          </a:p>
        </p:txBody>
      </p:sp>
    </p:spTree>
    <p:extLst>
      <p:ext uri="{BB962C8B-B14F-4D97-AF65-F5344CB8AC3E}">
        <p14:creationId xmlns:p14="http://schemas.microsoft.com/office/powerpoint/2010/main" val="33665676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1EC53-7B14-B8B8-A387-A1AE498B3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Internal Structures – Monitoring &amp; Reporting &amp; Reporting System assessment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08C91-1312-30B3-97FC-EA0FB1A3C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71533" cy="4351338"/>
          </a:xfrm>
        </p:spPr>
        <p:txBody>
          <a:bodyPr>
            <a:normAutofit/>
          </a:bodyPr>
          <a:lstStyle/>
          <a:p>
            <a:r>
              <a:rPr lang="en-CA" dirty="0"/>
              <a:t>Monitoring &amp; Reporting</a:t>
            </a:r>
          </a:p>
          <a:p>
            <a:pPr lvl="1"/>
            <a:r>
              <a:rPr lang="en-CA" dirty="0"/>
              <a:t>General Requirements</a:t>
            </a:r>
          </a:p>
          <a:p>
            <a:pPr lvl="1"/>
            <a:r>
              <a:rPr lang="en-CA" dirty="0"/>
              <a:t>Monitoring requirements</a:t>
            </a:r>
          </a:p>
          <a:p>
            <a:pPr lvl="1"/>
            <a:r>
              <a:rPr lang="en-CA" dirty="0"/>
              <a:t>Reporting requirements</a:t>
            </a:r>
          </a:p>
          <a:p>
            <a:endParaRPr lang="en-CA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2181C05-D331-30D8-E1F2-BD10FD7EA0A7}"/>
              </a:ext>
            </a:extLst>
          </p:cNvPr>
          <p:cNvSpPr txBox="1">
            <a:spLocks/>
          </p:cNvSpPr>
          <p:nvPr/>
        </p:nvSpPr>
        <p:spPr>
          <a:xfrm>
            <a:off x="6028267" y="1825625"/>
            <a:ext cx="53255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Reporting System Assessment</a:t>
            </a:r>
          </a:p>
          <a:p>
            <a:pPr lvl="1"/>
            <a:r>
              <a:rPr lang="en-CA" dirty="0"/>
              <a:t>Pre-Deployment</a:t>
            </a:r>
          </a:p>
          <a:p>
            <a:pPr lvl="2"/>
            <a:r>
              <a:rPr lang="en-CA" dirty="0"/>
              <a:t>Review of documentation</a:t>
            </a:r>
          </a:p>
          <a:p>
            <a:pPr lvl="2"/>
            <a:r>
              <a:rPr lang="en-CA" dirty="0"/>
              <a:t>Monitoring Capability</a:t>
            </a:r>
          </a:p>
          <a:p>
            <a:pPr lvl="2"/>
            <a:r>
              <a:rPr lang="en-CA" dirty="0"/>
              <a:t>Reporting Capability</a:t>
            </a:r>
          </a:p>
          <a:p>
            <a:pPr lvl="1"/>
            <a:r>
              <a:rPr lang="en-CA" dirty="0"/>
              <a:t>Post Deployment</a:t>
            </a:r>
          </a:p>
          <a:p>
            <a:pPr lvl="2"/>
            <a:r>
              <a:rPr lang="en-CA" dirty="0"/>
              <a:t>Reception of information</a:t>
            </a:r>
          </a:p>
          <a:p>
            <a:pPr lvl="2"/>
            <a:r>
              <a:rPr lang="en-CA" dirty="0"/>
              <a:t>Review of information</a:t>
            </a:r>
          </a:p>
          <a:p>
            <a:pPr lvl="2"/>
            <a:r>
              <a:rPr lang="en-CA" dirty="0"/>
              <a:t>Review of data processing</a:t>
            </a:r>
          </a:p>
          <a:p>
            <a:pPr lvl="2"/>
            <a:r>
              <a:rPr lang="en-CA" dirty="0"/>
              <a:t>Confidentiality</a:t>
            </a:r>
          </a:p>
          <a:p>
            <a:pPr lvl="2"/>
            <a:r>
              <a:rPr lang="en-CA" dirty="0"/>
              <a:t>Verification of information</a:t>
            </a:r>
          </a:p>
          <a:p>
            <a:pPr lvl="2"/>
            <a:r>
              <a:rPr lang="en-CA" dirty="0"/>
              <a:t>Recommendations</a:t>
            </a:r>
          </a:p>
          <a:p>
            <a:endParaRPr lang="en-C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C14527-A6CF-DF9C-9C74-7538C4D69F6A}"/>
              </a:ext>
            </a:extLst>
          </p:cNvPr>
          <p:cNvSpPr txBox="1"/>
          <p:nvPr/>
        </p:nvSpPr>
        <p:spPr>
          <a:xfrm>
            <a:off x="3141132" y="6492875"/>
            <a:ext cx="7298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Note: Some internal structures are subject of discussions and could change</a:t>
            </a:r>
          </a:p>
        </p:txBody>
      </p:sp>
    </p:spTree>
    <p:extLst>
      <p:ext uri="{BB962C8B-B14F-4D97-AF65-F5344CB8AC3E}">
        <p14:creationId xmlns:p14="http://schemas.microsoft.com/office/powerpoint/2010/main" val="1615609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1EC53-7B14-B8B8-A387-A1AE498B3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Internal Structures – Safety Case &amp; Assessment of SC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08C91-1312-30B3-97FC-EA0FB1A3C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71533" cy="4351338"/>
          </a:xfrm>
        </p:spPr>
        <p:txBody>
          <a:bodyPr>
            <a:normAutofit fontScale="92500" lnSpcReduction="20000"/>
          </a:bodyPr>
          <a:lstStyle/>
          <a:p>
            <a:r>
              <a:rPr lang="en-CA" dirty="0"/>
              <a:t>Safety Case Applicable to an ADS</a:t>
            </a:r>
          </a:p>
          <a:p>
            <a:pPr lvl="1"/>
            <a:r>
              <a:rPr lang="en-CA" dirty="0"/>
              <a:t>General Description</a:t>
            </a:r>
          </a:p>
          <a:p>
            <a:pPr lvl="1"/>
            <a:r>
              <a:rPr lang="en-CA" dirty="0"/>
              <a:t>Safety Concept and Other Required Documentation</a:t>
            </a:r>
          </a:p>
          <a:p>
            <a:pPr lvl="2"/>
            <a:r>
              <a:rPr lang="en-CA" dirty="0"/>
              <a:t>System-Level</a:t>
            </a:r>
          </a:p>
          <a:p>
            <a:pPr lvl="2"/>
            <a:r>
              <a:rPr lang="en-CA" dirty="0"/>
              <a:t>Feature-Level</a:t>
            </a:r>
          </a:p>
          <a:p>
            <a:pPr lvl="1"/>
            <a:r>
              <a:rPr lang="en-CA" dirty="0"/>
              <a:t>Verification, Validation and Acceptance Criteria</a:t>
            </a:r>
          </a:p>
          <a:p>
            <a:pPr lvl="1"/>
            <a:r>
              <a:rPr lang="en-CA" dirty="0"/>
              <a:t>Presentation of Safety Case</a:t>
            </a:r>
          </a:p>
          <a:p>
            <a:pPr lvl="2"/>
            <a:r>
              <a:rPr lang="en-CA" dirty="0"/>
              <a:t>General requirements</a:t>
            </a:r>
          </a:p>
          <a:p>
            <a:pPr lvl="2"/>
            <a:r>
              <a:rPr lang="en-CA" dirty="0"/>
              <a:t>Claims</a:t>
            </a:r>
          </a:p>
          <a:p>
            <a:pPr lvl="2"/>
            <a:r>
              <a:rPr lang="en-CA" dirty="0"/>
              <a:t>Argumentation</a:t>
            </a:r>
          </a:p>
          <a:p>
            <a:pPr lvl="2"/>
            <a:r>
              <a:rPr lang="en-CA" dirty="0"/>
              <a:t>Evidence</a:t>
            </a:r>
          </a:p>
          <a:p>
            <a:pPr lvl="1"/>
            <a:r>
              <a:rPr lang="en-CA" dirty="0"/>
              <a:t>Self-Assessment</a:t>
            </a:r>
          </a:p>
          <a:p>
            <a:endParaRPr lang="en-CA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2181C05-D331-30D8-E1F2-BD10FD7EA0A7}"/>
              </a:ext>
            </a:extLst>
          </p:cNvPr>
          <p:cNvSpPr txBox="1">
            <a:spLocks/>
          </p:cNvSpPr>
          <p:nvPr/>
        </p:nvSpPr>
        <p:spPr>
          <a:xfrm>
            <a:off x="6028267" y="1825625"/>
            <a:ext cx="53255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Assessment of Safety Case</a:t>
            </a:r>
          </a:p>
          <a:p>
            <a:pPr lvl="1"/>
            <a:r>
              <a:rPr lang="en-CA" dirty="0"/>
              <a:t>General Assessment requirements</a:t>
            </a:r>
          </a:p>
          <a:p>
            <a:pPr lvl="1"/>
            <a:r>
              <a:rPr lang="en-CA" dirty="0"/>
              <a:t>Safety Case Completeness</a:t>
            </a:r>
          </a:p>
          <a:p>
            <a:pPr lvl="1"/>
            <a:r>
              <a:rPr lang="en-CA" dirty="0"/>
              <a:t>Safety Case Robustness</a:t>
            </a:r>
          </a:p>
          <a:p>
            <a:pPr lvl="1"/>
            <a:r>
              <a:rPr lang="en-CA" dirty="0"/>
              <a:t>Assessment of testing activities</a:t>
            </a:r>
          </a:p>
          <a:p>
            <a:pPr lvl="1"/>
            <a:r>
              <a:rPr lang="en-CA" dirty="0"/>
              <a:t>[Verification] testing</a:t>
            </a:r>
          </a:p>
          <a:p>
            <a:pPr lvl="1"/>
            <a:r>
              <a:rPr lang="en-CA" dirty="0"/>
              <a:t>Safety Case Assessment Report</a:t>
            </a:r>
          </a:p>
          <a:p>
            <a:pPr lvl="1"/>
            <a:r>
              <a:rPr lang="en-CA" dirty="0"/>
              <a:t>Assessor Competence</a:t>
            </a:r>
          </a:p>
          <a:p>
            <a:pPr lvl="1"/>
            <a:r>
              <a:rPr lang="en-CA" dirty="0"/>
              <a:t>Assessor independence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F647FB-A3A5-5E2B-70E8-A007A3FFF88B}"/>
              </a:ext>
            </a:extLst>
          </p:cNvPr>
          <p:cNvSpPr txBox="1"/>
          <p:nvPr/>
        </p:nvSpPr>
        <p:spPr>
          <a:xfrm>
            <a:off x="3141132" y="6492875"/>
            <a:ext cx="7298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Note: Some internal structures are subject of discussions and could change</a:t>
            </a:r>
          </a:p>
        </p:txBody>
      </p:sp>
    </p:spTree>
    <p:extLst>
      <p:ext uri="{BB962C8B-B14F-4D97-AF65-F5344CB8AC3E}">
        <p14:creationId xmlns:p14="http://schemas.microsoft.com/office/powerpoint/2010/main" val="2719238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D705A-0759-77B5-7BB7-CC8E124DE6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ADS Requirements vs Safety Case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931B3F-D711-6154-AF9A-590AEDA6FE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/>
              <a:t>The manufacturer needs to demonstrate through its safety case that:</a:t>
            </a:r>
          </a:p>
          <a:p>
            <a:pPr lvl="1"/>
            <a:r>
              <a:rPr lang="en-CA" dirty="0"/>
              <a:t>The system is free of unreasonable risk</a:t>
            </a:r>
          </a:p>
          <a:p>
            <a:pPr lvl="1"/>
            <a:r>
              <a:rPr lang="en-CA" dirty="0"/>
              <a:t>The system meets all the ADS requirements</a:t>
            </a:r>
          </a:p>
          <a:p>
            <a:r>
              <a:rPr lang="en-CA" dirty="0"/>
              <a:t>In some instances, the manufacturer must provide additional information related to some requirements as part of its safety concept</a:t>
            </a:r>
          </a:p>
          <a:p>
            <a:pPr lvl="1"/>
            <a:r>
              <a:rPr lang="en-CA" dirty="0"/>
              <a:t>The ADS requirements state what the system needs to do</a:t>
            </a:r>
          </a:p>
          <a:p>
            <a:pPr lvl="2"/>
            <a:r>
              <a:rPr lang="en-CA" dirty="0"/>
              <a:t>E.g. –</a:t>
            </a:r>
            <a:r>
              <a:rPr lang="en-US" sz="1800" dirty="0"/>
              <a:t>The vehicle controls dedicated to the ADS shall be clearly identified and distinguishable to accommodate only the appropriate interactions.</a:t>
            </a:r>
          </a:p>
          <a:p>
            <a:pPr lvl="1"/>
            <a:r>
              <a:rPr lang="en-CA" dirty="0"/>
              <a:t>The Safety Concept outlines how certain aspects of the system were designed and how the system is intended to function</a:t>
            </a:r>
          </a:p>
          <a:p>
            <a:pPr lvl="2"/>
            <a:r>
              <a:rPr lang="en-CA" dirty="0"/>
              <a:t>E.g. – </a:t>
            </a:r>
            <a:r>
              <a:rPr lang="en-GB" sz="1800" dirty="0"/>
              <a:t>The manufacturer shall describe the methods of activating, overriding, or deactivating the ADS feature […]</a:t>
            </a:r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2606270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B1EC53-7B14-B8B8-A387-A1AE498B3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Internal structures ADS requirements - 1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308C91-1312-30B3-97FC-EA0FB1A3C2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71533" cy="4351338"/>
          </a:xfrm>
        </p:spPr>
        <p:txBody>
          <a:bodyPr>
            <a:normAutofit/>
          </a:bodyPr>
          <a:lstStyle/>
          <a:p>
            <a:r>
              <a:rPr lang="en-CA" dirty="0"/>
              <a:t>ADS Performance of the DDT</a:t>
            </a:r>
          </a:p>
          <a:p>
            <a:pPr lvl="1"/>
            <a:r>
              <a:rPr lang="en-CA" dirty="0"/>
              <a:t>ADS Performance of the DDT under Nominal Traffic Scenarios</a:t>
            </a:r>
          </a:p>
          <a:p>
            <a:pPr lvl="1"/>
            <a:r>
              <a:rPr lang="en-CA" dirty="0"/>
              <a:t>ADS Performance of the DDT under Critical Traffic Scenarios</a:t>
            </a:r>
          </a:p>
          <a:p>
            <a:pPr lvl="1"/>
            <a:r>
              <a:rPr lang="en-CA" dirty="0"/>
              <a:t>ADS Performance of the DDT under Failure Scenarios</a:t>
            </a:r>
          </a:p>
          <a:p>
            <a:pPr lvl="1"/>
            <a:r>
              <a:rPr lang="en-CA" dirty="0"/>
              <a:t>ADS Performance of the DDT at ODD Boundaries</a:t>
            </a:r>
          </a:p>
          <a:p>
            <a:pPr lvl="1"/>
            <a:r>
              <a:rPr lang="en-CA" dirty="0"/>
              <a:t>Minimal Risk Condition Requirements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2181C05-D331-30D8-E1F2-BD10FD7EA0A7}"/>
              </a:ext>
            </a:extLst>
          </p:cNvPr>
          <p:cNvSpPr txBox="1">
            <a:spLocks/>
          </p:cNvSpPr>
          <p:nvPr/>
        </p:nvSpPr>
        <p:spPr>
          <a:xfrm>
            <a:off x="6028267" y="1825625"/>
            <a:ext cx="53255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ADS Interactions with Users</a:t>
            </a:r>
          </a:p>
          <a:p>
            <a:pPr lvl="1"/>
            <a:r>
              <a:rPr lang="en-CA" dirty="0"/>
              <a:t>General requirements</a:t>
            </a:r>
          </a:p>
          <a:p>
            <a:pPr lvl="1"/>
            <a:r>
              <a:rPr lang="en-CA" dirty="0"/>
              <a:t>ADS features that allow a user to take over manual control of the DDT</a:t>
            </a:r>
          </a:p>
          <a:p>
            <a:pPr lvl="2"/>
            <a:r>
              <a:rPr lang="en-CA" dirty="0"/>
              <a:t>General Requirements</a:t>
            </a:r>
          </a:p>
          <a:p>
            <a:pPr lvl="2"/>
            <a:r>
              <a:rPr lang="en-CA" dirty="0"/>
              <a:t>Requirements on ADS feature activation</a:t>
            </a:r>
          </a:p>
          <a:p>
            <a:pPr lvl="2"/>
            <a:r>
              <a:rPr lang="en-CA" dirty="0"/>
              <a:t>Requirements on ADS feature deactivation to manual driving</a:t>
            </a:r>
          </a:p>
          <a:p>
            <a:pPr lvl="1"/>
            <a:r>
              <a:rPr lang="en-CA" dirty="0"/>
              <a:t>ADS features that do not allow a user to take manual control of the DDT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82216C-3F11-2FA9-BF2C-9ADC41D2448C}"/>
              </a:ext>
            </a:extLst>
          </p:cNvPr>
          <p:cNvSpPr txBox="1"/>
          <p:nvPr/>
        </p:nvSpPr>
        <p:spPr>
          <a:xfrm>
            <a:off x="3141132" y="6492875"/>
            <a:ext cx="7298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Note: Some internal structures are subject of discussions and could change</a:t>
            </a:r>
          </a:p>
        </p:txBody>
      </p:sp>
    </p:spTree>
    <p:extLst>
      <p:ext uri="{BB962C8B-B14F-4D97-AF65-F5344CB8AC3E}">
        <p14:creationId xmlns:p14="http://schemas.microsoft.com/office/powerpoint/2010/main" val="4241899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EF719D86130443AD78DED03913D7A9" ma:contentTypeVersion="28" ma:contentTypeDescription="Create a new document." ma:contentTypeScope="" ma:versionID="7c2cc0a1c067cb14e203cc00bbf329e7">
  <xsd:schema xmlns:xsd="http://www.w3.org/2001/XMLSchema" xmlns:xs="http://www.w3.org/2001/XMLSchema" xmlns:p="http://schemas.microsoft.com/office/2006/metadata/properties" xmlns:ns2="9be012bc-edff-40a1-9263-3b30e53237de" xmlns:ns3="4bee2260-271d-45ab-9428-9a75225ae65f" xmlns:ns4="7d67e659-2a32-4242-8a6b-96600fe17004" targetNamespace="http://schemas.microsoft.com/office/2006/metadata/properties" ma:root="true" ma:fieldsID="86a73ffabe639f6e888feab4d3862b67" ns2:_="" ns3:_="" ns4:_="">
    <xsd:import namespace="9be012bc-edff-40a1-9263-3b30e53237de"/>
    <xsd:import namespace="4bee2260-271d-45ab-9428-9a75225ae65f"/>
    <xsd:import namespace="7d67e659-2a32-4242-8a6b-96600fe17004"/>
    <xsd:element name="properties">
      <xsd:complexType>
        <xsd:sequence>
          <xsd:element name="documentManagement">
            <xsd:complexType>
              <xsd:all>
                <xsd:element ref="ns2:_dlc_DocIdUrl" minOccurs="0"/>
                <xsd:element ref="ns4:RDIMS_x0023_" minOccurs="0"/>
                <xsd:element ref="ns4:URL" minOccurs="0"/>
                <xsd:element ref="ns2:_dlc_DocId" minOccurs="0"/>
                <xsd:element ref="ns2:_dlc_DocIdPersistId" minOccurs="0"/>
                <xsd:element ref="ns3:TaxCatchAll" minOccurs="0"/>
                <xsd:element ref="ns3:d9e9986ab41441e09a6cd42cdd12b3f1" minOccurs="0"/>
                <xsd:element ref="ns4:MediaServiceMetadata" minOccurs="0"/>
                <xsd:element ref="ns4:MediaServiceFastMetadata" minOccurs="0"/>
                <xsd:element ref="ns4:MediaServiceSearchProperties" minOccurs="0"/>
                <xsd:element ref="ns4:MediaServiceObjectDetectorVersions" minOccurs="0"/>
                <xsd:element ref="ns2:SharedWithUsers" minOccurs="0"/>
                <xsd:element ref="ns2:SharedWithDetails" minOccurs="0"/>
                <xsd:element ref="ns4:lcf76f155ced4ddcb4097134ff3c332f" minOccurs="0"/>
                <xsd:element ref="ns4:MediaServiceDateTaken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LengthInSecond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e012bc-edff-40a1-9263-3b30e53237de" elementFormDefault="qualified">
    <xsd:import namespace="http://schemas.microsoft.com/office/2006/documentManagement/types"/>
    <xsd:import namespace="http://schemas.microsoft.com/office/infopath/2007/PartnerControls"/>
    <xsd:element name="_dlc_DocIdUrl" ma:index="2" nillable="true" ma:displayName="Document ID" ma:description="Permanent link to this document.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" ma:index="8" nillable="true" ma:displayName="Document ID Value" ma:description="The value of the document ID assigned to this item." ma:hidden="true" ma:indexed="true" ma:internalName="_dlc_DocId" ma:readOnly="false">
      <xsd:simpleType>
        <xsd:restriction base="dms:Text"/>
      </xsd:simpleType>
    </xsd:element>
    <xsd:element name="_dlc_DocIdPersistId" ma:index="10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SharedWithUsers" ma:index="18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ee2260-271d-45ab-9428-9a75225ae65f" elementFormDefault="qualified">
    <xsd:import namespace="http://schemas.microsoft.com/office/2006/documentManagement/types"/>
    <xsd:import namespace="http://schemas.microsoft.com/office/infopath/2007/PartnerControls"/>
    <xsd:element name="TaxCatchAll" ma:index="11" nillable="true" ma:displayName="Taxonomy Catch All Column" ma:hidden="true" ma:list="{509906ac-e027-4931-ac08-54f3afe51ed1}" ma:internalName="TaxCatchAll" ma:readOnly="false" ma:showField="CatchAllData" ma:web="9be012bc-edff-40a1-9263-3b30e53237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d9e9986ab41441e09a6cd42cdd12b3f1" ma:index="13" ma:taxonomy="true" ma:internalName="d9e9986ab41441e09a6cd42cdd12b3f1" ma:taxonomyFieldName="OPI" ma:displayName="OPI - BPR" ma:readOnly="false" ma:default="2;#ASFB|c03109bf-d9d5-4511-a119-6188998576c8" ma:fieldId="{d9e9986a-b414-41e0-9a6c-d42cdd12b3f1}" ma:sspId="5e3692c9-af5f-47c1-9a35-ff69f1bb37c0" ma:termSetId="60246483-60c7-4265-9c2e-df375db5bc28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67e659-2a32-4242-8a6b-96600fe17004" elementFormDefault="qualified">
    <xsd:import namespace="http://schemas.microsoft.com/office/2006/documentManagement/types"/>
    <xsd:import namespace="http://schemas.microsoft.com/office/infopath/2007/PartnerControls"/>
    <xsd:element name="RDIMS_x0023_" ma:index="5" nillable="true" ma:displayName="RDIMS #" ma:format="Dropdown" ma:internalName="RDIMS_x0023_" ma:readOnly="false">
      <xsd:simpleType>
        <xsd:restriction base="dms:Text">
          <xsd:maxLength value="255"/>
        </xsd:restriction>
      </xsd:simpleType>
    </xsd:element>
    <xsd:element name="URL" ma:index="6" nillable="true" ma:displayName="URL" ma:format="Hyperlink" ma:internalName="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14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5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6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5e3692c9-af5f-47c1-9a35-ff69f1bb37c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5" nillable="true" ma:displayName="Extracted Text" ma:hidden="true" ma:internalName="MediaServiceOCR" ma:readOnly="true">
      <xsd:simpleType>
        <xsd:restriction base="dms:Note"/>
      </xsd:simpleType>
    </xsd:element>
    <xsd:element name="MediaLengthInSeconds" ma:index="2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7" nillable="true" ma:displayName="Location" ma:hidden="true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DIMS_x0023_ xmlns="7d67e659-2a32-4242-8a6b-96600fe17004" xsi:nil="true"/>
    <_dlc_DocId xmlns="9be012bc-edff-40a1-9263-3b30e53237de">27NCU46X44RF-1141215380-184791</_dlc_DocId>
    <_dlc_DocIdPersistId xmlns="9be012bc-edff-40a1-9263-3b30e53237de" xsi:nil="true"/>
    <d9e9986ab41441e09a6cd42cdd12b3f1 xmlns="4bee2260-271d-45ab-9428-9a75225ae65f">
      <Terms xmlns="http://schemas.microsoft.com/office/infopath/2007/PartnerControls">
        <TermInfo xmlns="http://schemas.microsoft.com/office/infopath/2007/PartnerControls">
          <TermName xmlns="http://schemas.microsoft.com/office/infopath/2007/PartnerControls">ASFB</TermName>
          <TermId xmlns="http://schemas.microsoft.com/office/infopath/2007/PartnerControls">c03109bf-d9d5-4511-a119-6188998576c8</TermId>
        </TermInfo>
      </Terms>
    </d9e9986ab41441e09a6cd42cdd12b3f1>
    <_dlc_DocIdUrl xmlns="9be012bc-edff-40a1-9263-3b30e53237de">
      <Url>https://034gc.sharepoint.com/sites/TC-008-530/_layouts/15/DocIdRedir.aspx?ID=27NCU46X44RF-1141215380-184791</Url>
      <Description>27NCU46X44RF-1141215380-184791</Description>
    </_dlc_DocIdUrl>
    <URL xmlns="7d67e659-2a32-4242-8a6b-96600fe17004">
      <Url xsi:nil="true"/>
      <Description xsi:nil="true"/>
    </URL>
    <lcf76f155ced4ddcb4097134ff3c332f xmlns="7d67e659-2a32-4242-8a6b-96600fe17004">
      <Terms xmlns="http://schemas.microsoft.com/office/infopath/2007/PartnerControls"/>
    </lcf76f155ced4ddcb4097134ff3c332f>
    <TaxCatchAll xmlns="4bee2260-271d-45ab-9428-9a75225ae65f">
      <Value>2</Value>
    </TaxCatchAll>
  </documentManagement>
</p:properties>
</file>

<file path=customXml/itemProps1.xml><?xml version="1.0" encoding="utf-8"?>
<ds:datastoreItem xmlns:ds="http://schemas.openxmlformats.org/officeDocument/2006/customXml" ds:itemID="{AD977B64-EF7D-42E8-8619-25CCC8371B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B1CDB79-1F06-43CE-8D47-E02E19F982A6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8E72A027-1A0E-44EA-BEF7-EFA6424989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be012bc-edff-40a1-9263-3b30e53237de"/>
    <ds:schemaRef ds:uri="4bee2260-271d-45ab-9428-9a75225ae65f"/>
    <ds:schemaRef ds:uri="7d67e659-2a32-4242-8a6b-96600fe1700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3CE9498A-8622-40B9-8751-771CEC6155A5}">
  <ds:schemaRefs>
    <ds:schemaRef ds:uri="http://schemas.microsoft.com/office/2006/metadata/properties"/>
    <ds:schemaRef ds:uri="http://schemas.microsoft.com/office/infopath/2007/PartnerControls"/>
    <ds:schemaRef ds:uri="7d67e659-2a32-4242-8a6b-96600fe17004"/>
    <ds:schemaRef ds:uri="9be012bc-edff-40a1-9263-3b30e53237de"/>
    <ds:schemaRef ds:uri="4bee2260-271d-45ab-9428-9a75225ae65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3271</TotalTime>
  <Words>970</Words>
  <Application>Microsoft Office PowerPoint</Application>
  <PresentationFormat>Widescreen</PresentationFormat>
  <Paragraphs>194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Roboto</vt:lpstr>
      <vt:lpstr>Office Theme</vt:lpstr>
      <vt:lpstr>Update on Document Structure and Harmonization</vt:lpstr>
      <vt:lpstr>Background</vt:lpstr>
      <vt:lpstr>Proposed changes to structure</vt:lpstr>
      <vt:lpstr>Linkage between sections</vt:lpstr>
      <vt:lpstr>Internal structures – SMS &amp; Audit of SMS</vt:lpstr>
      <vt:lpstr>Internal Structures – Monitoring &amp; Reporting &amp; Reporting System assessment</vt:lpstr>
      <vt:lpstr>Internal Structures – Safety Case &amp; Assessment of SC</vt:lpstr>
      <vt:lpstr>ADS Requirements vs Safety Case</vt:lpstr>
      <vt:lpstr>Internal structures ADS requirements - 1</vt:lpstr>
      <vt:lpstr>Internal structures ADS requirements - 2</vt:lpstr>
      <vt:lpstr>Section yet to be addressed but included as placeholders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Document Structure and Harmonization</dc:title>
  <dc:creator>Roy, Jean-Michel (TC/TC)</dc:creator>
  <cp:lastModifiedBy>John Creamer</cp:lastModifiedBy>
  <cp:revision>3</cp:revision>
  <dcterms:created xsi:type="dcterms:W3CDTF">2024-12-04T16:12:36Z</dcterms:created>
  <dcterms:modified xsi:type="dcterms:W3CDTF">2024-12-09T04:54:00Z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5bbdc02-cb35-4d29-b911-7fc063a80903_Enabled">
    <vt:lpwstr>true</vt:lpwstr>
  </property>
  <property fmtid="{D5CDD505-2E9C-101B-9397-08002B2CF9AE}" pid="3" name="MSIP_Label_b5bbdc02-cb35-4d29-b911-7fc063a80903_SetDate">
    <vt:lpwstr>2024-12-04T19:41:25Z</vt:lpwstr>
  </property>
  <property fmtid="{D5CDD505-2E9C-101B-9397-08002B2CF9AE}" pid="4" name="MSIP_Label_b5bbdc02-cb35-4d29-b911-7fc063a80903_Method">
    <vt:lpwstr>Privileged</vt:lpwstr>
  </property>
  <property fmtid="{D5CDD505-2E9C-101B-9397-08002B2CF9AE}" pid="5" name="MSIP_Label_b5bbdc02-cb35-4d29-b911-7fc063a80903_Name">
    <vt:lpwstr>Unclassified (No Marking)</vt:lpwstr>
  </property>
  <property fmtid="{D5CDD505-2E9C-101B-9397-08002B2CF9AE}" pid="6" name="MSIP_Label_b5bbdc02-cb35-4d29-b911-7fc063a80903_SiteId">
    <vt:lpwstr>2008ffa9-c9b2-4d97-9ad9-4ace25386be7</vt:lpwstr>
  </property>
  <property fmtid="{D5CDD505-2E9C-101B-9397-08002B2CF9AE}" pid="7" name="MSIP_Label_b5bbdc02-cb35-4d29-b911-7fc063a80903_ActionId">
    <vt:lpwstr>070df256-c2df-4fa2-82c4-52c59811d69c</vt:lpwstr>
  </property>
  <property fmtid="{D5CDD505-2E9C-101B-9397-08002B2CF9AE}" pid="8" name="MSIP_Label_b5bbdc02-cb35-4d29-b911-7fc063a80903_ContentBits">
    <vt:lpwstr>0</vt:lpwstr>
  </property>
  <property fmtid="{D5CDD505-2E9C-101B-9397-08002B2CF9AE}" pid="9" name="OPI">
    <vt:lpwstr>2;#ASFB|c03109bf-d9d5-4511-a119-6188998576c8</vt:lpwstr>
  </property>
  <property fmtid="{D5CDD505-2E9C-101B-9397-08002B2CF9AE}" pid="10" name="ContentTypeId">
    <vt:lpwstr>0x010100F3EF719D86130443AD78DED03913D7A9</vt:lpwstr>
  </property>
  <property fmtid="{D5CDD505-2E9C-101B-9397-08002B2CF9AE}" pid="11" name="_dlc_DocIdItemGuid">
    <vt:lpwstr>9c27d58f-563a-4928-96d6-69c820d48e42</vt:lpwstr>
  </property>
  <property fmtid="{D5CDD505-2E9C-101B-9397-08002B2CF9AE}" pid="12" name="MediaServiceImageTags">
    <vt:lpwstr/>
  </property>
</Properties>
</file>