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345" r:id="rId3"/>
    <p:sldId id="337" r:id="rId4"/>
    <p:sldId id="338" r:id="rId5"/>
    <p:sldId id="346" r:id="rId6"/>
    <p:sldId id="356" r:id="rId7"/>
    <p:sldId id="349" r:id="rId8"/>
    <p:sldId id="351" r:id="rId9"/>
    <p:sldId id="352" r:id="rId10"/>
    <p:sldId id="353" r:id="rId11"/>
    <p:sldId id="354" r:id="rId12"/>
    <p:sldId id="355" r:id="rId13"/>
    <p:sldId id="344" r:id="rId14"/>
    <p:sldId id="284" r:id="rId15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DC1"/>
    <a:srgbClr val="0356B1"/>
    <a:srgbClr val="004494"/>
    <a:srgbClr val="024EA2"/>
    <a:srgbClr val="024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2209" autoAdjust="0"/>
  </p:normalViewPr>
  <p:slideViewPr>
    <p:cSldViewPr snapToGrid="0">
      <p:cViewPr varScale="1">
        <p:scale>
          <a:sx n="56" d="100"/>
          <a:sy n="56" d="100"/>
        </p:scale>
        <p:origin x="1034" y="34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A939EFE-0303-44F6-9A16-FD3B5E015DB1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3B926D1-0013-4A80-B64E-9D824EE65210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529281" y="94004"/>
            <a:ext cx="2580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Document ADS-05-29-Rev.1</a:t>
            </a:r>
          </a:p>
          <a:p>
            <a:pPr algn="r"/>
            <a:r>
              <a:rPr lang="en-GB" sz="1400" dirty="0"/>
              <a:t>5</a:t>
            </a:r>
            <a:r>
              <a:rPr lang="en-GB" sz="1400" baseline="30000" dirty="0"/>
              <a:t>th</a:t>
            </a:r>
            <a:r>
              <a:rPr lang="en-GB" sz="1400" baseline="0" dirty="0"/>
              <a:t> ADS-IWG session</a:t>
            </a:r>
          </a:p>
          <a:p>
            <a:pPr algn="r"/>
            <a:r>
              <a:rPr lang="en-GB" sz="1400" baseline="0" dirty="0"/>
              <a:t>9-13 December 2024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63388" y="1933830"/>
            <a:ext cx="10065224" cy="2149523"/>
          </a:xfrm>
        </p:spPr>
        <p:txBody>
          <a:bodyPr>
            <a:noAutofit/>
          </a:bodyPr>
          <a:lstStyle/>
          <a:p>
            <a:r>
              <a:rPr lang="en-GB" dirty="0"/>
              <a:t>ADS-IWG Phase 2</a:t>
            </a:r>
            <a:br>
              <a:rPr lang="en-GB" dirty="0"/>
            </a:br>
            <a:r>
              <a:rPr lang="en-GB" dirty="0"/>
              <a:t>Testing provisions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504495" y="5557903"/>
            <a:ext cx="4631818" cy="528998"/>
          </a:xfrm>
        </p:spPr>
        <p:txBody>
          <a:bodyPr/>
          <a:lstStyle/>
          <a:p>
            <a:r>
              <a:rPr lang="en-GB" dirty="0"/>
              <a:t>Biagio Ciuffo, Rino Brouwer</a:t>
            </a:r>
          </a:p>
        </p:txBody>
      </p:sp>
      <p:sp>
        <p:nvSpPr>
          <p:cNvPr id="4" name="Subtitle 1">
            <a:extLst>
              <a:ext uri="{FF2B5EF4-FFF2-40B4-BE49-F238E27FC236}">
                <a16:creationId xmlns:a16="http://schemas.microsoft.com/office/drawing/2014/main" id="{8D4AC1B1-E20F-D848-A33F-CD59C7466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dirty="0"/>
              <a:t>ADS-IWG 5</a:t>
            </a:r>
            <a:r>
              <a:rPr lang="en-GB" baseline="30000" dirty="0"/>
              <a:t>th</a:t>
            </a:r>
            <a:r>
              <a:rPr lang="en-GB" dirty="0"/>
              <a:t> session</a:t>
            </a:r>
          </a:p>
          <a:p>
            <a:pPr>
              <a:spcAft>
                <a:spcPts val="0"/>
              </a:spcAft>
            </a:pPr>
            <a:r>
              <a:rPr lang="en-GB" dirty="0"/>
              <a:t>Seoul - 09-13/12/2024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Assessment by [authority/assessor]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X -&gt; Assessment of the safety case testing activities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X.3 -&gt; Assessment of the processes in place for testing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X.3.1 -&gt; Assessment of processes in place for DDT testing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X.3.2 -&gt; Assessment of processes for ADS user testing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X.4 -&gt; Assessment of DDT testing evidence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X.4.1 -&gt; General testing assessment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X.4.2 -&gt; Assessment of virtual tests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X.4.3 -&gt; Assessment track testing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X.4.4 -&gt; Assessment of real-</a:t>
            </a:r>
            <a:r>
              <a:rPr lang="en-US" dirty="0" err="1"/>
              <a:t>worl</a:t>
            </a:r>
            <a:r>
              <a:rPr lang="en-US" dirty="0"/>
              <a:t> testing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of the document (ADS-05-16) -&gt; L3</a:t>
            </a:r>
          </a:p>
        </p:txBody>
      </p:sp>
    </p:spTree>
    <p:extLst>
      <p:ext uri="{BB962C8B-B14F-4D97-AF65-F5344CB8AC3E}">
        <p14:creationId xmlns:p14="http://schemas.microsoft.com/office/powerpoint/2010/main" val="173161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Assessment by [authority/assessor]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X -&gt; Assessment of the safety case testing activities</a:t>
            </a:r>
          </a:p>
          <a:p>
            <a:pPr lvl="2">
              <a:spcAft>
                <a:spcPts val="1200"/>
              </a:spcAft>
            </a:pPr>
            <a:r>
              <a:rPr lang="en-US" i="1" dirty="0"/>
              <a:t>X.5 -&gt; Assessment of ADS user testing evidence</a:t>
            </a:r>
          </a:p>
          <a:p>
            <a:pPr lvl="3">
              <a:spcAft>
                <a:spcPts val="1200"/>
              </a:spcAft>
            </a:pPr>
            <a:r>
              <a:rPr lang="en-US" i="1" dirty="0"/>
              <a:t>X.5.1 -&gt; Assessment of the research performed in the user centered design process.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of the document (ADS-05-16) -&gt; L3</a:t>
            </a:r>
          </a:p>
        </p:txBody>
      </p:sp>
    </p:spTree>
    <p:extLst>
      <p:ext uri="{BB962C8B-B14F-4D97-AF65-F5344CB8AC3E}">
        <p14:creationId xmlns:p14="http://schemas.microsoft.com/office/powerpoint/2010/main" val="3908810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8677" y="3316635"/>
            <a:ext cx="2576809" cy="5090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Assessment by [authority/assessor]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X+1 -&gt; Confirmatory testing by [authority/assessor]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X+1.1 -&gt; Track tests</a:t>
            </a:r>
          </a:p>
          <a:p>
            <a:pPr lvl="3">
              <a:spcAft>
                <a:spcPts val="1200"/>
              </a:spcAft>
            </a:pPr>
            <a:r>
              <a:rPr lang="en-US" i="1" strike="sngStrike" dirty="0"/>
              <a:t>X+1.1.1 -&gt; Mandatory tests</a:t>
            </a:r>
          </a:p>
          <a:p>
            <a:pPr lvl="3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X+1.1.2 -&gt; Repetition of tests carried out by the manufacturer</a:t>
            </a:r>
          </a:p>
          <a:p>
            <a:pPr lvl="3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X+1.1.3 -&gt; Execution of additional tests with respect to those carried out by the manufacturer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X+1.2 -&gt; Real-world tests</a:t>
            </a:r>
          </a:p>
          <a:p>
            <a:pPr lvl="3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X+1.2.1 -&gt; Minimum requirements for the real-world tests to be carried out by the authority</a:t>
            </a:r>
          </a:p>
          <a:p>
            <a:pPr lvl="2">
              <a:spcAft>
                <a:spcPts val="1200"/>
              </a:spcAft>
            </a:pPr>
            <a:endParaRPr lang="en-GB" dirty="0"/>
          </a:p>
          <a:p>
            <a:pPr lvl="2">
              <a:spcAft>
                <a:spcPts val="1200"/>
              </a:spcAft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of the document (ADS-05-16) -&gt; L3</a:t>
            </a:r>
          </a:p>
        </p:txBody>
      </p:sp>
    </p:spTree>
    <p:extLst>
      <p:ext uri="{BB962C8B-B14F-4D97-AF65-F5344CB8AC3E}">
        <p14:creationId xmlns:p14="http://schemas.microsoft.com/office/powerpoint/2010/main" val="2956218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Completion of first regulatory text draft up to Level 4/5 (December 2024)</a:t>
            </a:r>
          </a:p>
          <a:p>
            <a:r>
              <a:rPr lang="en-GB" dirty="0"/>
              <a:t>Review and finalization of the text up to Level 4/5 (February 2025)</a:t>
            </a:r>
          </a:p>
          <a:p>
            <a:r>
              <a:rPr lang="en-GB" dirty="0"/>
              <a:t>Open points</a:t>
            </a:r>
          </a:p>
          <a:p>
            <a:pPr lvl="1"/>
            <a:r>
              <a:rPr lang="en-GB" dirty="0"/>
              <a:t>Identification of missing parts</a:t>
            </a:r>
          </a:p>
          <a:p>
            <a:pPr lvl="1"/>
            <a:r>
              <a:rPr lang="en-GB" dirty="0"/>
              <a:t>Assessment of the need for more levels (i.e. higher level of details) in the regulatory text</a:t>
            </a:r>
          </a:p>
          <a:p>
            <a:pPr lvl="1"/>
            <a:r>
              <a:rPr lang="en-GB" dirty="0"/>
              <a:t>Establishment of the correct links with the other parts of the regulatory text</a:t>
            </a:r>
          </a:p>
          <a:p>
            <a:pPr lvl="1"/>
            <a:r>
              <a:rPr lang="en-GB" dirty="0"/>
              <a:t>…</a:t>
            </a:r>
          </a:p>
          <a:p>
            <a:r>
              <a:rPr lang="en-GB" dirty="0"/>
              <a:t>The group is confident that finalization of the work by April is possible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488453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5 meetings since ADS-IWG 4</a:t>
            </a:r>
            <a:r>
              <a:rPr lang="en-GB" sz="3200" baseline="30000" dirty="0"/>
              <a:t>th</a:t>
            </a:r>
            <a:r>
              <a:rPr lang="en-GB" sz="3200" dirty="0"/>
              <a:t> meeting (London)</a:t>
            </a:r>
          </a:p>
          <a:p>
            <a:pPr lvl="1"/>
            <a:r>
              <a:rPr lang="en-GB" sz="2800" dirty="0"/>
              <a:t>Growing interest -&gt; ca. 30 participants</a:t>
            </a:r>
          </a:p>
          <a:p>
            <a:r>
              <a:rPr lang="en-GB" sz="3200" dirty="0"/>
              <a:t>Developed structure and agreed interactions with Assessment OPI</a:t>
            </a:r>
          </a:p>
          <a:p>
            <a:r>
              <a:rPr lang="en-GB" sz="3200" dirty="0"/>
              <a:t>Developed first version of the testing provisions section mainly using GRVA-20-36e as basis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 from the testing sub-group</a:t>
            </a:r>
          </a:p>
        </p:txBody>
      </p:sp>
    </p:spTree>
    <p:extLst>
      <p:ext uri="{BB962C8B-B14F-4D97-AF65-F5344CB8AC3E}">
        <p14:creationId xmlns:p14="http://schemas.microsoft.com/office/powerpoint/2010/main" val="242440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Multi-pillar approach (GRVA-20-36e)</a:t>
            </a:r>
            <a:endParaRPr lang="en-GB" dirty="0"/>
          </a:p>
        </p:txBody>
      </p:sp>
      <p:pic>
        <p:nvPicPr>
          <p:cNvPr id="4" name="Picture 3" descr="A diagram of a safety management system&#10;&#10;Description automatically generated">
            <a:extLst>
              <a:ext uri="{FF2B5EF4-FFF2-40B4-BE49-F238E27FC236}">
                <a16:creationId xmlns:a16="http://schemas.microsoft.com/office/drawing/2014/main" id="{905AFCE3-3D4F-EEE5-B389-6342CDF536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99" t="-841" r="-2181" b="1401"/>
          <a:stretch/>
        </p:blipFill>
        <p:spPr bwMode="auto">
          <a:xfrm>
            <a:off x="2146373" y="1619573"/>
            <a:ext cx="7899254" cy="4951708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17508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Scope of Testing section (and related topic)</a:t>
            </a:r>
            <a:endParaRPr lang="en-GB" dirty="0"/>
          </a:p>
        </p:txBody>
      </p:sp>
      <p:pic>
        <p:nvPicPr>
          <p:cNvPr id="4" name="Picture 3" descr="A diagram of a safety management system&#10;&#10;Description automatically generated">
            <a:extLst>
              <a:ext uri="{FF2B5EF4-FFF2-40B4-BE49-F238E27FC236}">
                <a16:creationId xmlns:a16="http://schemas.microsoft.com/office/drawing/2014/main" id="{905AFCE3-3D4F-EEE5-B389-6342CDF536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99" t="-841" r="-2181" b="1401"/>
          <a:stretch/>
        </p:blipFill>
        <p:spPr bwMode="auto">
          <a:xfrm>
            <a:off x="2146373" y="1619573"/>
            <a:ext cx="7899254" cy="4951708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14500" y="1497330"/>
            <a:ext cx="1383030" cy="524637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 rot="5400000">
            <a:off x="6064742" y="-1469882"/>
            <a:ext cx="1243616" cy="717804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 rot="5400000">
            <a:off x="7676023" y="2041033"/>
            <a:ext cx="1899634" cy="329946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 rot="5400000">
            <a:off x="8519160" y="4747260"/>
            <a:ext cx="2103120" cy="188976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5400000">
            <a:off x="7473315" y="5024718"/>
            <a:ext cx="415290" cy="188976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592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of the document (ADS-05-16)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968" y="1516743"/>
            <a:ext cx="9327108" cy="501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445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75845" y="4045674"/>
            <a:ext cx="2124000" cy="28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574277" y="3337089"/>
            <a:ext cx="2111604" cy="5090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Notation used throughout the text</a:t>
            </a:r>
          </a:p>
          <a:p>
            <a:pPr lvl="1"/>
            <a:r>
              <a:rPr lang="en-GB" dirty="0"/>
              <a:t>Text in black -&gt; (</a:t>
            </a:r>
            <a:r>
              <a:rPr lang="en-GB" b="1" dirty="0"/>
              <a:t>bold if different from GRVA-20-36e</a:t>
            </a:r>
            <a:r>
              <a:rPr lang="en-GB" dirty="0"/>
              <a:t>) text revised by the group but consensus not yet sought/achieved</a:t>
            </a:r>
          </a:p>
          <a:p>
            <a:pPr lvl="1"/>
            <a:r>
              <a:rPr lang="en-GB" dirty="0"/>
              <a:t>Highlighted green -&gt; consensus text</a:t>
            </a:r>
          </a:p>
          <a:p>
            <a:pPr lvl="1"/>
            <a:r>
              <a:rPr lang="en-GB" dirty="0"/>
              <a:t>Highlighted yellow -&gt; text for which references with other parts of the regulation need to be checked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Text in red</a:t>
            </a:r>
            <a:r>
              <a:rPr lang="en-GB" dirty="0"/>
              <a:t> -&gt; (</a:t>
            </a:r>
            <a:r>
              <a:rPr lang="en-GB" b="1" dirty="0">
                <a:solidFill>
                  <a:srgbClr val="FF0000"/>
                </a:solidFill>
              </a:rPr>
              <a:t>bold if different from GRVA-20-36e</a:t>
            </a:r>
            <a:r>
              <a:rPr lang="en-GB" dirty="0"/>
              <a:t>) text proposed by OPI and not revised by the group</a:t>
            </a:r>
          </a:p>
          <a:p>
            <a:pPr lvl="1"/>
            <a:r>
              <a:rPr lang="en-GB" i="1" dirty="0"/>
              <a:t>Text in italic</a:t>
            </a:r>
            <a:r>
              <a:rPr lang="en-GB" dirty="0"/>
              <a:t> -&gt; chapters for which no text proposal has been submitted by the OPI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Legend</a:t>
            </a:r>
          </a:p>
        </p:txBody>
      </p:sp>
    </p:spTree>
    <p:extLst>
      <p:ext uri="{BB962C8B-B14F-4D97-AF65-F5344CB8AC3E}">
        <p14:creationId xmlns:p14="http://schemas.microsoft.com/office/powerpoint/2010/main" val="5246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Assessment by [authority/assessor]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X -&gt; Assessment of the safety case testing activities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X+1 -&gt; Confirmatory testing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of the document (ADS-05-16) -&gt; L1</a:t>
            </a:r>
          </a:p>
        </p:txBody>
      </p:sp>
    </p:spTree>
    <p:extLst>
      <p:ext uri="{BB962C8B-B14F-4D97-AF65-F5344CB8AC3E}">
        <p14:creationId xmlns:p14="http://schemas.microsoft.com/office/powerpoint/2010/main" val="702081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Assessment by [authority/assessor]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X -&gt; Assessment of the safety case testing activities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X.1 -&gt; Assessment of the test environment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X.2 -&gt; Assessment of the scenarios and their management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X.3 -&gt; Assessment of the processes in place for testing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X.4 -&gt; Assessment of DDT testing evidence</a:t>
            </a:r>
          </a:p>
          <a:p>
            <a:pPr lvl="2">
              <a:spcAft>
                <a:spcPts val="1200"/>
              </a:spcAft>
            </a:pPr>
            <a:r>
              <a:rPr lang="en-US" i="1" dirty="0"/>
              <a:t>X.5 -&gt; Assessment of ADS user testing evidence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X+1 -&gt; Confirmatory testing by [authority/assessor]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X+1.1 -&gt; Track tests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X+1.2 -&gt; Real-world tests</a:t>
            </a:r>
          </a:p>
          <a:p>
            <a:pPr lvl="2">
              <a:spcAft>
                <a:spcPts val="1200"/>
              </a:spcAft>
            </a:pPr>
            <a:endParaRPr lang="en-GB" dirty="0"/>
          </a:p>
          <a:p>
            <a:pPr lvl="2">
              <a:spcAft>
                <a:spcPts val="1200"/>
              </a:spcAft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of the document (ADS-05-16) -&gt; L2</a:t>
            </a:r>
          </a:p>
        </p:txBody>
      </p:sp>
    </p:spTree>
    <p:extLst>
      <p:ext uri="{BB962C8B-B14F-4D97-AF65-F5344CB8AC3E}">
        <p14:creationId xmlns:p14="http://schemas.microsoft.com/office/powerpoint/2010/main" val="1263096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8677" y="3766577"/>
            <a:ext cx="8614752" cy="5090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Assessment by [authority/assessor]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X -&gt; Assessment of the safety case testing activities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X.1 -&gt; Assessment of the test environment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X.1.1 -&gt; Appraisal of the physical test environment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X.1.2 -&gt; Appraisal of the credibility framework developed by the manufacturer for virtual testing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X.2 -&gt; Assessment of the scenarios and their management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X.2.1 -&gt; Assessment of the scenario generation process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X.2.2 -&gt; Assessment of scenario coverage and completeness</a:t>
            </a:r>
          </a:p>
          <a:p>
            <a:pPr lvl="3">
              <a:spcAft>
                <a:spcPts val="1200"/>
              </a:spcAft>
            </a:pPr>
            <a:r>
              <a:rPr lang="en-US" dirty="0"/>
              <a:t>X.2.3 -&gt; Assessment of scenario representativeness (selection and characterization including behavioral competences)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of the document (ADS-05-16) -&gt; L3</a:t>
            </a:r>
          </a:p>
        </p:txBody>
      </p:sp>
    </p:spTree>
    <p:extLst>
      <p:ext uri="{BB962C8B-B14F-4D97-AF65-F5344CB8AC3E}">
        <p14:creationId xmlns:p14="http://schemas.microsoft.com/office/powerpoint/2010/main" val="327589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13751</TotalTime>
  <Words>778</Words>
  <Application>Microsoft Office PowerPoint</Application>
  <PresentationFormat>Widescreen</PresentationFormat>
  <Paragraphs>82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ADS-IWG Phase 2 Testing provisions </vt:lpstr>
      <vt:lpstr>Updates from the testing sub-group</vt:lpstr>
      <vt:lpstr>Multi-pillar approach (GRVA-20-36e)</vt:lpstr>
      <vt:lpstr>Scope of Testing section (and related topic)</vt:lpstr>
      <vt:lpstr>Structure of the document (ADS-05-16)</vt:lpstr>
      <vt:lpstr>Legend</vt:lpstr>
      <vt:lpstr>Structure of the document (ADS-05-16) -&gt; L1</vt:lpstr>
      <vt:lpstr>Structure of the document (ADS-05-16) -&gt; L2</vt:lpstr>
      <vt:lpstr>Structure of the document (ADS-05-16) -&gt; L3</vt:lpstr>
      <vt:lpstr>Structure of the document (ADS-05-16) -&gt; L3</vt:lpstr>
      <vt:lpstr>Structure of the document (ADS-05-16) -&gt; L3</vt:lpstr>
      <vt:lpstr>Structure of the document (ADS-05-16) -&gt; L3</vt:lpstr>
      <vt:lpstr>Next steps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ADS-IWG In-Service Monitoring  and Reporting</dc:title>
  <dc:creator>RUSCIANO Espedito (JRC-PETTEN)</dc:creator>
  <cp:lastModifiedBy>John Creamer</cp:lastModifiedBy>
  <cp:revision>175</cp:revision>
  <cp:lastPrinted>2024-08-27T08:49:15Z</cp:lastPrinted>
  <dcterms:created xsi:type="dcterms:W3CDTF">2024-06-17T08:01:51Z</dcterms:created>
  <dcterms:modified xsi:type="dcterms:W3CDTF">2024-12-11T03:50:03Z</dcterms:modified>
</cp:coreProperties>
</file>