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363" r:id="rId2"/>
    <p:sldId id="350" r:id="rId3"/>
    <p:sldId id="351" r:id="rId4"/>
    <p:sldId id="352" r:id="rId5"/>
    <p:sldId id="353" r:id="rId6"/>
    <p:sldId id="354" r:id="rId7"/>
    <p:sldId id="355" r:id="rId8"/>
    <p:sldId id="356" r:id="rId9"/>
    <p:sldId id="357" r:id="rId10"/>
    <p:sldId id="358" r:id="rId11"/>
    <p:sldId id="359" r:id="rId12"/>
    <p:sldId id="360" r:id="rId13"/>
    <p:sldId id="361" r:id="rId14"/>
    <p:sldId id="362" r:id="rId15"/>
    <p:sldId id="284" r:id="rId16"/>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5DC1"/>
    <a:srgbClr val="0356B1"/>
    <a:srgbClr val="004494"/>
    <a:srgbClr val="024EA2"/>
    <a:srgbClr val="024B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4159" autoAdjust="0"/>
    <p:restoredTop sz="92209" autoAdjust="0"/>
  </p:normalViewPr>
  <p:slideViewPr>
    <p:cSldViewPr snapToGrid="0">
      <p:cViewPr varScale="1">
        <p:scale>
          <a:sx n="62" d="100"/>
          <a:sy n="62" d="100"/>
        </p:scale>
        <p:origin x="808" y="22"/>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sz="quarter" idx="1"/>
          </p:nvPr>
        </p:nvSpPr>
        <p:spPr>
          <a:xfrm>
            <a:off x="4023993" y="0"/>
            <a:ext cx="3078427" cy="513508"/>
          </a:xfrm>
          <a:prstGeom prst="rect">
            <a:avLst/>
          </a:prstGeom>
        </p:spPr>
        <p:txBody>
          <a:bodyPr vert="horz" lIns="96661" tIns="48331" rIns="96661" bIns="48331" rtlCol="0"/>
          <a:lstStyle>
            <a:lvl1pPr algn="r">
              <a:defRPr sz="1300"/>
            </a:lvl1pPr>
          </a:lstStyle>
          <a:p>
            <a:fld id="{3A939EFE-0303-44F6-9A16-FD3B5E015DB1}" type="datetimeFigureOut">
              <a:rPr lang="en-GB" smtClean="0"/>
              <a:t>09/12/2024</a:t>
            </a:fld>
            <a:endParaRPr lang="en-GB"/>
          </a:p>
        </p:txBody>
      </p:sp>
      <p:sp>
        <p:nvSpPr>
          <p:cNvPr id="4" name="Footer Placeholder 3"/>
          <p:cNvSpPr>
            <a:spLocks noGrp="1"/>
          </p:cNvSpPr>
          <p:nvPr>
            <p:ph type="ftr" sz="quarter" idx="2"/>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5" name="Slide Number Placeholder 4"/>
          <p:cNvSpPr>
            <a:spLocks noGrp="1"/>
          </p:cNvSpPr>
          <p:nvPr>
            <p:ph type="sldNum" sz="quarter" idx="3"/>
          </p:nvPr>
        </p:nvSpPr>
        <p:spPr>
          <a:xfrm>
            <a:off x="4023993" y="9721106"/>
            <a:ext cx="3078427" cy="513507"/>
          </a:xfrm>
          <a:prstGeom prst="rect">
            <a:avLst/>
          </a:prstGeom>
        </p:spPr>
        <p:txBody>
          <a:bodyPr vert="horz" lIns="96661" tIns="48331" rIns="96661" bIns="48331" rtlCol="0" anchor="b"/>
          <a:lstStyle>
            <a:lvl1pPr algn="r">
              <a:defRPr sz="13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023993" y="0"/>
            <a:ext cx="3078427" cy="513508"/>
          </a:xfrm>
          <a:prstGeom prst="rect">
            <a:avLst/>
          </a:prstGeom>
        </p:spPr>
        <p:txBody>
          <a:bodyPr vert="horz" lIns="96661" tIns="48331" rIns="96661" bIns="48331" rtlCol="0"/>
          <a:lstStyle>
            <a:lvl1pPr algn="r">
              <a:defRPr sz="1300"/>
            </a:lvl1pPr>
          </a:lstStyle>
          <a:p>
            <a:fld id="{A3B926D1-0013-4A80-B64E-9D824EE65210}" type="datetimeFigureOut">
              <a:rPr lang="en-GB" smtClean="0"/>
              <a:t>09/12/2024</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10407" y="4925409"/>
            <a:ext cx="5683250" cy="4029879"/>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023993" y="9721106"/>
            <a:ext cx="3078427" cy="513507"/>
          </a:xfrm>
          <a:prstGeom prst="rect">
            <a:avLst/>
          </a:prstGeom>
        </p:spPr>
        <p:txBody>
          <a:bodyPr vert="horz" lIns="96661" tIns="48331" rIns="96661" bIns="48331" rtlCol="0" anchor="b"/>
          <a:lstStyle>
            <a:lvl1pPr algn="r">
              <a:defRPr sz="13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75BCC0D-858F-5744-9BAB-E5E0EE8A25F6}" type="slidenum">
              <a:rPr lang="en-GB" smtClean="0"/>
              <a:t>2</a:t>
            </a:fld>
            <a:endParaRPr lang="en-GB"/>
          </a:p>
        </p:txBody>
      </p:sp>
    </p:spTree>
    <p:extLst>
      <p:ext uri="{BB962C8B-B14F-4D97-AF65-F5344CB8AC3E}">
        <p14:creationId xmlns:p14="http://schemas.microsoft.com/office/powerpoint/2010/main" val="24754670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15</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Group participation not huge</a:t>
            </a:r>
          </a:p>
          <a:p>
            <a:endParaRPr lang="en-GB" dirty="0"/>
          </a:p>
        </p:txBody>
      </p:sp>
      <p:sp>
        <p:nvSpPr>
          <p:cNvPr id="4" name="Slide Number Placeholder 3"/>
          <p:cNvSpPr>
            <a:spLocks noGrp="1"/>
          </p:cNvSpPr>
          <p:nvPr>
            <p:ph type="sldNum" sz="quarter" idx="5"/>
          </p:nvPr>
        </p:nvSpPr>
        <p:spPr/>
        <p:txBody>
          <a:bodyPr/>
          <a:lstStyle/>
          <a:p>
            <a:fld id="{D75BCC0D-858F-5744-9BAB-E5E0EE8A25F6}" type="slidenum">
              <a:rPr lang="en-GB" smtClean="0"/>
              <a:t>3</a:t>
            </a:fld>
            <a:endParaRPr lang="en-GB"/>
          </a:p>
        </p:txBody>
      </p:sp>
    </p:spTree>
    <p:extLst>
      <p:ext uri="{BB962C8B-B14F-4D97-AF65-F5344CB8AC3E}">
        <p14:creationId xmlns:p14="http://schemas.microsoft.com/office/powerpoint/2010/main" val="12100181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75BCC0D-858F-5744-9BAB-E5E0EE8A25F6}" type="slidenum">
              <a:rPr lang="en-GB" smtClean="0"/>
              <a:t>4</a:t>
            </a:fld>
            <a:endParaRPr lang="en-GB"/>
          </a:p>
        </p:txBody>
      </p:sp>
    </p:spTree>
    <p:extLst>
      <p:ext uri="{BB962C8B-B14F-4D97-AF65-F5344CB8AC3E}">
        <p14:creationId xmlns:p14="http://schemas.microsoft.com/office/powerpoint/2010/main" val="4033678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75BCC0D-858F-5744-9BAB-E5E0EE8A25F6}" type="slidenum">
              <a:rPr lang="en-GB" smtClean="0"/>
              <a:t>5</a:t>
            </a:fld>
            <a:endParaRPr lang="en-GB"/>
          </a:p>
        </p:txBody>
      </p:sp>
    </p:spTree>
    <p:extLst>
      <p:ext uri="{BB962C8B-B14F-4D97-AF65-F5344CB8AC3E}">
        <p14:creationId xmlns:p14="http://schemas.microsoft.com/office/powerpoint/2010/main" val="1847681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75BCC0D-858F-5744-9BAB-E5E0EE8A25F6}" type="slidenum">
              <a:rPr lang="en-GB" smtClean="0"/>
              <a:t>6</a:t>
            </a:fld>
            <a:endParaRPr lang="en-GB"/>
          </a:p>
        </p:txBody>
      </p:sp>
    </p:spTree>
    <p:extLst>
      <p:ext uri="{BB962C8B-B14F-4D97-AF65-F5344CB8AC3E}">
        <p14:creationId xmlns:p14="http://schemas.microsoft.com/office/powerpoint/2010/main" val="4206429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75BCC0D-858F-5744-9BAB-E5E0EE8A25F6}" type="slidenum">
              <a:rPr lang="en-GB" smtClean="0"/>
              <a:t>8</a:t>
            </a:fld>
            <a:endParaRPr lang="en-GB"/>
          </a:p>
        </p:txBody>
      </p:sp>
    </p:spTree>
    <p:extLst>
      <p:ext uri="{BB962C8B-B14F-4D97-AF65-F5344CB8AC3E}">
        <p14:creationId xmlns:p14="http://schemas.microsoft.com/office/powerpoint/2010/main" val="1929490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75BCC0D-858F-5744-9BAB-E5E0EE8A25F6}" type="slidenum">
              <a:rPr lang="en-GB" smtClean="0"/>
              <a:t>9</a:t>
            </a:fld>
            <a:endParaRPr lang="en-GB"/>
          </a:p>
        </p:txBody>
      </p:sp>
    </p:spTree>
    <p:extLst>
      <p:ext uri="{BB962C8B-B14F-4D97-AF65-F5344CB8AC3E}">
        <p14:creationId xmlns:p14="http://schemas.microsoft.com/office/powerpoint/2010/main" val="852991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83A9B3-483E-57AE-2F3A-860FFFF7BB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DAEB49F-8273-6905-5388-6BB0625704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4122F7-E0E3-E85F-725D-44EEF87987A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4814B54-888D-D1DD-F951-CC39B4C0593B}"/>
              </a:ext>
            </a:extLst>
          </p:cNvPr>
          <p:cNvSpPr>
            <a:spLocks noGrp="1"/>
          </p:cNvSpPr>
          <p:nvPr>
            <p:ph type="sldNum" sz="quarter" idx="5"/>
          </p:nvPr>
        </p:nvSpPr>
        <p:spPr/>
        <p:txBody>
          <a:bodyPr/>
          <a:lstStyle/>
          <a:p>
            <a:fld id="{D75BCC0D-858F-5744-9BAB-E5E0EE8A25F6}" type="slidenum">
              <a:rPr lang="en-GB" smtClean="0"/>
              <a:t>10</a:t>
            </a:fld>
            <a:endParaRPr lang="en-GB"/>
          </a:p>
        </p:txBody>
      </p:sp>
    </p:spTree>
    <p:extLst>
      <p:ext uri="{BB962C8B-B14F-4D97-AF65-F5344CB8AC3E}">
        <p14:creationId xmlns:p14="http://schemas.microsoft.com/office/powerpoint/2010/main" val="3960254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D75BCC0D-858F-5744-9BAB-E5E0EE8A25F6}" type="slidenum">
              <a:rPr lang="en-GB" smtClean="0"/>
              <a:t>12</a:t>
            </a:fld>
            <a:endParaRPr lang="en-GB"/>
          </a:p>
        </p:txBody>
      </p:sp>
    </p:spTree>
    <p:extLst>
      <p:ext uri="{BB962C8B-B14F-4D97-AF65-F5344CB8AC3E}">
        <p14:creationId xmlns:p14="http://schemas.microsoft.com/office/powerpoint/2010/main" val="617725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
        <p:nvSpPr>
          <p:cNvPr id="3" name="TextBox 2"/>
          <p:cNvSpPr txBox="1"/>
          <p:nvPr userDrawn="1"/>
        </p:nvSpPr>
        <p:spPr>
          <a:xfrm>
            <a:off x="9938761" y="94004"/>
            <a:ext cx="2170632" cy="738664"/>
          </a:xfrm>
          <a:prstGeom prst="rect">
            <a:avLst/>
          </a:prstGeom>
          <a:noFill/>
        </p:spPr>
        <p:txBody>
          <a:bodyPr wrap="square" rtlCol="0">
            <a:spAutoFit/>
          </a:bodyPr>
          <a:lstStyle/>
          <a:p>
            <a:pPr algn="r"/>
            <a:r>
              <a:rPr lang="en-GB" sz="1400"/>
              <a:t>Document ADS-05-30</a:t>
            </a:r>
            <a:endParaRPr lang="en-GB" sz="1400" dirty="0"/>
          </a:p>
          <a:p>
            <a:pPr algn="r"/>
            <a:r>
              <a:rPr lang="en-GB" sz="1400" dirty="0"/>
              <a:t>5</a:t>
            </a:r>
            <a:r>
              <a:rPr lang="en-GB" sz="1400" baseline="30000" dirty="0"/>
              <a:t>th</a:t>
            </a:r>
            <a:r>
              <a:rPr lang="en-GB" sz="1400" baseline="0" dirty="0"/>
              <a:t> ADS-IWG session</a:t>
            </a:r>
          </a:p>
          <a:p>
            <a:pPr algn="r"/>
            <a:r>
              <a:rPr lang="en-GB" sz="1400" baseline="0" dirty="0"/>
              <a:t>9-13 December 2024</a:t>
            </a:r>
            <a:endParaRPr lang="en-GB" sz="1400" dirty="0"/>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CB71D-15CF-E8BE-F143-943C715E67C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4AB791F6-FB9D-4BE9-5792-75F591DA09D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F0E181F-9B1F-E5F4-7D11-5092D51D27C2}"/>
              </a:ext>
            </a:extLst>
          </p:cNvPr>
          <p:cNvSpPr>
            <a:spLocks noGrp="1"/>
          </p:cNvSpPr>
          <p:nvPr>
            <p:ph type="dt" sz="half" idx="10"/>
          </p:nvPr>
        </p:nvSpPr>
        <p:spPr/>
        <p:txBody>
          <a:bodyPr/>
          <a:lstStyle/>
          <a:p>
            <a:r>
              <a:rPr lang="it-IT"/>
              <a:t>11/12/2024</a:t>
            </a:r>
            <a:endParaRPr lang="en-GB"/>
          </a:p>
        </p:txBody>
      </p:sp>
      <p:sp>
        <p:nvSpPr>
          <p:cNvPr id="5" name="Footer Placeholder 4">
            <a:extLst>
              <a:ext uri="{FF2B5EF4-FFF2-40B4-BE49-F238E27FC236}">
                <a16:creationId xmlns:a16="http://schemas.microsoft.com/office/drawing/2014/main" id="{6B7D777A-492E-57B8-54CB-BBF69DEE25BC}"/>
              </a:ext>
            </a:extLst>
          </p:cNvPr>
          <p:cNvSpPr>
            <a:spLocks noGrp="1"/>
          </p:cNvSpPr>
          <p:nvPr>
            <p:ph type="ftr" sz="quarter" idx="11"/>
          </p:nvPr>
        </p:nvSpPr>
        <p:spPr/>
        <p:txBody>
          <a:bodyPr/>
          <a:lstStyle/>
          <a:p>
            <a:r>
              <a:rPr lang="en-GB"/>
              <a:t>ADS-IWG: Credibility</a:t>
            </a:r>
          </a:p>
        </p:txBody>
      </p:sp>
      <p:sp>
        <p:nvSpPr>
          <p:cNvPr id="6" name="Slide Number Placeholder 5">
            <a:extLst>
              <a:ext uri="{FF2B5EF4-FFF2-40B4-BE49-F238E27FC236}">
                <a16:creationId xmlns:a16="http://schemas.microsoft.com/office/drawing/2014/main" id="{5B2F3BB6-8C30-C2EE-C88F-5C78E54DD070}"/>
              </a:ext>
            </a:extLst>
          </p:cNvPr>
          <p:cNvSpPr>
            <a:spLocks noGrp="1"/>
          </p:cNvSpPr>
          <p:nvPr>
            <p:ph type="sldNum" sz="quarter" idx="12"/>
          </p:nvPr>
        </p:nvSpPr>
        <p:spPr/>
        <p:txBody>
          <a:bodyPr/>
          <a:lstStyle/>
          <a:p>
            <a:fld id="{6225F1E8-06EB-C648-975B-5FD539A76A0F}" type="slidenum">
              <a:rPr lang="en-GB" smtClean="0"/>
              <a:t>‹#›</a:t>
            </a:fld>
            <a:endParaRPr lang="en-GB"/>
          </a:p>
        </p:txBody>
      </p:sp>
    </p:spTree>
    <p:extLst>
      <p:ext uri="{BB962C8B-B14F-4D97-AF65-F5344CB8AC3E}">
        <p14:creationId xmlns:p14="http://schemas.microsoft.com/office/powerpoint/2010/main" val="3084190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 id="2147483671" r:id="rId20"/>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hyperlink" Target="https://wiki.unece.org/download/attachments/254181423/ADS-05-07.docx?api=v2" TargetMode="External"/><Relationship Id="rId2" Type="http://schemas.openxmlformats.org/officeDocument/2006/relationships/notesSlide" Target="../notesSlides/notesSlide6.xml"/><Relationship Id="rId1" Type="http://schemas.openxmlformats.org/officeDocument/2006/relationships/slideLayout" Target="../slideLayouts/slideLayout20.xml"/><Relationship Id="rId5" Type="http://schemas.openxmlformats.org/officeDocument/2006/relationships/image" Target="../media/image9.sv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GB" dirty="0"/>
              <a:t>ADS-IWG Phase 2</a:t>
            </a:r>
            <a:br>
              <a:rPr lang="en-GB" dirty="0"/>
            </a:br>
            <a:r>
              <a:rPr lang="en-GB" dirty="0"/>
              <a:t>Simulation credibility </a:t>
            </a:r>
            <a:br>
              <a:rPr lang="en-GB" dirty="0"/>
            </a:br>
            <a:r>
              <a:rPr lang="en-GB" sz="4400" dirty="0"/>
              <a:t>Requirements and assessment</a:t>
            </a:r>
            <a:endParaRPr lang="en-GB" dirty="0"/>
          </a:p>
        </p:txBody>
      </p:sp>
      <p:sp>
        <p:nvSpPr>
          <p:cNvPr id="4" name="Subtitle 1">
            <a:extLst>
              <a:ext uri="{FF2B5EF4-FFF2-40B4-BE49-F238E27FC236}">
                <a16:creationId xmlns:a16="http://schemas.microsoft.com/office/drawing/2014/main" id="{8D4AC1B1-E20F-D848-A33F-CD59C7466E5B}"/>
              </a:ext>
            </a:extLst>
          </p:cNvPr>
          <p:cNvSpPr>
            <a:spLocks noGrp="1"/>
          </p:cNvSpPr>
          <p:nvPr>
            <p:ph type="subTitle" idx="1"/>
          </p:nvPr>
        </p:nvSpPr>
        <p:spPr/>
        <p:txBody>
          <a:bodyPr/>
          <a:lstStyle/>
          <a:p>
            <a:pPr>
              <a:spcAft>
                <a:spcPts val="0"/>
              </a:spcAft>
            </a:pPr>
            <a:r>
              <a:rPr lang="en-GB" dirty="0"/>
              <a:t>ADS-IWG 5</a:t>
            </a:r>
            <a:r>
              <a:rPr lang="en-GB" baseline="30000" dirty="0"/>
              <a:t>th</a:t>
            </a:r>
            <a:r>
              <a:rPr lang="en-GB" dirty="0"/>
              <a:t> session</a:t>
            </a:r>
          </a:p>
          <a:p>
            <a:pPr>
              <a:spcAft>
                <a:spcPts val="0"/>
              </a:spcAft>
            </a:pPr>
            <a:r>
              <a:rPr lang="en-GB" dirty="0"/>
              <a:t>Seoul - 09-13/12/2024</a:t>
            </a:r>
          </a:p>
        </p:txBody>
      </p:sp>
      <p:sp>
        <p:nvSpPr>
          <p:cNvPr id="8" name="Text Placeholder 7"/>
          <p:cNvSpPr>
            <a:spLocks noGrp="1"/>
          </p:cNvSpPr>
          <p:nvPr>
            <p:ph type="body" sz="quarter" idx="13"/>
          </p:nvPr>
        </p:nvSpPr>
        <p:spPr/>
        <p:txBody>
          <a:bodyPr/>
          <a:lstStyle/>
          <a:p>
            <a:r>
              <a:rPr lang="en-GB" dirty="0"/>
              <a:t>Biagio Ciuffo, Riccardo </a:t>
            </a:r>
            <a:r>
              <a:rPr lang="en-GB" dirty="0" err="1"/>
              <a:t>Donà</a:t>
            </a:r>
            <a:endParaRPr lang="en-GB" dirty="0"/>
          </a:p>
        </p:txBody>
      </p:sp>
    </p:spTree>
    <p:extLst>
      <p:ext uri="{BB962C8B-B14F-4D97-AF65-F5344CB8AC3E}">
        <p14:creationId xmlns:p14="http://schemas.microsoft.com/office/powerpoint/2010/main" val="2182713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07FCC3-5374-96AC-FA0B-7B3EF444310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CEF77D9-B810-4552-6CF3-6C382DF4926E}"/>
              </a:ext>
            </a:extLst>
          </p:cNvPr>
          <p:cNvSpPr>
            <a:spLocks noGrp="1"/>
          </p:cNvSpPr>
          <p:nvPr>
            <p:ph type="title"/>
          </p:nvPr>
        </p:nvSpPr>
        <p:spPr/>
        <p:txBody>
          <a:bodyPr/>
          <a:lstStyle/>
          <a:p>
            <a:r>
              <a:rPr lang="en-GB" dirty="0"/>
              <a:t>Manufacturer requirements 2/2</a:t>
            </a:r>
          </a:p>
        </p:txBody>
      </p:sp>
      <p:sp>
        <p:nvSpPr>
          <p:cNvPr id="6" name="Slide Number Placeholder 5">
            <a:extLst>
              <a:ext uri="{FF2B5EF4-FFF2-40B4-BE49-F238E27FC236}">
                <a16:creationId xmlns:a16="http://schemas.microsoft.com/office/drawing/2014/main" id="{2F1AA741-F4B4-B287-166B-028389D8202B}"/>
              </a:ext>
            </a:extLst>
          </p:cNvPr>
          <p:cNvSpPr>
            <a:spLocks noGrp="1"/>
          </p:cNvSpPr>
          <p:nvPr>
            <p:ph type="sldNum" sz="quarter" idx="12"/>
          </p:nvPr>
        </p:nvSpPr>
        <p:spPr/>
        <p:txBody>
          <a:bodyPr/>
          <a:lstStyle/>
          <a:p>
            <a:fld id="{6225F1E8-06EB-C648-975B-5FD539A76A0F}" type="slidenum">
              <a:rPr lang="en-GB" smtClean="0"/>
              <a:t>10</a:t>
            </a:fld>
            <a:endParaRPr lang="en-GB"/>
          </a:p>
        </p:txBody>
      </p:sp>
      <p:graphicFrame>
        <p:nvGraphicFramePr>
          <p:cNvPr id="7" name="Content Placeholder 7">
            <a:extLst>
              <a:ext uri="{FF2B5EF4-FFF2-40B4-BE49-F238E27FC236}">
                <a16:creationId xmlns:a16="http://schemas.microsoft.com/office/drawing/2014/main" id="{9743F6E7-80EF-A568-3394-AAAFEC90A71E}"/>
              </a:ext>
            </a:extLst>
          </p:cNvPr>
          <p:cNvGraphicFramePr>
            <a:graphicFrameLocks/>
          </p:cNvGraphicFramePr>
          <p:nvPr/>
        </p:nvGraphicFramePr>
        <p:xfrm>
          <a:off x="751800" y="1962181"/>
          <a:ext cx="10688400" cy="3962654"/>
        </p:xfrm>
        <a:graphic>
          <a:graphicData uri="http://schemas.openxmlformats.org/drawingml/2006/table">
            <a:tbl>
              <a:tblPr firstCol="1" bandRow="1"/>
              <a:tblGrid>
                <a:gridCol w="3776634">
                  <a:extLst>
                    <a:ext uri="{9D8B030D-6E8A-4147-A177-3AD203B41FA5}">
                      <a16:colId xmlns:a16="http://schemas.microsoft.com/office/drawing/2014/main" val="501415048"/>
                    </a:ext>
                  </a:extLst>
                </a:gridCol>
                <a:gridCol w="4103480">
                  <a:extLst>
                    <a:ext uri="{9D8B030D-6E8A-4147-A177-3AD203B41FA5}">
                      <a16:colId xmlns:a16="http://schemas.microsoft.com/office/drawing/2014/main" val="520284978"/>
                    </a:ext>
                  </a:extLst>
                </a:gridCol>
                <a:gridCol w="2808286">
                  <a:extLst>
                    <a:ext uri="{9D8B030D-6E8A-4147-A177-3AD203B41FA5}">
                      <a16:colId xmlns:a16="http://schemas.microsoft.com/office/drawing/2014/main" val="1569331515"/>
                    </a:ext>
                  </a:extLst>
                </a:gridCol>
              </a:tblGrid>
              <a:tr h="0">
                <a:tc>
                  <a:txBody>
                    <a:bodyPr/>
                    <a:lstStyle/>
                    <a:p>
                      <a:pPr marL="685800" indent="-685800" algn="just">
                        <a:lnSpc>
                          <a:spcPct val="107000"/>
                        </a:lnSpc>
                        <a:spcAft>
                          <a:spcPts val="800"/>
                        </a:spcAft>
                      </a:pPr>
                      <a:r>
                        <a:rPr lang="en-US" sz="1300" kern="100" dirty="0">
                          <a:effectLst/>
                          <a:latin typeface="Times New Roman" panose="02020603050405020304" pitchFamily="18" charset="0"/>
                          <a:ea typeface="Calibri" panose="020F0502020204030204" pitchFamily="34" charset="0"/>
                          <a:cs typeface="Times New Roman" panose="02020603050405020304" pitchFamily="18" charset="0"/>
                        </a:rPr>
                        <a:t>Annex 5 – Appendix 1 – 41.	</a:t>
                      </a:r>
                      <a:r>
                        <a:rPr lang="en-US" sz="1300" kern="0" dirty="0">
                          <a:effectLst/>
                          <a:latin typeface="Times New Roman" panose="02020603050405020304" pitchFamily="18" charset="0"/>
                          <a:ea typeface="MS Mincho" panose="02020609040205080304" pitchFamily="49" charset="-128"/>
                          <a:cs typeface="Times New Roman" panose="02020603050405020304" pitchFamily="18" charset="0"/>
                        </a:rPr>
                        <a:t> </a:t>
                      </a: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The ADS manufacturer should demonstrate that robust calibration procedures have been adopted and that this has identified and calibrated the most critical parameters leading to an increase in the credibility of the developed toolchain.</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5.8.1.5.4.2.	The manufacturer shall demonstrate that robust calibration procedures have been adopted for assigning appropriate value(s) to </a:t>
                      </a:r>
                      <a:r>
                        <a:rPr lang="en-GB" sz="1300" strike="sngStrike"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most critical</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all</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simulation </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parameters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whilst ensuring that special attention is taken for the most critical parameters. This is</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to ensure that the simulation toolchain(s) </a:t>
                      </a:r>
                      <a:r>
                        <a:rPr lang="en-GB" sz="1300" strike="sngStrike"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imitates</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can be used to emulate the relevant real-world </a:t>
                      </a:r>
                      <a:r>
                        <a:rPr lang="en-GB" sz="1300" strike="sngStrike"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physical</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system.</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b="1" kern="1200" dirty="0">
                          <a:solidFill>
                            <a:schemeClr val="tx1"/>
                          </a:solidFill>
                          <a:effectLst/>
                          <a:latin typeface="Times New Roman" panose="02020603050405020304" pitchFamily="18" charset="0"/>
                          <a:ea typeface="+mn-ea"/>
                          <a:cs typeface="Times New Roman" panose="02020603050405020304" pitchFamily="18" charset="0"/>
                        </a:rPr>
                        <a:t>OPI 21/11/2024</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rephrased to make sure there is no “unrobust” procedures but parameters might be treated differently depending on the sensitivity analysis outcome</a:t>
                      </a:r>
                      <a:r>
                        <a:rPr lang="en-IT" sz="1300" dirty="0">
                          <a:effectLst/>
                          <a:latin typeface="Times New Roman" panose="02020603050405020304" pitchFamily="18" charset="0"/>
                          <a:cs typeface="Times New Roman" panose="02020603050405020304" pitchFamily="18" charset="0"/>
                        </a:rPr>
                        <a: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9436210"/>
                  </a:ext>
                </a:extLst>
              </a:tr>
              <a:tr h="587375">
                <a:tc>
                  <a:txBody>
                    <a:bodyPr/>
                    <a:lstStyle/>
                    <a:p>
                      <a:pPr marL="685800" indent="-685800" algn="just">
                        <a:lnSpc>
                          <a:spcPct val="107000"/>
                        </a:lnSpc>
                        <a:spcAft>
                          <a:spcPts val="800"/>
                        </a:spcAft>
                      </a:pP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Annex 5 – Appendix 1 – 43.	The quantitative process of determining the degree to which a model or a simulation is an accurate representation of the real world from the perspective of the intended uses of the M&amp;S. It is recommended that the following items be considered when assessing the validity of a model or simulation:</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5.8.1.6.1.	The manufacturer shall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perform a validation analysis to </a:t>
                      </a:r>
                      <a:r>
                        <a:rPr lang="en-GB" sz="1300" strike="sngStrike"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quantitatively</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determine the degree to which the simulation toolchain(s) is an accurate representation of the real-world system </a:t>
                      </a:r>
                      <a:r>
                        <a:rPr lang="en-GB" sz="1300" strike="sngStrike"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by means of a validation analysis</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validation analysis shall be based on quantitative metrics.</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OPI </a:t>
                      </a:r>
                      <a:r>
                        <a:rPr lang="en-GB" sz="1300" b="1" kern="100" dirty="0">
                          <a:effectLst/>
                          <a:latin typeface="Times New Roman" panose="02020603050405020304" pitchFamily="18" charset="0"/>
                          <a:ea typeface="Calibri" panose="020F0502020204030204" pitchFamily="34" charset="0"/>
                          <a:cs typeface="Times New Roman" panose="02020603050405020304" pitchFamily="18" charset="0"/>
                        </a:rPr>
                        <a:t>7/11/2024</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rephrased following UK comment</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2543607"/>
                  </a:ext>
                </a:extLst>
              </a:tr>
            </a:tbl>
          </a:graphicData>
        </a:graphic>
      </p:graphicFrame>
    </p:spTree>
    <p:extLst>
      <p:ext uri="{BB962C8B-B14F-4D97-AF65-F5344CB8AC3E}">
        <p14:creationId xmlns:p14="http://schemas.microsoft.com/office/powerpoint/2010/main" val="567256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8D3664-A6D2-09C9-C166-F21E31CE1E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7A3CA6B-0C67-F41E-DD95-CA1ED5485641}"/>
              </a:ext>
            </a:extLst>
          </p:cNvPr>
          <p:cNvSpPr>
            <a:spLocks noGrp="1"/>
          </p:cNvSpPr>
          <p:nvPr>
            <p:ph type="title"/>
          </p:nvPr>
        </p:nvSpPr>
        <p:spPr/>
        <p:txBody>
          <a:bodyPr/>
          <a:lstStyle/>
          <a:p>
            <a:r>
              <a:rPr lang="en-GB" dirty="0"/>
              <a:t>Assessment requirements 1/2</a:t>
            </a:r>
          </a:p>
        </p:txBody>
      </p:sp>
      <p:graphicFrame>
        <p:nvGraphicFramePr>
          <p:cNvPr id="8" name="Content Placeholder 7">
            <a:extLst>
              <a:ext uri="{FF2B5EF4-FFF2-40B4-BE49-F238E27FC236}">
                <a16:creationId xmlns:a16="http://schemas.microsoft.com/office/drawing/2014/main" id="{1FE72E7B-F6F6-3C98-D7ED-D26B2C97D260}"/>
              </a:ext>
            </a:extLst>
          </p:cNvPr>
          <p:cNvGraphicFramePr>
            <a:graphicFrameLocks noGrp="1"/>
          </p:cNvGraphicFramePr>
          <p:nvPr>
            <p:ph idx="1"/>
          </p:nvPr>
        </p:nvGraphicFramePr>
        <p:xfrm>
          <a:off x="751800" y="1962181"/>
          <a:ext cx="10688400" cy="3852291"/>
        </p:xfrm>
        <a:graphic>
          <a:graphicData uri="http://schemas.openxmlformats.org/drawingml/2006/table">
            <a:tbl>
              <a:tblPr firstCol="1" bandRow="1"/>
              <a:tblGrid>
                <a:gridCol w="3776634">
                  <a:extLst>
                    <a:ext uri="{9D8B030D-6E8A-4147-A177-3AD203B41FA5}">
                      <a16:colId xmlns:a16="http://schemas.microsoft.com/office/drawing/2014/main" val="501415048"/>
                    </a:ext>
                  </a:extLst>
                </a:gridCol>
                <a:gridCol w="4103480">
                  <a:extLst>
                    <a:ext uri="{9D8B030D-6E8A-4147-A177-3AD203B41FA5}">
                      <a16:colId xmlns:a16="http://schemas.microsoft.com/office/drawing/2014/main" val="520284978"/>
                    </a:ext>
                  </a:extLst>
                </a:gridCol>
                <a:gridCol w="2808286">
                  <a:extLst>
                    <a:ext uri="{9D8B030D-6E8A-4147-A177-3AD203B41FA5}">
                      <a16:colId xmlns:a16="http://schemas.microsoft.com/office/drawing/2014/main" val="1569331515"/>
                    </a:ext>
                  </a:extLst>
                </a:gridCol>
              </a:tblGrid>
              <a:tr h="0">
                <a:tc>
                  <a:txBody>
                    <a:bodyPr/>
                    <a:lstStyle/>
                    <a:p>
                      <a:pPr marL="685800" indent="-685800" algn="just">
                        <a:lnSpc>
                          <a:spcPct val="107000"/>
                        </a:lnSpc>
                        <a:spcAft>
                          <a:spcPts val="800"/>
                        </a:spcAft>
                      </a:pP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Annex 5 – Appendix 1 – 4. 	[…] The assessor should investigate the documentation and evidence supporting credibility during the audit phase. It is understood that the actual validation tests will take place once there is sufficient evidence that a simulation tool or toolchain produces credible results.</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6.4.1.	The assessor shall review the manufacturer’s credibility framework to determine whether the simulation the toolchain(s) is suitable to undertake virtual testing.</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9436210"/>
                  </a:ext>
                </a:extLst>
              </a:tr>
              <a:tr h="587375">
                <a:tc>
                  <a:txBody>
                    <a:bodyPr/>
                    <a:lstStyle/>
                    <a:p>
                      <a:pPr algn="just">
                        <a:lnSpc>
                          <a:spcPct val="107000"/>
                        </a:lnSpc>
                        <a:spcAft>
                          <a:spcPts val="800"/>
                        </a:spcAft>
                      </a:pPr>
                      <a:r>
                        <a:rPr lang="en-GB" sz="1300" b="1" kern="1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NEW</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6.4.2.	The assessor shall review the documentation and evidence supporting the manufacturer’s claims. </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lphaLcParenR"/>
                      </a:pPr>
                      <a:r>
                        <a:rPr lang="en-GB" sz="13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successful outcome of the assessment will be a confirmation that the claims of the manufacturer about the capability of the simulation toolchain(s), including its scope, are correct and that it can be used to perform the virtual testing as part of the ADS assessment.  </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lphaLcParenR"/>
                      </a:pPr>
                      <a:r>
                        <a:rPr lang="en-GB" sz="13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simulation toolchain(s) can only be used to undertake virtual testing once the credibility of the same has been established.</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2543607"/>
                  </a:ext>
                </a:extLst>
              </a:tr>
            </a:tbl>
          </a:graphicData>
        </a:graphic>
      </p:graphicFrame>
      <p:sp>
        <p:nvSpPr>
          <p:cNvPr id="6" name="Slide Number Placeholder 5">
            <a:extLst>
              <a:ext uri="{FF2B5EF4-FFF2-40B4-BE49-F238E27FC236}">
                <a16:creationId xmlns:a16="http://schemas.microsoft.com/office/drawing/2014/main" id="{F3BF527C-E0DB-19BE-0EE8-CB482D530768}"/>
              </a:ext>
            </a:extLst>
          </p:cNvPr>
          <p:cNvSpPr>
            <a:spLocks noGrp="1"/>
          </p:cNvSpPr>
          <p:nvPr>
            <p:ph type="sldNum" sz="quarter" idx="12"/>
          </p:nvPr>
        </p:nvSpPr>
        <p:spPr/>
        <p:txBody>
          <a:bodyPr/>
          <a:lstStyle/>
          <a:p>
            <a:fld id="{6225F1E8-06EB-C648-975B-5FD539A76A0F}" type="slidenum">
              <a:rPr lang="en-GB" smtClean="0"/>
              <a:t>11</a:t>
            </a:fld>
            <a:endParaRPr lang="en-GB"/>
          </a:p>
        </p:txBody>
      </p:sp>
    </p:spTree>
    <p:extLst>
      <p:ext uri="{BB962C8B-B14F-4D97-AF65-F5344CB8AC3E}">
        <p14:creationId xmlns:p14="http://schemas.microsoft.com/office/powerpoint/2010/main" val="9649998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DB9F6A-60F4-6FD5-AB88-56A9282F32E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6D4101-D506-A82D-F09B-9E2128C41359}"/>
              </a:ext>
            </a:extLst>
          </p:cNvPr>
          <p:cNvSpPr>
            <a:spLocks noGrp="1"/>
          </p:cNvSpPr>
          <p:nvPr>
            <p:ph type="title"/>
          </p:nvPr>
        </p:nvSpPr>
        <p:spPr/>
        <p:txBody>
          <a:bodyPr/>
          <a:lstStyle/>
          <a:p>
            <a:r>
              <a:rPr lang="en-GB" dirty="0"/>
              <a:t>Assessment requirements 2/2</a:t>
            </a:r>
          </a:p>
        </p:txBody>
      </p:sp>
      <p:graphicFrame>
        <p:nvGraphicFramePr>
          <p:cNvPr id="8" name="Content Placeholder 7">
            <a:extLst>
              <a:ext uri="{FF2B5EF4-FFF2-40B4-BE49-F238E27FC236}">
                <a16:creationId xmlns:a16="http://schemas.microsoft.com/office/drawing/2014/main" id="{61936058-84BF-8F85-ADB2-6A052D36274A}"/>
              </a:ext>
            </a:extLst>
          </p:cNvPr>
          <p:cNvGraphicFramePr>
            <a:graphicFrameLocks noGrp="1"/>
          </p:cNvGraphicFramePr>
          <p:nvPr>
            <p:ph idx="1"/>
          </p:nvPr>
        </p:nvGraphicFramePr>
        <p:xfrm>
          <a:off x="751800" y="1962181"/>
          <a:ext cx="10688400" cy="4083431"/>
        </p:xfrm>
        <a:graphic>
          <a:graphicData uri="http://schemas.openxmlformats.org/drawingml/2006/table">
            <a:tbl>
              <a:tblPr firstCol="1" bandRow="1"/>
              <a:tblGrid>
                <a:gridCol w="3776634">
                  <a:extLst>
                    <a:ext uri="{9D8B030D-6E8A-4147-A177-3AD203B41FA5}">
                      <a16:colId xmlns:a16="http://schemas.microsoft.com/office/drawing/2014/main" val="501415048"/>
                    </a:ext>
                  </a:extLst>
                </a:gridCol>
                <a:gridCol w="4103480">
                  <a:extLst>
                    <a:ext uri="{9D8B030D-6E8A-4147-A177-3AD203B41FA5}">
                      <a16:colId xmlns:a16="http://schemas.microsoft.com/office/drawing/2014/main" val="520284978"/>
                    </a:ext>
                  </a:extLst>
                </a:gridCol>
                <a:gridCol w="2808286">
                  <a:extLst>
                    <a:ext uri="{9D8B030D-6E8A-4147-A177-3AD203B41FA5}">
                      <a16:colId xmlns:a16="http://schemas.microsoft.com/office/drawing/2014/main" val="1569331515"/>
                    </a:ext>
                  </a:extLst>
                </a:gridCol>
              </a:tblGrid>
              <a:tr h="0">
                <a:tc>
                  <a:txBody>
                    <a:bodyPr/>
                    <a:lstStyle/>
                    <a:p>
                      <a:pPr marL="685800" indent="-685800" algn="just">
                        <a:lnSpc>
                          <a:spcPct val="107000"/>
                        </a:lnSpc>
                        <a:spcAft>
                          <a:spcPts val="800"/>
                        </a:spcAft>
                      </a:pP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Annex 5 – Appendix 1 – 43 (g). 	The assessor should audit the documentation provided by the manufacturer and may carry out tests of the complete integrated tool. If the output of the virtual tests does not sufficiently replicate the output of physical tests, the assessor may request that the virtual and/or physical tests to be repeated. The outcome of the tests will be reviewed and any deviation in the results should be reviewed with the manufacturer. Sufficient explanation is required to justify why the test configuration caused deviation in results.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US" sz="13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6.4.3.	The assessor shall audit the information provided by the manufacturer and may request or carry out additional tests of the simulation toolchain(s) or physical tests. The outcome of the tests shall be reviewed and any concerns or discrepancies shall be raised and reviewed with the manufacturer.</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manufacturer shall provide an explanation of the discrepancies in the results.  If the results from the simulation toolchain(s) do not sufficiently replicate the output of physical test or does not have sufficient scope the assessor shall inform the manufacturer.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685800" indent="-685800" algn="just">
                        <a:lnSpc>
                          <a:spcPct val="107000"/>
                        </a:lnSpc>
                        <a:spcAft>
                          <a:spcPts val="800"/>
                        </a:spcAft>
                      </a:pP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The manufacturer shall conduct extra validation activity and resubmit their information for further assessment.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9436210"/>
                  </a:ext>
                </a:extLst>
              </a:tr>
            </a:tbl>
          </a:graphicData>
        </a:graphic>
      </p:graphicFrame>
      <p:sp>
        <p:nvSpPr>
          <p:cNvPr id="6" name="Slide Number Placeholder 5">
            <a:extLst>
              <a:ext uri="{FF2B5EF4-FFF2-40B4-BE49-F238E27FC236}">
                <a16:creationId xmlns:a16="http://schemas.microsoft.com/office/drawing/2014/main" id="{0206F38E-8373-F07A-35DE-35767A5A998E}"/>
              </a:ext>
            </a:extLst>
          </p:cNvPr>
          <p:cNvSpPr>
            <a:spLocks noGrp="1"/>
          </p:cNvSpPr>
          <p:nvPr>
            <p:ph type="sldNum" sz="quarter" idx="12"/>
          </p:nvPr>
        </p:nvSpPr>
        <p:spPr/>
        <p:txBody>
          <a:bodyPr/>
          <a:lstStyle/>
          <a:p>
            <a:fld id="{6225F1E8-06EB-C648-975B-5FD539A76A0F}" type="slidenum">
              <a:rPr lang="en-GB" smtClean="0"/>
              <a:t>12</a:t>
            </a:fld>
            <a:endParaRPr lang="en-GB"/>
          </a:p>
        </p:txBody>
      </p:sp>
    </p:spTree>
    <p:extLst>
      <p:ext uri="{BB962C8B-B14F-4D97-AF65-F5344CB8AC3E}">
        <p14:creationId xmlns:p14="http://schemas.microsoft.com/office/powerpoint/2010/main" val="4154723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B5340-1FD9-7E3E-A3B1-0E85BBD1D23F}"/>
              </a:ext>
            </a:extLst>
          </p:cNvPr>
          <p:cNvSpPr>
            <a:spLocks noGrp="1"/>
          </p:cNvSpPr>
          <p:nvPr>
            <p:ph type="title"/>
          </p:nvPr>
        </p:nvSpPr>
        <p:spPr/>
        <p:txBody>
          <a:bodyPr/>
          <a:lstStyle/>
          <a:p>
            <a:r>
              <a:rPr lang="en-GB" dirty="0"/>
              <a:t>Open items</a:t>
            </a:r>
          </a:p>
        </p:txBody>
      </p:sp>
      <p:sp>
        <p:nvSpPr>
          <p:cNvPr id="3" name="Content Placeholder 2">
            <a:extLst>
              <a:ext uri="{FF2B5EF4-FFF2-40B4-BE49-F238E27FC236}">
                <a16:creationId xmlns:a16="http://schemas.microsoft.com/office/drawing/2014/main" id="{5EC391C7-0A09-7A46-E143-13B6C1F3EC60}"/>
              </a:ext>
            </a:extLst>
          </p:cNvPr>
          <p:cNvSpPr>
            <a:spLocks noGrp="1"/>
          </p:cNvSpPr>
          <p:nvPr>
            <p:ph idx="1"/>
          </p:nvPr>
        </p:nvSpPr>
        <p:spPr/>
        <p:txBody>
          <a:bodyPr/>
          <a:lstStyle/>
          <a:p>
            <a:r>
              <a:rPr lang="en-GB" dirty="0"/>
              <a:t>Link between Credibility &amp; SMS </a:t>
            </a:r>
            <a:r>
              <a:rPr lang="en-GB" sz="2400" dirty="0"/>
              <a:t>(5.8.1.3.X </a:t>
            </a:r>
            <a:r>
              <a:rPr lang="en-GB" sz="2400" i="1" dirty="0"/>
              <a:t>Management activities</a:t>
            </a:r>
            <a:r>
              <a:rPr lang="en-GB" sz="2400" dirty="0"/>
              <a:t>)</a:t>
            </a:r>
          </a:p>
          <a:p>
            <a:r>
              <a:rPr lang="en-GB" dirty="0"/>
              <a:t>Link between Credibility &amp; Safety Case </a:t>
            </a:r>
            <a:r>
              <a:rPr lang="en-GB" sz="2400" dirty="0"/>
              <a:t>(4.6 </a:t>
            </a:r>
            <a:r>
              <a:rPr lang="en-GB" sz="2400" i="1" dirty="0"/>
              <a:t>General Requirements</a:t>
            </a:r>
            <a:r>
              <a:rPr lang="en-GB" sz="2400" dirty="0"/>
              <a:t>)</a:t>
            </a:r>
            <a:endParaRPr lang="en-GB" dirty="0"/>
          </a:p>
          <a:p>
            <a:r>
              <a:rPr lang="en-GB" dirty="0"/>
              <a:t>Level of detail in Assessment:</a:t>
            </a:r>
          </a:p>
          <a:p>
            <a:pPr lvl="1">
              <a:buFont typeface="Wingdings" pitchFamily="2" charset="2"/>
              <a:buChar char="ü"/>
            </a:pPr>
            <a:r>
              <a:rPr lang="en-GB" dirty="0"/>
              <a:t> </a:t>
            </a:r>
            <a:r>
              <a:rPr lang="en-GB" dirty="0">
                <a:solidFill>
                  <a:srgbClr val="00B050"/>
                </a:solidFill>
              </a:rPr>
              <a:t>Option 1: high-level requirements </a:t>
            </a:r>
          </a:p>
          <a:p>
            <a:pPr lvl="1">
              <a:buFont typeface="Wingdings" pitchFamily="2" charset="2"/>
              <a:buChar char="Ø"/>
            </a:pPr>
            <a:r>
              <a:rPr lang="en-GB" dirty="0"/>
              <a:t> </a:t>
            </a:r>
            <a:r>
              <a:rPr lang="en-GB" dirty="0">
                <a:solidFill>
                  <a:srgbClr val="FFC000"/>
                </a:solidFill>
              </a:rPr>
              <a:t>Option 2: middle-level requirements</a:t>
            </a:r>
          </a:p>
          <a:p>
            <a:pPr lvl="1">
              <a:buFont typeface="Wingdings" pitchFamily="2" charset="2"/>
              <a:buChar char="Ø"/>
            </a:pPr>
            <a:r>
              <a:rPr lang="en-GB" dirty="0"/>
              <a:t> Option 3: low-level requirements (is it useful to double manufacturer requirement for the assessor?)</a:t>
            </a:r>
          </a:p>
          <a:p>
            <a:pPr lvl="1">
              <a:buFont typeface="Wingdings" pitchFamily="2" charset="2"/>
              <a:buChar char="Ø"/>
            </a:pPr>
            <a:r>
              <a:rPr lang="en-GB" dirty="0"/>
              <a:t> Option 4: </a:t>
            </a:r>
            <a:r>
              <a:rPr lang="en-GB" sz="2400" dirty="0"/>
              <a:t>Alternate approach (Maturity Level)</a:t>
            </a:r>
            <a:endParaRPr lang="en-GB" dirty="0"/>
          </a:p>
          <a:p>
            <a:endParaRPr lang="en-GB" dirty="0"/>
          </a:p>
        </p:txBody>
      </p:sp>
      <p:sp>
        <p:nvSpPr>
          <p:cNvPr id="6" name="Slide Number Placeholder 5">
            <a:extLst>
              <a:ext uri="{FF2B5EF4-FFF2-40B4-BE49-F238E27FC236}">
                <a16:creationId xmlns:a16="http://schemas.microsoft.com/office/drawing/2014/main" id="{D58F738A-F882-A522-E6B8-71C639C2E7E4}"/>
              </a:ext>
            </a:extLst>
          </p:cNvPr>
          <p:cNvSpPr>
            <a:spLocks noGrp="1"/>
          </p:cNvSpPr>
          <p:nvPr>
            <p:ph type="sldNum" sz="quarter" idx="12"/>
          </p:nvPr>
        </p:nvSpPr>
        <p:spPr/>
        <p:txBody>
          <a:bodyPr/>
          <a:lstStyle/>
          <a:p>
            <a:fld id="{6225F1E8-06EB-C648-975B-5FD539A76A0F}" type="slidenum">
              <a:rPr lang="en-GB" smtClean="0"/>
              <a:t>13</a:t>
            </a:fld>
            <a:endParaRPr lang="en-GB"/>
          </a:p>
        </p:txBody>
      </p:sp>
    </p:spTree>
    <p:extLst>
      <p:ext uri="{BB962C8B-B14F-4D97-AF65-F5344CB8AC3E}">
        <p14:creationId xmlns:p14="http://schemas.microsoft.com/office/powerpoint/2010/main" val="3226333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CEEB6C-25D2-CCF2-BB3C-F3932C50B58F}"/>
              </a:ext>
            </a:extLst>
          </p:cNvPr>
          <p:cNvSpPr>
            <a:spLocks noGrp="1"/>
          </p:cNvSpPr>
          <p:nvPr>
            <p:ph type="title"/>
          </p:nvPr>
        </p:nvSpPr>
        <p:spPr/>
        <p:txBody>
          <a:bodyPr/>
          <a:lstStyle/>
          <a:p>
            <a:r>
              <a:rPr lang="en-GB" dirty="0"/>
              <a:t>Work ahead</a:t>
            </a:r>
          </a:p>
        </p:txBody>
      </p:sp>
      <p:sp>
        <p:nvSpPr>
          <p:cNvPr id="3" name="Content Placeholder 2">
            <a:extLst>
              <a:ext uri="{FF2B5EF4-FFF2-40B4-BE49-F238E27FC236}">
                <a16:creationId xmlns:a16="http://schemas.microsoft.com/office/drawing/2014/main" id="{6991F436-DC48-5656-D4A3-69E2A354C9C1}"/>
              </a:ext>
            </a:extLst>
          </p:cNvPr>
          <p:cNvSpPr>
            <a:spLocks noGrp="1"/>
          </p:cNvSpPr>
          <p:nvPr>
            <p:ph idx="1"/>
          </p:nvPr>
        </p:nvSpPr>
        <p:spPr/>
        <p:txBody>
          <a:bodyPr vert="horz" lIns="91440" tIns="45720" rIns="91440" bIns="45720" rtlCol="0" anchor="t">
            <a:normAutofit/>
          </a:bodyPr>
          <a:lstStyle/>
          <a:p>
            <a:pPr>
              <a:buFont typeface="Wingdings" pitchFamily="2" charset="2"/>
              <a:buChar char="Ø"/>
            </a:pPr>
            <a:r>
              <a:rPr lang="en-GB" dirty="0"/>
              <a:t> To complete Assessment provisions (in collaboration with </a:t>
            </a:r>
            <a:r>
              <a:rPr lang="en-GB" b="1" dirty="0"/>
              <a:t>testing </a:t>
            </a:r>
            <a:r>
              <a:rPr lang="en-GB" dirty="0"/>
              <a:t>subgroup)</a:t>
            </a:r>
          </a:p>
          <a:p>
            <a:pPr>
              <a:buFont typeface="Wingdings" pitchFamily="2" charset="2"/>
              <a:buChar char="Ø"/>
            </a:pPr>
            <a:r>
              <a:rPr lang="en-GB" dirty="0"/>
              <a:t> To provide provisions on “Documentation Structure” (a.k.a. simulation handbook, guidance from ID)</a:t>
            </a:r>
          </a:p>
        </p:txBody>
      </p:sp>
      <p:sp>
        <p:nvSpPr>
          <p:cNvPr id="6" name="Slide Number Placeholder 5">
            <a:extLst>
              <a:ext uri="{FF2B5EF4-FFF2-40B4-BE49-F238E27FC236}">
                <a16:creationId xmlns:a16="http://schemas.microsoft.com/office/drawing/2014/main" id="{4E74C2B5-578D-C58C-4852-5C61448903CC}"/>
              </a:ext>
            </a:extLst>
          </p:cNvPr>
          <p:cNvSpPr>
            <a:spLocks noGrp="1"/>
          </p:cNvSpPr>
          <p:nvPr>
            <p:ph type="sldNum" sz="quarter" idx="12"/>
          </p:nvPr>
        </p:nvSpPr>
        <p:spPr/>
        <p:txBody>
          <a:bodyPr/>
          <a:lstStyle/>
          <a:p>
            <a:fld id="{6225F1E8-06EB-C648-975B-5FD539A76A0F}" type="slidenum">
              <a:rPr lang="en-GB" smtClean="0"/>
              <a:t>14</a:t>
            </a:fld>
            <a:endParaRPr lang="en-GB"/>
          </a:p>
        </p:txBody>
      </p:sp>
    </p:spTree>
    <p:extLst>
      <p:ext uri="{BB962C8B-B14F-4D97-AF65-F5344CB8AC3E}">
        <p14:creationId xmlns:p14="http://schemas.microsoft.com/office/powerpoint/2010/main" val="3863546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
        <p:nvSpPr>
          <p:cNvPr id="6" name="Subtitle 5"/>
          <p:cNvSpPr>
            <a:spLocks noGrp="1"/>
          </p:cNvSpPr>
          <p:nvPr>
            <p:ph type="subTitle" idx="1"/>
          </p:nvPr>
        </p:nvSpPr>
        <p:spPr/>
        <p:txBody>
          <a:bodyPr/>
          <a:lstStyle/>
          <a:p>
            <a:endParaRPr lang="en-GB"/>
          </a:p>
        </p:txBody>
      </p:sp>
    </p:spTree>
    <p:extLst>
      <p:ext uri="{BB962C8B-B14F-4D97-AF65-F5344CB8AC3E}">
        <p14:creationId xmlns:p14="http://schemas.microsoft.com/office/powerpoint/2010/main" val="4273619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3E368-D44D-D323-99B4-4772BBB2430D}"/>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A91B303A-94DB-1A02-3D29-B5423DD7D7AD}"/>
              </a:ext>
            </a:extLst>
          </p:cNvPr>
          <p:cNvSpPr>
            <a:spLocks noGrp="1"/>
          </p:cNvSpPr>
          <p:nvPr>
            <p:ph idx="1"/>
          </p:nvPr>
        </p:nvSpPr>
        <p:spPr>
          <a:xfrm>
            <a:off x="838200" y="1825625"/>
            <a:ext cx="11114314" cy="4351338"/>
          </a:xfrm>
        </p:spPr>
        <p:txBody>
          <a:bodyPr vert="horz" lIns="91440" tIns="45720" rIns="91440" bIns="45720" rtlCol="0" anchor="t">
            <a:normAutofit fontScale="85000" lnSpcReduction="20000"/>
          </a:bodyPr>
          <a:lstStyle/>
          <a:p>
            <a:r>
              <a:rPr lang="en-GB" dirty="0"/>
              <a:t>3 meetings since ADS-IWG 4</a:t>
            </a:r>
            <a:r>
              <a:rPr lang="en-GB" baseline="30000" dirty="0"/>
              <a:t>th</a:t>
            </a:r>
            <a:r>
              <a:rPr lang="en-GB" dirty="0"/>
              <a:t> (London)</a:t>
            </a:r>
          </a:p>
          <a:p>
            <a:pPr lvl="1"/>
            <a:r>
              <a:rPr lang="en-GB" dirty="0"/>
              <a:t>Further round of review on Phase 1 text</a:t>
            </a:r>
          </a:p>
          <a:p>
            <a:pPr lvl="1"/>
            <a:r>
              <a:rPr lang="en-GB" dirty="0"/>
              <a:t>Brainstorming on assessment</a:t>
            </a:r>
          </a:p>
          <a:p>
            <a:pPr>
              <a:buFont typeface="Wingdings" pitchFamily="2" charset="2"/>
              <a:buChar char="ü"/>
            </a:pPr>
            <a:r>
              <a:rPr lang="en-GB" dirty="0"/>
              <a:t> Completed the review of the draft provisions from ID (GRVA-20-36e)</a:t>
            </a:r>
          </a:p>
          <a:p>
            <a:pPr lvl="1"/>
            <a:r>
              <a:rPr lang="en-GB" dirty="0"/>
              <a:t>Most of requirements are direct transposition from ID</a:t>
            </a:r>
          </a:p>
          <a:p>
            <a:pPr lvl="1"/>
            <a:r>
              <a:rPr lang="en-GB" dirty="0"/>
              <a:t>Some “</a:t>
            </a:r>
            <a:r>
              <a:rPr lang="en-GB" dirty="0">
                <a:solidFill>
                  <a:srgbClr val="FF0000"/>
                </a:solidFill>
              </a:rPr>
              <a:t>NEW</a:t>
            </a:r>
            <a:r>
              <a:rPr lang="en-GB" dirty="0"/>
              <a:t>” requirements albeit inspired by ID </a:t>
            </a:r>
          </a:p>
          <a:p>
            <a:pPr>
              <a:buFont typeface="Wingdings" pitchFamily="2" charset="2"/>
              <a:buChar char="Ø"/>
            </a:pPr>
            <a:r>
              <a:rPr lang="en-GB" dirty="0"/>
              <a:t> Started the draft of </a:t>
            </a:r>
            <a:r>
              <a:rPr lang="en-GB" u="sng" dirty="0"/>
              <a:t>assessment provisions</a:t>
            </a:r>
            <a:r>
              <a:rPr lang="en-GB" dirty="0"/>
              <a:t> (high-level requirements)</a:t>
            </a:r>
          </a:p>
          <a:p>
            <a:pPr>
              <a:buFont typeface="Wingdings" pitchFamily="2" charset="2"/>
              <a:buChar char="Ø"/>
            </a:pPr>
            <a:r>
              <a:rPr lang="en-GB" dirty="0"/>
              <a:t> Re-arranged in Table format with reference to ID (traceability)</a:t>
            </a:r>
          </a:p>
          <a:p>
            <a:pPr>
              <a:buFont typeface="Wingdings" pitchFamily="2" charset="2"/>
              <a:buChar char="Ø"/>
            </a:pPr>
            <a:r>
              <a:rPr lang="en-GB" dirty="0"/>
              <a:t> </a:t>
            </a:r>
            <a:r>
              <a:rPr lang="en-GB" u="sng" dirty="0"/>
              <a:t>Consolidated text</a:t>
            </a:r>
            <a:r>
              <a:rPr lang="en-GB" dirty="0"/>
              <a:t> since summer with only minor amendments</a:t>
            </a:r>
          </a:p>
        </p:txBody>
      </p:sp>
      <p:sp>
        <p:nvSpPr>
          <p:cNvPr id="6" name="Slide Number Placeholder 5">
            <a:extLst>
              <a:ext uri="{FF2B5EF4-FFF2-40B4-BE49-F238E27FC236}">
                <a16:creationId xmlns:a16="http://schemas.microsoft.com/office/drawing/2014/main" id="{ACC0E919-AE25-AD95-29BF-0D5E1CE9AD1F}"/>
              </a:ext>
            </a:extLst>
          </p:cNvPr>
          <p:cNvSpPr>
            <a:spLocks noGrp="1"/>
          </p:cNvSpPr>
          <p:nvPr>
            <p:ph type="sldNum" sz="quarter" idx="12"/>
          </p:nvPr>
        </p:nvSpPr>
        <p:spPr/>
        <p:txBody>
          <a:bodyPr/>
          <a:lstStyle/>
          <a:p>
            <a:fld id="{6225F1E8-06EB-C648-975B-5FD539A76A0F}" type="slidenum">
              <a:rPr lang="en-GB" smtClean="0"/>
              <a:t>2</a:t>
            </a:fld>
            <a:endParaRPr lang="en-GB"/>
          </a:p>
        </p:txBody>
      </p:sp>
    </p:spTree>
    <p:extLst>
      <p:ext uri="{BB962C8B-B14F-4D97-AF65-F5344CB8AC3E}">
        <p14:creationId xmlns:p14="http://schemas.microsoft.com/office/powerpoint/2010/main" val="3673208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2C5D8-401D-44BB-AFC7-84579E15F2B6}"/>
              </a:ext>
            </a:extLst>
          </p:cNvPr>
          <p:cNvSpPr>
            <a:spLocks noGrp="1"/>
          </p:cNvSpPr>
          <p:nvPr>
            <p:ph type="title"/>
          </p:nvPr>
        </p:nvSpPr>
        <p:spPr/>
        <p:txBody>
          <a:bodyPr/>
          <a:lstStyle/>
          <a:p>
            <a:r>
              <a:rPr lang="en-GB" dirty="0"/>
              <a:t>What is “credibility”</a:t>
            </a:r>
          </a:p>
        </p:txBody>
      </p:sp>
      <p:sp>
        <p:nvSpPr>
          <p:cNvPr id="3" name="Content Placeholder 2">
            <a:extLst>
              <a:ext uri="{FF2B5EF4-FFF2-40B4-BE49-F238E27FC236}">
                <a16:creationId xmlns:a16="http://schemas.microsoft.com/office/drawing/2014/main" id="{0F878787-9756-4B1A-5B3F-2AC3B6427D0E}"/>
              </a:ext>
            </a:extLst>
          </p:cNvPr>
          <p:cNvSpPr>
            <a:spLocks noGrp="1"/>
          </p:cNvSpPr>
          <p:nvPr>
            <p:ph sz="half" idx="1"/>
          </p:nvPr>
        </p:nvSpPr>
        <p:spPr>
          <a:xfrm>
            <a:off x="838199" y="1825625"/>
            <a:ext cx="5431971" cy="4351338"/>
          </a:xfrm>
        </p:spPr>
        <p:txBody>
          <a:bodyPr vert="horz" lIns="91440" tIns="45720" rIns="91440" bIns="45720" rtlCol="0" anchor="t">
            <a:normAutofit fontScale="92500" lnSpcReduction="10000"/>
          </a:bodyPr>
          <a:lstStyle/>
          <a:p>
            <a:r>
              <a:rPr lang="en-GB" sz="2400" dirty="0"/>
              <a:t>Qualify a testing toolchain (virtual/physical/mixed) to provide trustable results</a:t>
            </a:r>
          </a:p>
          <a:p>
            <a:r>
              <a:rPr lang="en-GB" sz="2400" dirty="0"/>
              <a:t>Concept derived from NASA STD7009A/B as part of VMAD SG2</a:t>
            </a:r>
          </a:p>
          <a:p>
            <a:r>
              <a:rPr lang="en-GB" sz="2400" dirty="0"/>
              <a:t>Other sectors/industries started to use similar approach</a:t>
            </a:r>
          </a:p>
          <a:p>
            <a:r>
              <a:rPr lang="en-GB" sz="2400" dirty="0"/>
              <a:t>Main idea: </a:t>
            </a:r>
            <a:r>
              <a:rPr lang="en-GB" sz="2400" b="1" dirty="0"/>
              <a:t>move beyond validation </a:t>
            </a:r>
            <a:r>
              <a:rPr lang="en-GB" sz="2400" dirty="0"/>
              <a:t>(i.e. sim results match real data)</a:t>
            </a:r>
          </a:p>
          <a:p>
            <a:r>
              <a:rPr lang="en-GB" sz="2400" dirty="0"/>
              <a:t>Adapted to fit </a:t>
            </a:r>
            <a:r>
              <a:rPr lang="en-GB" sz="2400" dirty="0" err="1"/>
              <a:t>multipillar</a:t>
            </a:r>
            <a:r>
              <a:rPr lang="en-GB" sz="2400" dirty="0"/>
              <a:t> approach</a:t>
            </a:r>
          </a:p>
          <a:p>
            <a:endParaRPr lang="en-GB" sz="2400" dirty="0"/>
          </a:p>
        </p:txBody>
      </p:sp>
      <p:sp>
        <p:nvSpPr>
          <p:cNvPr id="6" name="Slide Number Placeholder 5">
            <a:extLst>
              <a:ext uri="{FF2B5EF4-FFF2-40B4-BE49-F238E27FC236}">
                <a16:creationId xmlns:a16="http://schemas.microsoft.com/office/drawing/2014/main" id="{66553852-CBA6-00A7-8B79-87BC1E3CE993}"/>
              </a:ext>
            </a:extLst>
          </p:cNvPr>
          <p:cNvSpPr>
            <a:spLocks noGrp="1"/>
          </p:cNvSpPr>
          <p:nvPr>
            <p:ph type="sldNum" sz="quarter" idx="12"/>
          </p:nvPr>
        </p:nvSpPr>
        <p:spPr/>
        <p:txBody>
          <a:bodyPr/>
          <a:lstStyle/>
          <a:p>
            <a:fld id="{6225F1E8-06EB-C648-975B-5FD539A76A0F}" type="slidenum">
              <a:rPr lang="en-GB" smtClean="0"/>
              <a:t>3</a:t>
            </a:fld>
            <a:endParaRPr lang="en-GB" dirty="0"/>
          </a:p>
        </p:txBody>
      </p:sp>
      <p:pic>
        <p:nvPicPr>
          <p:cNvPr id="9" name="Content Placeholder 8">
            <a:extLst>
              <a:ext uri="{FF2B5EF4-FFF2-40B4-BE49-F238E27FC236}">
                <a16:creationId xmlns:a16="http://schemas.microsoft.com/office/drawing/2014/main" id="{B9E92362-E482-08B6-D648-DAD3C0C84FB5}"/>
              </a:ext>
            </a:extLst>
          </p:cNvPr>
          <p:cNvPicPr>
            <a:picLocks noGrp="1" noChangeAspect="1"/>
          </p:cNvPicPr>
          <p:nvPr>
            <p:ph sz="half" idx="2"/>
          </p:nvPr>
        </p:nvPicPr>
        <p:blipFill>
          <a:blip r:embed="rId3"/>
          <a:stretch>
            <a:fillRect/>
          </a:stretch>
        </p:blipFill>
        <p:spPr>
          <a:xfrm>
            <a:off x="6441170" y="1904587"/>
            <a:ext cx="5584704" cy="3530669"/>
          </a:xfrm>
          <a:prstGeom prst="rect">
            <a:avLst/>
          </a:prstGeom>
        </p:spPr>
      </p:pic>
      <p:sp>
        <p:nvSpPr>
          <p:cNvPr id="11" name="Rounded Rectangle 10">
            <a:extLst>
              <a:ext uri="{FF2B5EF4-FFF2-40B4-BE49-F238E27FC236}">
                <a16:creationId xmlns:a16="http://schemas.microsoft.com/office/drawing/2014/main" id="{BD912920-75B9-3012-8DB5-D27FD7FF9400}"/>
              </a:ext>
            </a:extLst>
          </p:cNvPr>
          <p:cNvSpPr/>
          <p:nvPr/>
        </p:nvSpPr>
        <p:spPr>
          <a:xfrm>
            <a:off x="9916885" y="4038601"/>
            <a:ext cx="1012371" cy="575440"/>
          </a:xfrm>
          <a:prstGeom prst="roundRect">
            <a:avLst/>
          </a:prstGeom>
          <a:solidFill>
            <a:schemeClr val="accent6">
              <a:lumMod val="20000"/>
              <a:lumOff val="80000"/>
              <a:alpha val="20392"/>
            </a:schemeClr>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4048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9B265A4F-78F6-2041-D040-B4C8E375E2C3}"/>
              </a:ext>
            </a:extLst>
          </p:cNvPr>
          <p:cNvSpPr/>
          <p:nvPr/>
        </p:nvSpPr>
        <p:spPr>
          <a:xfrm>
            <a:off x="1837761" y="2889992"/>
            <a:ext cx="9265531" cy="3484922"/>
          </a:xfrm>
          <a:prstGeom prst="roundRect">
            <a:avLst>
              <a:gd name="adj" fmla="val 3050"/>
            </a:avLst>
          </a:prstGeom>
          <a:solidFill>
            <a:srgbClr val="1E858B">
              <a:alpha val="25098"/>
            </a:srgbClr>
          </a:solidFill>
          <a:ln w="1905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a:extLst>
              <a:ext uri="{FF2B5EF4-FFF2-40B4-BE49-F238E27FC236}">
                <a16:creationId xmlns:a16="http://schemas.microsoft.com/office/drawing/2014/main" id="{88A8313B-62E0-765D-7615-06AA8AC7FD04}"/>
              </a:ext>
            </a:extLst>
          </p:cNvPr>
          <p:cNvPicPr>
            <a:picLocks noChangeAspect="1"/>
          </p:cNvPicPr>
          <p:nvPr/>
        </p:nvPicPr>
        <p:blipFill>
          <a:blip r:embed="rId3"/>
          <a:stretch>
            <a:fillRect/>
          </a:stretch>
        </p:blipFill>
        <p:spPr>
          <a:xfrm>
            <a:off x="1943994" y="1317711"/>
            <a:ext cx="8940346" cy="4950780"/>
          </a:xfrm>
          <a:prstGeom prst="rect">
            <a:avLst/>
          </a:prstGeom>
        </p:spPr>
      </p:pic>
      <p:sp>
        <p:nvSpPr>
          <p:cNvPr id="3" name="TextBox 2">
            <a:extLst>
              <a:ext uri="{FF2B5EF4-FFF2-40B4-BE49-F238E27FC236}">
                <a16:creationId xmlns:a16="http://schemas.microsoft.com/office/drawing/2014/main" id="{DF7B96EC-EC7D-D004-A08F-717FEA37B5F0}"/>
              </a:ext>
            </a:extLst>
          </p:cNvPr>
          <p:cNvSpPr txBox="1"/>
          <p:nvPr/>
        </p:nvSpPr>
        <p:spPr>
          <a:xfrm>
            <a:off x="9517953" y="1532941"/>
            <a:ext cx="2132384" cy="640164"/>
          </a:xfrm>
          <a:prstGeom prst="rect">
            <a:avLst/>
          </a:prstGeom>
          <a:noFill/>
        </p:spPr>
        <p:txBody>
          <a:bodyPr wrap="square" rtlCol="0">
            <a:spAutoFit/>
          </a:bodyPr>
          <a:lstStyle/>
          <a:p>
            <a:r>
              <a:rPr lang="en-GB" dirty="0"/>
              <a:t>Covered by current provisions</a:t>
            </a:r>
          </a:p>
        </p:txBody>
      </p:sp>
      <p:cxnSp>
        <p:nvCxnSpPr>
          <p:cNvPr id="5" name="Straight Arrow Connector 4">
            <a:extLst>
              <a:ext uri="{FF2B5EF4-FFF2-40B4-BE49-F238E27FC236}">
                <a16:creationId xmlns:a16="http://schemas.microsoft.com/office/drawing/2014/main" id="{EA45B95A-6F94-CAE2-709C-A7F2DB4E0AA4}"/>
              </a:ext>
            </a:extLst>
          </p:cNvPr>
          <p:cNvCxnSpPr>
            <a:cxnSpLocks/>
          </p:cNvCxnSpPr>
          <p:nvPr/>
        </p:nvCxnSpPr>
        <p:spPr>
          <a:xfrm flipH="1">
            <a:off x="9516738" y="2173105"/>
            <a:ext cx="281545" cy="692915"/>
          </a:xfrm>
          <a:prstGeom prst="straightConnector1">
            <a:avLst/>
          </a:prstGeom>
          <a:ln w="25400">
            <a:solidFill>
              <a:schemeClr val="accent1"/>
            </a:solidFill>
            <a:tailEnd type="oval" w="med" len="med"/>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8099291B-94B7-F17C-C4FF-2A7DF3CBF8A9}"/>
              </a:ext>
            </a:extLst>
          </p:cNvPr>
          <p:cNvSpPr/>
          <p:nvPr/>
        </p:nvSpPr>
        <p:spPr>
          <a:xfrm>
            <a:off x="4498109" y="2091369"/>
            <a:ext cx="1497600" cy="720000"/>
          </a:xfrm>
          <a:prstGeom prst="roundRect">
            <a:avLst>
              <a:gd name="adj" fmla="val 7768"/>
            </a:avLst>
          </a:prstGeom>
          <a:solidFill>
            <a:schemeClr val="accent6">
              <a:lumMod val="40000"/>
              <a:lumOff val="60000"/>
              <a:alpha val="25098"/>
            </a:schemeClr>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ounded Rectangle 9">
            <a:extLst>
              <a:ext uri="{FF2B5EF4-FFF2-40B4-BE49-F238E27FC236}">
                <a16:creationId xmlns:a16="http://schemas.microsoft.com/office/drawing/2014/main" id="{73D7D24C-6A1B-9A68-6D4D-00261AA503E9}"/>
              </a:ext>
            </a:extLst>
          </p:cNvPr>
          <p:cNvSpPr/>
          <p:nvPr/>
        </p:nvSpPr>
        <p:spPr>
          <a:xfrm>
            <a:off x="4498109" y="1287233"/>
            <a:ext cx="1498448" cy="720000"/>
          </a:xfrm>
          <a:prstGeom prst="roundRect">
            <a:avLst>
              <a:gd name="adj" fmla="val 7768"/>
            </a:avLst>
          </a:prstGeom>
          <a:solidFill>
            <a:srgbClr val="D9F2D0">
              <a:alpha val="25098"/>
            </a:srgbClr>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8033C5BA-9FC5-9FF3-0F1D-13A40224C8D6}"/>
              </a:ext>
            </a:extLst>
          </p:cNvPr>
          <p:cNvCxnSpPr>
            <a:cxnSpLocks/>
            <a:endCxn id="9" idx="1"/>
          </p:cNvCxnSpPr>
          <p:nvPr/>
        </p:nvCxnSpPr>
        <p:spPr>
          <a:xfrm>
            <a:off x="3788052" y="2451369"/>
            <a:ext cx="710057" cy="0"/>
          </a:xfrm>
          <a:prstGeom prst="straightConnector1">
            <a:avLst/>
          </a:prstGeom>
          <a:ln w="25400">
            <a:solidFill>
              <a:srgbClr val="FF0000"/>
            </a:solidFill>
            <a:tailEnd type="oval" w="med" len="med"/>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7735BBAD-FBC1-5C2A-8169-A9CCE2ACF720}"/>
              </a:ext>
            </a:extLst>
          </p:cNvPr>
          <p:cNvSpPr txBox="1"/>
          <p:nvPr/>
        </p:nvSpPr>
        <p:spPr>
          <a:xfrm>
            <a:off x="1466503" y="2122272"/>
            <a:ext cx="2532349" cy="646331"/>
          </a:xfrm>
          <a:prstGeom prst="rect">
            <a:avLst/>
          </a:prstGeom>
          <a:noFill/>
        </p:spPr>
        <p:txBody>
          <a:bodyPr wrap="square" rtlCol="0">
            <a:spAutoFit/>
          </a:bodyPr>
          <a:lstStyle/>
          <a:p>
            <a:r>
              <a:rPr lang="en-GB" dirty="0">
                <a:solidFill>
                  <a:srgbClr val="FF0000"/>
                </a:solidFill>
              </a:rPr>
              <a:t>Assessor to review credibility framework</a:t>
            </a:r>
          </a:p>
        </p:txBody>
      </p:sp>
      <p:sp>
        <p:nvSpPr>
          <p:cNvPr id="14" name="TextBox 13">
            <a:extLst>
              <a:ext uri="{FF2B5EF4-FFF2-40B4-BE49-F238E27FC236}">
                <a16:creationId xmlns:a16="http://schemas.microsoft.com/office/drawing/2014/main" id="{EC16A41A-ED86-C3C0-6F1B-45B310758806}"/>
              </a:ext>
            </a:extLst>
          </p:cNvPr>
          <p:cNvSpPr txBox="1"/>
          <p:nvPr/>
        </p:nvSpPr>
        <p:spPr>
          <a:xfrm>
            <a:off x="73887" y="1287753"/>
            <a:ext cx="4271869" cy="646331"/>
          </a:xfrm>
          <a:prstGeom prst="rect">
            <a:avLst/>
          </a:prstGeom>
          <a:noFill/>
        </p:spPr>
        <p:txBody>
          <a:bodyPr wrap="square" rtlCol="0">
            <a:spAutoFit/>
          </a:bodyPr>
          <a:lstStyle/>
          <a:p>
            <a:r>
              <a:rPr lang="en-GB" dirty="0">
                <a:solidFill>
                  <a:srgbClr val="FF0000"/>
                </a:solidFill>
              </a:rPr>
              <a:t>Assessor to ask for specific virtual tests to be carried out (</a:t>
            </a:r>
            <a:r>
              <a:rPr lang="en-GB" dirty="0">
                <a:solidFill>
                  <a:srgbClr val="FF0000"/>
                </a:solidFill>
                <a:highlight>
                  <a:srgbClr val="FFFF00"/>
                </a:highlight>
              </a:rPr>
              <a:t>link with testing)</a:t>
            </a:r>
          </a:p>
        </p:txBody>
      </p:sp>
      <p:sp>
        <p:nvSpPr>
          <p:cNvPr id="6" name="Title 2">
            <a:extLst>
              <a:ext uri="{FF2B5EF4-FFF2-40B4-BE49-F238E27FC236}">
                <a16:creationId xmlns:a16="http://schemas.microsoft.com/office/drawing/2014/main" id="{A8C27FDE-5C26-2D14-1067-95C3B9A6CD0F}"/>
              </a:ext>
            </a:extLst>
          </p:cNvPr>
          <p:cNvSpPr>
            <a:spLocks noGrp="1"/>
          </p:cNvSpPr>
          <p:nvPr>
            <p:ph type="title"/>
          </p:nvPr>
        </p:nvSpPr>
        <p:spPr/>
        <p:txBody>
          <a:bodyPr/>
          <a:lstStyle/>
          <a:p>
            <a:r>
              <a:rPr lang="en-GB" dirty="0"/>
              <a:t>Status of work</a:t>
            </a:r>
          </a:p>
        </p:txBody>
      </p:sp>
      <p:sp>
        <p:nvSpPr>
          <p:cNvPr id="4" name="Slide Number Placeholder 3">
            <a:extLst>
              <a:ext uri="{FF2B5EF4-FFF2-40B4-BE49-F238E27FC236}">
                <a16:creationId xmlns:a16="http://schemas.microsoft.com/office/drawing/2014/main" id="{EC2D57D2-8DF3-2051-30AA-52D8DEE9B706}"/>
              </a:ext>
            </a:extLst>
          </p:cNvPr>
          <p:cNvSpPr>
            <a:spLocks noGrp="1"/>
          </p:cNvSpPr>
          <p:nvPr>
            <p:ph type="sldNum" sz="quarter" idx="12"/>
          </p:nvPr>
        </p:nvSpPr>
        <p:spPr/>
        <p:txBody>
          <a:bodyPr/>
          <a:lstStyle/>
          <a:p>
            <a:fld id="{F46C79FD-C571-418B-AB0F-5EE936C85276}" type="slidenum">
              <a:rPr lang="en-GB" smtClean="0"/>
              <a:t>4</a:t>
            </a:fld>
            <a:endParaRPr lang="en-GB"/>
          </a:p>
        </p:txBody>
      </p:sp>
      <p:cxnSp>
        <p:nvCxnSpPr>
          <p:cNvPr id="7" name="Straight Arrow Connector 6">
            <a:extLst>
              <a:ext uri="{FF2B5EF4-FFF2-40B4-BE49-F238E27FC236}">
                <a16:creationId xmlns:a16="http://schemas.microsoft.com/office/drawing/2014/main" id="{4662ABCC-EEEA-E808-523F-8A43D1F8CC4C}"/>
              </a:ext>
            </a:extLst>
          </p:cNvPr>
          <p:cNvCxnSpPr>
            <a:cxnSpLocks/>
            <a:endCxn id="10" idx="1"/>
          </p:cNvCxnSpPr>
          <p:nvPr/>
        </p:nvCxnSpPr>
        <p:spPr>
          <a:xfrm>
            <a:off x="4057072" y="1641570"/>
            <a:ext cx="441037" cy="0"/>
          </a:xfrm>
          <a:prstGeom prst="straightConnector1">
            <a:avLst/>
          </a:prstGeom>
          <a:ln w="25400">
            <a:solidFill>
              <a:srgbClr val="FF0000"/>
            </a:solidFill>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333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anim calcmode="lin" valueType="num">
                                      <p:cBhvr additive="base">
                                        <p:cTn id="41" dur="500" fill="hold"/>
                                        <p:tgtEl>
                                          <p:spTgt spid="10"/>
                                        </p:tgtEl>
                                        <p:attrNameLst>
                                          <p:attrName>ppt_x</p:attrName>
                                        </p:attrNameLst>
                                      </p:cBhvr>
                                      <p:tavLst>
                                        <p:tav tm="0">
                                          <p:val>
                                            <p:strVal val="#ppt_x"/>
                                          </p:val>
                                        </p:tav>
                                        <p:tav tm="100000">
                                          <p:val>
                                            <p:strVal val="#ppt_x"/>
                                          </p:val>
                                        </p:tav>
                                      </p:tavLst>
                                    </p:anim>
                                    <p:anim calcmode="lin" valueType="num">
                                      <p:cBhvr additive="base">
                                        <p:cTn id="4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9" grpId="0" animBg="1"/>
      <p:bldP spid="10" grpId="0" animBg="1"/>
      <p:bldP spid="20"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37EC3-8027-412F-2313-39081FE3AED0}"/>
              </a:ext>
            </a:extLst>
          </p:cNvPr>
          <p:cNvSpPr>
            <a:spLocks noGrp="1"/>
          </p:cNvSpPr>
          <p:nvPr>
            <p:ph type="title"/>
          </p:nvPr>
        </p:nvSpPr>
        <p:spPr/>
        <p:txBody>
          <a:bodyPr/>
          <a:lstStyle/>
          <a:p>
            <a:r>
              <a:rPr lang="en-GB" dirty="0"/>
              <a:t>Text structure</a:t>
            </a:r>
          </a:p>
        </p:txBody>
      </p:sp>
      <p:sp>
        <p:nvSpPr>
          <p:cNvPr id="3" name="Content Placeholder 2">
            <a:extLst>
              <a:ext uri="{FF2B5EF4-FFF2-40B4-BE49-F238E27FC236}">
                <a16:creationId xmlns:a16="http://schemas.microsoft.com/office/drawing/2014/main" id="{790CE409-53AB-CBCF-477E-C52614ACDB3A}"/>
              </a:ext>
            </a:extLst>
          </p:cNvPr>
          <p:cNvSpPr>
            <a:spLocks noGrp="1"/>
          </p:cNvSpPr>
          <p:nvPr>
            <p:ph idx="1"/>
          </p:nvPr>
        </p:nvSpPr>
        <p:spPr/>
        <p:txBody>
          <a:bodyPr/>
          <a:lstStyle/>
          <a:p>
            <a:pPr>
              <a:spcAft>
                <a:spcPts val="600"/>
              </a:spcAft>
            </a:pPr>
            <a:r>
              <a:rPr lang="en-GB" b="1" dirty="0"/>
              <a:t>Section 3: </a:t>
            </a:r>
            <a:r>
              <a:rPr lang="en-GB" dirty="0"/>
              <a:t>Definitions:</a:t>
            </a:r>
          </a:p>
          <a:p>
            <a:pPr lvl="1">
              <a:spcAft>
                <a:spcPts val="600"/>
              </a:spcAft>
            </a:pPr>
            <a:r>
              <a:rPr lang="en-GB" i="1" dirty="0"/>
              <a:t>4 entries: 2 unchanged since London, 1 modified, 1 new</a:t>
            </a:r>
          </a:p>
          <a:p>
            <a:pPr>
              <a:spcAft>
                <a:spcPts val="600"/>
              </a:spcAft>
            </a:pPr>
            <a:r>
              <a:rPr lang="en-GB" b="1" dirty="0"/>
              <a:t>Section 4: </a:t>
            </a:r>
            <a:r>
              <a:rPr lang="en-GB" dirty="0"/>
              <a:t>General requirements:</a:t>
            </a:r>
          </a:p>
          <a:p>
            <a:pPr lvl="1">
              <a:spcAft>
                <a:spcPts val="600"/>
              </a:spcAft>
            </a:pPr>
            <a:r>
              <a:rPr lang="en-GB" i="1" dirty="0"/>
              <a:t>3 entries: unchanged since London</a:t>
            </a:r>
          </a:p>
          <a:p>
            <a:pPr>
              <a:spcAft>
                <a:spcPts val="600"/>
              </a:spcAft>
            </a:pPr>
            <a:r>
              <a:rPr lang="en-GB" b="1" dirty="0"/>
              <a:t>Section 5: </a:t>
            </a:r>
            <a:r>
              <a:rPr lang="en-GB" dirty="0"/>
              <a:t>Manufacturer requirements:</a:t>
            </a:r>
          </a:p>
          <a:p>
            <a:pPr lvl="1">
              <a:spcAft>
                <a:spcPts val="600"/>
              </a:spcAft>
            </a:pPr>
            <a:r>
              <a:rPr lang="en-GB" i="1" dirty="0"/>
              <a:t>54 entries: minor changes since London</a:t>
            </a:r>
          </a:p>
          <a:p>
            <a:pPr>
              <a:spcAft>
                <a:spcPts val="600"/>
              </a:spcAft>
            </a:pPr>
            <a:r>
              <a:rPr lang="en-GB" b="1" dirty="0"/>
              <a:t>Section 6: </a:t>
            </a:r>
            <a:r>
              <a:rPr lang="en-GB" dirty="0"/>
              <a:t>Assessment requirements:</a:t>
            </a:r>
          </a:p>
          <a:p>
            <a:pPr lvl="1">
              <a:spcAft>
                <a:spcPts val="600"/>
              </a:spcAft>
            </a:pPr>
            <a:r>
              <a:rPr lang="en-GB" i="1" dirty="0"/>
              <a:t>3 entries: unchanged since London</a:t>
            </a:r>
          </a:p>
        </p:txBody>
      </p:sp>
      <p:sp>
        <p:nvSpPr>
          <p:cNvPr id="6" name="Slide Number Placeholder 5">
            <a:extLst>
              <a:ext uri="{FF2B5EF4-FFF2-40B4-BE49-F238E27FC236}">
                <a16:creationId xmlns:a16="http://schemas.microsoft.com/office/drawing/2014/main" id="{E70A5B56-A0EA-D37B-236C-477EB9A6362E}"/>
              </a:ext>
            </a:extLst>
          </p:cNvPr>
          <p:cNvSpPr>
            <a:spLocks noGrp="1"/>
          </p:cNvSpPr>
          <p:nvPr>
            <p:ph type="sldNum" sz="quarter" idx="12"/>
          </p:nvPr>
        </p:nvSpPr>
        <p:spPr/>
        <p:txBody>
          <a:bodyPr/>
          <a:lstStyle/>
          <a:p>
            <a:fld id="{6225F1E8-06EB-C648-975B-5FD539A76A0F}" type="slidenum">
              <a:rPr lang="en-GB" smtClean="0"/>
              <a:t>5</a:t>
            </a:fld>
            <a:endParaRPr lang="en-GB"/>
          </a:p>
        </p:txBody>
      </p:sp>
    </p:spTree>
    <p:extLst>
      <p:ext uri="{BB962C8B-B14F-4D97-AF65-F5344CB8AC3E}">
        <p14:creationId xmlns:p14="http://schemas.microsoft.com/office/powerpoint/2010/main" val="111647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AAC34-3D2C-BE66-72FB-73F950C09995}"/>
              </a:ext>
            </a:extLst>
          </p:cNvPr>
          <p:cNvSpPr>
            <a:spLocks noGrp="1"/>
          </p:cNvSpPr>
          <p:nvPr>
            <p:ph type="title"/>
          </p:nvPr>
        </p:nvSpPr>
        <p:spPr/>
        <p:txBody>
          <a:bodyPr/>
          <a:lstStyle/>
          <a:p>
            <a:r>
              <a:rPr lang="en-GB" dirty="0"/>
              <a:t>Definitions</a:t>
            </a:r>
          </a:p>
        </p:txBody>
      </p:sp>
      <p:sp>
        <p:nvSpPr>
          <p:cNvPr id="6" name="Slide Number Placeholder 5">
            <a:extLst>
              <a:ext uri="{FF2B5EF4-FFF2-40B4-BE49-F238E27FC236}">
                <a16:creationId xmlns:a16="http://schemas.microsoft.com/office/drawing/2014/main" id="{E44AC276-6D84-475A-7AC8-7AC58F69B2BA}"/>
              </a:ext>
            </a:extLst>
          </p:cNvPr>
          <p:cNvSpPr>
            <a:spLocks noGrp="1"/>
          </p:cNvSpPr>
          <p:nvPr>
            <p:ph type="sldNum" sz="quarter" idx="12"/>
          </p:nvPr>
        </p:nvSpPr>
        <p:spPr/>
        <p:txBody>
          <a:bodyPr/>
          <a:lstStyle/>
          <a:p>
            <a:fld id="{6225F1E8-06EB-C648-975B-5FD539A76A0F}" type="slidenum">
              <a:rPr lang="en-GB" smtClean="0"/>
              <a:t>6</a:t>
            </a:fld>
            <a:endParaRPr lang="en-GB"/>
          </a:p>
        </p:txBody>
      </p:sp>
      <p:graphicFrame>
        <p:nvGraphicFramePr>
          <p:cNvPr id="10" name="Table 9">
            <a:extLst>
              <a:ext uri="{FF2B5EF4-FFF2-40B4-BE49-F238E27FC236}">
                <a16:creationId xmlns:a16="http://schemas.microsoft.com/office/drawing/2014/main" id="{D6C33A5F-E3D1-3166-F339-849BECF5AFF9}"/>
              </a:ext>
            </a:extLst>
          </p:cNvPr>
          <p:cNvGraphicFramePr>
            <a:graphicFrameLocks noGrp="1"/>
          </p:cNvGraphicFramePr>
          <p:nvPr/>
        </p:nvGraphicFramePr>
        <p:xfrm>
          <a:off x="750175" y="1775807"/>
          <a:ext cx="10691650" cy="4533900"/>
        </p:xfrm>
        <a:graphic>
          <a:graphicData uri="http://schemas.openxmlformats.org/drawingml/2006/table">
            <a:tbl>
              <a:tblPr firstCol="1" bandRow="1"/>
              <a:tblGrid>
                <a:gridCol w="3777783">
                  <a:extLst>
                    <a:ext uri="{9D8B030D-6E8A-4147-A177-3AD203B41FA5}">
                      <a16:colId xmlns:a16="http://schemas.microsoft.com/office/drawing/2014/main" val="2821843757"/>
                    </a:ext>
                  </a:extLst>
                </a:gridCol>
                <a:gridCol w="4104727">
                  <a:extLst>
                    <a:ext uri="{9D8B030D-6E8A-4147-A177-3AD203B41FA5}">
                      <a16:colId xmlns:a16="http://schemas.microsoft.com/office/drawing/2014/main" val="3296762461"/>
                    </a:ext>
                  </a:extLst>
                </a:gridCol>
                <a:gridCol w="2809140">
                  <a:extLst>
                    <a:ext uri="{9D8B030D-6E8A-4147-A177-3AD203B41FA5}">
                      <a16:colId xmlns:a16="http://schemas.microsoft.com/office/drawing/2014/main" val="3195293400"/>
                    </a:ext>
                  </a:extLst>
                </a:gridCol>
              </a:tblGrid>
              <a:tr h="917867">
                <a:tc>
                  <a:txBody>
                    <a:bodyPr/>
                    <a:lstStyle/>
                    <a:p>
                      <a:pPr marL="685800" indent="-685800" algn="just">
                        <a:lnSpc>
                          <a:spcPct val="107000"/>
                        </a:lnSpc>
                        <a:spcAft>
                          <a:spcPts val="800"/>
                        </a:spcAft>
                      </a:pP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3.1.33.	“</a:t>
                      </a:r>
                      <a:r>
                        <a:rPr lang="en-GB" sz="1300" i="1" kern="100" dirty="0">
                          <a:effectLst/>
                          <a:latin typeface="Times New Roman" panose="02020603050405020304" pitchFamily="18" charset="0"/>
                          <a:ea typeface="Calibri" panose="020F0502020204030204" pitchFamily="34" charset="0"/>
                          <a:cs typeface="Times New Roman" panose="02020603050405020304" pitchFamily="18" charset="0"/>
                        </a:rPr>
                        <a:t>Simulation</a:t>
                      </a: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 means the imitation of the operation of a real-world process or system over time.</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3.34.	“</a:t>
                      </a:r>
                      <a:r>
                        <a:rPr lang="en-GB" sz="1300" i="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Simulation</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means the imitation of the operation of a real-world process or system over time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utilizing a software implementation for some (or all) of the models, tools or test environment.</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1300" b="1" kern="100" dirty="0">
                          <a:effectLst/>
                          <a:latin typeface="Times New Roman" panose="02020603050405020304" pitchFamily="18" charset="0"/>
                          <a:ea typeface="Calibri" panose="020F0502020204030204" pitchFamily="34" charset="0"/>
                          <a:cs typeface="Times New Roman" panose="02020603050405020304" pitchFamily="18" charset="0"/>
                        </a:rPr>
                        <a:t>OPI: </a:t>
                      </a:r>
                      <a:r>
                        <a:rPr lang="en-GB" sz="1300" b="0" kern="100" dirty="0">
                          <a:effectLst/>
                          <a:latin typeface="Times New Roman" panose="02020603050405020304" pitchFamily="18" charset="0"/>
                          <a:ea typeface="Calibri" panose="020F0502020204030204" pitchFamily="34" charset="0"/>
                          <a:cs typeface="Times New Roman" panose="02020603050405020304" pitchFamily="18" charset="0"/>
                        </a:rPr>
                        <a:t>n</a:t>
                      </a: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ot changed from London</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7508326"/>
                  </a:ext>
                </a:extLst>
              </a:tr>
              <a:tr h="917867">
                <a:tc>
                  <a:txBody>
                    <a:bodyPr/>
                    <a:lstStyle/>
                    <a:p>
                      <a:pPr marL="685800" indent="-685800" algn="just">
                        <a:lnSpc>
                          <a:spcPct val="107000"/>
                        </a:lnSpc>
                        <a:spcAft>
                          <a:spcPts val="800"/>
                        </a:spcAft>
                      </a:pPr>
                      <a:r>
                        <a:rPr lang="en-GB" sz="1300" kern="100">
                          <a:effectLst/>
                          <a:latin typeface="Times New Roman" panose="02020603050405020304" pitchFamily="18" charset="0"/>
                          <a:ea typeface="Calibri" panose="020F0502020204030204" pitchFamily="34" charset="0"/>
                          <a:cs typeface="Times New Roman" panose="02020603050405020304" pitchFamily="18" charset="0"/>
                        </a:rPr>
                        <a:t>3.1.34.	“</a:t>
                      </a:r>
                      <a:r>
                        <a:rPr lang="en-GB" sz="1300" i="1" kern="100">
                          <a:effectLst/>
                          <a:latin typeface="Times New Roman" panose="02020603050405020304" pitchFamily="18" charset="0"/>
                          <a:ea typeface="Calibri" panose="020F0502020204030204" pitchFamily="34" charset="0"/>
                          <a:cs typeface="Times New Roman" panose="02020603050405020304" pitchFamily="18" charset="0"/>
                        </a:rPr>
                        <a:t>Simulation toolchain</a:t>
                      </a:r>
                      <a:r>
                        <a:rPr lang="en-GB" sz="1300" kern="100">
                          <a:effectLst/>
                          <a:latin typeface="Times New Roman" panose="02020603050405020304" pitchFamily="18" charset="0"/>
                          <a:ea typeface="Calibri" panose="020F0502020204030204" pitchFamily="34" charset="0"/>
                          <a:cs typeface="Times New Roman" panose="02020603050405020304" pitchFamily="18" charset="0"/>
                        </a:rPr>
                        <a:t>” means a combination of simulation tools that are used to support the validation of an ADS.</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3.35.	“</a:t>
                      </a:r>
                      <a:r>
                        <a:rPr lang="en-GB" sz="1300" i="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Simulation toolchain</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means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 simulation tool</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or a combination of simulation tools that are used to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generate evidence supporting the manufacturer’s safety case’s claims</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1300" b="1" kern="100" dirty="0">
                          <a:effectLst/>
                          <a:latin typeface="Times New Roman" panose="02020603050405020304" pitchFamily="18" charset="0"/>
                          <a:ea typeface="Calibri" panose="020F0502020204030204" pitchFamily="34" charset="0"/>
                          <a:cs typeface="Times New Roman" panose="02020603050405020304" pitchFamily="18" charset="0"/>
                        </a:rPr>
                        <a:t>OPI: </a:t>
                      </a: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not changed from London</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8399988"/>
                  </a:ext>
                </a:extLst>
              </a:tr>
              <a:tr h="1127217">
                <a:tc>
                  <a:txBody>
                    <a:bodyPr/>
                    <a:lstStyle/>
                    <a:p>
                      <a:pPr marL="685800" indent="-685800" algn="just">
                        <a:lnSpc>
                          <a:spcPct val="107000"/>
                        </a:lnSpc>
                        <a:spcAft>
                          <a:spcPts val="800"/>
                        </a:spcAft>
                      </a:pPr>
                      <a:r>
                        <a:rPr lang="en-GB" sz="1300" kern="100">
                          <a:effectLst/>
                          <a:latin typeface="Times New Roman" panose="02020603050405020304" pitchFamily="18" charset="0"/>
                          <a:ea typeface="Calibri" panose="020F0502020204030204" pitchFamily="34" charset="0"/>
                          <a:cs typeface="Times New Roman" panose="02020603050405020304" pitchFamily="18" charset="0"/>
                        </a:rPr>
                        <a:t>3.1.44.	“</a:t>
                      </a:r>
                      <a:r>
                        <a:rPr lang="en-GB" sz="1300" i="1" kern="100">
                          <a:effectLst/>
                          <a:latin typeface="Times New Roman" panose="02020603050405020304" pitchFamily="18" charset="0"/>
                          <a:ea typeface="Calibri" panose="020F0502020204030204" pitchFamily="34" charset="0"/>
                          <a:cs typeface="Times New Roman" panose="02020603050405020304" pitchFamily="18" charset="0"/>
                        </a:rPr>
                        <a:t>Virtual testing</a:t>
                      </a:r>
                      <a:r>
                        <a:rPr lang="en-GB" sz="1300" kern="100">
                          <a:effectLst/>
                          <a:latin typeface="Times New Roman" panose="02020603050405020304" pitchFamily="18" charset="0"/>
                          <a:ea typeface="Calibri" panose="020F0502020204030204" pitchFamily="34" charset="0"/>
                          <a:cs typeface="Times New Roman" panose="02020603050405020304" pitchFamily="18" charset="0"/>
                        </a:rPr>
                        <a:t>” means the process of testing a system using one or more simulation models.</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3.44. 	“</a:t>
                      </a:r>
                      <a:r>
                        <a:rPr lang="en-GB" sz="1300" i="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Virtual testing</a:t>
                      </a:r>
                      <a:r>
                        <a:rPr lang="en-GB" sz="13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means a type of testing that uses a simulation toolchain</a:t>
                      </a:r>
                      <a:r>
                        <a:rPr lang="en-GB" sz="13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a:t>
                      </a:r>
                      <a:r>
                        <a:rPr lang="en-GB" sz="13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to </a:t>
                      </a:r>
                      <a:r>
                        <a:rPr lang="en-GB" sz="1300" strike="sngStrike"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assess the performance of the ADS</a:t>
                      </a:r>
                      <a:r>
                        <a:rPr lang="en-GB" sz="1300" b="1"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generate evidence supporting the manufacturer’s safety case’s claims</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a:lnSpc>
                          <a:spcPct val="107000"/>
                        </a:lnSpc>
                        <a:spcAft>
                          <a:spcPts val="800"/>
                        </a:spcAft>
                      </a:pPr>
                      <a:r>
                        <a:rPr lang="en-GB" sz="1300" b="1"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OPI 7/11/2024</a:t>
                      </a:r>
                      <a:r>
                        <a:rPr lang="en-GB"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revised definition to avoid referring to “</a:t>
                      </a:r>
                      <a:r>
                        <a:rPr lang="en-GB" sz="1300" i="1"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ADS’ performance</a:t>
                      </a:r>
                      <a:r>
                        <a:rPr lang="en-GB"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but to the “</a:t>
                      </a:r>
                      <a:r>
                        <a:rPr lang="en-GB" sz="1300" i="1"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safety case’s claims</a:t>
                      </a:r>
                      <a:r>
                        <a:rPr lang="en-GB"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a:t>
                      </a:r>
                      <a:endParaRPr lang="en-IT"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r>
                        <a:rPr lang="en-GB" sz="1300" kern="1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809516648"/>
                  </a:ext>
                </a:extLst>
              </a:tr>
              <a:tr h="1127135">
                <a:tc>
                  <a:txBody>
                    <a:bodyPr/>
                    <a:lstStyle/>
                    <a:p>
                      <a:pPr algn="just">
                        <a:lnSpc>
                          <a:spcPct val="107000"/>
                        </a:lnSpc>
                        <a:spcAft>
                          <a:spcPts val="800"/>
                        </a:spcAft>
                      </a:pPr>
                      <a:r>
                        <a:rPr lang="en-GB" sz="1300" b="1" kern="1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NEW (Adapted from UN-R 155)</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3.XX. 	“</a:t>
                      </a:r>
                      <a:r>
                        <a:rPr lang="en-GB" sz="1300" i="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Post-production phase</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means the period in which an ADS vehicle is no longer produced until the end-of-life of all ADS vehicles of the same type. The phase ends when there are no longer any operational ADS vehicles of a specific ADS type.</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a:lnSpc>
                          <a:spcPct val="107000"/>
                        </a:lnSpc>
                        <a:spcAft>
                          <a:spcPts val="800"/>
                        </a:spcAft>
                      </a:pPr>
                      <a:r>
                        <a:rPr lang="en-GB" sz="1300" b="1"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OPI 21/11/2024</a:t>
                      </a:r>
                      <a:r>
                        <a:rPr lang="en-GB"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added definition to support 5.8.1.3.3.1. and avoid referring to “</a:t>
                      </a:r>
                      <a:r>
                        <a:rPr lang="en-GB" sz="1300" i="1"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decommissioning</a:t>
                      </a:r>
                      <a:r>
                        <a:rPr lang="en-GB"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a:t>
                      </a:r>
                      <a:endParaRPr lang="en-IT"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60057417"/>
                  </a:ext>
                </a:extLst>
              </a:tr>
            </a:tbl>
          </a:graphicData>
        </a:graphic>
      </p:graphicFrame>
    </p:spTree>
    <p:extLst>
      <p:ext uri="{BB962C8B-B14F-4D97-AF65-F5344CB8AC3E}">
        <p14:creationId xmlns:p14="http://schemas.microsoft.com/office/powerpoint/2010/main" val="32789575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88D202-3E46-C6B7-72AD-966D520F02D4}"/>
              </a:ext>
            </a:extLst>
          </p:cNvPr>
          <p:cNvSpPr>
            <a:spLocks noGrp="1"/>
          </p:cNvSpPr>
          <p:nvPr>
            <p:ph type="title"/>
          </p:nvPr>
        </p:nvSpPr>
        <p:spPr/>
        <p:txBody>
          <a:bodyPr/>
          <a:lstStyle/>
          <a:p>
            <a:r>
              <a:rPr lang="en-GB" dirty="0"/>
              <a:t>General requirements</a:t>
            </a:r>
          </a:p>
        </p:txBody>
      </p:sp>
      <p:graphicFrame>
        <p:nvGraphicFramePr>
          <p:cNvPr id="8" name="Content Placeholder 7">
            <a:extLst>
              <a:ext uri="{FF2B5EF4-FFF2-40B4-BE49-F238E27FC236}">
                <a16:creationId xmlns:a16="http://schemas.microsoft.com/office/drawing/2014/main" id="{D3CCE13C-A5D9-9AC3-BE97-17EACD008B6C}"/>
              </a:ext>
            </a:extLst>
          </p:cNvPr>
          <p:cNvGraphicFramePr>
            <a:graphicFrameLocks noGrp="1"/>
          </p:cNvGraphicFramePr>
          <p:nvPr>
            <p:ph idx="1"/>
          </p:nvPr>
        </p:nvGraphicFramePr>
        <p:xfrm>
          <a:off x="751800" y="1962181"/>
          <a:ext cx="10688400" cy="2976499"/>
        </p:xfrm>
        <a:graphic>
          <a:graphicData uri="http://schemas.openxmlformats.org/drawingml/2006/table">
            <a:tbl>
              <a:tblPr firstCol="1" bandRow="1"/>
              <a:tblGrid>
                <a:gridCol w="3776634">
                  <a:extLst>
                    <a:ext uri="{9D8B030D-6E8A-4147-A177-3AD203B41FA5}">
                      <a16:colId xmlns:a16="http://schemas.microsoft.com/office/drawing/2014/main" val="501415048"/>
                    </a:ext>
                  </a:extLst>
                </a:gridCol>
                <a:gridCol w="4103480">
                  <a:extLst>
                    <a:ext uri="{9D8B030D-6E8A-4147-A177-3AD203B41FA5}">
                      <a16:colId xmlns:a16="http://schemas.microsoft.com/office/drawing/2014/main" val="520284978"/>
                    </a:ext>
                  </a:extLst>
                </a:gridCol>
                <a:gridCol w="2808286">
                  <a:extLst>
                    <a:ext uri="{9D8B030D-6E8A-4147-A177-3AD203B41FA5}">
                      <a16:colId xmlns:a16="http://schemas.microsoft.com/office/drawing/2014/main" val="1569331515"/>
                    </a:ext>
                  </a:extLst>
                </a:gridCol>
              </a:tblGrid>
              <a:tr h="0">
                <a:tc>
                  <a:txBody>
                    <a:bodyPr/>
                    <a:lstStyle/>
                    <a:p>
                      <a:pPr algn="just">
                        <a:lnSpc>
                          <a:spcPct val="107000"/>
                        </a:lnSpc>
                        <a:spcAft>
                          <a:spcPts val="800"/>
                        </a:spcAft>
                      </a:pPr>
                      <a:r>
                        <a:rPr lang="en-GB" sz="1300" b="1"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NEW</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4.6.	The manufacturer shall demonstrate that the approach to testing is suitable for the demonstration of the safety case and the compliance with performance/functional requirements</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kern="100">
                          <a:effectLst/>
                          <a:latin typeface="Times New Roman" panose="02020603050405020304" pitchFamily="18" charset="0"/>
                          <a:ea typeface="Calibri" panose="020F0502020204030204" pitchFamily="34" charset="0"/>
                          <a:cs typeface="Times New Roman" panose="02020603050405020304" pitchFamily="18" charset="0"/>
                        </a:rPr>
                        <a:t> </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9436210"/>
                  </a:ext>
                </a:extLst>
              </a:tr>
              <a:tr h="587375">
                <a:tc>
                  <a:txBody>
                    <a:bodyPr/>
                    <a:lstStyle/>
                    <a:p>
                      <a:pPr algn="just">
                        <a:lnSpc>
                          <a:spcPct val="107000"/>
                        </a:lnSpc>
                        <a:spcAft>
                          <a:spcPts val="800"/>
                        </a:spcAft>
                      </a:pPr>
                      <a:r>
                        <a:rPr lang="en-GB" sz="1300" b="1" kern="1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NEW</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4.6.1.	The manufacturer shall demonstrate that the physical testing (proving ground and/or public road) facilities and environment are suitable for the tests that are being conducted.</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kern="100">
                          <a:effectLst/>
                          <a:latin typeface="Times New Roman" panose="02020603050405020304" pitchFamily="18" charset="0"/>
                          <a:ea typeface="Calibri" panose="020F0502020204030204" pitchFamily="34" charset="0"/>
                          <a:cs typeface="Times New Roman" panose="02020603050405020304" pitchFamily="18" charset="0"/>
                        </a:rPr>
                        <a:t> </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2543607"/>
                  </a:ext>
                </a:extLst>
              </a:tr>
              <a:tr h="551815">
                <a:tc>
                  <a:txBody>
                    <a:bodyPr/>
                    <a:lstStyle/>
                    <a:p>
                      <a:pPr algn="just">
                        <a:lnSpc>
                          <a:spcPct val="107000"/>
                        </a:lnSpc>
                        <a:spcAft>
                          <a:spcPts val="800"/>
                        </a:spcAft>
                      </a:pPr>
                      <a:r>
                        <a:rPr lang="en-GB" sz="1300" b="1" kern="1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NEW</a:t>
                      </a:r>
                      <a:endParaRPr lang="en-IT" sz="1300" kern="1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4.6.2.	The manufacturer shall demonstrate that the simulation toolchain(s) is suitable for conducting virtual tests. The requirements for the simulation toolchain(s) are listed in</a:t>
                      </a:r>
                      <a:r>
                        <a:rPr lang="en-GB" sz="1300" kern="100" dirty="0">
                          <a:solidFill>
                            <a:srgbClr val="000000"/>
                          </a:solidFill>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5.8.1</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b="1"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OPI</a:t>
                      </a:r>
                      <a:r>
                        <a:rPr lang="en-GB"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 to check cross reference after structure is established</a:t>
                      </a:r>
                      <a:endParaRPr lang="en-IT"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02435144"/>
                  </a:ext>
                </a:extLst>
              </a:tr>
            </a:tbl>
          </a:graphicData>
        </a:graphic>
      </p:graphicFrame>
      <p:sp>
        <p:nvSpPr>
          <p:cNvPr id="6" name="Slide Number Placeholder 5">
            <a:extLst>
              <a:ext uri="{FF2B5EF4-FFF2-40B4-BE49-F238E27FC236}">
                <a16:creationId xmlns:a16="http://schemas.microsoft.com/office/drawing/2014/main" id="{A9900BBD-E350-1328-EC64-2CEDFAEAD259}"/>
              </a:ext>
            </a:extLst>
          </p:cNvPr>
          <p:cNvSpPr>
            <a:spLocks noGrp="1"/>
          </p:cNvSpPr>
          <p:nvPr>
            <p:ph type="sldNum" sz="quarter" idx="12"/>
          </p:nvPr>
        </p:nvSpPr>
        <p:spPr/>
        <p:txBody>
          <a:bodyPr/>
          <a:lstStyle/>
          <a:p>
            <a:fld id="{6225F1E8-06EB-C648-975B-5FD539A76A0F}" type="slidenum">
              <a:rPr lang="en-GB" smtClean="0"/>
              <a:t>7</a:t>
            </a:fld>
            <a:endParaRPr lang="en-GB"/>
          </a:p>
        </p:txBody>
      </p:sp>
      <p:sp>
        <p:nvSpPr>
          <p:cNvPr id="3" name="TextBox 2">
            <a:extLst>
              <a:ext uri="{FF2B5EF4-FFF2-40B4-BE49-F238E27FC236}">
                <a16:creationId xmlns:a16="http://schemas.microsoft.com/office/drawing/2014/main" id="{73B18B70-3B4B-7C3E-5753-6F68B18D21FD}"/>
              </a:ext>
            </a:extLst>
          </p:cNvPr>
          <p:cNvSpPr txBox="1"/>
          <p:nvPr/>
        </p:nvSpPr>
        <p:spPr>
          <a:xfrm>
            <a:off x="838200" y="5041309"/>
            <a:ext cx="9339470" cy="1077218"/>
          </a:xfrm>
          <a:prstGeom prst="rect">
            <a:avLst/>
          </a:prstGeom>
          <a:noFill/>
        </p:spPr>
        <p:txBody>
          <a:bodyPr wrap="square" rtlCol="0">
            <a:spAutoFit/>
          </a:bodyPr>
          <a:lstStyle/>
          <a:p>
            <a:r>
              <a:rPr lang="en-GB" sz="1600" dirty="0"/>
              <a:t>Consider to move these requirements in Safety Case section 5.4.1:</a:t>
            </a:r>
          </a:p>
          <a:p>
            <a:endParaRPr lang="en-GB" sz="1600" dirty="0"/>
          </a:p>
          <a:p>
            <a:r>
              <a:rPr lang="en-GB" sz="1600" dirty="0">
                <a:latin typeface="Times New Roman" panose="02020603050405020304" pitchFamily="18" charset="0"/>
                <a:cs typeface="Times New Roman" panose="02020603050405020304" pitchFamily="18" charset="0"/>
              </a:rPr>
              <a:t>The manufacturer shall provide a safety case that includes:[…]</a:t>
            </a:r>
          </a:p>
          <a:p>
            <a:r>
              <a:rPr lang="en-GB" sz="1600" dirty="0">
                <a:latin typeface="Times New Roman" panose="02020603050405020304" pitchFamily="18" charset="0"/>
                <a:cs typeface="Times New Roman" panose="02020603050405020304" pitchFamily="18" charset="0"/>
              </a:rPr>
              <a:t>4) </a:t>
            </a:r>
            <a:r>
              <a:rPr lang="en-GB" sz="1600" b="1" dirty="0">
                <a:latin typeface="Times New Roman" panose="02020603050405020304" pitchFamily="18" charset="0"/>
                <a:cs typeface="Times New Roman" panose="02020603050405020304" pitchFamily="18" charset="0"/>
              </a:rPr>
              <a:t>Demonstration of credibility and suitability of test tool used in generating evidence  </a:t>
            </a:r>
          </a:p>
        </p:txBody>
      </p:sp>
    </p:spTree>
    <p:extLst>
      <p:ext uri="{BB962C8B-B14F-4D97-AF65-F5344CB8AC3E}">
        <p14:creationId xmlns:p14="http://schemas.microsoft.com/office/powerpoint/2010/main" val="1590236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8D7063B-2B23-54DD-1A08-5A3E0B064F96}"/>
              </a:ext>
            </a:extLst>
          </p:cNvPr>
          <p:cNvSpPr>
            <a:spLocks noGrp="1"/>
          </p:cNvSpPr>
          <p:nvPr>
            <p:ph type="title"/>
          </p:nvPr>
        </p:nvSpPr>
        <p:spPr/>
        <p:txBody>
          <a:bodyPr/>
          <a:lstStyle/>
          <a:p>
            <a:r>
              <a:rPr lang="en-GB" dirty="0"/>
              <a:t>Document overview</a:t>
            </a:r>
          </a:p>
        </p:txBody>
      </p:sp>
      <p:sp>
        <p:nvSpPr>
          <p:cNvPr id="8" name="Text Placeholder 7">
            <a:extLst>
              <a:ext uri="{FF2B5EF4-FFF2-40B4-BE49-F238E27FC236}">
                <a16:creationId xmlns:a16="http://schemas.microsoft.com/office/drawing/2014/main" id="{12F52E2C-B69A-2462-45BB-44A3290158B7}"/>
              </a:ext>
            </a:extLst>
          </p:cNvPr>
          <p:cNvSpPr>
            <a:spLocks noGrp="1"/>
          </p:cNvSpPr>
          <p:nvPr>
            <p:ph type="body" idx="1"/>
          </p:nvPr>
        </p:nvSpPr>
        <p:spPr>
          <a:xfrm>
            <a:off x="2042766" y="4589463"/>
            <a:ext cx="9304683" cy="1500187"/>
          </a:xfrm>
        </p:spPr>
        <p:txBody>
          <a:bodyPr/>
          <a:lstStyle/>
          <a:p>
            <a:r>
              <a:rPr lang="en-GB" dirty="0">
                <a:hlinkClick r:id="rId3"/>
              </a:rPr>
              <a:t>https://wiki.unece.org/download/attachments/254181423/ADS-05-07.docx?api=v2</a:t>
            </a:r>
            <a:r>
              <a:rPr lang="en-GB" dirty="0"/>
              <a:t> </a:t>
            </a:r>
          </a:p>
        </p:txBody>
      </p:sp>
      <p:sp>
        <p:nvSpPr>
          <p:cNvPr id="6" name="Slide Number Placeholder 5">
            <a:extLst>
              <a:ext uri="{FF2B5EF4-FFF2-40B4-BE49-F238E27FC236}">
                <a16:creationId xmlns:a16="http://schemas.microsoft.com/office/drawing/2014/main" id="{7C1C7698-D6FA-614D-F2B7-1DD0B99E5718}"/>
              </a:ext>
            </a:extLst>
          </p:cNvPr>
          <p:cNvSpPr>
            <a:spLocks noGrp="1"/>
          </p:cNvSpPr>
          <p:nvPr>
            <p:ph type="sldNum" sz="quarter" idx="12"/>
          </p:nvPr>
        </p:nvSpPr>
        <p:spPr/>
        <p:txBody>
          <a:bodyPr/>
          <a:lstStyle/>
          <a:p>
            <a:fld id="{6225F1E8-06EB-C648-975B-5FD539A76A0F}" type="slidenum">
              <a:rPr lang="en-GB" smtClean="0"/>
              <a:t>8</a:t>
            </a:fld>
            <a:endParaRPr lang="en-GB"/>
          </a:p>
        </p:txBody>
      </p:sp>
      <p:pic>
        <p:nvPicPr>
          <p:cNvPr id="10" name="Graphic 9" descr="Document with solid fill">
            <a:extLst>
              <a:ext uri="{FF2B5EF4-FFF2-40B4-BE49-F238E27FC236}">
                <a16:creationId xmlns:a16="http://schemas.microsoft.com/office/drawing/2014/main" id="{82F3465B-A7C3-C124-BA51-5000401E7E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1850" y="4589463"/>
            <a:ext cx="1210917" cy="1210917"/>
          </a:xfrm>
          <a:prstGeom prst="rect">
            <a:avLst/>
          </a:prstGeom>
        </p:spPr>
      </p:pic>
    </p:spTree>
    <p:extLst>
      <p:ext uri="{BB962C8B-B14F-4D97-AF65-F5344CB8AC3E}">
        <p14:creationId xmlns:p14="http://schemas.microsoft.com/office/powerpoint/2010/main" val="794949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8274B-351F-2883-37F9-C99A5203540B}"/>
              </a:ext>
            </a:extLst>
          </p:cNvPr>
          <p:cNvSpPr>
            <a:spLocks noGrp="1"/>
          </p:cNvSpPr>
          <p:nvPr>
            <p:ph type="title"/>
          </p:nvPr>
        </p:nvSpPr>
        <p:spPr/>
        <p:txBody>
          <a:bodyPr/>
          <a:lstStyle/>
          <a:p>
            <a:r>
              <a:rPr lang="en-GB" dirty="0"/>
              <a:t>Manufacturer requirements 1/1</a:t>
            </a:r>
          </a:p>
        </p:txBody>
      </p:sp>
      <p:sp>
        <p:nvSpPr>
          <p:cNvPr id="6" name="Slide Number Placeholder 5">
            <a:extLst>
              <a:ext uri="{FF2B5EF4-FFF2-40B4-BE49-F238E27FC236}">
                <a16:creationId xmlns:a16="http://schemas.microsoft.com/office/drawing/2014/main" id="{889E05A4-6B74-4B1E-7B2F-A4C7FD554F5D}"/>
              </a:ext>
            </a:extLst>
          </p:cNvPr>
          <p:cNvSpPr>
            <a:spLocks noGrp="1"/>
          </p:cNvSpPr>
          <p:nvPr>
            <p:ph type="sldNum" sz="quarter" idx="12"/>
          </p:nvPr>
        </p:nvSpPr>
        <p:spPr/>
        <p:txBody>
          <a:bodyPr/>
          <a:lstStyle/>
          <a:p>
            <a:fld id="{6225F1E8-06EB-C648-975B-5FD539A76A0F}" type="slidenum">
              <a:rPr lang="en-GB" smtClean="0"/>
              <a:t>9</a:t>
            </a:fld>
            <a:endParaRPr lang="en-GB"/>
          </a:p>
        </p:txBody>
      </p:sp>
      <p:graphicFrame>
        <p:nvGraphicFramePr>
          <p:cNvPr id="7" name="Content Placeholder 7">
            <a:extLst>
              <a:ext uri="{FF2B5EF4-FFF2-40B4-BE49-F238E27FC236}">
                <a16:creationId xmlns:a16="http://schemas.microsoft.com/office/drawing/2014/main" id="{438C671D-AA64-48CC-CDC4-307BEAAD4B3F}"/>
              </a:ext>
            </a:extLst>
          </p:cNvPr>
          <p:cNvGraphicFramePr>
            <a:graphicFrameLocks/>
          </p:cNvGraphicFramePr>
          <p:nvPr/>
        </p:nvGraphicFramePr>
        <p:xfrm>
          <a:off x="751800" y="1962181"/>
          <a:ext cx="10688400" cy="4248277"/>
        </p:xfrm>
        <a:graphic>
          <a:graphicData uri="http://schemas.openxmlformats.org/drawingml/2006/table">
            <a:tbl>
              <a:tblPr firstCol="1" bandRow="1"/>
              <a:tblGrid>
                <a:gridCol w="3776634">
                  <a:extLst>
                    <a:ext uri="{9D8B030D-6E8A-4147-A177-3AD203B41FA5}">
                      <a16:colId xmlns:a16="http://schemas.microsoft.com/office/drawing/2014/main" val="501415048"/>
                    </a:ext>
                  </a:extLst>
                </a:gridCol>
                <a:gridCol w="4103480">
                  <a:extLst>
                    <a:ext uri="{9D8B030D-6E8A-4147-A177-3AD203B41FA5}">
                      <a16:colId xmlns:a16="http://schemas.microsoft.com/office/drawing/2014/main" val="520284978"/>
                    </a:ext>
                  </a:extLst>
                </a:gridCol>
                <a:gridCol w="2808286">
                  <a:extLst>
                    <a:ext uri="{9D8B030D-6E8A-4147-A177-3AD203B41FA5}">
                      <a16:colId xmlns:a16="http://schemas.microsoft.com/office/drawing/2014/main" val="1569331515"/>
                    </a:ext>
                  </a:extLst>
                </a:gridCol>
              </a:tblGrid>
              <a:tr h="0">
                <a:tc>
                  <a:txBody>
                    <a:bodyPr/>
                    <a:lstStyle/>
                    <a:p>
                      <a:pPr algn="just">
                        <a:lnSpc>
                          <a:spcPct val="107000"/>
                        </a:lnSpc>
                        <a:spcAft>
                          <a:spcPts val="800"/>
                        </a:spcAft>
                      </a:pPr>
                      <a:r>
                        <a:rPr lang="en-GB" sz="1300" kern="100" dirty="0">
                          <a:solidFill>
                            <a:srgbClr val="000000"/>
                          </a:solidFill>
                          <a:effectLst/>
                          <a:latin typeface="Times New Roman" panose="02020603050405020304" pitchFamily="18" charset="0"/>
                          <a:ea typeface="+mn-ea"/>
                          <a:cs typeface="Times New Roman" panose="02020603050405020304" pitchFamily="18" charset="0"/>
                        </a:rPr>
                        <a:t>Annex 5 – Appendix 1 – 8.	The M&amp;S lifecycle is a dynamic process with frequent releases that should be monitored and documented. As a result, it is recommended that management activities should be established to support the M&amp;S through typical product management processes. Relevant information on the following aspects should be included in this section.</a:t>
                      </a:r>
                      <a:r>
                        <a:rPr lang="en-IT" sz="1300" kern="100" dirty="0">
                          <a:solidFill>
                            <a:srgbClr val="000000"/>
                          </a:solidFill>
                          <a:effectLst/>
                          <a:latin typeface="Times New Roman" panose="02020603050405020304" pitchFamily="18" charset="0"/>
                          <a:cs typeface="Times New Roman" panose="02020603050405020304" pitchFamily="18" charset="0"/>
                        </a:rPr>
                        <a:t> </a:t>
                      </a:r>
                      <a:endParaRPr lang="en-IT"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5.8.1.3.3.1.	The manufacturer shall manage and support the simulation toolchain(s) used for virtual testing throughout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the </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lifecycle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of the simulation toolchain(s). This management and support shall also continue until the end of the post-production phase of the ADS.</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b="1" kern="1200" dirty="0">
                          <a:solidFill>
                            <a:schemeClr val="tx1"/>
                          </a:solidFill>
                          <a:effectLst/>
                          <a:latin typeface="Times New Roman" panose="02020603050405020304" pitchFamily="18" charset="0"/>
                          <a:ea typeface="+mn-ea"/>
                          <a:cs typeface="Times New Roman" panose="02020603050405020304" pitchFamily="18" charset="0"/>
                        </a:rPr>
                        <a:t>OPI 21/11/2024</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revised definition following meeting. </a:t>
                      </a:r>
                    </a:p>
                    <a:p>
                      <a:pPr algn="just">
                        <a:lnSpc>
                          <a:spcPct val="107000"/>
                        </a:lnSpc>
                        <a:spcAft>
                          <a:spcPts val="800"/>
                        </a:spcAft>
                      </a:pPr>
                      <a:r>
                        <a:rPr lang="en-GB" sz="1300" kern="1200" dirty="0">
                          <a:solidFill>
                            <a:schemeClr val="tx1"/>
                          </a:solidFill>
                          <a:effectLst/>
                          <a:latin typeface="Times New Roman" panose="02020603050405020304" pitchFamily="18" charset="0"/>
                          <a:ea typeface="+mn-ea"/>
                          <a:cs typeface="Times New Roman" panose="02020603050405020304" pitchFamily="18" charset="0"/>
                        </a:rPr>
                        <a:t>Avoid use of “decommissioning”.</a:t>
                      </a:r>
                    </a:p>
                    <a:p>
                      <a:pPr algn="just">
                        <a:lnSpc>
                          <a:spcPct val="107000"/>
                        </a:lnSpc>
                        <a:spcAft>
                          <a:spcPts val="800"/>
                        </a:spcAft>
                      </a:pPr>
                      <a:r>
                        <a:rPr lang="en-GB" sz="1300" kern="1200" dirty="0">
                          <a:solidFill>
                            <a:schemeClr val="tx1"/>
                          </a:solidFill>
                          <a:effectLst/>
                          <a:latin typeface="Times New Roman" panose="02020603050405020304" pitchFamily="18" charset="0"/>
                          <a:ea typeface="+mn-ea"/>
                          <a:cs typeface="Times New Roman" panose="02020603050405020304" pitchFamily="18" charset="0"/>
                        </a:rPr>
                        <a:t>Avoid use of unclear pronoun “its”</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19436210"/>
                  </a:ext>
                </a:extLst>
              </a:tr>
              <a:tr h="587375">
                <a:tc>
                  <a:txBody>
                    <a:bodyPr/>
                    <a:lstStyle/>
                    <a:p>
                      <a:pPr algn="just">
                        <a:lnSpc>
                          <a:spcPct val="107000"/>
                        </a:lnSpc>
                        <a:spcAft>
                          <a:spcPts val="800"/>
                        </a:spcAft>
                      </a:pPr>
                      <a:r>
                        <a:rPr lang="en-GB" sz="1300" kern="1200" dirty="0">
                          <a:solidFill>
                            <a:schemeClr val="tx1"/>
                          </a:solidFill>
                          <a:effectLst/>
                          <a:latin typeface="Times New Roman" panose="02020603050405020304" pitchFamily="18" charset="0"/>
                          <a:ea typeface="+mn-ea"/>
                          <a:cs typeface="Times New Roman" panose="02020603050405020304" pitchFamily="18" charset="0"/>
                        </a:rPr>
                        <a:t>Annex 5 – Appendix 1 – 43 (c).	The ADS manufacturer should define the logical scenarios used for virtual testing toolchain validation. They should be able to cover, to the maximum possible extent, the ODD of virtual testing for ADS validation</a:t>
                      </a:r>
                      <a:r>
                        <a:rPr lang="en-IT" sz="1300" dirty="0">
                          <a:effectLst/>
                          <a:latin typeface="Times New Roman" panose="02020603050405020304" pitchFamily="18" charset="0"/>
                          <a:cs typeface="Times New Roman" panose="02020603050405020304" pitchFamily="18" charset="0"/>
                        </a:rPr>
                        <a: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200" dirty="0">
                          <a:solidFill>
                            <a:schemeClr val="tx1"/>
                          </a:solidFill>
                          <a:effectLst/>
                          <a:latin typeface="Times New Roman" panose="02020603050405020304" pitchFamily="18" charset="0"/>
                          <a:ea typeface="+mn-ea"/>
                          <a:cs typeface="Times New Roman" panose="02020603050405020304" pitchFamily="18" charset="0"/>
                        </a:rPr>
                        <a:t>5.8.1.4.1.3.3.	The manufacturer shall demonstrate that the test selection </a:t>
                      </a:r>
                      <a:r>
                        <a:rPr lang="en-GB" sz="1300" strike="sngStrike" kern="1200" dirty="0">
                          <a:solidFill>
                            <a:schemeClr val="tx1"/>
                          </a:solidFill>
                          <a:effectLst/>
                          <a:latin typeface="Times New Roman" panose="02020603050405020304" pitchFamily="18" charset="0"/>
                          <a:ea typeface="+mn-ea"/>
                          <a:cs typeface="Times New Roman" panose="02020603050405020304" pitchFamily="18" charset="0"/>
                        </a:rPr>
                        <a:t>for</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a:t>
                      </a:r>
                      <a:r>
                        <a:rPr lang="en-GB" sz="1300" strike="sngStrike" kern="1200" dirty="0">
                          <a:solidFill>
                            <a:schemeClr val="tx1"/>
                          </a:solidFill>
                          <a:effectLst/>
                          <a:latin typeface="Times New Roman" panose="02020603050405020304" pitchFamily="18" charset="0"/>
                          <a:ea typeface="+mn-ea"/>
                          <a:cs typeface="Times New Roman" panose="02020603050405020304" pitchFamily="18" charset="0"/>
                        </a:rPr>
                        <a:t>simulation toolchain(s)</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a:t>
                      </a:r>
                      <a:r>
                        <a:rPr lang="en-GB" sz="1300" strike="sngStrike" kern="1200" dirty="0">
                          <a:solidFill>
                            <a:schemeClr val="tx1"/>
                          </a:solidFill>
                          <a:effectLst/>
                          <a:latin typeface="Times New Roman" panose="02020603050405020304" pitchFamily="18" charset="0"/>
                          <a:ea typeface="+mn-ea"/>
                          <a:cs typeface="Times New Roman" panose="02020603050405020304" pitchFamily="18" charset="0"/>
                        </a:rPr>
                        <a:t>validation</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is sufficient to </a:t>
                      </a:r>
                      <a:r>
                        <a:rPr lang="en-GB" sz="1300" b="1" kern="1200" dirty="0">
                          <a:solidFill>
                            <a:schemeClr val="tx1"/>
                          </a:solidFill>
                          <a:effectLst/>
                          <a:latin typeface="Times New Roman" panose="02020603050405020304" pitchFamily="18" charset="0"/>
                          <a:ea typeface="+mn-ea"/>
                          <a:cs typeface="Times New Roman" panose="02020603050405020304" pitchFamily="18" charset="0"/>
                        </a:rPr>
                        <a:t>justify the claim</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a:t>
                      </a:r>
                      <a:r>
                        <a:rPr lang="en-GB" sz="1300" strike="sngStrike" kern="1200" dirty="0">
                          <a:solidFill>
                            <a:schemeClr val="tx1"/>
                          </a:solidFill>
                          <a:effectLst/>
                          <a:latin typeface="Times New Roman" panose="02020603050405020304" pitchFamily="18" charset="0"/>
                          <a:ea typeface="+mn-ea"/>
                          <a:cs typeface="Times New Roman" panose="02020603050405020304" pitchFamily="18" charset="0"/>
                        </a:rPr>
                        <a:t>demonstrate</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that </a:t>
                      </a:r>
                      <a:r>
                        <a:rPr lang="en-GB" sz="1300" b="1" kern="1200" dirty="0">
                          <a:solidFill>
                            <a:schemeClr val="tx1"/>
                          </a:solidFill>
                          <a:effectLst/>
                          <a:latin typeface="Times New Roman" panose="02020603050405020304" pitchFamily="18" charset="0"/>
                          <a:ea typeface="+mn-ea"/>
                          <a:cs typeface="Times New Roman" panose="02020603050405020304" pitchFamily="18" charset="0"/>
                        </a:rPr>
                        <a:t>the simulation toolchain(s) </a:t>
                      </a:r>
                      <a:r>
                        <a:rPr lang="en-GB" sz="1300" strike="sngStrike" kern="1200" dirty="0">
                          <a:solidFill>
                            <a:schemeClr val="tx1"/>
                          </a:solidFill>
                          <a:effectLst/>
                          <a:latin typeface="Times New Roman" panose="02020603050405020304" pitchFamily="18" charset="0"/>
                          <a:ea typeface="+mn-ea"/>
                          <a:cs typeface="Times New Roman" panose="02020603050405020304" pitchFamily="18" charset="0"/>
                        </a:rPr>
                        <a:t>it will perform effectively</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a:t>
                      </a:r>
                      <a:r>
                        <a:rPr lang="en-GB" sz="1300" b="1" kern="1200" dirty="0">
                          <a:solidFill>
                            <a:schemeClr val="tx1"/>
                          </a:solidFill>
                          <a:effectLst/>
                          <a:latin typeface="Times New Roman" panose="02020603050405020304" pitchFamily="18" charset="0"/>
                          <a:ea typeface="+mn-ea"/>
                          <a:cs typeface="Times New Roman" panose="02020603050405020304" pitchFamily="18" charset="0"/>
                        </a:rPr>
                        <a:t>can be used</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within the defined scope.</a:t>
                      </a:r>
                      <a:r>
                        <a:rPr lang="en-IT" sz="1300" dirty="0">
                          <a:effectLst/>
                          <a:latin typeface="Times New Roman" panose="02020603050405020304" pitchFamily="18" charset="0"/>
                          <a:cs typeface="Times New Roman" panose="02020603050405020304" pitchFamily="18" charset="0"/>
                        </a:rPr>
                        <a: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b="1" kern="1200" dirty="0">
                          <a:solidFill>
                            <a:schemeClr val="tx1"/>
                          </a:solidFill>
                          <a:effectLst/>
                          <a:latin typeface="Times New Roman" panose="02020603050405020304" pitchFamily="18" charset="0"/>
                          <a:ea typeface="+mn-ea"/>
                          <a:cs typeface="Times New Roman" panose="02020603050405020304" pitchFamily="18" charset="0"/>
                        </a:rPr>
                        <a:t>OPI 21/11/2024</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rephrased to avoid referring to the “validation” in scope section</a:t>
                      </a:r>
                      <a:r>
                        <a:rPr lang="en-IT" sz="1300" dirty="0">
                          <a:effectLst/>
                          <a:latin typeface="Times New Roman" panose="02020603050405020304" pitchFamily="18" charset="0"/>
                          <a:cs typeface="Times New Roman" panose="02020603050405020304" pitchFamily="18" charset="0"/>
                        </a:rPr>
                        <a: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2543607"/>
                  </a:ext>
                </a:extLst>
              </a:tr>
              <a:tr h="551815">
                <a:tc>
                  <a:txBody>
                    <a:bodyPr/>
                    <a:lstStyle/>
                    <a:p>
                      <a:pPr algn="just">
                        <a:lnSpc>
                          <a:spcPct val="107000"/>
                        </a:lnSpc>
                        <a:spcAft>
                          <a:spcPts val="800"/>
                        </a:spcAft>
                      </a:pPr>
                      <a:r>
                        <a:rPr lang="en-GB" sz="1300" kern="1200" dirty="0">
                          <a:solidFill>
                            <a:schemeClr val="tx1"/>
                          </a:solidFill>
                          <a:effectLst/>
                          <a:latin typeface="Times New Roman" panose="02020603050405020304" pitchFamily="18" charset="0"/>
                          <a:ea typeface="+mn-ea"/>
                          <a:cs typeface="Times New Roman" panose="02020603050405020304" pitchFamily="18" charset="0"/>
                        </a:rPr>
                        <a:t>Annex 5 – Appendix 1 – 30.	The simulation models and the simulation tools used in the overall toolchain should be investigated in terms of their impact in case of a safety error in the final product. </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685800" indent="-685800" algn="just">
                        <a:lnSpc>
                          <a:spcPct val="107000"/>
                        </a:lnSpc>
                        <a:spcAft>
                          <a:spcPts val="800"/>
                        </a:spcAft>
                      </a:pP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5.8.1.4.1.4.1.	The manufacturer shall review the </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error estimates of the</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simulation toolchain(s) to assess the</a:t>
                      </a:r>
                      <a:r>
                        <a:rPr lang="en-GB" sz="13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ir</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criticality </a:t>
                      </a:r>
                      <a:r>
                        <a:rPr lang="en-GB" sz="1300" strike="sngStrike"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of prediction errors</a:t>
                      </a:r>
                      <a:r>
                        <a:rPr lang="en-GB" sz="13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and the effect these would have on the manufacturer's claims about their safety case.</a:t>
                      </a:r>
                      <a:endParaRPr lang="en-IT" sz="1300" kern="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just">
                        <a:lnSpc>
                          <a:spcPct val="107000"/>
                        </a:lnSpc>
                        <a:spcAft>
                          <a:spcPts val="800"/>
                        </a:spcAft>
                      </a:pPr>
                      <a:r>
                        <a:rPr lang="en-GB" sz="1300" b="1" kern="1200" dirty="0">
                          <a:solidFill>
                            <a:schemeClr val="tx1"/>
                          </a:solidFill>
                          <a:effectLst/>
                          <a:latin typeface="Times New Roman" panose="02020603050405020304" pitchFamily="18" charset="0"/>
                          <a:ea typeface="+mn-ea"/>
                          <a:cs typeface="Times New Roman" panose="02020603050405020304" pitchFamily="18" charset="0"/>
                        </a:rPr>
                        <a:t>OPI 7/11/2024</a:t>
                      </a:r>
                      <a:r>
                        <a:rPr lang="en-GB" sz="1300" kern="1200" dirty="0">
                          <a:solidFill>
                            <a:schemeClr val="tx1"/>
                          </a:solidFill>
                          <a:effectLst/>
                          <a:latin typeface="Times New Roman" panose="02020603050405020304" pitchFamily="18" charset="0"/>
                          <a:ea typeface="+mn-ea"/>
                          <a:cs typeface="Times New Roman" panose="02020603050405020304" pitchFamily="18" charset="0"/>
                        </a:rPr>
                        <a:t>: rephrased to avoid using unclear “prediction error” statement</a:t>
                      </a:r>
                      <a:endParaRPr lang="en-IT" sz="1300" kern="100" dirty="0">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36830" marB="3683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02435144"/>
                  </a:ext>
                </a:extLst>
              </a:tr>
            </a:tbl>
          </a:graphicData>
        </a:graphic>
      </p:graphicFrame>
    </p:spTree>
    <p:extLst>
      <p:ext uri="{BB962C8B-B14F-4D97-AF65-F5344CB8AC3E}">
        <p14:creationId xmlns:p14="http://schemas.microsoft.com/office/powerpoint/2010/main" val="2468016137"/>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13711</TotalTime>
  <Words>1873</Words>
  <Application>Microsoft Office PowerPoint</Application>
  <PresentationFormat>Widescreen</PresentationFormat>
  <Paragraphs>135</Paragraphs>
  <Slides>15</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Times New Roman</vt:lpstr>
      <vt:lpstr>Wingdings</vt:lpstr>
      <vt:lpstr>Office Theme</vt:lpstr>
      <vt:lpstr>ADS-IWG Phase 2 Simulation credibility  Requirements and assessment</vt:lpstr>
      <vt:lpstr>Summary</vt:lpstr>
      <vt:lpstr>What is “credibility”</vt:lpstr>
      <vt:lpstr>Status of work</vt:lpstr>
      <vt:lpstr>Text structure</vt:lpstr>
      <vt:lpstr>Definitions</vt:lpstr>
      <vt:lpstr>General requirements</vt:lpstr>
      <vt:lpstr>Document overview</vt:lpstr>
      <vt:lpstr>Manufacturer requirements 1/1</vt:lpstr>
      <vt:lpstr>Manufacturer requirements 2/2</vt:lpstr>
      <vt:lpstr>Assessment requirements 1/2</vt:lpstr>
      <vt:lpstr>Assessment requirements 2/2</vt:lpstr>
      <vt:lpstr>Open items</vt:lpstr>
      <vt:lpstr>Work ahead</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ADS-IWG In-Service Monitoring  and Reporting</dc:title>
  <dc:creator>RUSCIANO Espedito (JRC-PETTEN)</dc:creator>
  <cp:lastModifiedBy>John Creamer</cp:lastModifiedBy>
  <cp:revision>170</cp:revision>
  <cp:lastPrinted>2024-08-27T08:49:15Z</cp:lastPrinted>
  <dcterms:created xsi:type="dcterms:W3CDTF">2024-06-17T08:01:51Z</dcterms:created>
  <dcterms:modified xsi:type="dcterms:W3CDTF">2024-12-09T07:40:27Z</dcterms:modified>
</cp:coreProperties>
</file>