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5" Type="http://schemas.microsoft.com/office/2020/02/relationships/classificationlabels" Target="docMetadata/LabelInfo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79" r:id="rId5"/>
  </p:sldMasterIdLst>
  <p:notesMasterIdLst>
    <p:notesMasterId r:id="rId8"/>
  </p:notesMasterIdLst>
  <p:handoutMasterIdLst>
    <p:handoutMasterId r:id="rId9"/>
  </p:handoutMasterIdLst>
  <p:sldIdLst>
    <p:sldId id="287" r:id="rId6"/>
    <p:sldId id="354" r:id="rId7"/>
  </p:sldIdLst>
  <p:sldSz cx="12192000" cy="6858000"/>
  <p:notesSz cx="6761163" cy="9856788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69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600"/>
    <a:srgbClr val="FFE4D1"/>
    <a:srgbClr val="FFFAEB"/>
    <a:srgbClr val="FFF2C9"/>
    <a:srgbClr val="E7FFE7"/>
    <a:srgbClr val="0000FF"/>
    <a:srgbClr val="FF0000"/>
    <a:srgbClr val="0033CC"/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015" autoAdjust="0"/>
    <p:restoredTop sz="94484" autoAdjust="0"/>
  </p:normalViewPr>
  <p:slideViewPr>
    <p:cSldViewPr>
      <p:cViewPr varScale="1">
        <p:scale>
          <a:sx n="57" d="100"/>
          <a:sy n="57" d="100"/>
        </p:scale>
        <p:origin x="1318" y="42"/>
      </p:cViewPr>
      <p:guideLst>
        <p:guide orient="horz" pos="2069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8" d="100"/>
          <a:sy n="78" d="100"/>
        </p:scale>
        <p:origin x="3990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viewProps" Target="viewProps.xml"/><Relationship Id="rId5" Type="http://schemas.openxmlformats.org/officeDocument/2006/relationships/slideMaster" Target="slideMasters/slideMaster2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0B55DF59-0F53-4050-AF5E-93585945D41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F9FE615-1A8E-46A9-928A-77BADCFDED8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29050" y="0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4D0299-3734-408F-BE89-7B5D604F3AE9}" type="datetimeFigureOut">
              <a:rPr lang="fr-FR" smtClean="0"/>
              <a:t>10/12/2024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A4F20359-3716-4F65-9039-AF43318B20E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B8B55E68-307C-4842-94B4-6ED33D51A791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29050" y="9363075"/>
            <a:ext cx="2930525" cy="49371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6FC91E-EDAE-45FA-B21E-72AE395D1EE3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246343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8938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30638" y="0"/>
            <a:ext cx="2928937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6838" y="739775"/>
            <a:ext cx="6569075" cy="36957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97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6275" y="4681538"/>
            <a:ext cx="5408613" cy="443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/>
              <a:t>Cliquez pour modifier les styles du texte du masque</a:t>
            </a:r>
          </a:p>
          <a:p>
            <a:pPr lvl="1"/>
            <a:r>
              <a:rPr lang="fr-FR" altLang="ja-JP"/>
              <a:t>Deuxième niveau</a:t>
            </a:r>
          </a:p>
          <a:p>
            <a:pPr lvl="2"/>
            <a:r>
              <a:rPr lang="fr-FR" altLang="ja-JP"/>
              <a:t>Troisième niveau</a:t>
            </a:r>
          </a:p>
          <a:p>
            <a:pPr lvl="3"/>
            <a:r>
              <a:rPr lang="fr-FR" altLang="ja-JP"/>
              <a:t>Quatrième niveau</a:t>
            </a:r>
          </a:p>
          <a:p>
            <a:pPr lvl="4"/>
            <a:r>
              <a:rPr lang="fr-FR" altLang="ja-JP"/>
              <a:t>Cinquième niveau</a:t>
            </a:r>
          </a:p>
        </p:txBody>
      </p:sp>
      <p:sp>
        <p:nvSpPr>
          <p:cNvPr id="297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61488"/>
            <a:ext cx="2928938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defTabSz="919163">
              <a:defRPr sz="1200"/>
            </a:lvl1pPr>
          </a:lstStyle>
          <a:p>
            <a:endParaRPr lang="fr-FR" altLang="ja-JP"/>
          </a:p>
        </p:txBody>
      </p:sp>
      <p:sp>
        <p:nvSpPr>
          <p:cNvPr id="297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30638" y="9361488"/>
            <a:ext cx="2928937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842" tIns="45921" rIns="91842" bIns="45921" numCol="1" anchor="b" anchorCtr="0" compatLnSpc="1">
            <a:prstTxWarp prst="textNoShape">
              <a:avLst/>
            </a:prstTxWarp>
          </a:bodyPr>
          <a:lstStyle>
            <a:lvl1pPr algn="r" defTabSz="919163">
              <a:defRPr sz="1200"/>
            </a:lvl1pPr>
          </a:lstStyle>
          <a:p>
            <a:fld id="{41FE2CFF-C77F-45F5-8196-7FFE9E57B434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de-DE"/>
              <a:t>Formatvorlage des Untertitelmasters durch Klicken bearbeiten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6E22B0-3A17-45B7-AF4B-28357ACE90C3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4D32B0-8A42-44E7-9B4D-3C2296BFBD2E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FE62-EB65-4521-8EE1-E6E48534FFB3}" type="datetimeFigureOut">
              <a:rPr lang="de-DE" smtClean="0"/>
              <a:t>10.12.2024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1764-A1AE-4A08-A8C4-22A3373FB73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19485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FE62-EB65-4521-8EE1-E6E48534FFB3}" type="datetimeFigureOut">
              <a:rPr lang="de-DE" smtClean="0"/>
              <a:t>10.12.2024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1764-A1AE-4A08-A8C4-22A3373FB73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732029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FE62-EB65-4521-8EE1-E6E48534FFB3}" type="datetimeFigureOut">
              <a:rPr lang="de-DE" smtClean="0"/>
              <a:t>10.12.2024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1764-A1AE-4A08-A8C4-22A3373FB73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723203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FE62-EB65-4521-8EE1-E6E48534FFB3}" type="datetimeFigureOut">
              <a:rPr lang="de-DE" smtClean="0"/>
              <a:t>10.12.2024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1764-A1AE-4A08-A8C4-22A3373FB73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030994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FE62-EB65-4521-8EE1-E6E48534FFB3}" type="datetimeFigureOut">
              <a:rPr lang="de-DE" smtClean="0"/>
              <a:t>10.12.2024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1764-A1AE-4A08-A8C4-22A3373FB73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49999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FE62-EB65-4521-8EE1-E6E48534FFB3}" type="datetimeFigureOut">
              <a:rPr lang="de-DE" smtClean="0"/>
              <a:t>10.12.2024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1764-A1AE-4A08-A8C4-22A3373FB73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023443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FE62-EB65-4521-8EE1-E6E48534FFB3}" type="datetimeFigureOut">
              <a:rPr lang="de-DE" smtClean="0"/>
              <a:t>10.12.2024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1764-A1AE-4A08-A8C4-22A3373FB73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627173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FE62-EB65-4521-8EE1-E6E48534FFB3}" type="datetimeFigureOut">
              <a:rPr lang="de-DE" smtClean="0"/>
              <a:t>10.12.2024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1764-A1AE-4A08-A8C4-22A3373FB73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043647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lvl2pPr marL="742950" indent="-285750">
              <a:buFont typeface="Wingdings" panose="05000000000000000000" pitchFamily="2" charset="2"/>
              <a:buChar char="§"/>
              <a:defRPr/>
            </a:lvl2pPr>
            <a:lvl3pPr marL="1143000" indent="-228600">
              <a:buFont typeface="Calibri" panose="020F0502020204030204" pitchFamily="34" charset="0"/>
              <a:buChar char="−"/>
              <a:defRPr/>
            </a:lvl3pPr>
            <a:lvl4pPr marL="1600200" indent="-228600">
              <a:buFont typeface="Courier New" panose="02070309020205020404" pitchFamily="49" charset="0"/>
              <a:buChar char="o"/>
              <a:defRPr/>
            </a:lvl4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4A5D464-134C-4C80-B41F-7081051DEBC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FE62-EB65-4521-8EE1-E6E48534FFB3}" type="datetimeFigureOut">
              <a:rPr lang="de-DE" smtClean="0"/>
              <a:t>10.12.2024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1764-A1AE-4A08-A8C4-22A3373FB73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8248840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FE62-EB65-4521-8EE1-E6E48534FFB3}" type="datetimeFigureOut">
              <a:rPr lang="de-DE" smtClean="0"/>
              <a:t>10.12.2024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1764-A1AE-4A08-A8C4-22A3373FB73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7365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12FE62-EB65-4521-8EE1-E6E48534FFB3}" type="datetimeFigureOut">
              <a:rPr lang="de-DE" smtClean="0"/>
              <a:t>10.12.2024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BE1764-A1AE-4A08-A8C4-22A3373FB73F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984898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7F56F4-53F4-4744-8FEF-840AE151320B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DCAE38-802C-4BCD-8E23-F653FABC34F1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CF7609-A126-430D-864C-5251E8DC0566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C2F580-C48E-4C14-8111-BE255E1134ED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9A974D-1DC4-4C29-960C-4F23E42A2DA2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Formatvorlagen des Textmasters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fr-FR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050A2B-ED20-46DB-805A-96BB748EB760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de-DE"/>
              <a:t>Bild durch Klicken auf Symbol hinzufügen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Formatvorlagen des Textmasters bearbeiten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fr-FR" altLang="ja-JP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F7C1A6-5432-4A88-9199-948E52B80477}" type="slidenum">
              <a:rPr lang="ja-JP" altLang="fr-FR"/>
              <a:pPr/>
              <a:t>‹#›</a:t>
            </a:fld>
            <a:endParaRPr lang="fr-FR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chemeClr val="bg1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1"/>
            <a:ext cx="10972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altLang="ja-JP" dirty="0"/>
              <a:t>Cliquez pour modifier les styles du texte du masque</a:t>
            </a:r>
          </a:p>
          <a:p>
            <a:pPr lvl="1"/>
            <a:r>
              <a:rPr lang="fr-FR" altLang="ja-JP" dirty="0"/>
              <a:t>Deuxième niveau</a:t>
            </a:r>
          </a:p>
          <a:p>
            <a:pPr lvl="2"/>
            <a:r>
              <a:rPr lang="fr-FR" altLang="ja-JP" dirty="0"/>
              <a:t>Troisième niveau</a:t>
            </a:r>
          </a:p>
          <a:p>
            <a:pPr lvl="3"/>
            <a:r>
              <a:rPr lang="fr-FR" altLang="ja-JP" dirty="0"/>
              <a:t>Quatrième niveau</a:t>
            </a:r>
          </a:p>
          <a:p>
            <a:pPr lvl="4"/>
            <a:r>
              <a:rPr lang="fr-FR" altLang="ja-JP" dirty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pitchFamily="34" charset="-128"/>
              </a:defRPr>
            </a:lvl1pPr>
          </a:lstStyle>
          <a:p>
            <a:endParaRPr lang="fr-FR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pitchFamily="34" charset="-128"/>
              </a:defRPr>
            </a:lvl1pPr>
          </a:lstStyle>
          <a:p>
            <a:endParaRPr lang="fr-FR" altLang="ja-JP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a typeface="ＭＳ Ｐゴシック" pitchFamily="34" charset="-128"/>
              </a:defRPr>
            </a:lvl1pPr>
          </a:lstStyle>
          <a:p>
            <a:fld id="{841ADF96-E6CA-4184-9617-4AA0842E2F41}" type="slidenum">
              <a:rPr lang="ja-JP" altLang="fr-FR"/>
              <a:pPr/>
              <a:t>‹#›</a:t>
            </a:fld>
            <a:endParaRPr lang="fr-FR" altLang="ja-JP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87EA56E-A58C-9748-9667-E515CF85837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899623" y="129576"/>
            <a:ext cx="1522825" cy="602260"/>
          </a:xfrm>
          <a:prstGeom prst="rect">
            <a:avLst/>
          </a:prstGeom>
        </p:spPr>
      </p:pic>
      <p:grpSp>
        <p:nvGrpSpPr>
          <p:cNvPr id="9" name="Group 8"/>
          <p:cNvGrpSpPr/>
          <p:nvPr userDrawn="1"/>
        </p:nvGrpSpPr>
        <p:grpSpPr>
          <a:xfrm>
            <a:off x="166162" y="116114"/>
            <a:ext cx="1566813" cy="506919"/>
            <a:chOff x="7649247" y="19050"/>
            <a:chExt cx="2237469" cy="723900"/>
          </a:xfrm>
        </p:grpSpPr>
        <p:pic>
          <p:nvPicPr>
            <p:cNvPr id="10" name="Image 7">
              <a:extLst>
                <a:ext uri="{FF2B5EF4-FFF2-40B4-BE49-F238E27FC236}">
                  <a16:creationId xmlns:a16="http://schemas.microsoft.com/office/drawing/2014/main" id="{DB702179-BB20-4D4E-A8AF-7B99DD8BDF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t="24026" b="26440"/>
            <a:stretch/>
          </p:blipFill>
          <p:spPr>
            <a:xfrm>
              <a:off x="8374548" y="101489"/>
              <a:ext cx="1512168" cy="609600"/>
            </a:xfrm>
            <a:prstGeom prst="rect">
              <a:avLst/>
            </a:prstGeom>
          </p:spPr>
        </p:pic>
        <p:pic>
          <p:nvPicPr>
            <p:cNvPr id="11" name="Image 7">
              <a:extLst>
                <a:ext uri="{FF2B5EF4-FFF2-40B4-BE49-F238E27FC236}">
                  <a16:creationId xmlns:a16="http://schemas.microsoft.com/office/drawing/2014/main" id="{F077AA37-839A-40B8-BDFD-D116C7EC7C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t="14732" b="15508"/>
            <a:stretch/>
          </p:blipFill>
          <p:spPr>
            <a:xfrm>
              <a:off x="7649247" y="19050"/>
              <a:ext cx="653362" cy="723900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Wingdings" pitchFamily="2" charset="2"/>
        <a:buChar char="Ø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Wingdings" panose="05000000000000000000" pitchFamily="2" charset="2"/>
        <a:buChar char="§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Calibri" panose="020F0502020204030204" pitchFamily="34" charset="0"/>
        <a:buChar char="−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Courier New" panose="02070309020205020404" pitchFamily="49" charset="0"/>
        <a:buChar char="o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de-D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12FE62-EB65-4521-8EE1-E6E48534FFB3}" type="datetimeFigureOut">
              <a:rPr lang="de-DE" smtClean="0"/>
              <a:t>10.12.2024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BE1764-A1AE-4A08-A8C4-22A3373FB73F}" type="slidenum">
              <a:rPr lang="de-DE" smtClean="0"/>
              <a:t>‹#›</a:t>
            </a:fld>
            <a:endParaRPr lang="de-D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87EA56E-A58C-9748-9667-E515CF85837D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575433" y="96459"/>
            <a:ext cx="1522825" cy="602260"/>
          </a:xfrm>
          <a:prstGeom prst="rect">
            <a:avLst/>
          </a:prstGeom>
        </p:spPr>
      </p:pic>
      <p:grpSp>
        <p:nvGrpSpPr>
          <p:cNvPr id="8" name="Group 7"/>
          <p:cNvGrpSpPr/>
          <p:nvPr userDrawn="1"/>
        </p:nvGrpSpPr>
        <p:grpSpPr>
          <a:xfrm>
            <a:off x="8841972" y="82997"/>
            <a:ext cx="1566813" cy="506919"/>
            <a:chOff x="7649247" y="19050"/>
            <a:chExt cx="2237469" cy="723900"/>
          </a:xfrm>
        </p:grpSpPr>
        <p:pic>
          <p:nvPicPr>
            <p:cNvPr id="9" name="Image 7">
              <a:extLst>
                <a:ext uri="{FF2B5EF4-FFF2-40B4-BE49-F238E27FC236}">
                  <a16:creationId xmlns:a16="http://schemas.microsoft.com/office/drawing/2014/main" id="{DB702179-BB20-4D4E-A8AF-7B99DD8BDF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4"/>
            <a:srcRect t="24026" b="26440"/>
            <a:stretch/>
          </p:blipFill>
          <p:spPr>
            <a:xfrm>
              <a:off x="8374548" y="101489"/>
              <a:ext cx="1512168" cy="609600"/>
            </a:xfrm>
            <a:prstGeom prst="rect">
              <a:avLst/>
            </a:prstGeom>
          </p:spPr>
        </p:pic>
        <p:pic>
          <p:nvPicPr>
            <p:cNvPr id="10" name="Image 7">
              <a:extLst>
                <a:ext uri="{FF2B5EF4-FFF2-40B4-BE49-F238E27FC236}">
                  <a16:creationId xmlns:a16="http://schemas.microsoft.com/office/drawing/2014/main" id="{F077AA37-839A-40B8-BDFD-D116C7EC7C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5"/>
            <a:srcRect t="14732" b="15508"/>
            <a:stretch/>
          </p:blipFill>
          <p:spPr>
            <a:xfrm>
              <a:off x="7649247" y="19050"/>
              <a:ext cx="653362" cy="7239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721609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9069" y="4072732"/>
            <a:ext cx="111095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sz="4000" dirty="0"/>
              <a:t>OICA/CLEPA Position on </a:t>
            </a:r>
            <a:br>
              <a:rPr lang="de-DE" sz="4000" dirty="0"/>
            </a:br>
            <a:r>
              <a:rPr lang="de-DE" sz="4000" dirty="0"/>
              <a:t>ADS feature type </a:t>
            </a:r>
            <a:r>
              <a:rPr lang="de-DE" sz="4000" dirty="0" err="1"/>
              <a:t>definitions</a:t>
            </a:r>
            <a:r>
              <a:rPr lang="de-DE" sz="4000" dirty="0"/>
              <a:t> (ADS-05-08)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551384" y="3933056"/>
            <a:ext cx="11089232" cy="1752600"/>
          </a:xfrm>
        </p:spPr>
        <p:txBody>
          <a:bodyPr/>
          <a:lstStyle/>
          <a:p>
            <a:r>
              <a:rPr lang="de-DE" dirty="0"/>
              <a:t>IWG </a:t>
            </a:r>
            <a:r>
              <a:rPr lang="de-DE"/>
              <a:t>ADS , </a:t>
            </a:r>
            <a:r>
              <a:rPr lang="de-DE" dirty="0"/>
              <a:t>9-13 DEC 2024</a:t>
            </a:r>
            <a:br>
              <a:rPr lang="de-DE" dirty="0"/>
            </a:br>
            <a:r>
              <a:rPr lang="de-DE" dirty="0"/>
              <a:t>Seoul, ROK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2A364802-98B7-B4F8-0AF7-9AE79D12A2C4}"/>
              </a:ext>
            </a:extLst>
          </p:cNvPr>
          <p:cNvSpPr txBox="1"/>
          <p:nvPr/>
        </p:nvSpPr>
        <p:spPr>
          <a:xfrm>
            <a:off x="9972786" y="87578"/>
            <a:ext cx="2103397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110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Document ADS-05-32</a:t>
            </a:r>
            <a:endParaRPr lang="en-US" sz="11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  <a:p>
            <a:pPr algn="r"/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5th ADS IWG session</a:t>
            </a:r>
          </a:p>
          <a:p>
            <a:pPr algn="r"/>
            <a:r>
              <a:rPr lang="en-US" sz="1100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9-13 December 2024</a:t>
            </a:r>
            <a:endParaRPr lang="en-GB" sz="11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7557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09600" y="512618"/>
            <a:ext cx="10972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rgbClr val="5B9BD5">
                    <a:lumMod val="75000"/>
                  </a:srgbClr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Position on ADS feature type 1 and 2 definitions (ADS-05-08)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CCC67A2-35A2-0320-C6D8-EE0C544B617C}"/>
              </a:ext>
            </a:extLst>
          </p:cNvPr>
          <p:cNvSpPr/>
          <p:nvPr/>
        </p:nvSpPr>
        <p:spPr>
          <a:xfrm>
            <a:off x="609600" y="1268760"/>
            <a:ext cx="11391056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(1) OICA/CLEPA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is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concerned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that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the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screening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task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forces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may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be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encouraged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or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even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may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feel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mandated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to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make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use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of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the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ADS feature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definitions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.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It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may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lead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to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en-US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unnecessary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differentiation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of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requirements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whilst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a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general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exclusion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from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requirements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when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referring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to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 „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when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an ADS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is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active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“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could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be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sufficient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. </a:t>
            </a:r>
            <a:b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</a:b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It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has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to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be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noted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that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:</a:t>
            </a:r>
            <a:b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</a:br>
            <a:endParaRPr lang="de-DE" sz="2000" dirty="0">
              <a:solidFill>
                <a:srgbClr val="00B0F0"/>
              </a:solidFill>
              <a:latin typeface="Calibri" panose="020F0502020204030204" pitchFamily="34" charset="0"/>
              <a:ea typeface="Malgun Gothic" panose="020B0503020000020004" pitchFamily="34" charset="-127"/>
            </a:endParaRPr>
          </a:p>
          <a:p>
            <a:pPr marL="536575" lvl="2" indent="-2730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Non ADS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Regulations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in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any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case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shall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not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define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requirements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for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an ADS,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since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the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ADS Regulation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is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to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be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the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single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source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for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the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approval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of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an ADS.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If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ADS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requirements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would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be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defined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in Non ADS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Regulations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it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will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complicate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the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approvals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for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an ADS and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require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changes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from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outside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the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ADS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regulation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.</a:t>
            </a:r>
          </a:p>
          <a:p>
            <a:pPr marL="536575" lvl="2" indent="-2730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The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work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in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the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IWG ADS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has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progressed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with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a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safety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case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approach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.</a:t>
            </a:r>
          </a:p>
          <a:p>
            <a:pPr marL="536575" lvl="2" indent="-273050" fontAlgn="auto"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Some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of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the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most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recent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regulation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amendments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e.g.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for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R13, R13-H and  R79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have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shown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that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a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differentiation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was not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necessary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based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on an ADS feature type.</a:t>
            </a:r>
          </a:p>
          <a:p>
            <a:pPr marL="631825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000" dirty="0">
              <a:solidFill>
                <a:srgbClr val="00B0F0"/>
              </a:solidFill>
              <a:latin typeface="Calibri" panose="020F0502020204030204" pitchFamily="34" charset="0"/>
              <a:ea typeface="Malgun Gothic" panose="020B0503020000020004" pitchFamily="34" charset="-127"/>
            </a:endParaRPr>
          </a:p>
          <a:p>
            <a:pPr marL="0" lvl="2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(2) OICA/CLEPA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is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opposing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the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option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2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for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the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ADS feature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definition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(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using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levels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)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since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definitions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may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clash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with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existing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standards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and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create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confusion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.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Consequently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,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levels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have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not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been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used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so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far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.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During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discussion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at IGEAD (WP.1)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the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use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of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levels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 was also </a:t>
            </a:r>
            <a:r>
              <a:rPr lang="de-DE" sz="2000" dirty="0" err="1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rejected</a:t>
            </a:r>
            <a:r>
              <a:rPr lang="de-DE" sz="2000" dirty="0">
                <a:solidFill>
                  <a:srgbClr val="00B0F0"/>
                </a:solidFill>
                <a:latin typeface="Calibri" panose="020F0502020204030204" pitchFamily="34" charset="0"/>
                <a:ea typeface="Malgun Gothic" panose="020B0503020000020004" pitchFamily="34" charset="-127"/>
              </a:rPr>
              <a:t>.</a:t>
            </a:r>
          </a:p>
          <a:p>
            <a:pPr marL="631825" lvl="2" fontAlgn="auto">
              <a:spcBef>
                <a:spcPts val="0"/>
              </a:spcBef>
              <a:spcAft>
                <a:spcPts val="0"/>
              </a:spcAft>
              <a:defRPr/>
            </a:pPr>
            <a:endParaRPr lang="de-DE" sz="2000" dirty="0">
              <a:solidFill>
                <a:srgbClr val="00B0F0"/>
              </a:solidFill>
              <a:latin typeface="Calibri" panose="020F0502020204030204" pitchFamily="34" charset="0"/>
              <a:ea typeface="Malgun Gothic" panose="020B0503020000020004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38552808"/>
      </p:ext>
    </p:extLst>
  </p:cSld>
  <p:clrMapOvr>
    <a:masterClrMapping/>
  </p:clrMapOvr>
</p:sld>
</file>

<file path=ppt/theme/theme1.xml><?xml version="1.0" encoding="utf-8"?>
<a:theme xmlns:a="http://schemas.openxmlformats.org/drawingml/2006/main" name="Masque présentation OICA">
  <a:themeElements>
    <a:clrScheme name="Modèle par défau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dèle par défau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Masque présentation avec nouveau logo et format 16x9" id="{85D48C29-F5D1-45D1-86B0-358C96AA2DC8}" vid="{438186FC-A8D2-4D68-B072-911AEBB1364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985ec44e-1bab-4c0b-9df0-6ba128686fc9" xsi:nil="true"/>
    <lcf76f155ced4ddcb4097134ff3c332f xmlns="acccb6d4-dbe5-46d2-b4d3-5733603d8cc6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B8422D08C252547BB1CFA7F78E2CB83" ma:contentTypeVersion="19" ma:contentTypeDescription="Crée un document." ma:contentTypeScope="" ma:versionID="e18bef637d0f1ddca225288e0d432ec3">
  <xsd:schema xmlns:xsd="http://www.w3.org/2001/XMLSchema" xmlns:xs="http://www.w3.org/2001/XMLSchema" xmlns:p="http://schemas.microsoft.com/office/2006/metadata/properties" xmlns:ns2="4b4a1c0d-4a69-4996-a84a-fc699b9f49de" xmlns:ns3="acccb6d4-dbe5-46d2-b4d3-5733603d8cc6" xmlns:ns4="985ec44e-1bab-4c0b-9df0-6ba128686fc9" targetNamespace="http://schemas.microsoft.com/office/2006/metadata/properties" ma:root="true" ma:fieldsID="a115814b681581b4d823fe6aeb4d21e0" ns2:_="" ns3:_="" ns4:_="">
    <xsd:import namespace="4b4a1c0d-4a69-4996-a84a-fc699b9f49de"/>
    <xsd:import namespace="acccb6d4-dbe5-46d2-b4d3-5733603d8cc6"/>
    <xsd:import namespace="985ec44e-1bab-4c0b-9df0-6ba128686fc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MediaServiceMetadata" minOccurs="0"/>
                <xsd:element ref="ns3:MediaServiceFastMetadata" minOccurs="0"/>
                <xsd:element ref="ns3:MediaServiceAutoKeyPoints" minOccurs="0"/>
                <xsd:element ref="ns3:MediaServiceKeyPoints" minOccurs="0"/>
                <xsd:element ref="ns3:MediaServiceAutoTags" minOccurs="0"/>
                <xsd:element ref="ns3:MediaServiceOCR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Location" minOccurs="0"/>
                <xsd:element ref="ns3:MediaLengthInSeconds" minOccurs="0"/>
                <xsd:element ref="ns3:lcf76f155ced4ddcb4097134ff3c332f" minOccurs="0"/>
                <xsd:element ref="ns4:TaxCatchAll" minOccurs="0"/>
                <xsd:element ref="ns3:MediaServiceObjectDetectorVersions" minOccurs="0"/>
                <xsd:element ref="ns3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4a1c0d-4a69-4996-a84a-fc699b9f49de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cccb6d4-dbe5-46d2-b4d3-5733603d8cc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4" nillable="true" ma:displayName="Tags" ma:internalName="MediaServiceAutoTags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Balises d’images" ma:readOnly="false" ma:fieldId="{5cf76f15-5ced-4ddc-b409-7134ff3c332f}" ma:taxonomyMulti="true" ma:sspId="78175662-8596-484a-92c7-351d01561e2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85ec44e-1bab-4c0b-9df0-6ba128686fc9" elementFormDefault="qualified">
    <xsd:import namespace="http://schemas.microsoft.com/office/2006/documentManagement/types"/>
    <xsd:import namespace="http://schemas.microsoft.com/office/infopath/2007/PartnerControls"/>
    <xsd:element name="TaxCatchAll" ma:index="23" nillable="true" ma:displayName="Taxonomy Catch All Column" ma:hidden="true" ma:list="{02cb41a6-c265-4598-b948-df01c7e084ec}" ma:internalName="TaxCatchAll" ma:showField="CatchAllData" ma:web="4b4a1c0d-4a69-4996-a84a-fc699b9f49de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03B0C0-75D6-405C-ADF3-EC8DCE9B1D4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C2DD80E-BCDA-4DB7-8778-CA9C5429AEBF}">
  <ds:schemaRefs>
    <ds:schemaRef ds:uri="3daed8bb-7431-419c-9121-9a00c47eceda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b9a5ab0f-0f29-4b36-b1b2-3a21ab8b560f"/>
    <ds:schemaRef ds:uri="http://schemas.microsoft.com/office/2006/metadata/properties"/>
    <ds:schemaRef ds:uri="http://www.w3.org/XML/1998/namespace"/>
    <ds:schemaRef ds:uri="985ec44e-1bab-4c0b-9df0-6ba128686fc9"/>
    <ds:schemaRef ds:uri="acccb6d4-dbe5-46d2-b4d3-5733603d8cc6"/>
  </ds:schemaRefs>
</ds:datastoreItem>
</file>

<file path=customXml/itemProps3.xml><?xml version="1.0" encoding="utf-8"?>
<ds:datastoreItem xmlns:ds="http://schemas.openxmlformats.org/officeDocument/2006/customXml" ds:itemID="{BF2FAAAD-C702-44E0-A31C-DDFAA9896A4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b4a1c0d-4a69-4996-a84a-fc699b9f49de"/>
    <ds:schemaRef ds:uri="acccb6d4-dbe5-46d2-b4d3-5733603d8cc6"/>
    <ds:schemaRef ds:uri="985ec44e-1bab-4c0b-9df0-6ba128686fc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Metadata/LabelInfo.xml><?xml version="1.0" encoding="utf-8"?>
<clbl:labelList xmlns:clbl="http://schemas.microsoft.com/office/2020/mipLabelMetadata">
  <clbl:label id="{55da706b-7baf-417f-824a-8d6d03ee3e01}" enabled="1" method="Privileged" siteId="{7bed5601-97bf-4483-9b1a-0307a2fd81b2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Masque présentation avec nouveau logo et format 16x9</Template>
  <TotalTime>1</TotalTime>
  <Words>273</Words>
  <Application>Microsoft Office PowerPoint</Application>
  <PresentationFormat>Widescreen</PresentationFormat>
  <Paragraphs>12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</vt:i4>
      </vt:variant>
    </vt:vector>
  </HeadingPairs>
  <TitlesOfParts>
    <vt:vector size="10" baseType="lpstr">
      <vt:lpstr>Arial</vt:lpstr>
      <vt:lpstr>Calibri</vt:lpstr>
      <vt:lpstr>Calibri Light</vt:lpstr>
      <vt:lpstr>Courier New</vt:lpstr>
      <vt:lpstr>Roboto</vt:lpstr>
      <vt:lpstr>Wingdings</vt:lpstr>
      <vt:lpstr>Masque présentation OICA</vt:lpstr>
      <vt:lpstr>Office Theme</vt:lpstr>
      <vt:lpstr>OICA/CLEPA Position on  ADS feature type definitions (ADS-05-08)</vt:lpstr>
      <vt:lpstr>PowerPoint Presentation</vt:lpstr>
    </vt:vector>
  </TitlesOfParts>
  <Company>Volkswagen AG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OICA CLUSTER ITS</dc:title>
  <dc:creator>Luehmann, Jan (ETB/6)</dc:creator>
  <cp:lastModifiedBy>John Creamer</cp:lastModifiedBy>
  <cp:revision>188</cp:revision>
  <dcterms:created xsi:type="dcterms:W3CDTF">2021-12-07T12:42:05Z</dcterms:created>
  <dcterms:modified xsi:type="dcterms:W3CDTF">2024-12-10T08:14:11Z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egalHoldTag">
    <vt:lpwstr/>
  </property>
  <property fmtid="{D5CDD505-2E9C-101B-9397-08002B2CF9AE}" pid="3" name="RevIMBCS">
    <vt:lpwstr>1;#0.1 Initial category|0239cc7a-0c96-48a8-9e0e-a383e362571c</vt:lpwstr>
  </property>
  <property fmtid="{D5CDD505-2E9C-101B-9397-08002B2CF9AE}" pid="4" name="TriggerFlowInfo">
    <vt:lpwstr/>
  </property>
  <property fmtid="{D5CDD505-2E9C-101B-9397-08002B2CF9AE}" pid="5" name="MediaServiceImageTags">
    <vt:lpwstr/>
  </property>
  <property fmtid="{D5CDD505-2E9C-101B-9397-08002B2CF9AE}" pid="6" name="gba66df640194346a5267c50f24d4797">
    <vt:lpwstr/>
  </property>
  <property fmtid="{D5CDD505-2E9C-101B-9397-08002B2CF9AE}" pid="7" name="Office_x0020_of_x0020_Origin">
    <vt:lpwstr/>
  </property>
  <property fmtid="{D5CDD505-2E9C-101B-9397-08002B2CF9AE}" pid="8" name="Office of Origin">
    <vt:lpwstr/>
  </property>
  <property fmtid="{D5CDD505-2E9C-101B-9397-08002B2CF9AE}" pid="9" name="ContentTypeId">
    <vt:lpwstr>0x0101003B8422D08C252547BB1CFA7F78E2CB83</vt:lpwstr>
  </property>
  <property fmtid="{D5CDD505-2E9C-101B-9397-08002B2CF9AE}" pid="10" name="MSIP_Label_8df37b35-8c7b-4a5f-801c-8d33a587454d_SiteId">
    <vt:lpwstr>7bed5601-97bf-4483-9b1a-0307a2fd81b2</vt:lpwstr>
  </property>
  <property fmtid="{D5CDD505-2E9C-101B-9397-08002B2CF9AE}" pid="11" name="MSIP_Label_8df37b35-8c7b-4a5f-801c-8d33a587454d_SetDate">
    <vt:lpwstr>2024-12-03T13:13:28Z</vt:lpwstr>
  </property>
  <property fmtid="{D5CDD505-2E9C-101B-9397-08002B2CF9AE}" pid="12" name="MSIP_Label_8df37b35-8c7b-4a5f-801c-8d33a587454d_Name">
    <vt:lpwstr>Employee Only</vt:lpwstr>
  </property>
  <property fmtid="{D5CDD505-2E9C-101B-9397-08002B2CF9AE}" pid="13" name="MSIP_Label_8df37b35-8c7b-4a5f-801c-8d33a587454d_Method">
    <vt:lpwstr>Standard</vt:lpwstr>
  </property>
  <property fmtid="{D5CDD505-2E9C-101B-9397-08002B2CF9AE}" pid="14" name="MSIP_Label_8df37b35-8c7b-4a5f-801c-8d33a587454d_Enabled">
    <vt:lpwstr>true</vt:lpwstr>
  </property>
  <property fmtid="{D5CDD505-2E9C-101B-9397-08002B2CF9AE}" pid="15" name="MSIP_Label_8df37b35-8c7b-4a5f-801c-8d33a587454d_ContentBits">
    <vt:lpwstr>8</vt:lpwstr>
  </property>
</Properties>
</file>