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3"/>
    <p:sldMasterId id="2147483672" r:id="rId4"/>
  </p:sldMasterIdLst>
  <p:notesMasterIdLst>
    <p:notesMasterId r:id="rId30"/>
  </p:notesMasterIdLst>
  <p:sldIdLst>
    <p:sldId id="256" r:id="rId5"/>
    <p:sldId id="288" r:id="rId6"/>
    <p:sldId id="296" r:id="rId7"/>
    <p:sldId id="317" r:id="rId8"/>
    <p:sldId id="295" r:id="rId9"/>
    <p:sldId id="297" r:id="rId10"/>
    <p:sldId id="298" r:id="rId11"/>
    <p:sldId id="299" r:id="rId12"/>
    <p:sldId id="318" r:id="rId13"/>
    <p:sldId id="301" r:id="rId14"/>
    <p:sldId id="304" r:id="rId15"/>
    <p:sldId id="305" r:id="rId16"/>
    <p:sldId id="306" r:id="rId17"/>
    <p:sldId id="277" r:id="rId18"/>
    <p:sldId id="313" r:id="rId19"/>
    <p:sldId id="314" r:id="rId20"/>
    <p:sldId id="312" r:id="rId21"/>
    <p:sldId id="264" r:id="rId22"/>
    <p:sldId id="294" r:id="rId23"/>
    <p:sldId id="315" r:id="rId24"/>
    <p:sldId id="293" r:id="rId25"/>
    <p:sldId id="286" r:id="rId26"/>
    <p:sldId id="287" r:id="rId27"/>
    <p:sldId id="291" r:id="rId28"/>
    <p:sldId id="292" r:id="rId29"/>
  </p:sldIdLst>
  <p:sldSz cx="12192000" cy="6858000"/>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wenkschuster, Lukas" initials="S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60"/>
  </p:normalViewPr>
  <p:slideViewPr>
    <p:cSldViewPr snapToGrid="0">
      <p:cViewPr varScale="1">
        <p:scale>
          <a:sx n="105" d="100"/>
          <a:sy n="105" d="100"/>
        </p:scale>
        <p:origin x="702" y="90"/>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5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1.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en-GB" dirty="0"/>
          </a:p>
        </p:txBody>
      </p:sp>
      <p:sp>
        <p:nvSpPr>
          <p:cNvPr id="3" name="Datumsplatzhalter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988AFB53-3AB4-4894-B826-814E373C4DB6}" type="datetimeFigureOut">
              <a:rPr lang="en-GB" smtClean="0"/>
              <a:t>07/10/2024</a:t>
            </a:fld>
            <a:endParaRPr lang="en-GB" dirty="0"/>
          </a:p>
        </p:txBody>
      </p:sp>
      <p:sp>
        <p:nvSpPr>
          <p:cNvPr id="4" name="Folienbildplatzhalter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izenplatzhalter 4"/>
          <p:cNvSpPr>
            <a:spLocks noGrp="1"/>
          </p:cNvSpPr>
          <p:nvPr>
            <p:ph type="body" sz="quarter" idx="3"/>
          </p:nvPr>
        </p:nvSpPr>
        <p:spPr>
          <a:xfrm>
            <a:off x="711200" y="4860925"/>
            <a:ext cx="5683250" cy="4605338"/>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en-GB" dirty="0"/>
          </a:p>
        </p:txBody>
      </p:sp>
      <p:sp>
        <p:nvSpPr>
          <p:cNvPr id="7" name="Foliennummernplatzhalter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F27F7738-4FFB-4E0D-BA36-2862DEA2389C}" type="slidenum">
              <a:rPr lang="en-GB" smtClean="0"/>
              <a:t>‹Nr.›</a:t>
            </a:fld>
            <a:endParaRPr lang="en-GB" dirty="0"/>
          </a:p>
        </p:txBody>
      </p:sp>
    </p:spTree>
    <p:extLst>
      <p:ext uri="{BB962C8B-B14F-4D97-AF65-F5344CB8AC3E}">
        <p14:creationId xmlns:p14="http://schemas.microsoft.com/office/powerpoint/2010/main" val="3605950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378B65B5-4BAA-41EF-A5C0-9177A213AA02}" type="datetime1">
              <a:rPr lang="de-DE" smtClean="0"/>
              <a:t>07.10.2024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555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DF21D98-AE6B-4DD3-A0DF-308F9B89567E}" type="datetime1">
              <a:rPr lang="de-DE" smtClean="0"/>
              <a:t>07.10.2024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4096896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533D0AA-ED3B-4526-A157-4B2AF59719C2}" type="datetime1">
              <a:rPr lang="de-DE" smtClean="0"/>
              <a:t>07.10.2024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2735561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378B65B5-4BAA-41EF-A5C0-9177A213AA02}" type="datetime1">
              <a:rPr lang="de-DE" smtClean="0"/>
              <a:t>07.10.2024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1821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382AF93-2127-45ED-81F5-18D29CEE4D92}" type="datetime1">
              <a:rPr lang="de-DE" smtClean="0"/>
              <a:t>07.10.2024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
        <p:nvSpPr>
          <p:cNvPr id="7" name="Textfeld 6"/>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785823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0BEF5E91-7D5D-4377-BEAD-441602185180}" type="datetime1">
              <a:rPr lang="de-DE" smtClean="0"/>
              <a:t>07.10.2024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128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2D793C6-5594-4BBB-900D-E1A4D8318526}" type="datetime1">
              <a:rPr lang="de-DE" smtClean="0"/>
              <a:t>07.10.2024</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2688005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847C44E-CF57-4807-A1EF-69A91F08CD6C}" type="datetime1">
              <a:rPr lang="de-DE" smtClean="0"/>
              <a:t>07.10.2024</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715103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78FF296-2D96-4C4A-91CE-32BA7C2FAA9B}" type="datetime1">
              <a:rPr lang="de-DE" smtClean="0"/>
              <a:t>07.10.2024</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920A611A-B439-47EC-9AB0-62E646C29293}" type="slidenum">
              <a:rPr lang="de-DE" smtClean="0"/>
              <a:t>‹Nr.›</a:t>
            </a:fld>
            <a:endParaRPr lang="de-DE" dirty="0"/>
          </a:p>
        </p:txBody>
      </p:sp>
      <p:sp>
        <p:nvSpPr>
          <p:cNvPr id="6" name="Textfeld 5"/>
          <p:cNvSpPr txBox="1"/>
          <p:nvPr userDrawn="1"/>
        </p:nvSpPr>
        <p:spPr>
          <a:xfrm>
            <a:off x="5408245" y="6480853"/>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1529570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2AE09-9577-4D67-A65D-2F47A4B1CDF1}" type="datetime1">
              <a:rPr lang="de-DE" smtClean="0"/>
              <a:t>07.10.2024</a:t>
            </a:fld>
            <a:endParaRPr lang="de-DE"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742288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BBBDA8-411B-4E3F-BC36-AC74BDA4D120}" type="datetime1">
              <a:rPr lang="de-DE" smtClean="0"/>
              <a:t>07.10.2024</a:t>
            </a:fld>
            <a:endParaRPr lang="de-DE"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0A611A-B439-47EC-9AB0-62E646C29293}" type="slidenum">
              <a:rPr lang="de-DE" smtClean="0"/>
              <a:t>‹Nr.›</a:t>
            </a:fld>
            <a:endParaRPr lang="de-DE" dirty="0"/>
          </a:p>
        </p:txBody>
      </p:sp>
    </p:spTree>
    <p:extLst>
      <p:ext uri="{BB962C8B-B14F-4D97-AF65-F5344CB8AC3E}">
        <p14:creationId xmlns:p14="http://schemas.microsoft.com/office/powerpoint/2010/main" val="3605125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382AF93-2127-45ED-81F5-18D29CEE4D92}" type="datetime1">
              <a:rPr lang="de-DE" smtClean="0"/>
              <a:t>07.10.2024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
        <p:nvSpPr>
          <p:cNvPr id="7" name="Textfeld 6"/>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4263178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A1E6B888-9425-4003-9B79-D9388B8321D2}" type="datetime1">
              <a:rPr lang="de-DE" smtClean="0"/>
              <a:t>07.10.2024</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1834142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DF21D98-AE6B-4DD3-A0DF-308F9B89567E}" type="datetime1">
              <a:rPr lang="de-DE" smtClean="0"/>
              <a:t>07.10.2024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6177765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533D0AA-ED3B-4526-A157-4B2AF59719C2}" type="datetime1">
              <a:rPr lang="de-DE" smtClean="0"/>
              <a:t>07.10.2024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301639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0BEF5E91-7D5D-4377-BEAD-441602185180}" type="datetime1">
              <a:rPr lang="de-DE" smtClean="0"/>
              <a:t>07.10.2024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21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2D793C6-5594-4BBB-900D-E1A4D8318526}" type="datetime1">
              <a:rPr lang="de-DE" smtClean="0"/>
              <a:t>07.10.2024</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976803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847C44E-CF57-4807-A1EF-69A91F08CD6C}" type="datetime1">
              <a:rPr lang="de-DE" smtClean="0"/>
              <a:t>07.10.2024</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469584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78FF296-2D96-4C4A-91CE-32BA7C2FAA9B}" type="datetime1">
              <a:rPr lang="de-DE" smtClean="0"/>
              <a:t>07.10.2024</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920A611A-B439-47EC-9AB0-62E646C29293}" type="slidenum">
              <a:rPr lang="de-DE" smtClean="0"/>
              <a:t>‹Nr.›</a:t>
            </a:fld>
            <a:endParaRPr lang="de-DE" dirty="0"/>
          </a:p>
        </p:txBody>
      </p:sp>
      <p:sp>
        <p:nvSpPr>
          <p:cNvPr id="6" name="Textfeld 5"/>
          <p:cNvSpPr txBox="1"/>
          <p:nvPr userDrawn="1"/>
        </p:nvSpPr>
        <p:spPr>
          <a:xfrm>
            <a:off x="5408245" y="6480853"/>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957350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2AE09-9577-4D67-A65D-2F47A4B1CDF1}" type="datetime1">
              <a:rPr lang="de-DE" smtClean="0"/>
              <a:t>07.10.2024</a:t>
            </a:fld>
            <a:endParaRPr lang="de-DE"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
        <p:nvSpPr>
          <p:cNvPr id="10" name="Textfeld 9"/>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474123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BBBDA8-411B-4E3F-BC36-AC74BDA4D120}" type="datetime1">
              <a:rPr lang="de-DE" smtClean="0"/>
              <a:t>07.10.2024</a:t>
            </a:fld>
            <a:endParaRPr lang="de-DE"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0A611A-B439-47EC-9AB0-62E646C29293}" type="slidenum">
              <a:rPr lang="de-DE" smtClean="0"/>
              <a:t>‹Nr.›</a:t>
            </a:fld>
            <a:endParaRPr lang="de-DE" dirty="0"/>
          </a:p>
        </p:txBody>
      </p:sp>
    </p:spTree>
    <p:extLst>
      <p:ext uri="{BB962C8B-B14F-4D97-AF65-F5344CB8AC3E}">
        <p14:creationId xmlns:p14="http://schemas.microsoft.com/office/powerpoint/2010/main" val="583606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A1E6B888-9425-4003-9B79-D9388B8321D2}" type="datetime1">
              <a:rPr lang="de-DE" smtClean="0"/>
              <a:t>07.10.2024</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392883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130158-5B84-414A-8BA9-18BC474C3A01}" type="datetime1">
              <a:rPr lang="de-DE" smtClean="0"/>
              <a:t>07.10.2024</a:t>
            </a:fld>
            <a:endParaRPr lang="de-DE"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0A611A-B439-47EC-9AB0-62E646C29293}" type="slidenum">
              <a:rPr lang="de-DE" smtClean="0"/>
              <a:t>‹Nr.›</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74540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130158-5B84-414A-8BA9-18BC474C3A01}" type="datetime1">
              <a:rPr lang="de-DE" smtClean="0"/>
              <a:t>07.10.2024</a:t>
            </a:fld>
            <a:endParaRPr lang="de-DE"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0A611A-B439-47EC-9AB0-62E646C29293}" type="slidenum">
              <a:rPr lang="de-DE" smtClean="0"/>
              <a:t>‹Nr.›</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788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97280" y="1663401"/>
            <a:ext cx="10058400" cy="2346537"/>
          </a:xfrm>
        </p:spPr>
        <p:txBody>
          <a:bodyPr>
            <a:normAutofit/>
          </a:bodyPr>
          <a:lstStyle/>
          <a:p>
            <a:r>
              <a:rPr lang="de-DE" dirty="0"/>
              <a:t>Status Report </a:t>
            </a:r>
            <a:br>
              <a:rPr lang="de-DE" dirty="0"/>
            </a:br>
            <a:r>
              <a:rPr lang="de-DE" dirty="0"/>
              <a:t>GRE TF AVSR</a:t>
            </a:r>
          </a:p>
        </p:txBody>
      </p:sp>
      <p:sp>
        <p:nvSpPr>
          <p:cNvPr id="3" name="Untertitel 2"/>
          <p:cNvSpPr>
            <a:spLocks noGrp="1"/>
          </p:cNvSpPr>
          <p:nvPr>
            <p:ph type="subTitle" idx="1"/>
          </p:nvPr>
        </p:nvSpPr>
        <p:spPr>
          <a:xfrm>
            <a:off x="1154083" y="4401462"/>
            <a:ext cx="10058400" cy="1143000"/>
          </a:xfrm>
        </p:spPr>
        <p:txBody>
          <a:bodyPr/>
          <a:lstStyle/>
          <a:p>
            <a:r>
              <a:rPr lang="de-DE" dirty="0"/>
              <a:t>Dr. K. Manz, DE – </a:t>
            </a:r>
            <a:r>
              <a:rPr lang="en-GB" dirty="0"/>
              <a:t>Chair</a:t>
            </a:r>
          </a:p>
          <a:p>
            <a:r>
              <a:rPr lang="de-DE" dirty="0"/>
              <a:t>L. Schwenkschuster, GTB - Secretary</a:t>
            </a:r>
          </a:p>
        </p:txBody>
      </p:sp>
      <p:sp>
        <p:nvSpPr>
          <p:cNvPr id="5" name="CasellaDiTesto 3">
            <a:extLst>
              <a:ext uri="{FF2B5EF4-FFF2-40B4-BE49-F238E27FC236}">
                <a16:creationId xmlns:a16="http://schemas.microsoft.com/office/drawing/2014/main" id="{40D1E9DC-0409-4E14-A9B9-CA06E041CB5F}"/>
              </a:ext>
            </a:extLst>
          </p:cNvPr>
          <p:cNvSpPr txBox="1"/>
          <p:nvPr/>
        </p:nvSpPr>
        <p:spPr>
          <a:xfrm>
            <a:off x="5386306" y="579936"/>
            <a:ext cx="1480347" cy="369332"/>
          </a:xfrm>
          <a:prstGeom prst="rect">
            <a:avLst/>
          </a:prstGeom>
          <a:noFill/>
          <a:ln w="28575">
            <a:solidFill>
              <a:srgbClr val="00B0F0"/>
            </a:solidFill>
          </a:ln>
        </p:spPr>
        <p:txBody>
          <a:bodyPr wrap="square" rtlCol="0">
            <a:spAutoFit/>
          </a:bodyPr>
          <a:lstStyle/>
          <a:p>
            <a:pPr algn="ctr"/>
            <a:r>
              <a:rPr lang="it-IT" b="1" dirty="0">
                <a:solidFill>
                  <a:srgbClr val="00B0F0"/>
                </a:solidFill>
              </a:rPr>
              <a:t>AVSR-19-02</a:t>
            </a:r>
          </a:p>
        </p:txBody>
      </p:sp>
      <p:graphicFrame>
        <p:nvGraphicFramePr>
          <p:cNvPr id="6" name="Tabelle 5"/>
          <p:cNvGraphicFramePr>
            <a:graphicFrameLocks noGrp="1"/>
          </p:cNvGraphicFramePr>
          <p:nvPr>
            <p:extLst>
              <p:ext uri="{D42A27DB-BD31-4B8C-83A1-F6EECF244321}">
                <p14:modId xmlns:p14="http://schemas.microsoft.com/office/powerpoint/2010/main" val="3528753683"/>
              </p:ext>
            </p:extLst>
          </p:nvPr>
        </p:nvGraphicFramePr>
        <p:xfrm>
          <a:off x="913477" y="496062"/>
          <a:ext cx="10365047" cy="457200"/>
        </p:xfrm>
        <a:graphic>
          <a:graphicData uri="http://schemas.openxmlformats.org/drawingml/2006/table">
            <a:tbl>
              <a:tblPr firstRow="1" firstCol="1" bandRow="1"/>
              <a:tblGrid>
                <a:gridCol w="3077557">
                  <a:extLst>
                    <a:ext uri="{9D8B030D-6E8A-4147-A177-3AD203B41FA5}">
                      <a16:colId xmlns:a16="http://schemas.microsoft.com/office/drawing/2014/main" val="20000"/>
                    </a:ext>
                  </a:extLst>
                </a:gridCol>
                <a:gridCol w="7287490">
                  <a:extLst>
                    <a:ext uri="{9D8B030D-6E8A-4147-A177-3AD203B41FA5}">
                      <a16:colId xmlns:a16="http://schemas.microsoft.com/office/drawing/2014/main" val="20001"/>
                    </a:ext>
                  </a:extLst>
                </a:gridCol>
              </a:tblGrid>
              <a:tr h="0">
                <a:tc>
                  <a:txBody>
                    <a:bodyPr/>
                    <a:lstStyle/>
                    <a:p>
                      <a:pP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Transmitted by the Chair of the GRE TF “Autonomous Vehicle Signalling Requirements” (AVSR)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5208588" indent="0"/>
                      <a:r>
                        <a:rPr lang="en-US" sz="1000" kern="1200" dirty="0">
                          <a:solidFill>
                            <a:schemeClr val="tx1"/>
                          </a:solidFill>
                          <a:effectLst/>
                          <a:latin typeface="+mn-lt"/>
                          <a:ea typeface="+mn-ea"/>
                          <a:cs typeface="+mn-cs"/>
                        </a:rPr>
                        <a:t>Informal document </a:t>
                      </a:r>
                      <a:r>
                        <a:rPr lang="en-US" sz="1000" b="1" kern="1200" dirty="0">
                          <a:solidFill>
                            <a:schemeClr val="tx1"/>
                          </a:solidFill>
                          <a:effectLst/>
                          <a:latin typeface="+mn-lt"/>
                          <a:ea typeface="+mn-ea"/>
                          <a:cs typeface="+mn-cs"/>
                        </a:rPr>
                        <a:t>GRE-91-xx</a:t>
                      </a:r>
                      <a:endParaRPr lang="en-GB" sz="1000" kern="1200" dirty="0">
                        <a:solidFill>
                          <a:schemeClr val="tx1"/>
                        </a:solidFill>
                        <a:effectLst/>
                        <a:latin typeface="+mn-lt"/>
                        <a:ea typeface="+mn-ea"/>
                        <a:cs typeface="+mn-cs"/>
                      </a:endParaRPr>
                    </a:p>
                    <a:p>
                      <a:pPr marL="5208588" indent="0"/>
                      <a:r>
                        <a:rPr lang="en-US" sz="1000" kern="1200" baseline="0" dirty="0">
                          <a:solidFill>
                            <a:schemeClr val="tx1"/>
                          </a:solidFill>
                          <a:effectLst/>
                          <a:latin typeface="+mn-lt"/>
                          <a:ea typeface="+mn-ea"/>
                          <a:cs typeface="+mn-cs"/>
                        </a:rPr>
                        <a:t>91</a:t>
                      </a:r>
                      <a:r>
                        <a:rPr lang="en-US" sz="1000" kern="1200" baseline="30000" dirty="0">
                          <a:solidFill>
                            <a:schemeClr val="tx1"/>
                          </a:solidFill>
                          <a:effectLst/>
                          <a:latin typeface="+mn-lt"/>
                          <a:ea typeface="+mn-ea"/>
                          <a:cs typeface="+mn-cs"/>
                        </a:rPr>
                        <a:t>st</a:t>
                      </a:r>
                      <a:r>
                        <a:rPr lang="en-US" sz="1000" kern="1200" dirty="0">
                          <a:solidFill>
                            <a:schemeClr val="tx1"/>
                          </a:solidFill>
                          <a:effectLst/>
                          <a:latin typeface="+mn-lt"/>
                          <a:ea typeface="+mn-ea"/>
                          <a:cs typeface="+mn-cs"/>
                        </a:rPr>
                        <a:t> GRE, </a:t>
                      </a:r>
                      <a:r>
                        <a:rPr lang="en-GB" sz="1000" kern="1200" dirty="0">
                          <a:solidFill>
                            <a:schemeClr val="tx1"/>
                          </a:solidFill>
                          <a:effectLst/>
                          <a:latin typeface="+mn-lt"/>
                          <a:ea typeface="+mn-ea"/>
                          <a:cs typeface="+mn-cs"/>
                        </a:rPr>
                        <a:t>21. –25 October 2024</a:t>
                      </a:r>
                      <a:r>
                        <a:rPr lang="en-US" sz="1000" kern="1200" dirty="0">
                          <a:solidFill>
                            <a:schemeClr val="tx1"/>
                          </a:solidFill>
                          <a:effectLst/>
                          <a:latin typeface="+mn-lt"/>
                          <a:ea typeface="+mn-ea"/>
                          <a:cs typeface="+mn-cs"/>
                        </a:rPr>
                        <a:t>, </a:t>
                      </a:r>
                      <a:endParaRPr lang="en-GB" sz="1000" kern="1200" dirty="0">
                        <a:solidFill>
                          <a:schemeClr val="tx1"/>
                        </a:solidFill>
                        <a:effectLst/>
                        <a:latin typeface="+mn-lt"/>
                        <a:ea typeface="+mn-ea"/>
                        <a:cs typeface="+mn-cs"/>
                      </a:endParaRPr>
                    </a:p>
                    <a:p>
                      <a:pPr marL="5208588" indent="0"/>
                      <a:r>
                        <a:rPr lang="en-US" sz="1000" b="1" kern="1200" dirty="0">
                          <a:solidFill>
                            <a:schemeClr val="tx1"/>
                          </a:solidFill>
                          <a:effectLst/>
                          <a:latin typeface="+mn-lt"/>
                          <a:ea typeface="+mn-ea"/>
                          <a:cs typeface="+mn-cs"/>
                        </a:rPr>
                        <a:t> </a:t>
                      </a:r>
                      <a:r>
                        <a:rPr lang="en-GB" sz="1000" b="1" kern="1200" dirty="0">
                          <a:solidFill>
                            <a:schemeClr val="tx1"/>
                          </a:solidFill>
                          <a:effectLst/>
                          <a:latin typeface="+mn-lt"/>
                          <a:ea typeface="+mn-ea"/>
                          <a:cs typeface="+mn-cs"/>
                        </a:rPr>
                        <a:t>agenda item 6 (a)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4" name="Foliennummernplatzhalter 3"/>
          <p:cNvSpPr>
            <a:spLocks noGrp="1"/>
          </p:cNvSpPr>
          <p:nvPr>
            <p:ph type="sldNum" sz="quarter" idx="12"/>
          </p:nvPr>
        </p:nvSpPr>
        <p:spPr/>
        <p:txBody>
          <a:bodyPr/>
          <a:lstStyle/>
          <a:p>
            <a:fld id="{920A611A-B439-47EC-9AB0-62E646C29293}" type="slidenum">
              <a:rPr lang="de-DE" smtClean="0"/>
              <a:t>1</a:t>
            </a:fld>
            <a:endParaRPr lang="de-DE" dirty="0"/>
          </a:p>
        </p:txBody>
      </p:sp>
    </p:spTree>
    <p:extLst>
      <p:ext uri="{BB962C8B-B14F-4D97-AF65-F5344CB8AC3E}">
        <p14:creationId xmlns:p14="http://schemas.microsoft.com/office/powerpoint/2010/main" val="197410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371A4AE-0E64-26B9-3CFB-95CD0D02C3E1}"/>
              </a:ext>
            </a:extLst>
          </p:cNvPr>
          <p:cNvSpPr>
            <a:spLocks noGrp="1"/>
          </p:cNvSpPr>
          <p:nvPr>
            <p:ph type="sldNum" sz="quarter" idx="12"/>
          </p:nvPr>
        </p:nvSpPr>
        <p:spPr/>
        <p:txBody>
          <a:bodyPr/>
          <a:lstStyle/>
          <a:p>
            <a:fld id="{920A611A-B439-47EC-9AB0-62E646C29293}" type="slidenum">
              <a:rPr lang="de-DE" smtClean="0"/>
              <a:t>10</a:t>
            </a:fld>
            <a:endParaRPr lang="de-DE" dirty="0"/>
          </a:p>
        </p:txBody>
      </p:sp>
      <p:sp>
        <p:nvSpPr>
          <p:cNvPr id="3" name="Textfeld 2">
            <a:extLst>
              <a:ext uri="{FF2B5EF4-FFF2-40B4-BE49-F238E27FC236}">
                <a16:creationId xmlns:a16="http://schemas.microsoft.com/office/drawing/2014/main" id="{8BC960F2-EB0D-189C-A869-1D2FEE0806FB}"/>
              </a:ext>
            </a:extLst>
          </p:cNvPr>
          <p:cNvSpPr txBox="1"/>
          <p:nvPr/>
        </p:nvSpPr>
        <p:spPr>
          <a:xfrm>
            <a:off x="727736" y="1170171"/>
            <a:ext cx="8294892" cy="369332"/>
          </a:xfrm>
          <a:prstGeom prst="rect">
            <a:avLst/>
          </a:prstGeom>
          <a:noFill/>
        </p:spPr>
        <p:txBody>
          <a:bodyPr wrap="square" rtlCol="0">
            <a:spAutoFit/>
          </a:bodyPr>
          <a:lstStyle/>
          <a:p>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The relative position of dedicated observers influences the addressed vehicle classes</a:t>
            </a:r>
            <a:endParaRPr lang="en-GB" dirty="0">
              <a:latin typeface="Times New Roman" panose="02020603050405020304" pitchFamily="18" charset="0"/>
              <a:cs typeface="Times New Roman" panose="02020603050405020304" pitchFamily="18" charset="0"/>
            </a:endParaRPr>
          </a:p>
        </p:txBody>
      </p:sp>
      <p:grpSp>
        <p:nvGrpSpPr>
          <p:cNvPr id="4" name="object 5">
            <a:extLst>
              <a:ext uri="{FF2B5EF4-FFF2-40B4-BE49-F238E27FC236}">
                <a16:creationId xmlns:a16="http://schemas.microsoft.com/office/drawing/2014/main" id="{786B4036-ED54-5B7C-1505-FEC516342171}"/>
              </a:ext>
            </a:extLst>
          </p:cNvPr>
          <p:cNvGrpSpPr/>
          <p:nvPr/>
        </p:nvGrpSpPr>
        <p:grpSpPr>
          <a:xfrm>
            <a:off x="2437257" y="2338197"/>
            <a:ext cx="3606165" cy="1255395"/>
            <a:chOff x="2437257" y="2338197"/>
            <a:chExt cx="3606165" cy="1255395"/>
          </a:xfrm>
        </p:grpSpPr>
        <p:pic>
          <p:nvPicPr>
            <p:cNvPr id="5" name="object 6">
              <a:extLst>
                <a:ext uri="{FF2B5EF4-FFF2-40B4-BE49-F238E27FC236}">
                  <a16:creationId xmlns:a16="http://schemas.microsoft.com/office/drawing/2014/main" id="{D13D8410-2AC6-E4E6-98E1-D951AD985467}"/>
                </a:ext>
              </a:extLst>
            </p:cNvPr>
            <p:cNvPicPr/>
            <p:nvPr/>
          </p:nvPicPr>
          <p:blipFill>
            <a:blip r:embed="rId2" cstate="print"/>
            <a:stretch>
              <a:fillRect/>
            </a:stretch>
          </p:blipFill>
          <p:spPr>
            <a:xfrm>
              <a:off x="3302432" y="2363203"/>
              <a:ext cx="2740478" cy="1230058"/>
            </a:xfrm>
            <a:prstGeom prst="rect">
              <a:avLst/>
            </a:prstGeom>
          </p:spPr>
        </p:pic>
        <p:sp>
          <p:nvSpPr>
            <p:cNvPr id="6" name="object 7">
              <a:extLst>
                <a:ext uri="{FF2B5EF4-FFF2-40B4-BE49-F238E27FC236}">
                  <a16:creationId xmlns:a16="http://schemas.microsoft.com/office/drawing/2014/main" id="{48E25582-9749-D65B-BE3A-74246A2CB9EA}"/>
                </a:ext>
              </a:extLst>
            </p:cNvPr>
            <p:cNvSpPr/>
            <p:nvPr/>
          </p:nvSpPr>
          <p:spPr>
            <a:xfrm>
              <a:off x="2465832" y="2366772"/>
              <a:ext cx="787400" cy="967105"/>
            </a:xfrm>
            <a:custGeom>
              <a:avLst/>
              <a:gdLst/>
              <a:ahLst/>
              <a:cxnLst/>
              <a:rect l="l" t="t" r="r" b="b"/>
              <a:pathLst>
                <a:path w="787400" h="967104">
                  <a:moveTo>
                    <a:pt x="787400" y="179324"/>
                  </a:moveTo>
                  <a:lnTo>
                    <a:pt x="0" y="0"/>
                  </a:lnTo>
                </a:path>
                <a:path w="787400" h="967104">
                  <a:moveTo>
                    <a:pt x="756412" y="894588"/>
                  </a:moveTo>
                  <a:lnTo>
                    <a:pt x="0" y="966724"/>
                  </a:lnTo>
                </a:path>
              </a:pathLst>
            </a:custGeom>
            <a:ln w="57150">
              <a:solidFill>
                <a:srgbClr val="33CCCC"/>
              </a:solidFill>
            </a:ln>
          </p:spPr>
          <p:txBody>
            <a:bodyPr wrap="square" lIns="0" tIns="0" rIns="0" bIns="0" rtlCol="0"/>
            <a:lstStyle/>
            <a:p>
              <a:endParaRPr/>
            </a:p>
          </p:txBody>
        </p:sp>
      </p:grpSp>
      <p:pic>
        <p:nvPicPr>
          <p:cNvPr id="7" name="object 8">
            <a:extLst>
              <a:ext uri="{FF2B5EF4-FFF2-40B4-BE49-F238E27FC236}">
                <a16:creationId xmlns:a16="http://schemas.microsoft.com/office/drawing/2014/main" id="{1610B8EC-3682-3771-5ADD-71BD057237AB}"/>
              </a:ext>
            </a:extLst>
          </p:cNvPr>
          <p:cNvPicPr/>
          <p:nvPr/>
        </p:nvPicPr>
        <p:blipFill>
          <a:blip r:embed="rId3" cstate="print"/>
          <a:stretch>
            <a:fillRect/>
          </a:stretch>
        </p:blipFill>
        <p:spPr>
          <a:xfrm>
            <a:off x="2056579" y="2021300"/>
            <a:ext cx="246692" cy="708517"/>
          </a:xfrm>
          <a:prstGeom prst="rect">
            <a:avLst/>
          </a:prstGeom>
        </p:spPr>
      </p:pic>
      <p:pic>
        <p:nvPicPr>
          <p:cNvPr id="8" name="object 9">
            <a:extLst>
              <a:ext uri="{FF2B5EF4-FFF2-40B4-BE49-F238E27FC236}">
                <a16:creationId xmlns:a16="http://schemas.microsoft.com/office/drawing/2014/main" id="{B9CDACA9-F500-4C6D-3F1F-3E3FAC171609}"/>
              </a:ext>
            </a:extLst>
          </p:cNvPr>
          <p:cNvPicPr/>
          <p:nvPr/>
        </p:nvPicPr>
        <p:blipFill>
          <a:blip r:embed="rId3" cstate="print"/>
          <a:stretch>
            <a:fillRect/>
          </a:stretch>
        </p:blipFill>
        <p:spPr>
          <a:xfrm>
            <a:off x="2056579" y="2960131"/>
            <a:ext cx="246692" cy="709874"/>
          </a:xfrm>
          <a:prstGeom prst="rect">
            <a:avLst/>
          </a:prstGeom>
        </p:spPr>
      </p:pic>
      <p:sp>
        <p:nvSpPr>
          <p:cNvPr id="9" name="object 10">
            <a:extLst>
              <a:ext uri="{FF2B5EF4-FFF2-40B4-BE49-F238E27FC236}">
                <a16:creationId xmlns:a16="http://schemas.microsoft.com/office/drawing/2014/main" id="{DB9A018D-C85F-FEFE-8D2A-BA3AB98F0E9F}"/>
              </a:ext>
            </a:extLst>
          </p:cNvPr>
          <p:cNvSpPr txBox="1"/>
          <p:nvPr/>
        </p:nvSpPr>
        <p:spPr>
          <a:xfrm>
            <a:off x="682853" y="2608935"/>
            <a:ext cx="812800" cy="495300"/>
          </a:xfrm>
          <a:prstGeom prst="rect">
            <a:avLst/>
          </a:prstGeom>
        </p:spPr>
        <p:txBody>
          <a:bodyPr vert="horz" wrap="square" lIns="0" tIns="12700" rIns="0" bIns="0" rtlCol="0">
            <a:spAutoFit/>
          </a:bodyPr>
          <a:lstStyle/>
          <a:p>
            <a:pPr marL="12700" marR="5080">
              <a:lnSpc>
                <a:spcPct val="110000"/>
              </a:lnSpc>
              <a:spcBef>
                <a:spcPts val="100"/>
              </a:spcBef>
            </a:pPr>
            <a:r>
              <a:rPr sz="1400" dirty="0">
                <a:latin typeface="Calibri"/>
                <a:cs typeface="Calibri"/>
              </a:rPr>
              <a:t>Front</a:t>
            </a:r>
            <a:r>
              <a:rPr sz="1400" spc="-35" dirty="0">
                <a:latin typeface="Calibri"/>
                <a:cs typeface="Calibri"/>
              </a:rPr>
              <a:t> </a:t>
            </a:r>
            <a:r>
              <a:rPr sz="1400" spc="-20" dirty="0">
                <a:latin typeface="Calibri"/>
                <a:cs typeface="Calibri"/>
              </a:rPr>
              <a:t>only: </a:t>
            </a:r>
            <a:r>
              <a:rPr sz="1400" dirty="0">
                <a:latin typeface="Calibri"/>
                <a:cs typeface="Calibri"/>
              </a:rPr>
              <a:t>M</a:t>
            </a:r>
            <a:r>
              <a:rPr sz="1400" spc="-20" dirty="0">
                <a:latin typeface="Calibri"/>
                <a:cs typeface="Calibri"/>
              </a:rPr>
              <a:t> </a:t>
            </a:r>
            <a:r>
              <a:rPr sz="1400" dirty="0">
                <a:latin typeface="Calibri"/>
                <a:cs typeface="Calibri"/>
              </a:rPr>
              <a:t>and</a:t>
            </a:r>
            <a:r>
              <a:rPr sz="1400" spc="-15" dirty="0">
                <a:latin typeface="Calibri"/>
                <a:cs typeface="Calibri"/>
              </a:rPr>
              <a:t> </a:t>
            </a:r>
            <a:r>
              <a:rPr sz="1400" spc="-50" dirty="0">
                <a:latin typeface="Calibri"/>
                <a:cs typeface="Calibri"/>
              </a:rPr>
              <a:t>N</a:t>
            </a:r>
            <a:endParaRPr sz="1400">
              <a:latin typeface="Calibri"/>
              <a:cs typeface="Calibri"/>
            </a:endParaRPr>
          </a:p>
        </p:txBody>
      </p:sp>
      <p:grpSp>
        <p:nvGrpSpPr>
          <p:cNvPr id="10" name="object 11">
            <a:extLst>
              <a:ext uri="{FF2B5EF4-FFF2-40B4-BE49-F238E27FC236}">
                <a16:creationId xmlns:a16="http://schemas.microsoft.com/office/drawing/2014/main" id="{65975F88-142C-D646-4E60-C8738637103F}"/>
              </a:ext>
            </a:extLst>
          </p:cNvPr>
          <p:cNvGrpSpPr/>
          <p:nvPr/>
        </p:nvGrpSpPr>
        <p:grpSpPr>
          <a:xfrm>
            <a:off x="3302432" y="4295013"/>
            <a:ext cx="3579495" cy="1274445"/>
            <a:chOff x="3302432" y="4295013"/>
            <a:chExt cx="3579495" cy="1274445"/>
          </a:xfrm>
        </p:grpSpPr>
        <p:pic>
          <p:nvPicPr>
            <p:cNvPr id="11" name="object 12">
              <a:extLst>
                <a:ext uri="{FF2B5EF4-FFF2-40B4-BE49-F238E27FC236}">
                  <a16:creationId xmlns:a16="http://schemas.microsoft.com/office/drawing/2014/main" id="{CA0A4F6C-61C7-E8A4-36A7-029EE65B6946}"/>
                </a:ext>
              </a:extLst>
            </p:cNvPr>
            <p:cNvPicPr/>
            <p:nvPr/>
          </p:nvPicPr>
          <p:blipFill>
            <a:blip r:embed="rId2" cstate="print"/>
            <a:stretch>
              <a:fillRect/>
            </a:stretch>
          </p:blipFill>
          <p:spPr>
            <a:xfrm>
              <a:off x="3302432" y="4332486"/>
              <a:ext cx="2740478" cy="1231106"/>
            </a:xfrm>
            <a:prstGeom prst="rect">
              <a:avLst/>
            </a:prstGeom>
          </p:spPr>
        </p:pic>
        <p:sp>
          <p:nvSpPr>
            <p:cNvPr id="12" name="object 13">
              <a:extLst>
                <a:ext uri="{FF2B5EF4-FFF2-40B4-BE49-F238E27FC236}">
                  <a16:creationId xmlns:a16="http://schemas.microsoft.com/office/drawing/2014/main" id="{EDE0571F-4BEE-48B6-B4E3-AE5F258B95A8}"/>
                </a:ext>
              </a:extLst>
            </p:cNvPr>
            <p:cNvSpPr/>
            <p:nvPr/>
          </p:nvSpPr>
          <p:spPr>
            <a:xfrm>
              <a:off x="6047232" y="4323588"/>
              <a:ext cx="805815" cy="1217295"/>
            </a:xfrm>
            <a:custGeom>
              <a:avLst/>
              <a:gdLst/>
              <a:ahLst/>
              <a:cxnLst/>
              <a:rect l="l" t="t" r="r" b="b"/>
              <a:pathLst>
                <a:path w="805815" h="1217295">
                  <a:moveTo>
                    <a:pt x="0" y="329945"/>
                  </a:moveTo>
                  <a:lnTo>
                    <a:pt x="805561" y="0"/>
                  </a:lnTo>
                </a:path>
                <a:path w="805815" h="1217295">
                  <a:moveTo>
                    <a:pt x="801369" y="1217041"/>
                  </a:moveTo>
                  <a:lnTo>
                    <a:pt x="48767" y="946404"/>
                  </a:lnTo>
                </a:path>
              </a:pathLst>
            </a:custGeom>
            <a:ln w="57150">
              <a:solidFill>
                <a:srgbClr val="33CCCC"/>
              </a:solidFill>
            </a:ln>
          </p:spPr>
          <p:txBody>
            <a:bodyPr wrap="square" lIns="0" tIns="0" rIns="0" bIns="0" rtlCol="0"/>
            <a:lstStyle/>
            <a:p>
              <a:endParaRPr/>
            </a:p>
          </p:txBody>
        </p:sp>
      </p:grpSp>
      <p:pic>
        <p:nvPicPr>
          <p:cNvPr id="13" name="object 14">
            <a:extLst>
              <a:ext uri="{FF2B5EF4-FFF2-40B4-BE49-F238E27FC236}">
                <a16:creationId xmlns:a16="http://schemas.microsoft.com/office/drawing/2014/main" id="{38147849-9EDF-ED3D-241E-272659C9C75A}"/>
              </a:ext>
            </a:extLst>
          </p:cNvPr>
          <p:cNvPicPr/>
          <p:nvPr/>
        </p:nvPicPr>
        <p:blipFill>
          <a:blip r:embed="rId3" cstate="print"/>
          <a:stretch>
            <a:fillRect/>
          </a:stretch>
        </p:blipFill>
        <p:spPr>
          <a:xfrm>
            <a:off x="6978982" y="4229576"/>
            <a:ext cx="245539" cy="708517"/>
          </a:xfrm>
          <a:prstGeom prst="rect">
            <a:avLst/>
          </a:prstGeom>
        </p:spPr>
      </p:pic>
      <p:pic>
        <p:nvPicPr>
          <p:cNvPr id="14" name="object 15">
            <a:extLst>
              <a:ext uri="{FF2B5EF4-FFF2-40B4-BE49-F238E27FC236}">
                <a16:creationId xmlns:a16="http://schemas.microsoft.com/office/drawing/2014/main" id="{E5328D7B-2735-2DD3-D5B0-6E6BC91E3AB2}"/>
              </a:ext>
            </a:extLst>
          </p:cNvPr>
          <p:cNvPicPr/>
          <p:nvPr/>
        </p:nvPicPr>
        <p:blipFill>
          <a:blip r:embed="rId3" cstate="print"/>
          <a:stretch>
            <a:fillRect/>
          </a:stretch>
        </p:blipFill>
        <p:spPr>
          <a:xfrm>
            <a:off x="6978982" y="5168360"/>
            <a:ext cx="245539" cy="708517"/>
          </a:xfrm>
          <a:prstGeom prst="rect">
            <a:avLst/>
          </a:prstGeom>
        </p:spPr>
      </p:pic>
      <p:sp>
        <p:nvSpPr>
          <p:cNvPr id="15" name="object 16">
            <a:extLst>
              <a:ext uri="{FF2B5EF4-FFF2-40B4-BE49-F238E27FC236}">
                <a16:creationId xmlns:a16="http://schemas.microsoft.com/office/drawing/2014/main" id="{09779DE6-6C92-64B2-D30F-EFA4DE3BD8CC}"/>
              </a:ext>
            </a:extLst>
          </p:cNvPr>
          <p:cNvSpPr txBox="1"/>
          <p:nvPr/>
        </p:nvSpPr>
        <p:spPr>
          <a:xfrm>
            <a:off x="758139" y="4615027"/>
            <a:ext cx="1114425" cy="495300"/>
          </a:xfrm>
          <a:prstGeom prst="rect">
            <a:avLst/>
          </a:prstGeom>
        </p:spPr>
        <p:txBody>
          <a:bodyPr vert="horz" wrap="square" lIns="0" tIns="12700" rIns="0" bIns="0" rtlCol="0">
            <a:spAutoFit/>
          </a:bodyPr>
          <a:lstStyle/>
          <a:p>
            <a:pPr marL="12700" marR="5080">
              <a:lnSpc>
                <a:spcPct val="110000"/>
              </a:lnSpc>
              <a:spcBef>
                <a:spcPts val="100"/>
              </a:spcBef>
            </a:pPr>
            <a:r>
              <a:rPr sz="1400" dirty="0">
                <a:latin typeface="Calibri"/>
                <a:cs typeface="Calibri"/>
              </a:rPr>
              <a:t>Front</a:t>
            </a:r>
            <a:r>
              <a:rPr sz="1400" spc="-50" dirty="0">
                <a:latin typeface="Calibri"/>
                <a:cs typeface="Calibri"/>
              </a:rPr>
              <a:t> </a:t>
            </a:r>
            <a:r>
              <a:rPr sz="1400" dirty="0">
                <a:latin typeface="Calibri"/>
                <a:cs typeface="Calibri"/>
              </a:rPr>
              <a:t>and</a:t>
            </a:r>
            <a:r>
              <a:rPr sz="1400" spc="-25" dirty="0">
                <a:latin typeface="Calibri"/>
                <a:cs typeface="Calibri"/>
              </a:rPr>
              <a:t> </a:t>
            </a:r>
            <a:r>
              <a:rPr sz="1400" spc="-10" dirty="0">
                <a:latin typeface="Calibri"/>
                <a:cs typeface="Calibri"/>
              </a:rPr>
              <a:t>rear: </a:t>
            </a:r>
            <a:r>
              <a:rPr sz="1400" dirty="0">
                <a:latin typeface="Calibri"/>
                <a:cs typeface="Calibri"/>
              </a:rPr>
              <a:t>M,</a:t>
            </a:r>
            <a:r>
              <a:rPr sz="1400" spc="-20" dirty="0">
                <a:latin typeface="Calibri"/>
                <a:cs typeface="Calibri"/>
              </a:rPr>
              <a:t> </a:t>
            </a:r>
            <a:r>
              <a:rPr sz="1400" dirty="0">
                <a:latin typeface="Calibri"/>
                <a:cs typeface="Calibri"/>
              </a:rPr>
              <a:t>N</a:t>
            </a:r>
            <a:r>
              <a:rPr sz="1400" spc="-25" dirty="0">
                <a:latin typeface="Calibri"/>
                <a:cs typeface="Calibri"/>
              </a:rPr>
              <a:t> </a:t>
            </a:r>
            <a:r>
              <a:rPr sz="1400" dirty="0">
                <a:latin typeface="Calibri"/>
                <a:cs typeface="Calibri"/>
              </a:rPr>
              <a:t>and</a:t>
            </a:r>
            <a:r>
              <a:rPr sz="1400" spc="-10" dirty="0">
                <a:latin typeface="Calibri"/>
                <a:cs typeface="Calibri"/>
              </a:rPr>
              <a:t> </a:t>
            </a:r>
            <a:r>
              <a:rPr sz="1400" spc="-50" dirty="0">
                <a:latin typeface="Calibri"/>
                <a:cs typeface="Calibri"/>
              </a:rPr>
              <a:t>O</a:t>
            </a:r>
            <a:endParaRPr sz="1400">
              <a:latin typeface="Calibri"/>
              <a:cs typeface="Calibri"/>
            </a:endParaRPr>
          </a:p>
        </p:txBody>
      </p:sp>
      <p:pic>
        <p:nvPicPr>
          <p:cNvPr id="16" name="object 17">
            <a:extLst>
              <a:ext uri="{FF2B5EF4-FFF2-40B4-BE49-F238E27FC236}">
                <a16:creationId xmlns:a16="http://schemas.microsoft.com/office/drawing/2014/main" id="{F5DB8A32-B67B-275E-50DA-BEC48DF863A5}"/>
              </a:ext>
            </a:extLst>
          </p:cNvPr>
          <p:cNvPicPr/>
          <p:nvPr/>
        </p:nvPicPr>
        <p:blipFill>
          <a:blip r:embed="rId4" cstate="print"/>
          <a:stretch>
            <a:fillRect/>
          </a:stretch>
        </p:blipFill>
        <p:spPr>
          <a:xfrm>
            <a:off x="7845552" y="4524755"/>
            <a:ext cx="1874869" cy="950976"/>
          </a:xfrm>
          <a:prstGeom prst="rect">
            <a:avLst/>
          </a:prstGeom>
        </p:spPr>
      </p:pic>
      <p:pic>
        <p:nvPicPr>
          <p:cNvPr id="17" name="object 18">
            <a:extLst>
              <a:ext uri="{FF2B5EF4-FFF2-40B4-BE49-F238E27FC236}">
                <a16:creationId xmlns:a16="http://schemas.microsoft.com/office/drawing/2014/main" id="{C2B49D80-56BA-0242-4765-7F8EF7667DCB}"/>
              </a:ext>
            </a:extLst>
          </p:cNvPr>
          <p:cNvPicPr/>
          <p:nvPr/>
        </p:nvPicPr>
        <p:blipFill>
          <a:blip r:embed="rId3" cstate="print"/>
          <a:stretch>
            <a:fillRect/>
          </a:stretch>
        </p:blipFill>
        <p:spPr>
          <a:xfrm>
            <a:off x="10801174" y="4305823"/>
            <a:ext cx="245539" cy="709874"/>
          </a:xfrm>
          <a:prstGeom prst="rect">
            <a:avLst/>
          </a:prstGeom>
        </p:spPr>
      </p:pic>
      <p:pic>
        <p:nvPicPr>
          <p:cNvPr id="18" name="object 19">
            <a:extLst>
              <a:ext uri="{FF2B5EF4-FFF2-40B4-BE49-F238E27FC236}">
                <a16:creationId xmlns:a16="http://schemas.microsoft.com/office/drawing/2014/main" id="{972601B1-B681-7D90-C6FA-DD7654E55A54}"/>
              </a:ext>
            </a:extLst>
          </p:cNvPr>
          <p:cNvPicPr/>
          <p:nvPr/>
        </p:nvPicPr>
        <p:blipFill>
          <a:blip r:embed="rId3" cstate="print"/>
          <a:stretch>
            <a:fillRect/>
          </a:stretch>
        </p:blipFill>
        <p:spPr>
          <a:xfrm>
            <a:off x="10801174" y="5244607"/>
            <a:ext cx="245539" cy="709874"/>
          </a:xfrm>
          <a:prstGeom prst="rect">
            <a:avLst/>
          </a:prstGeom>
        </p:spPr>
      </p:pic>
      <p:sp>
        <p:nvSpPr>
          <p:cNvPr id="19" name="object 20">
            <a:extLst>
              <a:ext uri="{FF2B5EF4-FFF2-40B4-BE49-F238E27FC236}">
                <a16:creationId xmlns:a16="http://schemas.microsoft.com/office/drawing/2014/main" id="{4B7EB9BF-F55E-CB17-F8D1-AE12471E2150}"/>
              </a:ext>
            </a:extLst>
          </p:cNvPr>
          <p:cNvSpPr/>
          <p:nvPr/>
        </p:nvSpPr>
        <p:spPr>
          <a:xfrm>
            <a:off x="9869423" y="4401311"/>
            <a:ext cx="805815" cy="330200"/>
          </a:xfrm>
          <a:custGeom>
            <a:avLst/>
            <a:gdLst/>
            <a:ahLst/>
            <a:cxnLst/>
            <a:rect l="l" t="t" r="r" b="b"/>
            <a:pathLst>
              <a:path w="805815" h="330200">
                <a:moveTo>
                  <a:pt x="0" y="329945"/>
                </a:moveTo>
                <a:lnTo>
                  <a:pt x="805560" y="0"/>
                </a:lnTo>
              </a:path>
            </a:pathLst>
          </a:custGeom>
          <a:ln w="57150">
            <a:solidFill>
              <a:srgbClr val="33CCCC"/>
            </a:solidFill>
          </a:ln>
        </p:spPr>
        <p:txBody>
          <a:bodyPr wrap="square" lIns="0" tIns="0" rIns="0" bIns="0" rtlCol="0"/>
          <a:lstStyle/>
          <a:p>
            <a:endParaRPr/>
          </a:p>
        </p:txBody>
      </p:sp>
      <p:sp>
        <p:nvSpPr>
          <p:cNvPr id="20" name="object 21">
            <a:extLst>
              <a:ext uri="{FF2B5EF4-FFF2-40B4-BE49-F238E27FC236}">
                <a16:creationId xmlns:a16="http://schemas.microsoft.com/office/drawing/2014/main" id="{3B7CAC1F-48AF-BCC1-72B1-7DDF43131301}"/>
              </a:ext>
            </a:extLst>
          </p:cNvPr>
          <p:cNvSpPr/>
          <p:nvPr/>
        </p:nvSpPr>
        <p:spPr>
          <a:xfrm>
            <a:off x="9918192" y="5347715"/>
            <a:ext cx="753110" cy="271145"/>
          </a:xfrm>
          <a:custGeom>
            <a:avLst/>
            <a:gdLst/>
            <a:ahLst/>
            <a:cxnLst/>
            <a:rect l="l" t="t" r="r" b="b"/>
            <a:pathLst>
              <a:path w="753109" h="271145">
                <a:moveTo>
                  <a:pt x="752601" y="270624"/>
                </a:moveTo>
                <a:lnTo>
                  <a:pt x="0" y="0"/>
                </a:lnTo>
              </a:path>
            </a:pathLst>
          </a:custGeom>
          <a:ln w="57150">
            <a:solidFill>
              <a:srgbClr val="33CCCC"/>
            </a:solidFill>
          </a:ln>
        </p:spPr>
        <p:txBody>
          <a:bodyPr wrap="square" lIns="0" tIns="0" rIns="0" bIns="0" rtlCol="0"/>
          <a:lstStyle/>
          <a:p>
            <a:endParaRPr/>
          </a:p>
        </p:txBody>
      </p:sp>
      <p:sp>
        <p:nvSpPr>
          <p:cNvPr id="22" name="Ellipse 21">
            <a:extLst>
              <a:ext uri="{FF2B5EF4-FFF2-40B4-BE49-F238E27FC236}">
                <a16:creationId xmlns:a16="http://schemas.microsoft.com/office/drawing/2014/main" id="{3A27591D-B319-8A12-24AC-DCBE55AF7DB5}"/>
              </a:ext>
            </a:extLst>
          </p:cNvPr>
          <p:cNvSpPr/>
          <p:nvPr/>
        </p:nvSpPr>
        <p:spPr>
          <a:xfrm>
            <a:off x="7630851" y="2024458"/>
            <a:ext cx="3415862" cy="17782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feld 22">
            <a:extLst>
              <a:ext uri="{FF2B5EF4-FFF2-40B4-BE49-F238E27FC236}">
                <a16:creationId xmlns:a16="http://schemas.microsoft.com/office/drawing/2014/main" id="{03CC5744-A3CE-1896-BFD1-3DD91B11C101}"/>
              </a:ext>
            </a:extLst>
          </p:cNvPr>
          <p:cNvSpPr txBox="1"/>
          <p:nvPr/>
        </p:nvSpPr>
        <p:spPr>
          <a:xfrm>
            <a:off x="8341860" y="2562155"/>
            <a:ext cx="2582084" cy="646331"/>
          </a:xfrm>
          <a:prstGeom prst="rect">
            <a:avLst/>
          </a:prstGeom>
          <a:noFill/>
        </p:spPr>
        <p:txBody>
          <a:bodyPr wrap="square" rtlCol="0">
            <a:spAutoFit/>
          </a:bodyPr>
          <a:lstStyle/>
          <a:p>
            <a:r>
              <a:rPr lang="en-GB" dirty="0"/>
              <a:t>To be clarified </a:t>
            </a:r>
          </a:p>
          <a:p>
            <a:r>
              <a:rPr lang="en-GB" dirty="0"/>
              <a:t>by the use cases</a:t>
            </a:r>
          </a:p>
        </p:txBody>
      </p:sp>
      <p:sp>
        <p:nvSpPr>
          <p:cNvPr id="24" name="Textfeld 23">
            <a:extLst>
              <a:ext uri="{FF2B5EF4-FFF2-40B4-BE49-F238E27FC236}">
                <a16:creationId xmlns:a16="http://schemas.microsoft.com/office/drawing/2014/main" id="{0FD79773-6051-E682-1338-6BF560E3D263}"/>
              </a:ext>
            </a:extLst>
          </p:cNvPr>
          <p:cNvSpPr txBox="1"/>
          <p:nvPr/>
        </p:nvSpPr>
        <p:spPr>
          <a:xfrm>
            <a:off x="727736" y="442208"/>
            <a:ext cx="8307714" cy="800219"/>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Discussion-paper on automated driving indication</a:t>
            </a:r>
          </a:p>
          <a:p>
            <a:endParaRPr lang="en-GB" dirty="0"/>
          </a:p>
        </p:txBody>
      </p:sp>
    </p:spTree>
    <p:extLst>
      <p:ext uri="{BB962C8B-B14F-4D97-AF65-F5344CB8AC3E}">
        <p14:creationId xmlns:p14="http://schemas.microsoft.com/office/powerpoint/2010/main" val="2569981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371A4AE-0E64-26B9-3CFB-95CD0D02C3E1}"/>
              </a:ext>
            </a:extLst>
          </p:cNvPr>
          <p:cNvSpPr>
            <a:spLocks noGrp="1"/>
          </p:cNvSpPr>
          <p:nvPr>
            <p:ph type="sldNum" sz="quarter" idx="12"/>
          </p:nvPr>
        </p:nvSpPr>
        <p:spPr/>
        <p:txBody>
          <a:bodyPr/>
          <a:lstStyle/>
          <a:p>
            <a:fld id="{920A611A-B439-47EC-9AB0-62E646C29293}" type="slidenum">
              <a:rPr lang="de-DE" smtClean="0"/>
              <a:t>11</a:t>
            </a:fld>
            <a:endParaRPr lang="de-DE" dirty="0"/>
          </a:p>
        </p:txBody>
      </p:sp>
      <p:sp>
        <p:nvSpPr>
          <p:cNvPr id="3" name="Textfeld 2">
            <a:extLst>
              <a:ext uri="{FF2B5EF4-FFF2-40B4-BE49-F238E27FC236}">
                <a16:creationId xmlns:a16="http://schemas.microsoft.com/office/drawing/2014/main" id="{8BC960F2-EB0D-189C-A869-1D2FEE0806FB}"/>
              </a:ext>
            </a:extLst>
          </p:cNvPr>
          <p:cNvSpPr txBox="1"/>
          <p:nvPr/>
        </p:nvSpPr>
        <p:spPr>
          <a:xfrm>
            <a:off x="727736" y="1219200"/>
            <a:ext cx="9947564" cy="369332"/>
          </a:xfrm>
          <a:prstGeom prst="rect">
            <a:avLst/>
          </a:prstGeom>
          <a:noFill/>
        </p:spPr>
        <p:txBody>
          <a:bodyPr wrap="square" rtlCol="0">
            <a:spAutoFit/>
          </a:bodyPr>
          <a:lstStyle/>
          <a:p>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The motivation influences the importance of ADS indication in comparison to other lamps</a:t>
            </a:r>
            <a:endParaRPr lang="en-GB" dirty="0">
              <a:latin typeface="Times New Roman" panose="02020603050405020304" pitchFamily="18" charset="0"/>
              <a:cs typeface="Times New Roman" panose="02020603050405020304" pitchFamily="18" charset="0"/>
            </a:endParaRPr>
          </a:p>
        </p:txBody>
      </p:sp>
      <p:grpSp>
        <p:nvGrpSpPr>
          <p:cNvPr id="4" name="object 5">
            <a:extLst>
              <a:ext uri="{FF2B5EF4-FFF2-40B4-BE49-F238E27FC236}">
                <a16:creationId xmlns:a16="http://schemas.microsoft.com/office/drawing/2014/main" id="{1405FEE1-1DB8-AD98-CA26-E0A51D18DD94}"/>
              </a:ext>
            </a:extLst>
          </p:cNvPr>
          <p:cNvGrpSpPr/>
          <p:nvPr/>
        </p:nvGrpSpPr>
        <p:grpSpPr>
          <a:xfrm>
            <a:off x="812088" y="2420044"/>
            <a:ext cx="1668145" cy="1544320"/>
            <a:chOff x="947737" y="2298001"/>
            <a:chExt cx="1668145" cy="1544320"/>
          </a:xfrm>
        </p:grpSpPr>
        <p:sp>
          <p:nvSpPr>
            <p:cNvPr id="5" name="object 6">
              <a:extLst>
                <a:ext uri="{FF2B5EF4-FFF2-40B4-BE49-F238E27FC236}">
                  <a16:creationId xmlns:a16="http://schemas.microsoft.com/office/drawing/2014/main" id="{2F307040-5F03-8916-17CC-2B775869C89C}"/>
                </a:ext>
              </a:extLst>
            </p:cNvPr>
            <p:cNvSpPr/>
            <p:nvPr/>
          </p:nvSpPr>
          <p:spPr>
            <a:xfrm>
              <a:off x="952500" y="2302764"/>
              <a:ext cx="1658620" cy="1534795"/>
            </a:xfrm>
            <a:custGeom>
              <a:avLst/>
              <a:gdLst/>
              <a:ahLst/>
              <a:cxnLst/>
              <a:rect l="l" t="t" r="r" b="b"/>
              <a:pathLst>
                <a:path w="1658620" h="1534795">
                  <a:moveTo>
                    <a:pt x="829056" y="0"/>
                  </a:moveTo>
                  <a:lnTo>
                    <a:pt x="778556" y="1400"/>
                  </a:lnTo>
                  <a:lnTo>
                    <a:pt x="728856" y="5547"/>
                  </a:lnTo>
                  <a:lnTo>
                    <a:pt x="680042" y="12362"/>
                  </a:lnTo>
                  <a:lnTo>
                    <a:pt x="632202" y="21763"/>
                  </a:lnTo>
                  <a:lnTo>
                    <a:pt x="585421" y="33671"/>
                  </a:lnTo>
                  <a:lnTo>
                    <a:pt x="539787" y="48004"/>
                  </a:lnTo>
                  <a:lnTo>
                    <a:pt x="495387" y="64684"/>
                  </a:lnTo>
                  <a:lnTo>
                    <a:pt x="452306" y="83630"/>
                  </a:lnTo>
                  <a:lnTo>
                    <a:pt x="410633" y="104760"/>
                  </a:lnTo>
                  <a:lnTo>
                    <a:pt x="370453" y="127996"/>
                  </a:lnTo>
                  <a:lnTo>
                    <a:pt x="331854" y="153257"/>
                  </a:lnTo>
                  <a:lnTo>
                    <a:pt x="294922" y="180463"/>
                  </a:lnTo>
                  <a:lnTo>
                    <a:pt x="259744" y="209533"/>
                  </a:lnTo>
                  <a:lnTo>
                    <a:pt x="226406" y="240387"/>
                  </a:lnTo>
                  <a:lnTo>
                    <a:pt x="194996" y="272945"/>
                  </a:lnTo>
                  <a:lnTo>
                    <a:pt x="165601" y="307127"/>
                  </a:lnTo>
                  <a:lnTo>
                    <a:pt x="138306" y="342852"/>
                  </a:lnTo>
                  <a:lnTo>
                    <a:pt x="113199" y="380040"/>
                  </a:lnTo>
                  <a:lnTo>
                    <a:pt x="90366" y="418611"/>
                  </a:lnTo>
                  <a:lnTo>
                    <a:pt x="69895" y="458485"/>
                  </a:lnTo>
                  <a:lnTo>
                    <a:pt x="51872" y="499581"/>
                  </a:lnTo>
                  <a:lnTo>
                    <a:pt x="36384" y="541819"/>
                  </a:lnTo>
                  <a:lnTo>
                    <a:pt x="23517" y="585119"/>
                  </a:lnTo>
                  <a:lnTo>
                    <a:pt x="13358" y="629401"/>
                  </a:lnTo>
                  <a:lnTo>
                    <a:pt x="5994" y="674584"/>
                  </a:lnTo>
                  <a:lnTo>
                    <a:pt x="1513" y="720588"/>
                  </a:lnTo>
                  <a:lnTo>
                    <a:pt x="0" y="767334"/>
                  </a:lnTo>
                  <a:lnTo>
                    <a:pt x="1513" y="814079"/>
                  </a:lnTo>
                  <a:lnTo>
                    <a:pt x="5994" y="860083"/>
                  </a:lnTo>
                  <a:lnTo>
                    <a:pt x="13358" y="905266"/>
                  </a:lnTo>
                  <a:lnTo>
                    <a:pt x="23517" y="949548"/>
                  </a:lnTo>
                  <a:lnTo>
                    <a:pt x="36384" y="992848"/>
                  </a:lnTo>
                  <a:lnTo>
                    <a:pt x="51872" y="1035086"/>
                  </a:lnTo>
                  <a:lnTo>
                    <a:pt x="69895" y="1076182"/>
                  </a:lnTo>
                  <a:lnTo>
                    <a:pt x="90366" y="1116056"/>
                  </a:lnTo>
                  <a:lnTo>
                    <a:pt x="113199" y="1154627"/>
                  </a:lnTo>
                  <a:lnTo>
                    <a:pt x="138306" y="1191815"/>
                  </a:lnTo>
                  <a:lnTo>
                    <a:pt x="165601" y="1227540"/>
                  </a:lnTo>
                  <a:lnTo>
                    <a:pt x="194996" y="1261722"/>
                  </a:lnTo>
                  <a:lnTo>
                    <a:pt x="226406" y="1294280"/>
                  </a:lnTo>
                  <a:lnTo>
                    <a:pt x="259744" y="1325134"/>
                  </a:lnTo>
                  <a:lnTo>
                    <a:pt x="294922" y="1354204"/>
                  </a:lnTo>
                  <a:lnTo>
                    <a:pt x="331854" y="1381410"/>
                  </a:lnTo>
                  <a:lnTo>
                    <a:pt x="370453" y="1406671"/>
                  </a:lnTo>
                  <a:lnTo>
                    <a:pt x="410633" y="1429907"/>
                  </a:lnTo>
                  <a:lnTo>
                    <a:pt x="452306" y="1451037"/>
                  </a:lnTo>
                  <a:lnTo>
                    <a:pt x="495387" y="1469983"/>
                  </a:lnTo>
                  <a:lnTo>
                    <a:pt x="539787" y="1486663"/>
                  </a:lnTo>
                  <a:lnTo>
                    <a:pt x="585421" y="1500996"/>
                  </a:lnTo>
                  <a:lnTo>
                    <a:pt x="632202" y="1512904"/>
                  </a:lnTo>
                  <a:lnTo>
                    <a:pt x="680042" y="1522305"/>
                  </a:lnTo>
                  <a:lnTo>
                    <a:pt x="728856" y="1529120"/>
                  </a:lnTo>
                  <a:lnTo>
                    <a:pt x="778556" y="1533267"/>
                  </a:lnTo>
                  <a:lnTo>
                    <a:pt x="829056" y="1534668"/>
                  </a:lnTo>
                  <a:lnTo>
                    <a:pt x="879555" y="1533267"/>
                  </a:lnTo>
                  <a:lnTo>
                    <a:pt x="929255" y="1529120"/>
                  </a:lnTo>
                  <a:lnTo>
                    <a:pt x="978069" y="1522305"/>
                  </a:lnTo>
                  <a:lnTo>
                    <a:pt x="1025909" y="1512904"/>
                  </a:lnTo>
                  <a:lnTo>
                    <a:pt x="1072690" y="1500996"/>
                  </a:lnTo>
                  <a:lnTo>
                    <a:pt x="1118324" y="1486663"/>
                  </a:lnTo>
                  <a:lnTo>
                    <a:pt x="1162724" y="1469983"/>
                  </a:lnTo>
                  <a:lnTo>
                    <a:pt x="1205805" y="1451037"/>
                  </a:lnTo>
                  <a:lnTo>
                    <a:pt x="1247478" y="1429907"/>
                  </a:lnTo>
                  <a:lnTo>
                    <a:pt x="1287658" y="1406671"/>
                  </a:lnTo>
                  <a:lnTo>
                    <a:pt x="1326257" y="1381410"/>
                  </a:lnTo>
                  <a:lnTo>
                    <a:pt x="1363189" y="1354204"/>
                  </a:lnTo>
                  <a:lnTo>
                    <a:pt x="1398367" y="1325134"/>
                  </a:lnTo>
                  <a:lnTo>
                    <a:pt x="1431705" y="1294280"/>
                  </a:lnTo>
                  <a:lnTo>
                    <a:pt x="1463115" y="1261722"/>
                  </a:lnTo>
                  <a:lnTo>
                    <a:pt x="1492510" y="1227540"/>
                  </a:lnTo>
                  <a:lnTo>
                    <a:pt x="1519805" y="1191815"/>
                  </a:lnTo>
                  <a:lnTo>
                    <a:pt x="1544912" y="1154627"/>
                  </a:lnTo>
                  <a:lnTo>
                    <a:pt x="1567745" y="1116056"/>
                  </a:lnTo>
                  <a:lnTo>
                    <a:pt x="1588216" y="1076182"/>
                  </a:lnTo>
                  <a:lnTo>
                    <a:pt x="1606239" y="1035086"/>
                  </a:lnTo>
                  <a:lnTo>
                    <a:pt x="1621727" y="992848"/>
                  </a:lnTo>
                  <a:lnTo>
                    <a:pt x="1634594" y="949548"/>
                  </a:lnTo>
                  <a:lnTo>
                    <a:pt x="1644753" y="905266"/>
                  </a:lnTo>
                  <a:lnTo>
                    <a:pt x="1652117" y="860083"/>
                  </a:lnTo>
                  <a:lnTo>
                    <a:pt x="1656598" y="814079"/>
                  </a:lnTo>
                  <a:lnTo>
                    <a:pt x="1658112" y="767334"/>
                  </a:lnTo>
                  <a:lnTo>
                    <a:pt x="1656598" y="720588"/>
                  </a:lnTo>
                  <a:lnTo>
                    <a:pt x="1652117" y="674584"/>
                  </a:lnTo>
                  <a:lnTo>
                    <a:pt x="1644753" y="629401"/>
                  </a:lnTo>
                  <a:lnTo>
                    <a:pt x="1634594" y="585119"/>
                  </a:lnTo>
                  <a:lnTo>
                    <a:pt x="1621727" y="541819"/>
                  </a:lnTo>
                  <a:lnTo>
                    <a:pt x="1606239" y="499581"/>
                  </a:lnTo>
                  <a:lnTo>
                    <a:pt x="1588216" y="458485"/>
                  </a:lnTo>
                  <a:lnTo>
                    <a:pt x="1567745" y="418611"/>
                  </a:lnTo>
                  <a:lnTo>
                    <a:pt x="1544912" y="380040"/>
                  </a:lnTo>
                  <a:lnTo>
                    <a:pt x="1519805" y="342852"/>
                  </a:lnTo>
                  <a:lnTo>
                    <a:pt x="1492510" y="307127"/>
                  </a:lnTo>
                  <a:lnTo>
                    <a:pt x="1463115" y="272945"/>
                  </a:lnTo>
                  <a:lnTo>
                    <a:pt x="1431705" y="240387"/>
                  </a:lnTo>
                  <a:lnTo>
                    <a:pt x="1398367" y="209533"/>
                  </a:lnTo>
                  <a:lnTo>
                    <a:pt x="1363189" y="180463"/>
                  </a:lnTo>
                  <a:lnTo>
                    <a:pt x="1326257" y="153257"/>
                  </a:lnTo>
                  <a:lnTo>
                    <a:pt x="1287658" y="127996"/>
                  </a:lnTo>
                  <a:lnTo>
                    <a:pt x="1247478" y="104760"/>
                  </a:lnTo>
                  <a:lnTo>
                    <a:pt x="1205805" y="83630"/>
                  </a:lnTo>
                  <a:lnTo>
                    <a:pt x="1162724" y="64684"/>
                  </a:lnTo>
                  <a:lnTo>
                    <a:pt x="1118324" y="48004"/>
                  </a:lnTo>
                  <a:lnTo>
                    <a:pt x="1072690" y="33671"/>
                  </a:lnTo>
                  <a:lnTo>
                    <a:pt x="1025909" y="21763"/>
                  </a:lnTo>
                  <a:lnTo>
                    <a:pt x="978069" y="12362"/>
                  </a:lnTo>
                  <a:lnTo>
                    <a:pt x="929255" y="5547"/>
                  </a:lnTo>
                  <a:lnTo>
                    <a:pt x="879555" y="1400"/>
                  </a:lnTo>
                  <a:lnTo>
                    <a:pt x="829056" y="0"/>
                  </a:lnTo>
                  <a:close/>
                </a:path>
              </a:pathLst>
            </a:custGeom>
            <a:solidFill>
              <a:srgbClr val="33CCCC"/>
            </a:solidFill>
          </p:spPr>
          <p:txBody>
            <a:bodyPr wrap="square" lIns="0" tIns="0" rIns="0" bIns="0" rtlCol="0"/>
            <a:lstStyle/>
            <a:p>
              <a:endParaRPr/>
            </a:p>
          </p:txBody>
        </p:sp>
        <p:sp>
          <p:nvSpPr>
            <p:cNvPr id="6" name="object 7">
              <a:extLst>
                <a:ext uri="{FF2B5EF4-FFF2-40B4-BE49-F238E27FC236}">
                  <a16:creationId xmlns:a16="http://schemas.microsoft.com/office/drawing/2014/main" id="{00E45FDB-34C0-31E9-EC79-FE01535C8DC5}"/>
                </a:ext>
              </a:extLst>
            </p:cNvPr>
            <p:cNvSpPr/>
            <p:nvPr/>
          </p:nvSpPr>
          <p:spPr>
            <a:xfrm>
              <a:off x="952500" y="2302764"/>
              <a:ext cx="1658620" cy="1534795"/>
            </a:xfrm>
            <a:custGeom>
              <a:avLst/>
              <a:gdLst/>
              <a:ahLst/>
              <a:cxnLst/>
              <a:rect l="l" t="t" r="r" b="b"/>
              <a:pathLst>
                <a:path w="1658620" h="1534795">
                  <a:moveTo>
                    <a:pt x="0" y="767334"/>
                  </a:moveTo>
                  <a:lnTo>
                    <a:pt x="1513" y="720588"/>
                  </a:lnTo>
                  <a:lnTo>
                    <a:pt x="5994" y="674584"/>
                  </a:lnTo>
                  <a:lnTo>
                    <a:pt x="13358" y="629401"/>
                  </a:lnTo>
                  <a:lnTo>
                    <a:pt x="23517" y="585119"/>
                  </a:lnTo>
                  <a:lnTo>
                    <a:pt x="36384" y="541819"/>
                  </a:lnTo>
                  <a:lnTo>
                    <a:pt x="51872" y="499581"/>
                  </a:lnTo>
                  <a:lnTo>
                    <a:pt x="69895" y="458485"/>
                  </a:lnTo>
                  <a:lnTo>
                    <a:pt x="90366" y="418611"/>
                  </a:lnTo>
                  <a:lnTo>
                    <a:pt x="113199" y="380040"/>
                  </a:lnTo>
                  <a:lnTo>
                    <a:pt x="138306" y="342852"/>
                  </a:lnTo>
                  <a:lnTo>
                    <a:pt x="165601" y="307127"/>
                  </a:lnTo>
                  <a:lnTo>
                    <a:pt x="194996" y="272945"/>
                  </a:lnTo>
                  <a:lnTo>
                    <a:pt x="226406" y="240387"/>
                  </a:lnTo>
                  <a:lnTo>
                    <a:pt x="259744" y="209533"/>
                  </a:lnTo>
                  <a:lnTo>
                    <a:pt x="294922" y="180463"/>
                  </a:lnTo>
                  <a:lnTo>
                    <a:pt x="331854" y="153257"/>
                  </a:lnTo>
                  <a:lnTo>
                    <a:pt x="370453" y="127996"/>
                  </a:lnTo>
                  <a:lnTo>
                    <a:pt x="410633" y="104760"/>
                  </a:lnTo>
                  <a:lnTo>
                    <a:pt x="452306" y="83630"/>
                  </a:lnTo>
                  <a:lnTo>
                    <a:pt x="495387" y="64684"/>
                  </a:lnTo>
                  <a:lnTo>
                    <a:pt x="539787" y="48004"/>
                  </a:lnTo>
                  <a:lnTo>
                    <a:pt x="585421" y="33671"/>
                  </a:lnTo>
                  <a:lnTo>
                    <a:pt x="632202" y="21763"/>
                  </a:lnTo>
                  <a:lnTo>
                    <a:pt x="680042" y="12362"/>
                  </a:lnTo>
                  <a:lnTo>
                    <a:pt x="728856" y="5547"/>
                  </a:lnTo>
                  <a:lnTo>
                    <a:pt x="778556" y="1400"/>
                  </a:lnTo>
                  <a:lnTo>
                    <a:pt x="829056" y="0"/>
                  </a:lnTo>
                  <a:lnTo>
                    <a:pt x="879555" y="1400"/>
                  </a:lnTo>
                  <a:lnTo>
                    <a:pt x="929255" y="5547"/>
                  </a:lnTo>
                  <a:lnTo>
                    <a:pt x="978069" y="12362"/>
                  </a:lnTo>
                  <a:lnTo>
                    <a:pt x="1025909" y="21763"/>
                  </a:lnTo>
                  <a:lnTo>
                    <a:pt x="1072690" y="33671"/>
                  </a:lnTo>
                  <a:lnTo>
                    <a:pt x="1118324" y="48004"/>
                  </a:lnTo>
                  <a:lnTo>
                    <a:pt x="1162724" y="64684"/>
                  </a:lnTo>
                  <a:lnTo>
                    <a:pt x="1205805" y="83630"/>
                  </a:lnTo>
                  <a:lnTo>
                    <a:pt x="1247478" y="104760"/>
                  </a:lnTo>
                  <a:lnTo>
                    <a:pt x="1287658" y="127996"/>
                  </a:lnTo>
                  <a:lnTo>
                    <a:pt x="1326257" y="153257"/>
                  </a:lnTo>
                  <a:lnTo>
                    <a:pt x="1363189" y="180463"/>
                  </a:lnTo>
                  <a:lnTo>
                    <a:pt x="1398367" y="209533"/>
                  </a:lnTo>
                  <a:lnTo>
                    <a:pt x="1431705" y="240387"/>
                  </a:lnTo>
                  <a:lnTo>
                    <a:pt x="1463115" y="272945"/>
                  </a:lnTo>
                  <a:lnTo>
                    <a:pt x="1492510" y="307127"/>
                  </a:lnTo>
                  <a:lnTo>
                    <a:pt x="1519805" y="342852"/>
                  </a:lnTo>
                  <a:lnTo>
                    <a:pt x="1544912" y="380040"/>
                  </a:lnTo>
                  <a:lnTo>
                    <a:pt x="1567745" y="418611"/>
                  </a:lnTo>
                  <a:lnTo>
                    <a:pt x="1588216" y="458485"/>
                  </a:lnTo>
                  <a:lnTo>
                    <a:pt x="1606239" y="499581"/>
                  </a:lnTo>
                  <a:lnTo>
                    <a:pt x="1621727" y="541819"/>
                  </a:lnTo>
                  <a:lnTo>
                    <a:pt x="1634594" y="585119"/>
                  </a:lnTo>
                  <a:lnTo>
                    <a:pt x="1644753" y="629401"/>
                  </a:lnTo>
                  <a:lnTo>
                    <a:pt x="1652117" y="674584"/>
                  </a:lnTo>
                  <a:lnTo>
                    <a:pt x="1656598" y="720588"/>
                  </a:lnTo>
                  <a:lnTo>
                    <a:pt x="1658112" y="767334"/>
                  </a:lnTo>
                  <a:lnTo>
                    <a:pt x="1656598" y="814079"/>
                  </a:lnTo>
                  <a:lnTo>
                    <a:pt x="1652117" y="860083"/>
                  </a:lnTo>
                  <a:lnTo>
                    <a:pt x="1644753" y="905266"/>
                  </a:lnTo>
                  <a:lnTo>
                    <a:pt x="1634594" y="949548"/>
                  </a:lnTo>
                  <a:lnTo>
                    <a:pt x="1621727" y="992848"/>
                  </a:lnTo>
                  <a:lnTo>
                    <a:pt x="1606239" y="1035086"/>
                  </a:lnTo>
                  <a:lnTo>
                    <a:pt x="1588216" y="1076182"/>
                  </a:lnTo>
                  <a:lnTo>
                    <a:pt x="1567745" y="1116056"/>
                  </a:lnTo>
                  <a:lnTo>
                    <a:pt x="1544912" y="1154627"/>
                  </a:lnTo>
                  <a:lnTo>
                    <a:pt x="1519805" y="1191815"/>
                  </a:lnTo>
                  <a:lnTo>
                    <a:pt x="1492510" y="1227540"/>
                  </a:lnTo>
                  <a:lnTo>
                    <a:pt x="1463115" y="1261722"/>
                  </a:lnTo>
                  <a:lnTo>
                    <a:pt x="1431705" y="1294280"/>
                  </a:lnTo>
                  <a:lnTo>
                    <a:pt x="1398367" y="1325134"/>
                  </a:lnTo>
                  <a:lnTo>
                    <a:pt x="1363189" y="1354204"/>
                  </a:lnTo>
                  <a:lnTo>
                    <a:pt x="1326257" y="1381410"/>
                  </a:lnTo>
                  <a:lnTo>
                    <a:pt x="1287658" y="1406671"/>
                  </a:lnTo>
                  <a:lnTo>
                    <a:pt x="1247478" y="1429907"/>
                  </a:lnTo>
                  <a:lnTo>
                    <a:pt x="1205805" y="1451037"/>
                  </a:lnTo>
                  <a:lnTo>
                    <a:pt x="1162724" y="1469983"/>
                  </a:lnTo>
                  <a:lnTo>
                    <a:pt x="1118324" y="1486663"/>
                  </a:lnTo>
                  <a:lnTo>
                    <a:pt x="1072690" y="1500996"/>
                  </a:lnTo>
                  <a:lnTo>
                    <a:pt x="1025909" y="1512904"/>
                  </a:lnTo>
                  <a:lnTo>
                    <a:pt x="978069" y="1522305"/>
                  </a:lnTo>
                  <a:lnTo>
                    <a:pt x="929255" y="1529120"/>
                  </a:lnTo>
                  <a:lnTo>
                    <a:pt x="879555" y="1533267"/>
                  </a:lnTo>
                  <a:lnTo>
                    <a:pt x="829056" y="1534668"/>
                  </a:lnTo>
                  <a:lnTo>
                    <a:pt x="778556" y="1533267"/>
                  </a:lnTo>
                  <a:lnTo>
                    <a:pt x="728856" y="1529120"/>
                  </a:lnTo>
                  <a:lnTo>
                    <a:pt x="680042" y="1522305"/>
                  </a:lnTo>
                  <a:lnTo>
                    <a:pt x="632202" y="1512904"/>
                  </a:lnTo>
                  <a:lnTo>
                    <a:pt x="585421" y="1500996"/>
                  </a:lnTo>
                  <a:lnTo>
                    <a:pt x="539787" y="1486663"/>
                  </a:lnTo>
                  <a:lnTo>
                    <a:pt x="495387" y="1469983"/>
                  </a:lnTo>
                  <a:lnTo>
                    <a:pt x="452306" y="1451037"/>
                  </a:lnTo>
                  <a:lnTo>
                    <a:pt x="410633" y="1429907"/>
                  </a:lnTo>
                  <a:lnTo>
                    <a:pt x="370453" y="1406671"/>
                  </a:lnTo>
                  <a:lnTo>
                    <a:pt x="331854" y="1381410"/>
                  </a:lnTo>
                  <a:lnTo>
                    <a:pt x="294922" y="1354204"/>
                  </a:lnTo>
                  <a:lnTo>
                    <a:pt x="259744" y="1325134"/>
                  </a:lnTo>
                  <a:lnTo>
                    <a:pt x="226406" y="1294280"/>
                  </a:lnTo>
                  <a:lnTo>
                    <a:pt x="194996" y="1261722"/>
                  </a:lnTo>
                  <a:lnTo>
                    <a:pt x="165601" y="1227540"/>
                  </a:lnTo>
                  <a:lnTo>
                    <a:pt x="138306" y="1191815"/>
                  </a:lnTo>
                  <a:lnTo>
                    <a:pt x="113199" y="1154627"/>
                  </a:lnTo>
                  <a:lnTo>
                    <a:pt x="90366" y="1116056"/>
                  </a:lnTo>
                  <a:lnTo>
                    <a:pt x="69895" y="1076182"/>
                  </a:lnTo>
                  <a:lnTo>
                    <a:pt x="51872" y="1035086"/>
                  </a:lnTo>
                  <a:lnTo>
                    <a:pt x="36384" y="992848"/>
                  </a:lnTo>
                  <a:lnTo>
                    <a:pt x="23517" y="949548"/>
                  </a:lnTo>
                  <a:lnTo>
                    <a:pt x="13358" y="905266"/>
                  </a:lnTo>
                  <a:lnTo>
                    <a:pt x="5994" y="860083"/>
                  </a:lnTo>
                  <a:lnTo>
                    <a:pt x="1513" y="814079"/>
                  </a:lnTo>
                  <a:lnTo>
                    <a:pt x="0" y="767334"/>
                  </a:lnTo>
                  <a:close/>
                </a:path>
              </a:pathLst>
            </a:custGeom>
            <a:ln w="9525">
              <a:solidFill>
                <a:srgbClr val="000000"/>
              </a:solidFill>
            </a:ln>
          </p:spPr>
          <p:txBody>
            <a:bodyPr wrap="square" lIns="0" tIns="0" rIns="0" bIns="0" rtlCol="0"/>
            <a:lstStyle/>
            <a:p>
              <a:endParaRPr/>
            </a:p>
          </p:txBody>
        </p:sp>
      </p:grpSp>
      <p:sp>
        <p:nvSpPr>
          <p:cNvPr id="7" name="object 8">
            <a:extLst>
              <a:ext uri="{FF2B5EF4-FFF2-40B4-BE49-F238E27FC236}">
                <a16:creationId xmlns:a16="http://schemas.microsoft.com/office/drawing/2014/main" id="{C1DCE52B-0BF4-F39D-06E0-4F0D5E262E94}"/>
              </a:ext>
            </a:extLst>
          </p:cNvPr>
          <p:cNvSpPr txBox="1"/>
          <p:nvPr/>
        </p:nvSpPr>
        <p:spPr>
          <a:xfrm>
            <a:off x="863600" y="1716125"/>
            <a:ext cx="3467735" cy="495300"/>
          </a:xfrm>
          <a:prstGeom prst="rect">
            <a:avLst/>
          </a:prstGeom>
        </p:spPr>
        <p:txBody>
          <a:bodyPr vert="horz" wrap="square" lIns="0" tIns="12700" rIns="0" bIns="0" rtlCol="0">
            <a:spAutoFit/>
          </a:bodyPr>
          <a:lstStyle/>
          <a:p>
            <a:pPr marL="12700" marR="5080">
              <a:lnSpc>
                <a:spcPct val="110000"/>
              </a:lnSpc>
              <a:spcBef>
                <a:spcPts val="100"/>
              </a:spcBef>
            </a:pPr>
            <a:r>
              <a:rPr sz="1400" dirty="0">
                <a:latin typeface="Calibri"/>
                <a:cs typeface="Calibri"/>
              </a:rPr>
              <a:t>ADS</a:t>
            </a:r>
            <a:r>
              <a:rPr sz="1400" spc="-45" dirty="0">
                <a:latin typeface="Calibri"/>
                <a:cs typeface="Calibri"/>
              </a:rPr>
              <a:t> </a:t>
            </a:r>
            <a:r>
              <a:rPr sz="1400" dirty="0">
                <a:latin typeface="Calibri"/>
                <a:cs typeface="Calibri"/>
              </a:rPr>
              <a:t>marker</a:t>
            </a:r>
            <a:r>
              <a:rPr sz="1400" spc="-40" dirty="0">
                <a:latin typeface="Calibri"/>
                <a:cs typeface="Calibri"/>
              </a:rPr>
              <a:t> </a:t>
            </a:r>
            <a:r>
              <a:rPr sz="1400" dirty="0">
                <a:latin typeface="Calibri"/>
                <a:cs typeface="Calibri"/>
              </a:rPr>
              <a:t>GRE</a:t>
            </a:r>
            <a:r>
              <a:rPr sz="1400" spc="-40" dirty="0">
                <a:latin typeface="Calibri"/>
                <a:cs typeface="Calibri"/>
              </a:rPr>
              <a:t> </a:t>
            </a:r>
            <a:r>
              <a:rPr sz="1400" dirty="0">
                <a:latin typeface="Calibri"/>
                <a:cs typeface="Calibri"/>
              </a:rPr>
              <a:t>feedback</a:t>
            </a:r>
            <a:r>
              <a:rPr sz="1400" spc="-10" dirty="0">
                <a:latin typeface="Calibri"/>
                <a:cs typeface="Calibri"/>
              </a:rPr>
              <a:t> </a:t>
            </a:r>
            <a:r>
              <a:rPr sz="1400" dirty="0">
                <a:latin typeface="Calibri"/>
                <a:cs typeface="Calibri"/>
              </a:rPr>
              <a:t>and</a:t>
            </a:r>
            <a:r>
              <a:rPr sz="1400" spc="-30" dirty="0">
                <a:latin typeface="Calibri"/>
                <a:cs typeface="Calibri"/>
              </a:rPr>
              <a:t> </a:t>
            </a:r>
            <a:r>
              <a:rPr sz="1400" dirty="0">
                <a:latin typeface="Calibri"/>
                <a:cs typeface="Calibri"/>
              </a:rPr>
              <a:t>former</a:t>
            </a:r>
            <a:r>
              <a:rPr sz="1400" spc="-55" dirty="0">
                <a:latin typeface="Calibri"/>
                <a:cs typeface="Calibri"/>
              </a:rPr>
              <a:t> </a:t>
            </a:r>
            <a:r>
              <a:rPr sz="1400" dirty="0">
                <a:latin typeface="Calibri"/>
                <a:cs typeface="Calibri"/>
              </a:rPr>
              <a:t>China</a:t>
            </a:r>
            <a:r>
              <a:rPr sz="1400" spc="-20" dirty="0">
                <a:latin typeface="Calibri"/>
                <a:cs typeface="Calibri"/>
              </a:rPr>
              <a:t> </a:t>
            </a:r>
            <a:r>
              <a:rPr sz="1400" spc="-25" dirty="0">
                <a:latin typeface="Calibri"/>
                <a:cs typeface="Calibri"/>
              </a:rPr>
              <a:t>GB </a:t>
            </a:r>
            <a:r>
              <a:rPr sz="1400" dirty="0">
                <a:latin typeface="Calibri"/>
                <a:cs typeface="Calibri"/>
              </a:rPr>
              <a:t>draft</a:t>
            </a:r>
            <a:r>
              <a:rPr sz="1400" spc="-35" dirty="0">
                <a:latin typeface="Calibri"/>
                <a:cs typeface="Calibri"/>
              </a:rPr>
              <a:t> </a:t>
            </a:r>
            <a:r>
              <a:rPr sz="1400" spc="-20" dirty="0">
                <a:latin typeface="Calibri"/>
                <a:cs typeface="Calibri"/>
              </a:rPr>
              <a:t>360°</a:t>
            </a:r>
            <a:endParaRPr sz="1400">
              <a:latin typeface="Calibri"/>
              <a:cs typeface="Calibri"/>
            </a:endParaRPr>
          </a:p>
        </p:txBody>
      </p:sp>
      <p:sp>
        <p:nvSpPr>
          <p:cNvPr id="8" name="object 9">
            <a:extLst>
              <a:ext uri="{FF2B5EF4-FFF2-40B4-BE49-F238E27FC236}">
                <a16:creationId xmlns:a16="http://schemas.microsoft.com/office/drawing/2014/main" id="{C32AA282-B2A1-BEF3-7E63-457AD5465D48}"/>
              </a:ext>
            </a:extLst>
          </p:cNvPr>
          <p:cNvSpPr txBox="1"/>
          <p:nvPr/>
        </p:nvSpPr>
        <p:spPr>
          <a:xfrm>
            <a:off x="5586729" y="1736851"/>
            <a:ext cx="1746250" cy="239395"/>
          </a:xfrm>
          <a:prstGeom prst="rect">
            <a:avLst/>
          </a:prstGeom>
        </p:spPr>
        <p:txBody>
          <a:bodyPr vert="horz" wrap="square" lIns="0" tIns="13335" rIns="0" bIns="0" rtlCol="0">
            <a:spAutoFit/>
          </a:bodyPr>
          <a:lstStyle/>
          <a:p>
            <a:pPr marL="12700">
              <a:lnSpc>
                <a:spcPct val="100000"/>
              </a:lnSpc>
              <a:spcBef>
                <a:spcPts val="105"/>
              </a:spcBef>
            </a:pPr>
            <a:r>
              <a:rPr sz="1400" dirty="0">
                <a:latin typeface="Calibri"/>
                <a:cs typeface="Calibri"/>
              </a:rPr>
              <a:t>Direction</a:t>
            </a:r>
            <a:r>
              <a:rPr sz="1400" spc="-70" dirty="0">
                <a:latin typeface="Calibri"/>
                <a:cs typeface="Calibri"/>
              </a:rPr>
              <a:t> </a:t>
            </a:r>
            <a:r>
              <a:rPr sz="1400" dirty="0">
                <a:latin typeface="Calibri"/>
                <a:cs typeface="Calibri"/>
              </a:rPr>
              <a:t>indicator</a:t>
            </a:r>
            <a:r>
              <a:rPr sz="1400" spc="-50" dirty="0">
                <a:latin typeface="Calibri"/>
                <a:cs typeface="Calibri"/>
              </a:rPr>
              <a:t> </a:t>
            </a:r>
            <a:r>
              <a:rPr sz="1400" spc="-20" dirty="0">
                <a:latin typeface="Calibri"/>
                <a:cs typeface="Calibri"/>
              </a:rPr>
              <a:t>320°</a:t>
            </a:r>
            <a:endParaRPr sz="1400">
              <a:latin typeface="Calibri"/>
              <a:cs typeface="Calibri"/>
            </a:endParaRPr>
          </a:p>
        </p:txBody>
      </p:sp>
      <p:sp>
        <p:nvSpPr>
          <p:cNvPr id="9" name="object 10">
            <a:extLst>
              <a:ext uri="{FF2B5EF4-FFF2-40B4-BE49-F238E27FC236}">
                <a16:creationId xmlns:a16="http://schemas.microsoft.com/office/drawing/2014/main" id="{52709087-F232-0600-51EB-F03236434C6D}"/>
              </a:ext>
            </a:extLst>
          </p:cNvPr>
          <p:cNvSpPr txBox="1"/>
          <p:nvPr/>
        </p:nvSpPr>
        <p:spPr>
          <a:xfrm>
            <a:off x="8073390" y="1740154"/>
            <a:ext cx="1383030" cy="239395"/>
          </a:xfrm>
          <a:prstGeom prst="rect">
            <a:avLst/>
          </a:prstGeom>
        </p:spPr>
        <p:txBody>
          <a:bodyPr vert="horz" wrap="square" lIns="0" tIns="13335" rIns="0" bIns="0" rtlCol="0">
            <a:spAutoFit/>
          </a:bodyPr>
          <a:lstStyle/>
          <a:p>
            <a:pPr marL="12700">
              <a:lnSpc>
                <a:spcPct val="100000"/>
              </a:lnSpc>
              <a:spcBef>
                <a:spcPts val="105"/>
              </a:spcBef>
            </a:pPr>
            <a:r>
              <a:rPr sz="1400" dirty="0">
                <a:latin typeface="Calibri"/>
                <a:cs typeface="Calibri"/>
              </a:rPr>
              <a:t>Position</a:t>
            </a:r>
            <a:r>
              <a:rPr sz="1400" spc="-45" dirty="0">
                <a:latin typeface="Calibri"/>
                <a:cs typeface="Calibri"/>
              </a:rPr>
              <a:t> </a:t>
            </a:r>
            <a:r>
              <a:rPr sz="1400" dirty="0">
                <a:latin typeface="Calibri"/>
                <a:cs typeface="Calibri"/>
              </a:rPr>
              <a:t>lamp</a:t>
            </a:r>
            <a:r>
              <a:rPr sz="1400" spc="-35" dirty="0">
                <a:latin typeface="Calibri"/>
                <a:cs typeface="Calibri"/>
              </a:rPr>
              <a:t> </a:t>
            </a:r>
            <a:r>
              <a:rPr sz="1400" spc="-20" dirty="0">
                <a:latin typeface="Calibri"/>
                <a:cs typeface="Calibri"/>
              </a:rPr>
              <a:t>320°</a:t>
            </a:r>
            <a:endParaRPr sz="1400">
              <a:latin typeface="Calibri"/>
              <a:cs typeface="Calibri"/>
            </a:endParaRPr>
          </a:p>
        </p:txBody>
      </p:sp>
      <p:grpSp>
        <p:nvGrpSpPr>
          <p:cNvPr id="10" name="object 11">
            <a:extLst>
              <a:ext uri="{FF2B5EF4-FFF2-40B4-BE49-F238E27FC236}">
                <a16:creationId xmlns:a16="http://schemas.microsoft.com/office/drawing/2014/main" id="{5834E7E9-E0FA-FE39-EB8D-C96542C18A0B}"/>
              </a:ext>
            </a:extLst>
          </p:cNvPr>
          <p:cNvGrpSpPr/>
          <p:nvPr/>
        </p:nvGrpSpPr>
        <p:grpSpPr>
          <a:xfrm>
            <a:off x="5771207" y="2130996"/>
            <a:ext cx="1647825" cy="1573530"/>
            <a:chOff x="5771207" y="2130996"/>
            <a:chExt cx="1647825" cy="1573530"/>
          </a:xfrm>
        </p:grpSpPr>
        <p:sp>
          <p:nvSpPr>
            <p:cNvPr id="11" name="object 12">
              <a:extLst>
                <a:ext uri="{FF2B5EF4-FFF2-40B4-BE49-F238E27FC236}">
                  <a16:creationId xmlns:a16="http://schemas.microsoft.com/office/drawing/2014/main" id="{79075621-AFB0-BA55-A172-3490D90E3DE2}"/>
                </a:ext>
              </a:extLst>
            </p:cNvPr>
            <p:cNvSpPr/>
            <p:nvPr/>
          </p:nvSpPr>
          <p:spPr>
            <a:xfrm>
              <a:off x="5775969" y="2165603"/>
              <a:ext cx="818515" cy="1534160"/>
            </a:xfrm>
            <a:custGeom>
              <a:avLst/>
              <a:gdLst/>
              <a:ahLst/>
              <a:cxnLst/>
              <a:rect l="l" t="t" r="r" b="b"/>
              <a:pathLst>
                <a:path w="818515" h="1534160">
                  <a:moveTo>
                    <a:pt x="675503" y="0"/>
                  </a:moveTo>
                  <a:lnTo>
                    <a:pt x="626297" y="12483"/>
                  </a:lnTo>
                  <a:lnTo>
                    <a:pt x="578282" y="27597"/>
                  </a:lnTo>
                  <a:lnTo>
                    <a:pt x="531546" y="45247"/>
                  </a:lnTo>
                  <a:lnTo>
                    <a:pt x="486175" y="65337"/>
                  </a:lnTo>
                  <a:lnTo>
                    <a:pt x="442258" y="87772"/>
                  </a:lnTo>
                  <a:lnTo>
                    <a:pt x="399882" y="112457"/>
                  </a:lnTo>
                  <a:lnTo>
                    <a:pt x="359134" y="139294"/>
                  </a:lnTo>
                  <a:lnTo>
                    <a:pt x="320102" y="168190"/>
                  </a:lnTo>
                  <a:lnTo>
                    <a:pt x="282873" y="199049"/>
                  </a:lnTo>
                  <a:lnTo>
                    <a:pt x="247535" y="231774"/>
                  </a:lnTo>
                  <a:lnTo>
                    <a:pt x="214176" y="266271"/>
                  </a:lnTo>
                  <a:lnTo>
                    <a:pt x="182881" y="302444"/>
                  </a:lnTo>
                  <a:lnTo>
                    <a:pt x="153740" y="340197"/>
                  </a:lnTo>
                  <a:lnTo>
                    <a:pt x="126839" y="379435"/>
                  </a:lnTo>
                  <a:lnTo>
                    <a:pt x="102266" y="420062"/>
                  </a:lnTo>
                  <a:lnTo>
                    <a:pt x="80109" y="461983"/>
                  </a:lnTo>
                  <a:lnTo>
                    <a:pt x="60454" y="505103"/>
                  </a:lnTo>
                  <a:lnTo>
                    <a:pt x="43390" y="549325"/>
                  </a:lnTo>
                  <a:lnTo>
                    <a:pt x="29003" y="594554"/>
                  </a:lnTo>
                  <a:lnTo>
                    <a:pt x="17382" y="640695"/>
                  </a:lnTo>
                  <a:lnTo>
                    <a:pt x="8613" y="687652"/>
                  </a:lnTo>
                  <a:lnTo>
                    <a:pt x="2784" y="735330"/>
                  </a:lnTo>
                  <a:lnTo>
                    <a:pt x="0" y="782730"/>
                  </a:lnTo>
                  <a:lnTo>
                    <a:pt x="202" y="829456"/>
                  </a:lnTo>
                  <a:lnTo>
                    <a:pt x="3313" y="875425"/>
                  </a:lnTo>
                  <a:lnTo>
                    <a:pt x="9255" y="920552"/>
                  </a:lnTo>
                  <a:lnTo>
                    <a:pt x="17950" y="964754"/>
                  </a:lnTo>
                  <a:lnTo>
                    <a:pt x="29320" y="1007948"/>
                  </a:lnTo>
                  <a:lnTo>
                    <a:pt x="43288" y="1050050"/>
                  </a:lnTo>
                  <a:lnTo>
                    <a:pt x="59774" y="1090976"/>
                  </a:lnTo>
                  <a:lnTo>
                    <a:pt x="78702" y="1130643"/>
                  </a:lnTo>
                  <a:lnTo>
                    <a:pt x="99993" y="1168967"/>
                  </a:lnTo>
                  <a:lnTo>
                    <a:pt x="123569" y="1205865"/>
                  </a:lnTo>
                  <a:lnTo>
                    <a:pt x="149354" y="1241252"/>
                  </a:lnTo>
                  <a:lnTo>
                    <a:pt x="177267" y="1275046"/>
                  </a:lnTo>
                  <a:lnTo>
                    <a:pt x="207232" y="1307163"/>
                  </a:lnTo>
                  <a:lnTo>
                    <a:pt x="239171" y="1337519"/>
                  </a:lnTo>
                  <a:lnTo>
                    <a:pt x="273006" y="1366031"/>
                  </a:lnTo>
                  <a:lnTo>
                    <a:pt x="308658" y="1392615"/>
                  </a:lnTo>
                  <a:lnTo>
                    <a:pt x="346051" y="1417188"/>
                  </a:lnTo>
                  <a:lnTo>
                    <a:pt x="385105" y="1439665"/>
                  </a:lnTo>
                  <a:lnTo>
                    <a:pt x="425744" y="1459964"/>
                  </a:lnTo>
                  <a:lnTo>
                    <a:pt x="467888" y="1478001"/>
                  </a:lnTo>
                  <a:lnTo>
                    <a:pt x="511461" y="1493691"/>
                  </a:lnTo>
                  <a:lnTo>
                    <a:pt x="556384" y="1506953"/>
                  </a:lnTo>
                  <a:lnTo>
                    <a:pt x="602579" y="1517701"/>
                  </a:lnTo>
                  <a:lnTo>
                    <a:pt x="649969" y="1525853"/>
                  </a:lnTo>
                  <a:lnTo>
                    <a:pt x="698475" y="1531325"/>
                  </a:lnTo>
                  <a:lnTo>
                    <a:pt x="748020" y="1534033"/>
                  </a:lnTo>
                  <a:lnTo>
                    <a:pt x="818124" y="756666"/>
                  </a:lnTo>
                  <a:lnTo>
                    <a:pt x="675503" y="0"/>
                  </a:lnTo>
                  <a:close/>
                </a:path>
              </a:pathLst>
            </a:custGeom>
            <a:solidFill>
              <a:srgbClr val="FFC000"/>
            </a:solidFill>
          </p:spPr>
          <p:txBody>
            <a:bodyPr wrap="square" lIns="0" tIns="0" rIns="0" bIns="0" rtlCol="0"/>
            <a:lstStyle/>
            <a:p>
              <a:endParaRPr/>
            </a:p>
          </p:txBody>
        </p:sp>
        <p:sp>
          <p:nvSpPr>
            <p:cNvPr id="12" name="object 13">
              <a:extLst>
                <a:ext uri="{FF2B5EF4-FFF2-40B4-BE49-F238E27FC236}">
                  <a16:creationId xmlns:a16="http://schemas.microsoft.com/office/drawing/2014/main" id="{609D119C-8805-0127-0F1D-81FFDF5F1722}"/>
                </a:ext>
              </a:extLst>
            </p:cNvPr>
            <p:cNvSpPr/>
            <p:nvPr/>
          </p:nvSpPr>
          <p:spPr>
            <a:xfrm>
              <a:off x="5775969" y="2165603"/>
              <a:ext cx="818515" cy="1534160"/>
            </a:xfrm>
            <a:custGeom>
              <a:avLst/>
              <a:gdLst/>
              <a:ahLst/>
              <a:cxnLst/>
              <a:rect l="l" t="t" r="r" b="b"/>
              <a:pathLst>
                <a:path w="818515" h="1534160">
                  <a:moveTo>
                    <a:pt x="748020" y="1534033"/>
                  </a:moveTo>
                  <a:lnTo>
                    <a:pt x="698475" y="1531325"/>
                  </a:lnTo>
                  <a:lnTo>
                    <a:pt x="649969" y="1525853"/>
                  </a:lnTo>
                  <a:lnTo>
                    <a:pt x="602579" y="1517701"/>
                  </a:lnTo>
                  <a:lnTo>
                    <a:pt x="556384" y="1506953"/>
                  </a:lnTo>
                  <a:lnTo>
                    <a:pt x="511461" y="1493691"/>
                  </a:lnTo>
                  <a:lnTo>
                    <a:pt x="467888" y="1478001"/>
                  </a:lnTo>
                  <a:lnTo>
                    <a:pt x="425744" y="1459964"/>
                  </a:lnTo>
                  <a:lnTo>
                    <a:pt x="385105" y="1439665"/>
                  </a:lnTo>
                  <a:lnTo>
                    <a:pt x="346051" y="1417188"/>
                  </a:lnTo>
                  <a:lnTo>
                    <a:pt x="308658" y="1392615"/>
                  </a:lnTo>
                  <a:lnTo>
                    <a:pt x="273006" y="1366031"/>
                  </a:lnTo>
                  <a:lnTo>
                    <a:pt x="239171" y="1337519"/>
                  </a:lnTo>
                  <a:lnTo>
                    <a:pt x="207232" y="1307163"/>
                  </a:lnTo>
                  <a:lnTo>
                    <a:pt x="177267" y="1275046"/>
                  </a:lnTo>
                  <a:lnTo>
                    <a:pt x="149354" y="1241252"/>
                  </a:lnTo>
                  <a:lnTo>
                    <a:pt x="123569" y="1205865"/>
                  </a:lnTo>
                  <a:lnTo>
                    <a:pt x="99993" y="1168967"/>
                  </a:lnTo>
                  <a:lnTo>
                    <a:pt x="78702" y="1130643"/>
                  </a:lnTo>
                  <a:lnTo>
                    <a:pt x="59774" y="1090976"/>
                  </a:lnTo>
                  <a:lnTo>
                    <a:pt x="43288" y="1050050"/>
                  </a:lnTo>
                  <a:lnTo>
                    <a:pt x="29320" y="1007948"/>
                  </a:lnTo>
                  <a:lnTo>
                    <a:pt x="17950" y="964754"/>
                  </a:lnTo>
                  <a:lnTo>
                    <a:pt x="9255" y="920552"/>
                  </a:lnTo>
                  <a:lnTo>
                    <a:pt x="3313" y="875425"/>
                  </a:lnTo>
                  <a:lnTo>
                    <a:pt x="202" y="829456"/>
                  </a:lnTo>
                  <a:lnTo>
                    <a:pt x="0" y="782730"/>
                  </a:lnTo>
                  <a:lnTo>
                    <a:pt x="2784" y="735330"/>
                  </a:lnTo>
                  <a:lnTo>
                    <a:pt x="8613" y="687652"/>
                  </a:lnTo>
                  <a:lnTo>
                    <a:pt x="17382" y="640695"/>
                  </a:lnTo>
                  <a:lnTo>
                    <a:pt x="29003" y="594554"/>
                  </a:lnTo>
                  <a:lnTo>
                    <a:pt x="43390" y="549325"/>
                  </a:lnTo>
                  <a:lnTo>
                    <a:pt x="60454" y="505103"/>
                  </a:lnTo>
                  <a:lnTo>
                    <a:pt x="80109" y="461983"/>
                  </a:lnTo>
                  <a:lnTo>
                    <a:pt x="102266" y="420062"/>
                  </a:lnTo>
                  <a:lnTo>
                    <a:pt x="126839" y="379435"/>
                  </a:lnTo>
                  <a:lnTo>
                    <a:pt x="153740" y="340197"/>
                  </a:lnTo>
                  <a:lnTo>
                    <a:pt x="182881" y="302444"/>
                  </a:lnTo>
                  <a:lnTo>
                    <a:pt x="214176" y="266271"/>
                  </a:lnTo>
                  <a:lnTo>
                    <a:pt x="247535" y="231774"/>
                  </a:lnTo>
                  <a:lnTo>
                    <a:pt x="282873" y="199049"/>
                  </a:lnTo>
                  <a:lnTo>
                    <a:pt x="320102" y="168190"/>
                  </a:lnTo>
                  <a:lnTo>
                    <a:pt x="359134" y="139294"/>
                  </a:lnTo>
                  <a:lnTo>
                    <a:pt x="399882" y="112457"/>
                  </a:lnTo>
                  <a:lnTo>
                    <a:pt x="442258" y="87772"/>
                  </a:lnTo>
                  <a:lnTo>
                    <a:pt x="486175" y="65337"/>
                  </a:lnTo>
                  <a:lnTo>
                    <a:pt x="531546" y="45247"/>
                  </a:lnTo>
                  <a:lnTo>
                    <a:pt x="578282" y="27597"/>
                  </a:lnTo>
                  <a:lnTo>
                    <a:pt x="626297" y="12483"/>
                  </a:lnTo>
                  <a:lnTo>
                    <a:pt x="675503" y="0"/>
                  </a:lnTo>
                  <a:lnTo>
                    <a:pt x="818124" y="756666"/>
                  </a:lnTo>
                  <a:lnTo>
                    <a:pt x="748020" y="1534033"/>
                  </a:lnTo>
                  <a:close/>
                </a:path>
              </a:pathLst>
            </a:custGeom>
            <a:ln w="9525">
              <a:solidFill>
                <a:srgbClr val="000000"/>
              </a:solidFill>
            </a:ln>
          </p:spPr>
          <p:txBody>
            <a:bodyPr wrap="square" lIns="0" tIns="0" rIns="0" bIns="0" rtlCol="0"/>
            <a:lstStyle/>
            <a:p>
              <a:endParaRPr/>
            </a:p>
          </p:txBody>
        </p:sp>
        <p:sp>
          <p:nvSpPr>
            <p:cNvPr id="13" name="object 14">
              <a:extLst>
                <a:ext uri="{FF2B5EF4-FFF2-40B4-BE49-F238E27FC236}">
                  <a16:creationId xmlns:a16="http://schemas.microsoft.com/office/drawing/2014/main" id="{6F261B56-C54F-6A90-BC17-B92302D9F810}"/>
                </a:ext>
              </a:extLst>
            </p:cNvPr>
            <p:cNvSpPr/>
            <p:nvPr/>
          </p:nvSpPr>
          <p:spPr>
            <a:xfrm>
              <a:off x="6595364" y="2135758"/>
              <a:ext cx="819150" cy="1534795"/>
            </a:xfrm>
            <a:custGeom>
              <a:avLst/>
              <a:gdLst/>
              <a:ahLst/>
              <a:cxnLst/>
              <a:rect l="l" t="t" r="r" b="b"/>
              <a:pathLst>
                <a:path w="819150" h="1534795">
                  <a:moveTo>
                    <a:pt x="79628" y="0"/>
                  </a:moveTo>
                  <a:lnTo>
                    <a:pt x="0" y="776477"/>
                  </a:lnTo>
                  <a:lnTo>
                    <a:pt x="133476" y="1534795"/>
                  </a:lnTo>
                  <a:lnTo>
                    <a:pt x="182821" y="1522910"/>
                  </a:lnTo>
                  <a:lnTo>
                    <a:pt x="231008" y="1508380"/>
                  </a:lnTo>
                  <a:lnTo>
                    <a:pt x="277948" y="1491297"/>
                  </a:lnTo>
                  <a:lnTo>
                    <a:pt x="323553" y="1471757"/>
                  </a:lnTo>
                  <a:lnTo>
                    <a:pt x="367735" y="1449854"/>
                  </a:lnTo>
                  <a:lnTo>
                    <a:pt x="410405" y="1425683"/>
                  </a:lnTo>
                  <a:lnTo>
                    <a:pt x="451473" y="1399338"/>
                  </a:lnTo>
                  <a:lnTo>
                    <a:pt x="490852" y="1370914"/>
                  </a:lnTo>
                  <a:lnTo>
                    <a:pt x="528452" y="1340505"/>
                  </a:lnTo>
                  <a:lnTo>
                    <a:pt x="564185" y="1308206"/>
                  </a:lnTo>
                  <a:lnTo>
                    <a:pt x="597963" y="1274111"/>
                  </a:lnTo>
                  <a:lnTo>
                    <a:pt x="629697" y="1238315"/>
                  </a:lnTo>
                  <a:lnTo>
                    <a:pt x="659297" y="1200913"/>
                  </a:lnTo>
                  <a:lnTo>
                    <a:pt x="686676" y="1161998"/>
                  </a:lnTo>
                  <a:lnTo>
                    <a:pt x="711744" y="1121666"/>
                  </a:lnTo>
                  <a:lnTo>
                    <a:pt x="734413" y="1080011"/>
                  </a:lnTo>
                  <a:lnTo>
                    <a:pt x="754595" y="1037128"/>
                  </a:lnTo>
                  <a:lnTo>
                    <a:pt x="772201" y="993110"/>
                  </a:lnTo>
                  <a:lnTo>
                    <a:pt x="787141" y="948054"/>
                  </a:lnTo>
                  <a:lnTo>
                    <a:pt x="799328" y="902052"/>
                  </a:lnTo>
                  <a:lnTo>
                    <a:pt x="808672" y="855200"/>
                  </a:lnTo>
                  <a:lnTo>
                    <a:pt x="815085" y="807592"/>
                  </a:lnTo>
                  <a:lnTo>
                    <a:pt x="818445" y="760230"/>
                  </a:lnTo>
                  <a:lnTo>
                    <a:pt x="818809" y="713507"/>
                  </a:lnTo>
                  <a:lnTo>
                    <a:pt x="816255" y="667506"/>
                  </a:lnTo>
                  <a:lnTo>
                    <a:pt x="810860" y="622313"/>
                  </a:lnTo>
                  <a:lnTo>
                    <a:pt x="802701" y="578011"/>
                  </a:lnTo>
                  <a:lnTo>
                    <a:pt x="791854" y="534686"/>
                  </a:lnTo>
                  <a:lnTo>
                    <a:pt x="778397" y="492422"/>
                  </a:lnTo>
                  <a:lnTo>
                    <a:pt x="762407" y="451303"/>
                  </a:lnTo>
                  <a:lnTo>
                    <a:pt x="743961" y="411414"/>
                  </a:lnTo>
                  <a:lnTo>
                    <a:pt x="723135" y="372839"/>
                  </a:lnTo>
                  <a:lnTo>
                    <a:pt x="700007" y="335663"/>
                  </a:lnTo>
                  <a:lnTo>
                    <a:pt x="674653" y="299969"/>
                  </a:lnTo>
                  <a:lnTo>
                    <a:pt x="647151" y="265844"/>
                  </a:lnTo>
                  <a:lnTo>
                    <a:pt x="617577" y="233371"/>
                  </a:lnTo>
                  <a:lnTo>
                    <a:pt x="586009" y="202634"/>
                  </a:lnTo>
                  <a:lnTo>
                    <a:pt x="552523" y="173719"/>
                  </a:lnTo>
                  <a:lnTo>
                    <a:pt x="517197" y="146709"/>
                  </a:lnTo>
                  <a:lnTo>
                    <a:pt x="480107" y="121689"/>
                  </a:lnTo>
                  <a:lnTo>
                    <a:pt x="441330" y="98744"/>
                  </a:lnTo>
                  <a:lnTo>
                    <a:pt x="400943" y="77957"/>
                  </a:lnTo>
                  <a:lnTo>
                    <a:pt x="359024" y="59414"/>
                  </a:lnTo>
                  <a:lnTo>
                    <a:pt x="315648" y="43199"/>
                  </a:lnTo>
                  <a:lnTo>
                    <a:pt x="270894" y="29397"/>
                  </a:lnTo>
                  <a:lnTo>
                    <a:pt x="224838" y="18091"/>
                  </a:lnTo>
                  <a:lnTo>
                    <a:pt x="177557" y="9366"/>
                  </a:lnTo>
                  <a:lnTo>
                    <a:pt x="129128" y="3308"/>
                  </a:lnTo>
                  <a:lnTo>
                    <a:pt x="79628" y="0"/>
                  </a:lnTo>
                  <a:close/>
                </a:path>
              </a:pathLst>
            </a:custGeom>
            <a:solidFill>
              <a:srgbClr val="FFC000"/>
            </a:solidFill>
          </p:spPr>
          <p:txBody>
            <a:bodyPr wrap="square" lIns="0" tIns="0" rIns="0" bIns="0" rtlCol="0"/>
            <a:lstStyle/>
            <a:p>
              <a:endParaRPr/>
            </a:p>
          </p:txBody>
        </p:sp>
        <p:sp>
          <p:nvSpPr>
            <p:cNvPr id="14" name="object 15">
              <a:extLst>
                <a:ext uri="{FF2B5EF4-FFF2-40B4-BE49-F238E27FC236}">
                  <a16:creationId xmlns:a16="http://schemas.microsoft.com/office/drawing/2014/main" id="{CCCE5A12-17FC-51E5-3E49-4580F285D93D}"/>
                </a:ext>
              </a:extLst>
            </p:cNvPr>
            <p:cNvSpPr/>
            <p:nvPr/>
          </p:nvSpPr>
          <p:spPr>
            <a:xfrm>
              <a:off x="6595364" y="2135758"/>
              <a:ext cx="819150" cy="1534795"/>
            </a:xfrm>
            <a:custGeom>
              <a:avLst/>
              <a:gdLst/>
              <a:ahLst/>
              <a:cxnLst/>
              <a:rect l="l" t="t" r="r" b="b"/>
              <a:pathLst>
                <a:path w="819150" h="1534795">
                  <a:moveTo>
                    <a:pt x="79628" y="0"/>
                  </a:moveTo>
                  <a:lnTo>
                    <a:pt x="129128" y="3308"/>
                  </a:lnTo>
                  <a:lnTo>
                    <a:pt x="177557" y="9366"/>
                  </a:lnTo>
                  <a:lnTo>
                    <a:pt x="224838" y="18091"/>
                  </a:lnTo>
                  <a:lnTo>
                    <a:pt x="270894" y="29397"/>
                  </a:lnTo>
                  <a:lnTo>
                    <a:pt x="315648" y="43199"/>
                  </a:lnTo>
                  <a:lnTo>
                    <a:pt x="359024" y="59414"/>
                  </a:lnTo>
                  <a:lnTo>
                    <a:pt x="400943" y="77957"/>
                  </a:lnTo>
                  <a:lnTo>
                    <a:pt x="441330" y="98744"/>
                  </a:lnTo>
                  <a:lnTo>
                    <a:pt x="480107" y="121689"/>
                  </a:lnTo>
                  <a:lnTo>
                    <a:pt x="517197" y="146709"/>
                  </a:lnTo>
                  <a:lnTo>
                    <a:pt x="552523" y="173719"/>
                  </a:lnTo>
                  <a:lnTo>
                    <a:pt x="586009" y="202634"/>
                  </a:lnTo>
                  <a:lnTo>
                    <a:pt x="617577" y="233371"/>
                  </a:lnTo>
                  <a:lnTo>
                    <a:pt x="647151" y="265844"/>
                  </a:lnTo>
                  <a:lnTo>
                    <a:pt x="674653" y="299969"/>
                  </a:lnTo>
                  <a:lnTo>
                    <a:pt x="700007" y="335663"/>
                  </a:lnTo>
                  <a:lnTo>
                    <a:pt x="723135" y="372839"/>
                  </a:lnTo>
                  <a:lnTo>
                    <a:pt x="743961" y="411414"/>
                  </a:lnTo>
                  <a:lnTo>
                    <a:pt x="762407" y="451303"/>
                  </a:lnTo>
                  <a:lnTo>
                    <a:pt x="778397" y="492422"/>
                  </a:lnTo>
                  <a:lnTo>
                    <a:pt x="791854" y="534686"/>
                  </a:lnTo>
                  <a:lnTo>
                    <a:pt x="802701" y="578011"/>
                  </a:lnTo>
                  <a:lnTo>
                    <a:pt x="810860" y="622313"/>
                  </a:lnTo>
                  <a:lnTo>
                    <a:pt x="816255" y="667506"/>
                  </a:lnTo>
                  <a:lnTo>
                    <a:pt x="818809" y="713507"/>
                  </a:lnTo>
                  <a:lnTo>
                    <a:pt x="818445" y="760230"/>
                  </a:lnTo>
                  <a:lnTo>
                    <a:pt x="815085" y="807592"/>
                  </a:lnTo>
                  <a:lnTo>
                    <a:pt x="808672" y="855200"/>
                  </a:lnTo>
                  <a:lnTo>
                    <a:pt x="799328" y="902052"/>
                  </a:lnTo>
                  <a:lnTo>
                    <a:pt x="787141" y="948054"/>
                  </a:lnTo>
                  <a:lnTo>
                    <a:pt x="772201" y="993110"/>
                  </a:lnTo>
                  <a:lnTo>
                    <a:pt x="754595" y="1037128"/>
                  </a:lnTo>
                  <a:lnTo>
                    <a:pt x="734413" y="1080011"/>
                  </a:lnTo>
                  <a:lnTo>
                    <a:pt x="711744" y="1121666"/>
                  </a:lnTo>
                  <a:lnTo>
                    <a:pt x="686676" y="1161998"/>
                  </a:lnTo>
                  <a:lnTo>
                    <a:pt x="659297" y="1200913"/>
                  </a:lnTo>
                  <a:lnTo>
                    <a:pt x="629697" y="1238315"/>
                  </a:lnTo>
                  <a:lnTo>
                    <a:pt x="597963" y="1274111"/>
                  </a:lnTo>
                  <a:lnTo>
                    <a:pt x="564185" y="1308206"/>
                  </a:lnTo>
                  <a:lnTo>
                    <a:pt x="528452" y="1340505"/>
                  </a:lnTo>
                  <a:lnTo>
                    <a:pt x="490852" y="1370914"/>
                  </a:lnTo>
                  <a:lnTo>
                    <a:pt x="451473" y="1399338"/>
                  </a:lnTo>
                  <a:lnTo>
                    <a:pt x="410405" y="1425683"/>
                  </a:lnTo>
                  <a:lnTo>
                    <a:pt x="367735" y="1449854"/>
                  </a:lnTo>
                  <a:lnTo>
                    <a:pt x="323553" y="1471757"/>
                  </a:lnTo>
                  <a:lnTo>
                    <a:pt x="277948" y="1491297"/>
                  </a:lnTo>
                  <a:lnTo>
                    <a:pt x="231008" y="1508380"/>
                  </a:lnTo>
                  <a:lnTo>
                    <a:pt x="182821" y="1522910"/>
                  </a:lnTo>
                  <a:lnTo>
                    <a:pt x="133476" y="1534795"/>
                  </a:lnTo>
                  <a:lnTo>
                    <a:pt x="0" y="776477"/>
                  </a:lnTo>
                  <a:lnTo>
                    <a:pt x="79628" y="0"/>
                  </a:lnTo>
                  <a:close/>
                </a:path>
              </a:pathLst>
            </a:custGeom>
            <a:ln w="9525">
              <a:solidFill>
                <a:srgbClr val="000000"/>
              </a:solidFill>
            </a:ln>
          </p:spPr>
          <p:txBody>
            <a:bodyPr wrap="square" lIns="0" tIns="0" rIns="0" bIns="0" rtlCol="0"/>
            <a:lstStyle/>
            <a:p>
              <a:endParaRPr/>
            </a:p>
          </p:txBody>
        </p:sp>
      </p:grpSp>
      <p:grpSp>
        <p:nvGrpSpPr>
          <p:cNvPr id="15" name="object 16">
            <a:extLst>
              <a:ext uri="{FF2B5EF4-FFF2-40B4-BE49-F238E27FC236}">
                <a16:creationId xmlns:a16="http://schemas.microsoft.com/office/drawing/2014/main" id="{30ACDD93-17E4-222D-E1DD-29D22D6B53AD}"/>
              </a:ext>
            </a:extLst>
          </p:cNvPr>
          <p:cNvGrpSpPr/>
          <p:nvPr/>
        </p:nvGrpSpPr>
        <p:grpSpPr>
          <a:xfrm>
            <a:off x="7932873" y="2182304"/>
            <a:ext cx="1647825" cy="1573530"/>
            <a:chOff x="7932873" y="2182304"/>
            <a:chExt cx="1647825" cy="1573530"/>
          </a:xfrm>
        </p:grpSpPr>
        <p:sp>
          <p:nvSpPr>
            <p:cNvPr id="16" name="object 17">
              <a:extLst>
                <a:ext uri="{FF2B5EF4-FFF2-40B4-BE49-F238E27FC236}">
                  <a16:creationId xmlns:a16="http://schemas.microsoft.com/office/drawing/2014/main" id="{292C5099-B0EC-BF77-5351-338DB77397B4}"/>
                </a:ext>
              </a:extLst>
            </p:cNvPr>
            <p:cNvSpPr/>
            <p:nvPr/>
          </p:nvSpPr>
          <p:spPr>
            <a:xfrm>
              <a:off x="7937636" y="2216912"/>
              <a:ext cx="818515" cy="1534160"/>
            </a:xfrm>
            <a:custGeom>
              <a:avLst/>
              <a:gdLst/>
              <a:ahLst/>
              <a:cxnLst/>
              <a:rect l="l" t="t" r="r" b="b"/>
              <a:pathLst>
                <a:path w="818515" h="1534160">
                  <a:moveTo>
                    <a:pt x="748020" y="1534033"/>
                  </a:moveTo>
                  <a:lnTo>
                    <a:pt x="698475" y="1531325"/>
                  </a:lnTo>
                  <a:lnTo>
                    <a:pt x="649969" y="1525853"/>
                  </a:lnTo>
                  <a:lnTo>
                    <a:pt x="602579" y="1517701"/>
                  </a:lnTo>
                  <a:lnTo>
                    <a:pt x="556384" y="1506953"/>
                  </a:lnTo>
                  <a:lnTo>
                    <a:pt x="511461" y="1493691"/>
                  </a:lnTo>
                  <a:lnTo>
                    <a:pt x="467888" y="1478001"/>
                  </a:lnTo>
                  <a:lnTo>
                    <a:pt x="425744" y="1459964"/>
                  </a:lnTo>
                  <a:lnTo>
                    <a:pt x="385105" y="1439665"/>
                  </a:lnTo>
                  <a:lnTo>
                    <a:pt x="346051" y="1417188"/>
                  </a:lnTo>
                  <a:lnTo>
                    <a:pt x="308658" y="1392615"/>
                  </a:lnTo>
                  <a:lnTo>
                    <a:pt x="273006" y="1366031"/>
                  </a:lnTo>
                  <a:lnTo>
                    <a:pt x="239171" y="1337519"/>
                  </a:lnTo>
                  <a:lnTo>
                    <a:pt x="207232" y="1307163"/>
                  </a:lnTo>
                  <a:lnTo>
                    <a:pt x="177267" y="1275046"/>
                  </a:lnTo>
                  <a:lnTo>
                    <a:pt x="149354" y="1241252"/>
                  </a:lnTo>
                  <a:lnTo>
                    <a:pt x="123569" y="1205865"/>
                  </a:lnTo>
                  <a:lnTo>
                    <a:pt x="99993" y="1168967"/>
                  </a:lnTo>
                  <a:lnTo>
                    <a:pt x="78702" y="1130643"/>
                  </a:lnTo>
                  <a:lnTo>
                    <a:pt x="59774" y="1090976"/>
                  </a:lnTo>
                  <a:lnTo>
                    <a:pt x="43288" y="1050050"/>
                  </a:lnTo>
                  <a:lnTo>
                    <a:pt x="29320" y="1007948"/>
                  </a:lnTo>
                  <a:lnTo>
                    <a:pt x="17950" y="964754"/>
                  </a:lnTo>
                  <a:lnTo>
                    <a:pt x="9255" y="920552"/>
                  </a:lnTo>
                  <a:lnTo>
                    <a:pt x="3313" y="875425"/>
                  </a:lnTo>
                  <a:lnTo>
                    <a:pt x="202" y="829456"/>
                  </a:lnTo>
                  <a:lnTo>
                    <a:pt x="0" y="782730"/>
                  </a:lnTo>
                  <a:lnTo>
                    <a:pt x="2784" y="735329"/>
                  </a:lnTo>
                  <a:lnTo>
                    <a:pt x="8613" y="687652"/>
                  </a:lnTo>
                  <a:lnTo>
                    <a:pt x="17382" y="640695"/>
                  </a:lnTo>
                  <a:lnTo>
                    <a:pt x="29003" y="594554"/>
                  </a:lnTo>
                  <a:lnTo>
                    <a:pt x="43390" y="549325"/>
                  </a:lnTo>
                  <a:lnTo>
                    <a:pt x="60454" y="505103"/>
                  </a:lnTo>
                  <a:lnTo>
                    <a:pt x="80109" y="461983"/>
                  </a:lnTo>
                  <a:lnTo>
                    <a:pt x="102266" y="420062"/>
                  </a:lnTo>
                  <a:lnTo>
                    <a:pt x="126839" y="379435"/>
                  </a:lnTo>
                  <a:lnTo>
                    <a:pt x="153740" y="340197"/>
                  </a:lnTo>
                  <a:lnTo>
                    <a:pt x="182881" y="302444"/>
                  </a:lnTo>
                  <a:lnTo>
                    <a:pt x="214176" y="266271"/>
                  </a:lnTo>
                  <a:lnTo>
                    <a:pt x="247535" y="231774"/>
                  </a:lnTo>
                  <a:lnTo>
                    <a:pt x="282873" y="199049"/>
                  </a:lnTo>
                  <a:lnTo>
                    <a:pt x="320102" y="168190"/>
                  </a:lnTo>
                  <a:lnTo>
                    <a:pt x="359134" y="139294"/>
                  </a:lnTo>
                  <a:lnTo>
                    <a:pt x="399882" y="112457"/>
                  </a:lnTo>
                  <a:lnTo>
                    <a:pt x="442258" y="87772"/>
                  </a:lnTo>
                  <a:lnTo>
                    <a:pt x="486175" y="65337"/>
                  </a:lnTo>
                  <a:lnTo>
                    <a:pt x="531546" y="45247"/>
                  </a:lnTo>
                  <a:lnTo>
                    <a:pt x="578282" y="27597"/>
                  </a:lnTo>
                  <a:lnTo>
                    <a:pt x="626297" y="12483"/>
                  </a:lnTo>
                  <a:lnTo>
                    <a:pt x="675503" y="0"/>
                  </a:lnTo>
                  <a:lnTo>
                    <a:pt x="818124" y="756665"/>
                  </a:lnTo>
                  <a:lnTo>
                    <a:pt x="748020" y="1534033"/>
                  </a:lnTo>
                  <a:close/>
                </a:path>
              </a:pathLst>
            </a:custGeom>
            <a:ln w="9525">
              <a:solidFill>
                <a:srgbClr val="000000"/>
              </a:solidFill>
            </a:ln>
          </p:spPr>
          <p:txBody>
            <a:bodyPr wrap="square" lIns="0" tIns="0" rIns="0" bIns="0" rtlCol="0"/>
            <a:lstStyle/>
            <a:p>
              <a:endParaRPr/>
            </a:p>
          </p:txBody>
        </p:sp>
        <p:sp>
          <p:nvSpPr>
            <p:cNvPr id="17" name="object 18">
              <a:extLst>
                <a:ext uri="{FF2B5EF4-FFF2-40B4-BE49-F238E27FC236}">
                  <a16:creationId xmlns:a16="http://schemas.microsoft.com/office/drawing/2014/main" id="{30892C82-F55A-1F7C-BF48-19DF55612008}"/>
                </a:ext>
              </a:extLst>
            </p:cNvPr>
            <p:cNvSpPr/>
            <p:nvPr/>
          </p:nvSpPr>
          <p:spPr>
            <a:xfrm>
              <a:off x="8757030" y="2187067"/>
              <a:ext cx="819150" cy="1534795"/>
            </a:xfrm>
            <a:custGeom>
              <a:avLst/>
              <a:gdLst/>
              <a:ahLst/>
              <a:cxnLst/>
              <a:rect l="l" t="t" r="r" b="b"/>
              <a:pathLst>
                <a:path w="819150" h="1534795">
                  <a:moveTo>
                    <a:pt x="79501" y="0"/>
                  </a:moveTo>
                  <a:lnTo>
                    <a:pt x="0" y="776478"/>
                  </a:lnTo>
                  <a:lnTo>
                    <a:pt x="133476" y="1534795"/>
                  </a:lnTo>
                  <a:lnTo>
                    <a:pt x="182821" y="1522910"/>
                  </a:lnTo>
                  <a:lnTo>
                    <a:pt x="231008" y="1508380"/>
                  </a:lnTo>
                  <a:lnTo>
                    <a:pt x="277948" y="1491297"/>
                  </a:lnTo>
                  <a:lnTo>
                    <a:pt x="323553" y="1471757"/>
                  </a:lnTo>
                  <a:lnTo>
                    <a:pt x="367735" y="1449854"/>
                  </a:lnTo>
                  <a:lnTo>
                    <a:pt x="410405" y="1425683"/>
                  </a:lnTo>
                  <a:lnTo>
                    <a:pt x="451473" y="1399338"/>
                  </a:lnTo>
                  <a:lnTo>
                    <a:pt x="490852" y="1370914"/>
                  </a:lnTo>
                  <a:lnTo>
                    <a:pt x="528452" y="1340505"/>
                  </a:lnTo>
                  <a:lnTo>
                    <a:pt x="564185" y="1308206"/>
                  </a:lnTo>
                  <a:lnTo>
                    <a:pt x="597963" y="1274111"/>
                  </a:lnTo>
                  <a:lnTo>
                    <a:pt x="629697" y="1238315"/>
                  </a:lnTo>
                  <a:lnTo>
                    <a:pt x="659297" y="1200913"/>
                  </a:lnTo>
                  <a:lnTo>
                    <a:pt x="686676" y="1161998"/>
                  </a:lnTo>
                  <a:lnTo>
                    <a:pt x="711744" y="1121666"/>
                  </a:lnTo>
                  <a:lnTo>
                    <a:pt x="734413" y="1080011"/>
                  </a:lnTo>
                  <a:lnTo>
                    <a:pt x="754595" y="1037128"/>
                  </a:lnTo>
                  <a:lnTo>
                    <a:pt x="772201" y="993110"/>
                  </a:lnTo>
                  <a:lnTo>
                    <a:pt x="787141" y="948054"/>
                  </a:lnTo>
                  <a:lnTo>
                    <a:pt x="799328" y="902052"/>
                  </a:lnTo>
                  <a:lnTo>
                    <a:pt x="808672" y="855200"/>
                  </a:lnTo>
                  <a:lnTo>
                    <a:pt x="815086" y="807593"/>
                  </a:lnTo>
                  <a:lnTo>
                    <a:pt x="818445" y="760230"/>
                  </a:lnTo>
                  <a:lnTo>
                    <a:pt x="818809" y="713507"/>
                  </a:lnTo>
                  <a:lnTo>
                    <a:pt x="816255" y="667506"/>
                  </a:lnTo>
                  <a:lnTo>
                    <a:pt x="810859" y="622313"/>
                  </a:lnTo>
                  <a:lnTo>
                    <a:pt x="802700" y="578011"/>
                  </a:lnTo>
                  <a:lnTo>
                    <a:pt x="791853" y="534686"/>
                  </a:lnTo>
                  <a:lnTo>
                    <a:pt x="778395" y="492422"/>
                  </a:lnTo>
                  <a:lnTo>
                    <a:pt x="762404" y="451303"/>
                  </a:lnTo>
                  <a:lnTo>
                    <a:pt x="743956" y="411414"/>
                  </a:lnTo>
                  <a:lnTo>
                    <a:pt x="723129" y="372839"/>
                  </a:lnTo>
                  <a:lnTo>
                    <a:pt x="699998" y="335663"/>
                  </a:lnTo>
                  <a:lnTo>
                    <a:pt x="674642" y="299969"/>
                  </a:lnTo>
                  <a:lnTo>
                    <a:pt x="647137" y="265844"/>
                  </a:lnTo>
                  <a:lnTo>
                    <a:pt x="617560" y="233371"/>
                  </a:lnTo>
                  <a:lnTo>
                    <a:pt x="585987" y="202634"/>
                  </a:lnTo>
                  <a:lnTo>
                    <a:pt x="552497" y="173719"/>
                  </a:lnTo>
                  <a:lnTo>
                    <a:pt x="517165" y="146709"/>
                  </a:lnTo>
                  <a:lnTo>
                    <a:pt x="480069" y="121689"/>
                  </a:lnTo>
                  <a:lnTo>
                    <a:pt x="441285" y="98744"/>
                  </a:lnTo>
                  <a:lnTo>
                    <a:pt x="400891" y="77957"/>
                  </a:lnTo>
                  <a:lnTo>
                    <a:pt x="358964" y="59414"/>
                  </a:lnTo>
                  <a:lnTo>
                    <a:pt x="315580" y="43199"/>
                  </a:lnTo>
                  <a:lnTo>
                    <a:pt x="270816" y="29397"/>
                  </a:lnTo>
                  <a:lnTo>
                    <a:pt x="224749" y="18091"/>
                  </a:lnTo>
                  <a:lnTo>
                    <a:pt x="177457" y="9366"/>
                  </a:lnTo>
                  <a:lnTo>
                    <a:pt x="129015" y="3308"/>
                  </a:lnTo>
                  <a:lnTo>
                    <a:pt x="79501" y="0"/>
                  </a:lnTo>
                  <a:close/>
                </a:path>
              </a:pathLst>
            </a:custGeom>
            <a:solidFill>
              <a:srgbClr val="FF0000"/>
            </a:solidFill>
          </p:spPr>
          <p:txBody>
            <a:bodyPr wrap="square" lIns="0" tIns="0" rIns="0" bIns="0" rtlCol="0"/>
            <a:lstStyle/>
            <a:p>
              <a:endParaRPr/>
            </a:p>
          </p:txBody>
        </p:sp>
        <p:sp>
          <p:nvSpPr>
            <p:cNvPr id="18" name="object 19">
              <a:extLst>
                <a:ext uri="{FF2B5EF4-FFF2-40B4-BE49-F238E27FC236}">
                  <a16:creationId xmlns:a16="http://schemas.microsoft.com/office/drawing/2014/main" id="{E774232E-5AFA-3DE9-50D8-9DAD7E54CB03}"/>
                </a:ext>
              </a:extLst>
            </p:cNvPr>
            <p:cNvSpPr/>
            <p:nvPr/>
          </p:nvSpPr>
          <p:spPr>
            <a:xfrm>
              <a:off x="8757030" y="2187067"/>
              <a:ext cx="819150" cy="1534795"/>
            </a:xfrm>
            <a:custGeom>
              <a:avLst/>
              <a:gdLst/>
              <a:ahLst/>
              <a:cxnLst/>
              <a:rect l="l" t="t" r="r" b="b"/>
              <a:pathLst>
                <a:path w="819150" h="1534795">
                  <a:moveTo>
                    <a:pt x="79501" y="0"/>
                  </a:moveTo>
                  <a:lnTo>
                    <a:pt x="129015" y="3308"/>
                  </a:lnTo>
                  <a:lnTo>
                    <a:pt x="177457" y="9366"/>
                  </a:lnTo>
                  <a:lnTo>
                    <a:pt x="224749" y="18091"/>
                  </a:lnTo>
                  <a:lnTo>
                    <a:pt x="270816" y="29397"/>
                  </a:lnTo>
                  <a:lnTo>
                    <a:pt x="315580" y="43199"/>
                  </a:lnTo>
                  <a:lnTo>
                    <a:pt x="358964" y="59414"/>
                  </a:lnTo>
                  <a:lnTo>
                    <a:pt x="400891" y="77957"/>
                  </a:lnTo>
                  <a:lnTo>
                    <a:pt x="441285" y="98744"/>
                  </a:lnTo>
                  <a:lnTo>
                    <a:pt x="480069" y="121689"/>
                  </a:lnTo>
                  <a:lnTo>
                    <a:pt x="517165" y="146709"/>
                  </a:lnTo>
                  <a:lnTo>
                    <a:pt x="552497" y="173719"/>
                  </a:lnTo>
                  <a:lnTo>
                    <a:pt x="585987" y="202634"/>
                  </a:lnTo>
                  <a:lnTo>
                    <a:pt x="617560" y="233371"/>
                  </a:lnTo>
                  <a:lnTo>
                    <a:pt x="647137" y="265844"/>
                  </a:lnTo>
                  <a:lnTo>
                    <a:pt x="674642" y="299969"/>
                  </a:lnTo>
                  <a:lnTo>
                    <a:pt x="699998" y="335663"/>
                  </a:lnTo>
                  <a:lnTo>
                    <a:pt x="723129" y="372839"/>
                  </a:lnTo>
                  <a:lnTo>
                    <a:pt x="743956" y="411414"/>
                  </a:lnTo>
                  <a:lnTo>
                    <a:pt x="762404" y="451303"/>
                  </a:lnTo>
                  <a:lnTo>
                    <a:pt x="778395" y="492422"/>
                  </a:lnTo>
                  <a:lnTo>
                    <a:pt x="791853" y="534686"/>
                  </a:lnTo>
                  <a:lnTo>
                    <a:pt x="802700" y="578011"/>
                  </a:lnTo>
                  <a:lnTo>
                    <a:pt x="810859" y="622313"/>
                  </a:lnTo>
                  <a:lnTo>
                    <a:pt x="816255" y="667506"/>
                  </a:lnTo>
                  <a:lnTo>
                    <a:pt x="818809" y="713507"/>
                  </a:lnTo>
                  <a:lnTo>
                    <a:pt x="818445" y="760230"/>
                  </a:lnTo>
                  <a:lnTo>
                    <a:pt x="815086" y="807593"/>
                  </a:lnTo>
                  <a:lnTo>
                    <a:pt x="808672" y="855200"/>
                  </a:lnTo>
                  <a:lnTo>
                    <a:pt x="799328" y="902052"/>
                  </a:lnTo>
                  <a:lnTo>
                    <a:pt x="787141" y="948054"/>
                  </a:lnTo>
                  <a:lnTo>
                    <a:pt x="772201" y="993110"/>
                  </a:lnTo>
                  <a:lnTo>
                    <a:pt x="754595" y="1037128"/>
                  </a:lnTo>
                  <a:lnTo>
                    <a:pt x="734413" y="1080011"/>
                  </a:lnTo>
                  <a:lnTo>
                    <a:pt x="711744" y="1121666"/>
                  </a:lnTo>
                  <a:lnTo>
                    <a:pt x="686676" y="1161998"/>
                  </a:lnTo>
                  <a:lnTo>
                    <a:pt x="659297" y="1200913"/>
                  </a:lnTo>
                  <a:lnTo>
                    <a:pt x="629697" y="1238315"/>
                  </a:lnTo>
                  <a:lnTo>
                    <a:pt x="597963" y="1274111"/>
                  </a:lnTo>
                  <a:lnTo>
                    <a:pt x="564185" y="1308206"/>
                  </a:lnTo>
                  <a:lnTo>
                    <a:pt x="528452" y="1340505"/>
                  </a:lnTo>
                  <a:lnTo>
                    <a:pt x="490852" y="1370914"/>
                  </a:lnTo>
                  <a:lnTo>
                    <a:pt x="451473" y="1399338"/>
                  </a:lnTo>
                  <a:lnTo>
                    <a:pt x="410405" y="1425683"/>
                  </a:lnTo>
                  <a:lnTo>
                    <a:pt x="367735" y="1449854"/>
                  </a:lnTo>
                  <a:lnTo>
                    <a:pt x="323553" y="1471757"/>
                  </a:lnTo>
                  <a:lnTo>
                    <a:pt x="277948" y="1491297"/>
                  </a:lnTo>
                  <a:lnTo>
                    <a:pt x="231008" y="1508380"/>
                  </a:lnTo>
                  <a:lnTo>
                    <a:pt x="182821" y="1522910"/>
                  </a:lnTo>
                  <a:lnTo>
                    <a:pt x="133476" y="1534795"/>
                  </a:lnTo>
                  <a:lnTo>
                    <a:pt x="0" y="776478"/>
                  </a:lnTo>
                  <a:lnTo>
                    <a:pt x="79501" y="0"/>
                  </a:lnTo>
                  <a:close/>
                </a:path>
              </a:pathLst>
            </a:custGeom>
            <a:ln w="9525">
              <a:solidFill>
                <a:srgbClr val="000000"/>
              </a:solidFill>
            </a:ln>
          </p:spPr>
          <p:txBody>
            <a:bodyPr wrap="square" lIns="0" tIns="0" rIns="0" bIns="0" rtlCol="0"/>
            <a:lstStyle/>
            <a:p>
              <a:endParaRPr/>
            </a:p>
          </p:txBody>
        </p:sp>
      </p:grpSp>
      <p:grpSp>
        <p:nvGrpSpPr>
          <p:cNvPr id="19" name="object 20">
            <a:extLst>
              <a:ext uri="{FF2B5EF4-FFF2-40B4-BE49-F238E27FC236}">
                <a16:creationId xmlns:a16="http://schemas.microsoft.com/office/drawing/2014/main" id="{56D60074-8AEC-FE30-7037-67F1BE18590C}"/>
              </a:ext>
            </a:extLst>
          </p:cNvPr>
          <p:cNvGrpSpPr/>
          <p:nvPr/>
        </p:nvGrpSpPr>
        <p:grpSpPr>
          <a:xfrm>
            <a:off x="10319956" y="2338895"/>
            <a:ext cx="779780" cy="833119"/>
            <a:chOff x="10319956" y="2338895"/>
            <a:chExt cx="779780" cy="833119"/>
          </a:xfrm>
        </p:grpSpPr>
        <p:sp>
          <p:nvSpPr>
            <p:cNvPr id="20" name="object 21">
              <a:extLst>
                <a:ext uri="{FF2B5EF4-FFF2-40B4-BE49-F238E27FC236}">
                  <a16:creationId xmlns:a16="http://schemas.microsoft.com/office/drawing/2014/main" id="{4270537C-D8D3-A570-576E-339753DDEA0E}"/>
                </a:ext>
              </a:extLst>
            </p:cNvPr>
            <p:cNvSpPr/>
            <p:nvPr/>
          </p:nvSpPr>
          <p:spPr>
            <a:xfrm>
              <a:off x="10324718" y="2343657"/>
              <a:ext cx="770255" cy="823594"/>
            </a:xfrm>
            <a:custGeom>
              <a:avLst/>
              <a:gdLst/>
              <a:ahLst/>
              <a:cxnLst/>
              <a:rect l="l" t="t" r="r" b="b"/>
              <a:pathLst>
                <a:path w="770254" h="823594">
                  <a:moveTo>
                    <a:pt x="644271" y="0"/>
                  </a:moveTo>
                  <a:lnTo>
                    <a:pt x="0" y="475741"/>
                  </a:lnTo>
                  <a:lnTo>
                    <a:pt x="686942" y="823467"/>
                  </a:lnTo>
                  <a:lnTo>
                    <a:pt x="706404" y="778399"/>
                  </a:lnTo>
                  <a:lnTo>
                    <a:pt x="723263" y="732600"/>
                  </a:lnTo>
                  <a:lnTo>
                    <a:pt x="737527" y="686190"/>
                  </a:lnTo>
                  <a:lnTo>
                    <a:pt x="749202" y="639294"/>
                  </a:lnTo>
                  <a:lnTo>
                    <a:pt x="758293" y="592033"/>
                  </a:lnTo>
                  <a:lnTo>
                    <a:pt x="764808" y="544528"/>
                  </a:lnTo>
                  <a:lnTo>
                    <a:pt x="768752" y="496903"/>
                  </a:lnTo>
                  <a:lnTo>
                    <a:pt x="770131" y="449280"/>
                  </a:lnTo>
                  <a:lnTo>
                    <a:pt x="768953" y="401780"/>
                  </a:lnTo>
                  <a:lnTo>
                    <a:pt x="765223" y="354526"/>
                  </a:lnTo>
                  <a:lnTo>
                    <a:pt x="758947" y="307639"/>
                  </a:lnTo>
                  <a:lnTo>
                    <a:pt x="750132" y="261243"/>
                  </a:lnTo>
                  <a:lnTo>
                    <a:pt x="738784" y="215459"/>
                  </a:lnTo>
                  <a:lnTo>
                    <a:pt x="724910" y="170410"/>
                  </a:lnTo>
                  <a:lnTo>
                    <a:pt x="708515" y="126217"/>
                  </a:lnTo>
                  <a:lnTo>
                    <a:pt x="689606" y="83003"/>
                  </a:lnTo>
                  <a:lnTo>
                    <a:pt x="668189" y="40890"/>
                  </a:lnTo>
                  <a:lnTo>
                    <a:pt x="644271" y="0"/>
                  </a:lnTo>
                  <a:close/>
                </a:path>
              </a:pathLst>
            </a:custGeom>
            <a:solidFill>
              <a:srgbClr val="FF0000"/>
            </a:solidFill>
          </p:spPr>
          <p:txBody>
            <a:bodyPr wrap="square" lIns="0" tIns="0" rIns="0" bIns="0" rtlCol="0"/>
            <a:lstStyle/>
            <a:p>
              <a:endParaRPr/>
            </a:p>
          </p:txBody>
        </p:sp>
        <p:sp>
          <p:nvSpPr>
            <p:cNvPr id="21" name="object 22">
              <a:extLst>
                <a:ext uri="{FF2B5EF4-FFF2-40B4-BE49-F238E27FC236}">
                  <a16:creationId xmlns:a16="http://schemas.microsoft.com/office/drawing/2014/main" id="{9A8ABD73-2EFD-4933-7B81-89C683EE766D}"/>
                </a:ext>
              </a:extLst>
            </p:cNvPr>
            <p:cNvSpPr/>
            <p:nvPr/>
          </p:nvSpPr>
          <p:spPr>
            <a:xfrm>
              <a:off x="10324718" y="2343657"/>
              <a:ext cx="770255" cy="823594"/>
            </a:xfrm>
            <a:custGeom>
              <a:avLst/>
              <a:gdLst/>
              <a:ahLst/>
              <a:cxnLst/>
              <a:rect l="l" t="t" r="r" b="b"/>
              <a:pathLst>
                <a:path w="770254" h="823594">
                  <a:moveTo>
                    <a:pt x="644271" y="0"/>
                  </a:moveTo>
                  <a:lnTo>
                    <a:pt x="668189" y="40890"/>
                  </a:lnTo>
                  <a:lnTo>
                    <a:pt x="689606" y="83003"/>
                  </a:lnTo>
                  <a:lnTo>
                    <a:pt x="708515" y="126217"/>
                  </a:lnTo>
                  <a:lnTo>
                    <a:pt x="724910" y="170410"/>
                  </a:lnTo>
                  <a:lnTo>
                    <a:pt x="738784" y="215459"/>
                  </a:lnTo>
                  <a:lnTo>
                    <a:pt x="750132" y="261243"/>
                  </a:lnTo>
                  <a:lnTo>
                    <a:pt x="758947" y="307639"/>
                  </a:lnTo>
                  <a:lnTo>
                    <a:pt x="765223" y="354526"/>
                  </a:lnTo>
                  <a:lnTo>
                    <a:pt x="768953" y="401780"/>
                  </a:lnTo>
                  <a:lnTo>
                    <a:pt x="770131" y="449280"/>
                  </a:lnTo>
                  <a:lnTo>
                    <a:pt x="768752" y="496903"/>
                  </a:lnTo>
                  <a:lnTo>
                    <a:pt x="764808" y="544528"/>
                  </a:lnTo>
                  <a:lnTo>
                    <a:pt x="758293" y="592033"/>
                  </a:lnTo>
                  <a:lnTo>
                    <a:pt x="749202" y="639294"/>
                  </a:lnTo>
                  <a:lnTo>
                    <a:pt x="737527" y="686190"/>
                  </a:lnTo>
                  <a:lnTo>
                    <a:pt x="723263" y="732600"/>
                  </a:lnTo>
                  <a:lnTo>
                    <a:pt x="706404" y="778399"/>
                  </a:lnTo>
                  <a:lnTo>
                    <a:pt x="686942" y="823467"/>
                  </a:lnTo>
                  <a:lnTo>
                    <a:pt x="0" y="475741"/>
                  </a:lnTo>
                  <a:lnTo>
                    <a:pt x="644271" y="0"/>
                  </a:lnTo>
                  <a:close/>
                </a:path>
              </a:pathLst>
            </a:custGeom>
            <a:ln w="9525">
              <a:solidFill>
                <a:srgbClr val="000000"/>
              </a:solidFill>
            </a:ln>
          </p:spPr>
          <p:txBody>
            <a:bodyPr wrap="square" lIns="0" tIns="0" rIns="0" bIns="0" rtlCol="0"/>
            <a:lstStyle/>
            <a:p>
              <a:endParaRPr/>
            </a:p>
          </p:txBody>
        </p:sp>
      </p:grpSp>
      <p:sp>
        <p:nvSpPr>
          <p:cNvPr id="22" name="object 23">
            <a:extLst>
              <a:ext uri="{FF2B5EF4-FFF2-40B4-BE49-F238E27FC236}">
                <a16:creationId xmlns:a16="http://schemas.microsoft.com/office/drawing/2014/main" id="{43FFA0BD-4B89-2FFF-C3B0-6395018508F1}"/>
              </a:ext>
            </a:extLst>
          </p:cNvPr>
          <p:cNvSpPr txBox="1"/>
          <p:nvPr/>
        </p:nvSpPr>
        <p:spPr>
          <a:xfrm>
            <a:off x="10126726" y="1736851"/>
            <a:ext cx="903605" cy="239395"/>
          </a:xfrm>
          <a:prstGeom prst="rect">
            <a:avLst/>
          </a:prstGeom>
        </p:spPr>
        <p:txBody>
          <a:bodyPr vert="horz" wrap="square" lIns="0" tIns="13335" rIns="0" bIns="0" rtlCol="0">
            <a:spAutoFit/>
          </a:bodyPr>
          <a:lstStyle/>
          <a:p>
            <a:pPr marL="12700">
              <a:lnSpc>
                <a:spcPct val="100000"/>
              </a:lnSpc>
              <a:spcBef>
                <a:spcPts val="105"/>
              </a:spcBef>
            </a:pPr>
            <a:r>
              <a:rPr sz="1400" dirty="0">
                <a:latin typeface="Calibri"/>
                <a:cs typeface="Calibri"/>
              </a:rPr>
              <a:t>Fog</a:t>
            </a:r>
            <a:r>
              <a:rPr sz="1400" spc="-25" dirty="0">
                <a:latin typeface="Calibri"/>
                <a:cs typeface="Calibri"/>
              </a:rPr>
              <a:t> </a:t>
            </a:r>
            <a:r>
              <a:rPr sz="1400" dirty="0">
                <a:latin typeface="Calibri"/>
                <a:cs typeface="Calibri"/>
              </a:rPr>
              <a:t>rear</a:t>
            </a:r>
            <a:r>
              <a:rPr sz="1400" spc="-10" dirty="0">
                <a:latin typeface="Calibri"/>
                <a:cs typeface="Calibri"/>
              </a:rPr>
              <a:t> </a:t>
            </a:r>
            <a:r>
              <a:rPr sz="1400" spc="-25" dirty="0">
                <a:latin typeface="Calibri"/>
                <a:cs typeface="Calibri"/>
              </a:rPr>
              <a:t>45°</a:t>
            </a:r>
            <a:endParaRPr sz="1400">
              <a:latin typeface="Calibri"/>
              <a:cs typeface="Calibri"/>
            </a:endParaRPr>
          </a:p>
        </p:txBody>
      </p:sp>
      <p:sp>
        <p:nvSpPr>
          <p:cNvPr id="23" name="object 24">
            <a:extLst>
              <a:ext uri="{FF2B5EF4-FFF2-40B4-BE49-F238E27FC236}">
                <a16:creationId xmlns:a16="http://schemas.microsoft.com/office/drawing/2014/main" id="{74EB092E-C6F9-EE59-85FB-E52E97CE05D0}"/>
              </a:ext>
            </a:extLst>
          </p:cNvPr>
          <p:cNvSpPr txBox="1"/>
          <p:nvPr/>
        </p:nvSpPr>
        <p:spPr>
          <a:xfrm>
            <a:off x="8186673" y="4280128"/>
            <a:ext cx="1233170" cy="495300"/>
          </a:xfrm>
          <a:prstGeom prst="rect">
            <a:avLst/>
          </a:prstGeom>
        </p:spPr>
        <p:txBody>
          <a:bodyPr vert="horz" wrap="square" lIns="0" tIns="12700" rIns="0" bIns="0" rtlCol="0">
            <a:spAutoFit/>
          </a:bodyPr>
          <a:lstStyle/>
          <a:p>
            <a:pPr marL="12700" marR="5080">
              <a:lnSpc>
                <a:spcPct val="110000"/>
              </a:lnSpc>
              <a:spcBef>
                <a:spcPts val="100"/>
              </a:spcBef>
            </a:pPr>
            <a:r>
              <a:rPr sz="1400" dirty="0">
                <a:latin typeface="Calibri"/>
                <a:cs typeface="Calibri"/>
              </a:rPr>
              <a:t>Daytime</a:t>
            </a:r>
            <a:r>
              <a:rPr sz="1400" spc="-60" dirty="0">
                <a:latin typeface="Calibri"/>
                <a:cs typeface="Calibri"/>
              </a:rPr>
              <a:t> </a:t>
            </a:r>
            <a:r>
              <a:rPr sz="1400" spc="-10" dirty="0">
                <a:latin typeface="Calibri"/>
                <a:cs typeface="Calibri"/>
              </a:rPr>
              <a:t>running </a:t>
            </a:r>
            <a:r>
              <a:rPr sz="1400" dirty="0">
                <a:latin typeface="Calibri"/>
                <a:cs typeface="Calibri"/>
              </a:rPr>
              <a:t>lamp</a:t>
            </a:r>
            <a:r>
              <a:rPr sz="1400" spc="-10" dirty="0">
                <a:latin typeface="Calibri"/>
                <a:cs typeface="Calibri"/>
              </a:rPr>
              <a:t> </a:t>
            </a:r>
            <a:r>
              <a:rPr sz="1400" spc="-25" dirty="0">
                <a:latin typeface="Calibri"/>
                <a:cs typeface="Calibri"/>
              </a:rPr>
              <a:t>40°</a:t>
            </a:r>
            <a:endParaRPr sz="1400">
              <a:latin typeface="Calibri"/>
              <a:cs typeface="Calibri"/>
            </a:endParaRPr>
          </a:p>
        </p:txBody>
      </p:sp>
      <p:sp>
        <p:nvSpPr>
          <p:cNvPr id="24" name="object 25">
            <a:extLst>
              <a:ext uri="{FF2B5EF4-FFF2-40B4-BE49-F238E27FC236}">
                <a16:creationId xmlns:a16="http://schemas.microsoft.com/office/drawing/2014/main" id="{688D1351-2D1C-B887-1B8C-7668C19F788F}"/>
              </a:ext>
            </a:extLst>
          </p:cNvPr>
          <p:cNvSpPr/>
          <p:nvPr/>
        </p:nvSpPr>
        <p:spPr>
          <a:xfrm>
            <a:off x="8411773" y="5080508"/>
            <a:ext cx="818515" cy="826769"/>
          </a:xfrm>
          <a:custGeom>
            <a:avLst/>
            <a:gdLst/>
            <a:ahLst/>
            <a:cxnLst/>
            <a:rect l="l" t="t" r="r" b="b"/>
            <a:pathLst>
              <a:path w="818515" h="826770">
                <a:moveTo>
                  <a:pt x="158440" y="826401"/>
                </a:moveTo>
                <a:lnTo>
                  <a:pt x="128742" y="786935"/>
                </a:lnTo>
                <a:lnTo>
                  <a:pt x="102094" y="745946"/>
                </a:lnTo>
                <a:lnTo>
                  <a:pt x="78508" y="703578"/>
                </a:lnTo>
                <a:lnTo>
                  <a:pt x="57995" y="659973"/>
                </a:lnTo>
                <a:lnTo>
                  <a:pt x="40563" y="615276"/>
                </a:lnTo>
                <a:lnTo>
                  <a:pt x="26224" y="569629"/>
                </a:lnTo>
                <a:lnTo>
                  <a:pt x="14988" y="523176"/>
                </a:lnTo>
                <a:lnTo>
                  <a:pt x="6865" y="476061"/>
                </a:lnTo>
                <a:lnTo>
                  <a:pt x="1865" y="428426"/>
                </a:lnTo>
                <a:lnTo>
                  <a:pt x="0" y="380415"/>
                </a:lnTo>
                <a:lnTo>
                  <a:pt x="1278" y="332172"/>
                </a:lnTo>
                <a:lnTo>
                  <a:pt x="5711" y="283839"/>
                </a:lnTo>
                <a:lnTo>
                  <a:pt x="13309" y="235561"/>
                </a:lnTo>
                <a:lnTo>
                  <a:pt x="24082" y="187480"/>
                </a:lnTo>
                <a:lnTo>
                  <a:pt x="38040" y="139740"/>
                </a:lnTo>
                <a:lnTo>
                  <a:pt x="55194" y="92484"/>
                </a:lnTo>
                <a:lnTo>
                  <a:pt x="75555" y="45856"/>
                </a:lnTo>
                <a:lnTo>
                  <a:pt x="99131" y="0"/>
                </a:lnTo>
                <a:lnTo>
                  <a:pt x="818459" y="330581"/>
                </a:lnTo>
                <a:lnTo>
                  <a:pt x="158440" y="826401"/>
                </a:lnTo>
                <a:close/>
              </a:path>
            </a:pathLst>
          </a:custGeom>
          <a:ln w="9525">
            <a:solidFill>
              <a:srgbClr val="000000"/>
            </a:solidFill>
          </a:ln>
        </p:spPr>
        <p:txBody>
          <a:bodyPr wrap="square" lIns="0" tIns="0" rIns="0" bIns="0" rtlCol="0"/>
          <a:lstStyle/>
          <a:p>
            <a:endParaRPr/>
          </a:p>
        </p:txBody>
      </p:sp>
      <p:grpSp>
        <p:nvGrpSpPr>
          <p:cNvPr id="25" name="object 26">
            <a:extLst>
              <a:ext uri="{FF2B5EF4-FFF2-40B4-BE49-F238E27FC236}">
                <a16:creationId xmlns:a16="http://schemas.microsoft.com/office/drawing/2014/main" id="{F49BAE54-6B38-F8FD-7DDC-90D1F702D0C0}"/>
              </a:ext>
            </a:extLst>
          </p:cNvPr>
          <p:cNvGrpSpPr/>
          <p:nvPr/>
        </p:nvGrpSpPr>
        <p:grpSpPr>
          <a:xfrm>
            <a:off x="10622343" y="4836223"/>
            <a:ext cx="790575" cy="1153160"/>
            <a:chOff x="10622343" y="4836223"/>
            <a:chExt cx="790575" cy="1153160"/>
          </a:xfrm>
        </p:grpSpPr>
        <p:sp>
          <p:nvSpPr>
            <p:cNvPr id="26" name="object 27">
              <a:extLst>
                <a:ext uri="{FF2B5EF4-FFF2-40B4-BE49-F238E27FC236}">
                  <a16:creationId xmlns:a16="http://schemas.microsoft.com/office/drawing/2014/main" id="{1B58F730-AB8C-CA39-F1F7-A93EA8E4CF48}"/>
                </a:ext>
              </a:extLst>
            </p:cNvPr>
            <p:cNvSpPr/>
            <p:nvPr/>
          </p:nvSpPr>
          <p:spPr>
            <a:xfrm>
              <a:off x="10627106" y="4840985"/>
              <a:ext cx="781050" cy="1143635"/>
            </a:xfrm>
            <a:custGeom>
              <a:avLst/>
              <a:gdLst/>
              <a:ahLst/>
              <a:cxnLst/>
              <a:rect l="l" t="t" r="r" b="b"/>
              <a:pathLst>
                <a:path w="781050" h="1143635">
                  <a:moveTo>
                    <a:pt x="534543" y="0"/>
                  </a:moveTo>
                  <a:lnTo>
                    <a:pt x="0" y="629285"/>
                  </a:lnTo>
                  <a:lnTo>
                    <a:pt x="573404" y="1143139"/>
                  </a:lnTo>
                  <a:lnTo>
                    <a:pt x="604492" y="1103848"/>
                  </a:lnTo>
                  <a:lnTo>
                    <a:pt x="633045" y="1063337"/>
                  </a:lnTo>
                  <a:lnTo>
                    <a:pt x="659067" y="1021724"/>
                  </a:lnTo>
                  <a:lnTo>
                    <a:pt x="682562" y="979127"/>
                  </a:lnTo>
                  <a:lnTo>
                    <a:pt x="703534" y="935666"/>
                  </a:lnTo>
                  <a:lnTo>
                    <a:pt x="721986" y="891457"/>
                  </a:lnTo>
                  <a:lnTo>
                    <a:pt x="737923" y="846620"/>
                  </a:lnTo>
                  <a:lnTo>
                    <a:pt x="751349" y="801272"/>
                  </a:lnTo>
                  <a:lnTo>
                    <a:pt x="762268" y="755533"/>
                  </a:lnTo>
                  <a:lnTo>
                    <a:pt x="770683" y="709519"/>
                  </a:lnTo>
                  <a:lnTo>
                    <a:pt x="776598" y="663350"/>
                  </a:lnTo>
                  <a:lnTo>
                    <a:pt x="780018" y="617144"/>
                  </a:lnTo>
                  <a:lnTo>
                    <a:pt x="780947" y="571019"/>
                  </a:lnTo>
                  <a:lnTo>
                    <a:pt x="779388" y="525093"/>
                  </a:lnTo>
                  <a:lnTo>
                    <a:pt x="775345" y="479484"/>
                  </a:lnTo>
                  <a:lnTo>
                    <a:pt x="768822" y="434312"/>
                  </a:lnTo>
                  <a:lnTo>
                    <a:pt x="759824" y="389693"/>
                  </a:lnTo>
                  <a:lnTo>
                    <a:pt x="748354" y="345747"/>
                  </a:lnTo>
                  <a:lnTo>
                    <a:pt x="734416" y="302591"/>
                  </a:lnTo>
                  <a:lnTo>
                    <a:pt x="718014" y="260344"/>
                  </a:lnTo>
                  <a:lnTo>
                    <a:pt x="699152" y="219124"/>
                  </a:lnTo>
                  <a:lnTo>
                    <a:pt x="677834" y="179050"/>
                  </a:lnTo>
                  <a:lnTo>
                    <a:pt x="654064" y="140240"/>
                  </a:lnTo>
                  <a:lnTo>
                    <a:pt x="627846" y="102811"/>
                  </a:lnTo>
                  <a:lnTo>
                    <a:pt x="599184" y="66883"/>
                  </a:lnTo>
                  <a:lnTo>
                    <a:pt x="568081" y="32573"/>
                  </a:lnTo>
                  <a:lnTo>
                    <a:pt x="534543" y="0"/>
                  </a:lnTo>
                  <a:close/>
                </a:path>
              </a:pathLst>
            </a:custGeom>
            <a:solidFill>
              <a:srgbClr val="FF0000"/>
            </a:solidFill>
          </p:spPr>
          <p:txBody>
            <a:bodyPr wrap="square" lIns="0" tIns="0" rIns="0" bIns="0" rtlCol="0"/>
            <a:lstStyle/>
            <a:p>
              <a:endParaRPr/>
            </a:p>
          </p:txBody>
        </p:sp>
        <p:sp>
          <p:nvSpPr>
            <p:cNvPr id="27" name="object 28">
              <a:extLst>
                <a:ext uri="{FF2B5EF4-FFF2-40B4-BE49-F238E27FC236}">
                  <a16:creationId xmlns:a16="http://schemas.microsoft.com/office/drawing/2014/main" id="{EAECCC00-AD18-3A66-10CA-4E34812EC290}"/>
                </a:ext>
              </a:extLst>
            </p:cNvPr>
            <p:cNvSpPr/>
            <p:nvPr/>
          </p:nvSpPr>
          <p:spPr>
            <a:xfrm>
              <a:off x="10627106" y="4840985"/>
              <a:ext cx="781050" cy="1143635"/>
            </a:xfrm>
            <a:custGeom>
              <a:avLst/>
              <a:gdLst/>
              <a:ahLst/>
              <a:cxnLst/>
              <a:rect l="l" t="t" r="r" b="b"/>
              <a:pathLst>
                <a:path w="781050" h="1143635">
                  <a:moveTo>
                    <a:pt x="534543" y="0"/>
                  </a:moveTo>
                  <a:lnTo>
                    <a:pt x="568081" y="32573"/>
                  </a:lnTo>
                  <a:lnTo>
                    <a:pt x="599184" y="66883"/>
                  </a:lnTo>
                  <a:lnTo>
                    <a:pt x="627846" y="102811"/>
                  </a:lnTo>
                  <a:lnTo>
                    <a:pt x="654064" y="140240"/>
                  </a:lnTo>
                  <a:lnTo>
                    <a:pt x="677834" y="179050"/>
                  </a:lnTo>
                  <a:lnTo>
                    <a:pt x="699152" y="219124"/>
                  </a:lnTo>
                  <a:lnTo>
                    <a:pt x="718014" y="260344"/>
                  </a:lnTo>
                  <a:lnTo>
                    <a:pt x="734416" y="302591"/>
                  </a:lnTo>
                  <a:lnTo>
                    <a:pt x="748354" y="345747"/>
                  </a:lnTo>
                  <a:lnTo>
                    <a:pt x="759824" y="389693"/>
                  </a:lnTo>
                  <a:lnTo>
                    <a:pt x="768822" y="434312"/>
                  </a:lnTo>
                  <a:lnTo>
                    <a:pt x="775345" y="479484"/>
                  </a:lnTo>
                  <a:lnTo>
                    <a:pt x="779388" y="525093"/>
                  </a:lnTo>
                  <a:lnTo>
                    <a:pt x="780947" y="571019"/>
                  </a:lnTo>
                  <a:lnTo>
                    <a:pt x="780018" y="617144"/>
                  </a:lnTo>
                  <a:lnTo>
                    <a:pt x="776598" y="663350"/>
                  </a:lnTo>
                  <a:lnTo>
                    <a:pt x="770683" y="709519"/>
                  </a:lnTo>
                  <a:lnTo>
                    <a:pt x="762268" y="755533"/>
                  </a:lnTo>
                  <a:lnTo>
                    <a:pt x="751349" y="801272"/>
                  </a:lnTo>
                  <a:lnTo>
                    <a:pt x="737923" y="846620"/>
                  </a:lnTo>
                  <a:lnTo>
                    <a:pt x="721986" y="891457"/>
                  </a:lnTo>
                  <a:lnTo>
                    <a:pt x="703534" y="935666"/>
                  </a:lnTo>
                  <a:lnTo>
                    <a:pt x="682562" y="979127"/>
                  </a:lnTo>
                  <a:lnTo>
                    <a:pt x="659067" y="1021724"/>
                  </a:lnTo>
                  <a:lnTo>
                    <a:pt x="633045" y="1063337"/>
                  </a:lnTo>
                  <a:lnTo>
                    <a:pt x="604492" y="1103848"/>
                  </a:lnTo>
                  <a:lnTo>
                    <a:pt x="573404" y="1143139"/>
                  </a:lnTo>
                  <a:lnTo>
                    <a:pt x="0" y="629285"/>
                  </a:lnTo>
                  <a:lnTo>
                    <a:pt x="534543" y="0"/>
                  </a:lnTo>
                  <a:close/>
                </a:path>
              </a:pathLst>
            </a:custGeom>
            <a:ln w="9525">
              <a:solidFill>
                <a:srgbClr val="000000"/>
              </a:solidFill>
            </a:ln>
          </p:spPr>
          <p:txBody>
            <a:bodyPr wrap="square" lIns="0" tIns="0" rIns="0" bIns="0" rtlCol="0"/>
            <a:lstStyle/>
            <a:p>
              <a:endParaRPr/>
            </a:p>
          </p:txBody>
        </p:sp>
      </p:grpSp>
      <p:sp>
        <p:nvSpPr>
          <p:cNvPr id="28" name="object 29">
            <a:extLst>
              <a:ext uri="{FF2B5EF4-FFF2-40B4-BE49-F238E27FC236}">
                <a16:creationId xmlns:a16="http://schemas.microsoft.com/office/drawing/2014/main" id="{44B68A2A-1AE5-E735-C70E-DA706D32F504}"/>
              </a:ext>
            </a:extLst>
          </p:cNvPr>
          <p:cNvSpPr txBox="1"/>
          <p:nvPr/>
        </p:nvSpPr>
        <p:spPr>
          <a:xfrm>
            <a:off x="10488930" y="4271898"/>
            <a:ext cx="635000" cy="239395"/>
          </a:xfrm>
          <a:prstGeom prst="rect">
            <a:avLst/>
          </a:prstGeom>
        </p:spPr>
        <p:txBody>
          <a:bodyPr vert="horz" wrap="square" lIns="0" tIns="12700" rIns="0" bIns="0" rtlCol="0">
            <a:spAutoFit/>
          </a:bodyPr>
          <a:lstStyle/>
          <a:p>
            <a:pPr marL="12700">
              <a:lnSpc>
                <a:spcPct val="100000"/>
              </a:lnSpc>
              <a:spcBef>
                <a:spcPts val="100"/>
              </a:spcBef>
            </a:pPr>
            <a:r>
              <a:rPr sz="1400" dirty="0">
                <a:latin typeface="Calibri"/>
                <a:cs typeface="Calibri"/>
              </a:rPr>
              <a:t>Stop</a:t>
            </a:r>
            <a:r>
              <a:rPr sz="1400" spc="-25" dirty="0">
                <a:latin typeface="Calibri"/>
                <a:cs typeface="Calibri"/>
              </a:rPr>
              <a:t> 60°</a:t>
            </a:r>
            <a:endParaRPr sz="1400">
              <a:latin typeface="Calibri"/>
              <a:cs typeface="Calibri"/>
            </a:endParaRPr>
          </a:p>
        </p:txBody>
      </p:sp>
      <p:sp>
        <p:nvSpPr>
          <p:cNvPr id="29" name="object 30">
            <a:extLst>
              <a:ext uri="{FF2B5EF4-FFF2-40B4-BE49-F238E27FC236}">
                <a16:creationId xmlns:a16="http://schemas.microsoft.com/office/drawing/2014/main" id="{E7D4B539-C1B4-FA8B-1673-B910655BADD8}"/>
              </a:ext>
            </a:extLst>
          </p:cNvPr>
          <p:cNvSpPr/>
          <p:nvPr/>
        </p:nvSpPr>
        <p:spPr>
          <a:xfrm>
            <a:off x="6675501" y="5042027"/>
            <a:ext cx="790575" cy="934085"/>
          </a:xfrm>
          <a:custGeom>
            <a:avLst/>
            <a:gdLst/>
            <a:ahLst/>
            <a:cxnLst/>
            <a:rect l="l" t="t" r="r" b="b"/>
            <a:pathLst>
              <a:path w="790575" h="934085">
                <a:moveTo>
                  <a:pt x="629666" y="0"/>
                </a:moveTo>
                <a:lnTo>
                  <a:pt x="657553" y="37731"/>
                </a:lnTo>
                <a:lnTo>
                  <a:pt x="682794" y="76926"/>
                </a:lnTo>
                <a:lnTo>
                  <a:pt x="705384" y="117462"/>
                </a:lnTo>
                <a:lnTo>
                  <a:pt x="725320" y="159214"/>
                </a:lnTo>
                <a:lnTo>
                  <a:pt x="742599" y="202055"/>
                </a:lnTo>
                <a:lnTo>
                  <a:pt x="757218" y="245862"/>
                </a:lnTo>
                <a:lnTo>
                  <a:pt x="769173" y="290511"/>
                </a:lnTo>
                <a:lnTo>
                  <a:pt x="778460" y="335875"/>
                </a:lnTo>
                <a:lnTo>
                  <a:pt x="785077" y="381830"/>
                </a:lnTo>
                <a:lnTo>
                  <a:pt x="789020" y="428252"/>
                </a:lnTo>
                <a:lnTo>
                  <a:pt x="790285" y="475015"/>
                </a:lnTo>
                <a:lnTo>
                  <a:pt x="788869" y="521996"/>
                </a:lnTo>
                <a:lnTo>
                  <a:pt x="784770" y="569068"/>
                </a:lnTo>
                <a:lnTo>
                  <a:pt x="777983" y="616108"/>
                </a:lnTo>
                <a:lnTo>
                  <a:pt x="768505" y="662989"/>
                </a:lnTo>
                <a:lnTo>
                  <a:pt x="756332" y="709589"/>
                </a:lnTo>
                <a:lnTo>
                  <a:pt x="741462" y="755781"/>
                </a:lnTo>
                <a:lnTo>
                  <a:pt x="723891" y="801442"/>
                </a:lnTo>
                <a:lnTo>
                  <a:pt x="703616" y="846445"/>
                </a:lnTo>
                <a:lnTo>
                  <a:pt x="680633" y="890667"/>
                </a:lnTo>
                <a:lnTo>
                  <a:pt x="654939" y="933983"/>
                </a:lnTo>
                <a:lnTo>
                  <a:pt x="0" y="533908"/>
                </a:lnTo>
                <a:lnTo>
                  <a:pt x="629666" y="0"/>
                </a:lnTo>
                <a:close/>
              </a:path>
            </a:pathLst>
          </a:custGeom>
          <a:ln w="9525">
            <a:solidFill>
              <a:srgbClr val="000000"/>
            </a:solidFill>
          </a:ln>
        </p:spPr>
        <p:txBody>
          <a:bodyPr wrap="square" lIns="0" tIns="0" rIns="0" bIns="0" rtlCol="0"/>
          <a:lstStyle/>
          <a:p>
            <a:endParaRPr/>
          </a:p>
        </p:txBody>
      </p:sp>
      <p:sp>
        <p:nvSpPr>
          <p:cNvPr id="30" name="object 31">
            <a:extLst>
              <a:ext uri="{FF2B5EF4-FFF2-40B4-BE49-F238E27FC236}">
                <a16:creationId xmlns:a16="http://schemas.microsoft.com/office/drawing/2014/main" id="{73DEEC2F-81CD-66EC-C6AC-B2BB9F2038F8}"/>
              </a:ext>
            </a:extLst>
          </p:cNvPr>
          <p:cNvSpPr txBox="1"/>
          <p:nvPr/>
        </p:nvSpPr>
        <p:spPr>
          <a:xfrm>
            <a:off x="5930646" y="4336135"/>
            <a:ext cx="1310005" cy="495300"/>
          </a:xfrm>
          <a:prstGeom prst="rect">
            <a:avLst/>
          </a:prstGeom>
        </p:spPr>
        <p:txBody>
          <a:bodyPr vert="horz" wrap="square" lIns="0" tIns="12700" rIns="0" bIns="0" rtlCol="0">
            <a:spAutoFit/>
          </a:bodyPr>
          <a:lstStyle/>
          <a:p>
            <a:pPr marL="12700" marR="5080">
              <a:lnSpc>
                <a:spcPct val="110000"/>
              </a:lnSpc>
              <a:spcBef>
                <a:spcPts val="100"/>
              </a:spcBef>
            </a:pPr>
            <a:r>
              <a:rPr sz="1400" spc="-10" dirty="0">
                <a:latin typeface="Calibri"/>
                <a:cs typeface="Calibri"/>
              </a:rPr>
              <a:t>Registration</a:t>
            </a:r>
            <a:r>
              <a:rPr sz="1400" spc="15" dirty="0">
                <a:latin typeface="Calibri"/>
                <a:cs typeface="Calibri"/>
              </a:rPr>
              <a:t> </a:t>
            </a:r>
            <a:r>
              <a:rPr sz="1400" spc="-20" dirty="0">
                <a:latin typeface="Calibri"/>
                <a:cs typeface="Calibri"/>
              </a:rPr>
              <a:t>plate </a:t>
            </a:r>
            <a:r>
              <a:rPr sz="1400" dirty="0">
                <a:latin typeface="Calibri"/>
                <a:cs typeface="Calibri"/>
              </a:rPr>
              <a:t>60°</a:t>
            </a:r>
            <a:r>
              <a:rPr sz="1400" spc="-30" dirty="0">
                <a:latin typeface="Calibri"/>
                <a:cs typeface="Calibri"/>
              </a:rPr>
              <a:t> </a:t>
            </a:r>
            <a:r>
              <a:rPr sz="1400" dirty="0">
                <a:latin typeface="Calibri"/>
                <a:cs typeface="Calibri"/>
              </a:rPr>
              <a:t>(EU</a:t>
            </a:r>
            <a:r>
              <a:rPr sz="1400" spc="-30" dirty="0">
                <a:latin typeface="Calibri"/>
                <a:cs typeface="Calibri"/>
              </a:rPr>
              <a:t> </a:t>
            </a:r>
            <a:r>
              <a:rPr sz="1400" spc="-10" dirty="0">
                <a:latin typeface="Calibri"/>
                <a:cs typeface="Calibri"/>
              </a:rPr>
              <a:t>example)</a:t>
            </a:r>
            <a:endParaRPr sz="1400">
              <a:latin typeface="Calibri"/>
              <a:cs typeface="Calibri"/>
            </a:endParaRPr>
          </a:p>
        </p:txBody>
      </p:sp>
      <p:sp>
        <p:nvSpPr>
          <p:cNvPr id="31" name="object 32">
            <a:extLst>
              <a:ext uri="{FF2B5EF4-FFF2-40B4-BE49-F238E27FC236}">
                <a16:creationId xmlns:a16="http://schemas.microsoft.com/office/drawing/2014/main" id="{9783A069-3839-AA6F-1231-48CF86FF8EB1}"/>
              </a:ext>
            </a:extLst>
          </p:cNvPr>
          <p:cNvSpPr txBox="1"/>
          <p:nvPr/>
        </p:nvSpPr>
        <p:spPr>
          <a:xfrm>
            <a:off x="918768" y="4385309"/>
            <a:ext cx="1561465" cy="239395"/>
          </a:xfrm>
          <a:prstGeom prst="rect">
            <a:avLst/>
          </a:prstGeom>
        </p:spPr>
        <p:txBody>
          <a:bodyPr vert="horz" wrap="square" lIns="0" tIns="12700" rIns="0" bIns="0" rtlCol="0">
            <a:spAutoFit/>
          </a:bodyPr>
          <a:lstStyle/>
          <a:p>
            <a:pPr marL="12700">
              <a:lnSpc>
                <a:spcPct val="100000"/>
              </a:lnSpc>
              <a:spcBef>
                <a:spcPts val="100"/>
              </a:spcBef>
            </a:pPr>
            <a:r>
              <a:rPr sz="1400" dirty="0">
                <a:latin typeface="Calibri"/>
                <a:cs typeface="Calibri"/>
              </a:rPr>
              <a:t>ADS</a:t>
            </a:r>
            <a:r>
              <a:rPr sz="1400" spc="-35" dirty="0">
                <a:latin typeface="Calibri"/>
                <a:cs typeface="Calibri"/>
              </a:rPr>
              <a:t> </a:t>
            </a:r>
            <a:r>
              <a:rPr sz="1400" dirty="0">
                <a:latin typeface="Calibri"/>
                <a:cs typeface="Calibri"/>
              </a:rPr>
              <a:t>marker</a:t>
            </a:r>
            <a:r>
              <a:rPr sz="1400" spc="-30" dirty="0">
                <a:latin typeface="Calibri"/>
                <a:cs typeface="Calibri"/>
              </a:rPr>
              <a:t> </a:t>
            </a:r>
            <a:r>
              <a:rPr sz="1400" dirty="0">
                <a:latin typeface="Calibri"/>
                <a:cs typeface="Calibri"/>
              </a:rPr>
              <a:t>SAE</a:t>
            </a:r>
            <a:r>
              <a:rPr sz="1400" spc="-30" dirty="0">
                <a:latin typeface="Calibri"/>
                <a:cs typeface="Calibri"/>
              </a:rPr>
              <a:t> </a:t>
            </a:r>
            <a:r>
              <a:rPr sz="1400" spc="-20" dirty="0">
                <a:latin typeface="Calibri"/>
                <a:cs typeface="Calibri"/>
              </a:rPr>
              <a:t>120°</a:t>
            </a:r>
            <a:endParaRPr sz="1400">
              <a:latin typeface="Calibri"/>
              <a:cs typeface="Calibri"/>
            </a:endParaRPr>
          </a:p>
        </p:txBody>
      </p:sp>
      <p:grpSp>
        <p:nvGrpSpPr>
          <p:cNvPr id="32" name="object 33">
            <a:extLst>
              <a:ext uri="{FF2B5EF4-FFF2-40B4-BE49-F238E27FC236}">
                <a16:creationId xmlns:a16="http://schemas.microsoft.com/office/drawing/2014/main" id="{FE48DC30-4E42-CD63-D6B2-6DA0993B2086}"/>
              </a:ext>
            </a:extLst>
          </p:cNvPr>
          <p:cNvGrpSpPr/>
          <p:nvPr/>
        </p:nvGrpSpPr>
        <p:grpSpPr>
          <a:xfrm>
            <a:off x="1252310" y="4768278"/>
            <a:ext cx="838835" cy="1356360"/>
            <a:chOff x="1252310" y="4768278"/>
            <a:chExt cx="838835" cy="1356360"/>
          </a:xfrm>
        </p:grpSpPr>
        <p:sp>
          <p:nvSpPr>
            <p:cNvPr id="33" name="object 34">
              <a:extLst>
                <a:ext uri="{FF2B5EF4-FFF2-40B4-BE49-F238E27FC236}">
                  <a16:creationId xmlns:a16="http://schemas.microsoft.com/office/drawing/2014/main" id="{57567D44-0B5B-05D9-8EFE-CA5C03ACF76F}"/>
                </a:ext>
              </a:extLst>
            </p:cNvPr>
            <p:cNvSpPr/>
            <p:nvPr/>
          </p:nvSpPr>
          <p:spPr>
            <a:xfrm>
              <a:off x="1257073" y="4773040"/>
              <a:ext cx="829310" cy="1346835"/>
            </a:xfrm>
            <a:custGeom>
              <a:avLst/>
              <a:gdLst/>
              <a:ahLst/>
              <a:cxnLst/>
              <a:rect l="l" t="t" r="r" b="b"/>
              <a:pathLst>
                <a:path w="829310" h="1346835">
                  <a:moveTo>
                    <a:pt x="378432" y="0"/>
                  </a:moveTo>
                  <a:lnTo>
                    <a:pt x="334179" y="28494"/>
                  </a:lnTo>
                  <a:lnTo>
                    <a:pt x="292170" y="59460"/>
                  </a:lnTo>
                  <a:lnTo>
                    <a:pt x="252514" y="92780"/>
                  </a:lnTo>
                  <a:lnTo>
                    <a:pt x="215320" y="128340"/>
                  </a:lnTo>
                  <a:lnTo>
                    <a:pt x="180696" y="166022"/>
                  </a:lnTo>
                  <a:lnTo>
                    <a:pt x="148751" y="205711"/>
                  </a:lnTo>
                  <a:lnTo>
                    <a:pt x="119593" y="247291"/>
                  </a:lnTo>
                  <a:lnTo>
                    <a:pt x="93332" y="290647"/>
                  </a:lnTo>
                  <a:lnTo>
                    <a:pt x="70076" y="335660"/>
                  </a:lnTo>
                  <a:lnTo>
                    <a:pt x="51171" y="379032"/>
                  </a:lnTo>
                  <a:lnTo>
                    <a:pt x="35304" y="422828"/>
                  </a:lnTo>
                  <a:lnTo>
                    <a:pt x="22432" y="466944"/>
                  </a:lnTo>
                  <a:lnTo>
                    <a:pt x="12510" y="511273"/>
                  </a:lnTo>
                  <a:lnTo>
                    <a:pt x="5494" y="555711"/>
                  </a:lnTo>
                  <a:lnTo>
                    <a:pt x="1338" y="600150"/>
                  </a:lnTo>
                  <a:lnTo>
                    <a:pt x="0" y="644486"/>
                  </a:lnTo>
                  <a:lnTo>
                    <a:pt x="1433" y="688613"/>
                  </a:lnTo>
                  <a:lnTo>
                    <a:pt x="5593" y="732425"/>
                  </a:lnTo>
                  <a:lnTo>
                    <a:pt x="12437" y="775816"/>
                  </a:lnTo>
                  <a:lnTo>
                    <a:pt x="21919" y="818681"/>
                  </a:lnTo>
                  <a:lnTo>
                    <a:pt x="33996" y="860914"/>
                  </a:lnTo>
                  <a:lnTo>
                    <a:pt x="48621" y="902409"/>
                  </a:lnTo>
                  <a:lnTo>
                    <a:pt x="65752" y="943060"/>
                  </a:lnTo>
                  <a:lnTo>
                    <a:pt x="85343" y="982763"/>
                  </a:lnTo>
                  <a:lnTo>
                    <a:pt x="107351" y="1021410"/>
                  </a:lnTo>
                  <a:lnTo>
                    <a:pt x="131730" y="1058896"/>
                  </a:lnTo>
                  <a:lnTo>
                    <a:pt x="158435" y="1095117"/>
                  </a:lnTo>
                  <a:lnTo>
                    <a:pt x="187424" y="1129965"/>
                  </a:lnTo>
                  <a:lnTo>
                    <a:pt x="218650" y="1163335"/>
                  </a:lnTo>
                  <a:lnTo>
                    <a:pt x="252070" y="1195122"/>
                  </a:lnTo>
                  <a:lnTo>
                    <a:pt x="287639" y="1225220"/>
                  </a:lnTo>
                  <a:lnTo>
                    <a:pt x="325313" y="1253522"/>
                  </a:lnTo>
                  <a:lnTo>
                    <a:pt x="365046" y="1279924"/>
                  </a:lnTo>
                  <a:lnTo>
                    <a:pt x="406795" y="1304320"/>
                  </a:lnTo>
                  <a:lnTo>
                    <a:pt x="450515" y="1326604"/>
                  </a:lnTo>
                  <a:lnTo>
                    <a:pt x="496161" y="1346669"/>
                  </a:lnTo>
                  <a:lnTo>
                    <a:pt x="829282" y="644016"/>
                  </a:lnTo>
                  <a:lnTo>
                    <a:pt x="378432" y="0"/>
                  </a:lnTo>
                  <a:close/>
                </a:path>
              </a:pathLst>
            </a:custGeom>
            <a:solidFill>
              <a:srgbClr val="33CCCC"/>
            </a:solidFill>
          </p:spPr>
          <p:txBody>
            <a:bodyPr wrap="square" lIns="0" tIns="0" rIns="0" bIns="0" rtlCol="0"/>
            <a:lstStyle/>
            <a:p>
              <a:endParaRPr/>
            </a:p>
          </p:txBody>
        </p:sp>
        <p:sp>
          <p:nvSpPr>
            <p:cNvPr id="34" name="object 35">
              <a:extLst>
                <a:ext uri="{FF2B5EF4-FFF2-40B4-BE49-F238E27FC236}">
                  <a16:creationId xmlns:a16="http://schemas.microsoft.com/office/drawing/2014/main" id="{F4B0183E-1282-096D-5EB1-CCAF3778B88E}"/>
                </a:ext>
              </a:extLst>
            </p:cNvPr>
            <p:cNvSpPr/>
            <p:nvPr/>
          </p:nvSpPr>
          <p:spPr>
            <a:xfrm>
              <a:off x="1257073" y="4773040"/>
              <a:ext cx="829310" cy="1346835"/>
            </a:xfrm>
            <a:custGeom>
              <a:avLst/>
              <a:gdLst/>
              <a:ahLst/>
              <a:cxnLst/>
              <a:rect l="l" t="t" r="r" b="b"/>
              <a:pathLst>
                <a:path w="829310" h="1346835">
                  <a:moveTo>
                    <a:pt x="496161" y="1346669"/>
                  </a:moveTo>
                  <a:lnTo>
                    <a:pt x="450515" y="1326604"/>
                  </a:lnTo>
                  <a:lnTo>
                    <a:pt x="406795" y="1304320"/>
                  </a:lnTo>
                  <a:lnTo>
                    <a:pt x="365046" y="1279924"/>
                  </a:lnTo>
                  <a:lnTo>
                    <a:pt x="325313" y="1253522"/>
                  </a:lnTo>
                  <a:lnTo>
                    <a:pt x="287639" y="1225220"/>
                  </a:lnTo>
                  <a:lnTo>
                    <a:pt x="252070" y="1195122"/>
                  </a:lnTo>
                  <a:lnTo>
                    <a:pt x="218650" y="1163335"/>
                  </a:lnTo>
                  <a:lnTo>
                    <a:pt x="187424" y="1129965"/>
                  </a:lnTo>
                  <a:lnTo>
                    <a:pt x="158435" y="1095117"/>
                  </a:lnTo>
                  <a:lnTo>
                    <a:pt x="131730" y="1058896"/>
                  </a:lnTo>
                  <a:lnTo>
                    <a:pt x="107351" y="1021410"/>
                  </a:lnTo>
                  <a:lnTo>
                    <a:pt x="85343" y="982763"/>
                  </a:lnTo>
                  <a:lnTo>
                    <a:pt x="65752" y="943060"/>
                  </a:lnTo>
                  <a:lnTo>
                    <a:pt x="48621" y="902409"/>
                  </a:lnTo>
                  <a:lnTo>
                    <a:pt x="33996" y="860914"/>
                  </a:lnTo>
                  <a:lnTo>
                    <a:pt x="21919" y="818681"/>
                  </a:lnTo>
                  <a:lnTo>
                    <a:pt x="12437" y="775816"/>
                  </a:lnTo>
                  <a:lnTo>
                    <a:pt x="5593" y="732425"/>
                  </a:lnTo>
                  <a:lnTo>
                    <a:pt x="1433" y="688613"/>
                  </a:lnTo>
                  <a:lnTo>
                    <a:pt x="0" y="644486"/>
                  </a:lnTo>
                  <a:lnTo>
                    <a:pt x="1338" y="600150"/>
                  </a:lnTo>
                  <a:lnTo>
                    <a:pt x="5494" y="555711"/>
                  </a:lnTo>
                  <a:lnTo>
                    <a:pt x="12510" y="511273"/>
                  </a:lnTo>
                  <a:lnTo>
                    <a:pt x="22432" y="466944"/>
                  </a:lnTo>
                  <a:lnTo>
                    <a:pt x="35304" y="422828"/>
                  </a:lnTo>
                  <a:lnTo>
                    <a:pt x="51171" y="379032"/>
                  </a:lnTo>
                  <a:lnTo>
                    <a:pt x="70076" y="335660"/>
                  </a:lnTo>
                  <a:lnTo>
                    <a:pt x="93332" y="290647"/>
                  </a:lnTo>
                  <a:lnTo>
                    <a:pt x="119593" y="247291"/>
                  </a:lnTo>
                  <a:lnTo>
                    <a:pt x="148751" y="205711"/>
                  </a:lnTo>
                  <a:lnTo>
                    <a:pt x="180696" y="166022"/>
                  </a:lnTo>
                  <a:lnTo>
                    <a:pt x="215320" y="128340"/>
                  </a:lnTo>
                  <a:lnTo>
                    <a:pt x="252514" y="92780"/>
                  </a:lnTo>
                  <a:lnTo>
                    <a:pt x="292170" y="59460"/>
                  </a:lnTo>
                  <a:lnTo>
                    <a:pt x="334179" y="28494"/>
                  </a:lnTo>
                  <a:lnTo>
                    <a:pt x="378432" y="0"/>
                  </a:lnTo>
                  <a:lnTo>
                    <a:pt x="829282" y="644016"/>
                  </a:lnTo>
                  <a:lnTo>
                    <a:pt x="496161" y="1346669"/>
                  </a:lnTo>
                  <a:close/>
                </a:path>
              </a:pathLst>
            </a:custGeom>
            <a:ln w="9525">
              <a:solidFill>
                <a:srgbClr val="000000"/>
              </a:solidFill>
            </a:ln>
          </p:spPr>
          <p:txBody>
            <a:bodyPr wrap="square" lIns="0" tIns="0" rIns="0" bIns="0" rtlCol="0"/>
            <a:lstStyle/>
            <a:p>
              <a:endParaRPr/>
            </a:p>
          </p:txBody>
        </p:sp>
      </p:grpSp>
      <p:sp>
        <p:nvSpPr>
          <p:cNvPr id="36" name="Ellipse 35">
            <a:extLst>
              <a:ext uri="{FF2B5EF4-FFF2-40B4-BE49-F238E27FC236}">
                <a16:creationId xmlns:a16="http://schemas.microsoft.com/office/drawing/2014/main" id="{622CC52A-CDA4-965F-0773-C277889B0145}"/>
              </a:ext>
            </a:extLst>
          </p:cNvPr>
          <p:cNvSpPr/>
          <p:nvPr/>
        </p:nvSpPr>
        <p:spPr>
          <a:xfrm>
            <a:off x="2589869" y="3103502"/>
            <a:ext cx="3415862" cy="17782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feld 36">
            <a:extLst>
              <a:ext uri="{FF2B5EF4-FFF2-40B4-BE49-F238E27FC236}">
                <a16:creationId xmlns:a16="http://schemas.microsoft.com/office/drawing/2014/main" id="{EB6D9B43-2979-EB83-9E89-A840C5D880F3}"/>
              </a:ext>
            </a:extLst>
          </p:cNvPr>
          <p:cNvSpPr txBox="1"/>
          <p:nvPr/>
        </p:nvSpPr>
        <p:spPr>
          <a:xfrm>
            <a:off x="3300878" y="3641199"/>
            <a:ext cx="2582084" cy="646331"/>
          </a:xfrm>
          <a:prstGeom prst="rect">
            <a:avLst/>
          </a:prstGeom>
          <a:noFill/>
        </p:spPr>
        <p:txBody>
          <a:bodyPr wrap="square" rtlCol="0">
            <a:spAutoFit/>
          </a:bodyPr>
          <a:lstStyle/>
          <a:p>
            <a:r>
              <a:rPr lang="en-GB" dirty="0"/>
              <a:t>To be clarified </a:t>
            </a:r>
          </a:p>
          <a:p>
            <a:r>
              <a:rPr lang="en-GB" dirty="0"/>
              <a:t>by the use cases</a:t>
            </a:r>
          </a:p>
        </p:txBody>
      </p:sp>
      <p:sp>
        <p:nvSpPr>
          <p:cNvPr id="38" name="Textfeld 37">
            <a:extLst>
              <a:ext uri="{FF2B5EF4-FFF2-40B4-BE49-F238E27FC236}">
                <a16:creationId xmlns:a16="http://schemas.microsoft.com/office/drawing/2014/main" id="{6DA76094-9617-9C78-E9F7-55DF25566145}"/>
              </a:ext>
            </a:extLst>
          </p:cNvPr>
          <p:cNvSpPr txBox="1"/>
          <p:nvPr/>
        </p:nvSpPr>
        <p:spPr>
          <a:xfrm>
            <a:off x="727736" y="442208"/>
            <a:ext cx="8307714" cy="800219"/>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Discussion-paper on automated driving indication</a:t>
            </a:r>
          </a:p>
          <a:p>
            <a:endParaRPr lang="en-GB" dirty="0"/>
          </a:p>
        </p:txBody>
      </p:sp>
    </p:spTree>
    <p:extLst>
      <p:ext uri="{BB962C8B-B14F-4D97-AF65-F5344CB8AC3E}">
        <p14:creationId xmlns:p14="http://schemas.microsoft.com/office/powerpoint/2010/main" val="1667093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371A4AE-0E64-26B9-3CFB-95CD0D02C3E1}"/>
              </a:ext>
            </a:extLst>
          </p:cNvPr>
          <p:cNvSpPr>
            <a:spLocks noGrp="1"/>
          </p:cNvSpPr>
          <p:nvPr>
            <p:ph type="sldNum" sz="quarter" idx="12"/>
          </p:nvPr>
        </p:nvSpPr>
        <p:spPr/>
        <p:txBody>
          <a:bodyPr/>
          <a:lstStyle/>
          <a:p>
            <a:fld id="{920A611A-B439-47EC-9AB0-62E646C29293}" type="slidenum">
              <a:rPr lang="de-DE" smtClean="0"/>
              <a:t>12</a:t>
            </a:fld>
            <a:endParaRPr lang="de-DE" dirty="0"/>
          </a:p>
        </p:txBody>
      </p:sp>
      <p:sp>
        <p:nvSpPr>
          <p:cNvPr id="3" name="Textfeld 2">
            <a:extLst>
              <a:ext uri="{FF2B5EF4-FFF2-40B4-BE49-F238E27FC236}">
                <a16:creationId xmlns:a16="http://schemas.microsoft.com/office/drawing/2014/main" id="{8BC960F2-EB0D-189C-A869-1D2FEE0806FB}"/>
              </a:ext>
            </a:extLst>
          </p:cNvPr>
          <p:cNvSpPr txBox="1"/>
          <p:nvPr/>
        </p:nvSpPr>
        <p:spPr>
          <a:xfrm>
            <a:off x="727736" y="1088704"/>
            <a:ext cx="11247210" cy="923330"/>
          </a:xfrm>
          <a:prstGeom prst="rect">
            <a:avLst/>
          </a:prstGeom>
          <a:noFill/>
        </p:spPr>
        <p:txBody>
          <a:bodyPr wrap="square" rtlCol="0">
            <a:spAutoFit/>
          </a:bodyPr>
          <a:lstStyle/>
          <a:p>
            <a:pPr marL="179388" indent="-179388"/>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How important is the knowledge about the ADS status compared to the information about the presence or direction of travelling of the vehicle?</a:t>
            </a:r>
            <a:endParaRPr lang="en-GB" dirty="0">
              <a:latin typeface="Times New Roman" panose="02020603050405020304" pitchFamily="18" charset="0"/>
              <a:cs typeface="Times New Roman" panose="02020603050405020304" pitchFamily="18" charset="0"/>
            </a:endParaRPr>
          </a:p>
          <a:p>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ADS marker may substitute lamps that identify about the presence or width of a vehicle?</a:t>
            </a:r>
            <a:endParaRPr lang="en-GB" dirty="0">
              <a:latin typeface="Times New Roman" panose="02020603050405020304" pitchFamily="18" charset="0"/>
              <a:cs typeface="Times New Roman" panose="02020603050405020304" pitchFamily="18" charset="0"/>
            </a:endParaRPr>
          </a:p>
        </p:txBody>
      </p:sp>
      <p:grpSp>
        <p:nvGrpSpPr>
          <p:cNvPr id="4" name="object 5">
            <a:extLst>
              <a:ext uri="{FF2B5EF4-FFF2-40B4-BE49-F238E27FC236}">
                <a16:creationId xmlns:a16="http://schemas.microsoft.com/office/drawing/2014/main" id="{C82CE5F5-F1E4-D360-3716-008E5C56104E}"/>
              </a:ext>
            </a:extLst>
          </p:cNvPr>
          <p:cNvGrpSpPr/>
          <p:nvPr/>
        </p:nvGrpSpPr>
        <p:grpSpPr>
          <a:xfrm>
            <a:off x="3183508" y="2012034"/>
            <a:ext cx="3983990" cy="3895725"/>
            <a:chOff x="2286000" y="1773745"/>
            <a:chExt cx="3983990" cy="3895725"/>
          </a:xfrm>
        </p:grpSpPr>
        <p:pic>
          <p:nvPicPr>
            <p:cNvPr id="5" name="object 6">
              <a:extLst>
                <a:ext uri="{FF2B5EF4-FFF2-40B4-BE49-F238E27FC236}">
                  <a16:creationId xmlns:a16="http://schemas.microsoft.com/office/drawing/2014/main" id="{173CF9BB-DE67-E98F-289C-C1C1C021CD2C}"/>
                </a:ext>
              </a:extLst>
            </p:cNvPr>
            <p:cNvPicPr/>
            <p:nvPr/>
          </p:nvPicPr>
          <p:blipFill>
            <a:blip r:embed="rId2" cstate="print"/>
            <a:stretch>
              <a:fillRect/>
            </a:stretch>
          </p:blipFill>
          <p:spPr>
            <a:xfrm>
              <a:off x="2294932" y="1773745"/>
              <a:ext cx="3975015" cy="3895725"/>
            </a:xfrm>
            <a:prstGeom prst="rect">
              <a:avLst/>
            </a:prstGeom>
          </p:spPr>
        </p:pic>
        <p:pic>
          <p:nvPicPr>
            <p:cNvPr id="6" name="object 7">
              <a:extLst>
                <a:ext uri="{FF2B5EF4-FFF2-40B4-BE49-F238E27FC236}">
                  <a16:creationId xmlns:a16="http://schemas.microsoft.com/office/drawing/2014/main" id="{36B84D32-9A5E-7E68-CA87-D104F5352184}"/>
                </a:ext>
              </a:extLst>
            </p:cNvPr>
            <p:cNvPicPr/>
            <p:nvPr/>
          </p:nvPicPr>
          <p:blipFill>
            <a:blip r:embed="rId3" cstate="print"/>
            <a:stretch>
              <a:fillRect/>
            </a:stretch>
          </p:blipFill>
          <p:spPr>
            <a:xfrm>
              <a:off x="2286000" y="2770631"/>
              <a:ext cx="3671316" cy="1903476"/>
            </a:xfrm>
            <a:prstGeom prst="rect">
              <a:avLst/>
            </a:prstGeom>
          </p:spPr>
        </p:pic>
      </p:grpSp>
      <p:grpSp>
        <p:nvGrpSpPr>
          <p:cNvPr id="7" name="object 8">
            <a:extLst>
              <a:ext uri="{FF2B5EF4-FFF2-40B4-BE49-F238E27FC236}">
                <a16:creationId xmlns:a16="http://schemas.microsoft.com/office/drawing/2014/main" id="{023B0D83-4243-A145-CF27-B8440204CC55}"/>
              </a:ext>
            </a:extLst>
          </p:cNvPr>
          <p:cNvGrpSpPr/>
          <p:nvPr/>
        </p:nvGrpSpPr>
        <p:grpSpPr>
          <a:xfrm>
            <a:off x="7633695" y="1889606"/>
            <a:ext cx="3983990" cy="4269105"/>
            <a:chOff x="6867143" y="1651317"/>
            <a:chExt cx="3983990" cy="4269105"/>
          </a:xfrm>
        </p:grpSpPr>
        <p:pic>
          <p:nvPicPr>
            <p:cNvPr id="8" name="object 9">
              <a:extLst>
                <a:ext uri="{FF2B5EF4-FFF2-40B4-BE49-F238E27FC236}">
                  <a16:creationId xmlns:a16="http://schemas.microsoft.com/office/drawing/2014/main" id="{F198F105-89F9-D481-B497-4FA20EA7F8F0}"/>
                </a:ext>
              </a:extLst>
            </p:cNvPr>
            <p:cNvPicPr/>
            <p:nvPr/>
          </p:nvPicPr>
          <p:blipFill>
            <a:blip r:embed="rId4" cstate="print"/>
            <a:stretch>
              <a:fillRect/>
            </a:stretch>
          </p:blipFill>
          <p:spPr>
            <a:xfrm>
              <a:off x="6874556" y="1773745"/>
              <a:ext cx="3976530" cy="3895725"/>
            </a:xfrm>
            <a:prstGeom prst="rect">
              <a:avLst/>
            </a:prstGeom>
          </p:spPr>
        </p:pic>
        <p:pic>
          <p:nvPicPr>
            <p:cNvPr id="9" name="object 10">
              <a:extLst>
                <a:ext uri="{FF2B5EF4-FFF2-40B4-BE49-F238E27FC236}">
                  <a16:creationId xmlns:a16="http://schemas.microsoft.com/office/drawing/2014/main" id="{857670F1-FEB0-CAAE-D15B-263A317E1E68}"/>
                </a:ext>
              </a:extLst>
            </p:cNvPr>
            <p:cNvPicPr/>
            <p:nvPr/>
          </p:nvPicPr>
          <p:blipFill>
            <a:blip r:embed="rId3" cstate="print"/>
            <a:stretch>
              <a:fillRect/>
            </a:stretch>
          </p:blipFill>
          <p:spPr>
            <a:xfrm>
              <a:off x="6867143" y="2770631"/>
              <a:ext cx="3671315" cy="1903476"/>
            </a:xfrm>
            <a:prstGeom prst="rect">
              <a:avLst/>
            </a:prstGeom>
          </p:spPr>
        </p:pic>
        <p:sp>
          <p:nvSpPr>
            <p:cNvPr id="10" name="object 11">
              <a:extLst>
                <a:ext uri="{FF2B5EF4-FFF2-40B4-BE49-F238E27FC236}">
                  <a16:creationId xmlns:a16="http://schemas.microsoft.com/office/drawing/2014/main" id="{9C2A82B9-9FF1-6AE3-643C-FBD09CA437E6}"/>
                </a:ext>
              </a:extLst>
            </p:cNvPr>
            <p:cNvSpPr/>
            <p:nvPr/>
          </p:nvSpPr>
          <p:spPr>
            <a:xfrm>
              <a:off x="8269223" y="1656079"/>
              <a:ext cx="1908175" cy="1541780"/>
            </a:xfrm>
            <a:custGeom>
              <a:avLst/>
              <a:gdLst/>
              <a:ahLst/>
              <a:cxnLst/>
              <a:rect l="l" t="t" r="r" b="b"/>
              <a:pathLst>
                <a:path w="1908175" h="1541780">
                  <a:moveTo>
                    <a:pt x="741933" y="0"/>
                  </a:moveTo>
                  <a:lnTo>
                    <a:pt x="0" y="1541272"/>
                  </a:lnTo>
                  <a:lnTo>
                    <a:pt x="1907921" y="1260602"/>
                  </a:lnTo>
                  <a:lnTo>
                    <a:pt x="1898132" y="1214987"/>
                  </a:lnTo>
                  <a:lnTo>
                    <a:pt x="1886923" y="1169784"/>
                  </a:lnTo>
                  <a:lnTo>
                    <a:pt x="1874312" y="1125011"/>
                  </a:lnTo>
                  <a:lnTo>
                    <a:pt x="1860317" y="1080688"/>
                  </a:lnTo>
                  <a:lnTo>
                    <a:pt x="1844957" y="1036835"/>
                  </a:lnTo>
                  <a:lnTo>
                    <a:pt x="1828249" y="993471"/>
                  </a:lnTo>
                  <a:lnTo>
                    <a:pt x="1810212" y="950617"/>
                  </a:lnTo>
                  <a:lnTo>
                    <a:pt x="1790865" y="908292"/>
                  </a:lnTo>
                  <a:lnTo>
                    <a:pt x="1770225" y="866516"/>
                  </a:lnTo>
                  <a:lnTo>
                    <a:pt x="1748311" y="825309"/>
                  </a:lnTo>
                  <a:lnTo>
                    <a:pt x="1725141" y="784690"/>
                  </a:lnTo>
                  <a:lnTo>
                    <a:pt x="1700734" y="744680"/>
                  </a:lnTo>
                  <a:lnTo>
                    <a:pt x="1675107" y="705298"/>
                  </a:lnTo>
                  <a:lnTo>
                    <a:pt x="1648280" y="666564"/>
                  </a:lnTo>
                  <a:lnTo>
                    <a:pt x="1620271" y="628497"/>
                  </a:lnTo>
                  <a:lnTo>
                    <a:pt x="1591097" y="591118"/>
                  </a:lnTo>
                  <a:lnTo>
                    <a:pt x="1560777" y="554446"/>
                  </a:lnTo>
                  <a:lnTo>
                    <a:pt x="1529329" y="518502"/>
                  </a:lnTo>
                  <a:lnTo>
                    <a:pt x="1496773" y="483304"/>
                  </a:lnTo>
                  <a:lnTo>
                    <a:pt x="1463125" y="448872"/>
                  </a:lnTo>
                  <a:lnTo>
                    <a:pt x="1428405" y="415228"/>
                  </a:lnTo>
                  <a:lnTo>
                    <a:pt x="1392630" y="382389"/>
                  </a:lnTo>
                  <a:lnTo>
                    <a:pt x="1355819" y="350376"/>
                  </a:lnTo>
                  <a:lnTo>
                    <a:pt x="1317991" y="319209"/>
                  </a:lnTo>
                  <a:lnTo>
                    <a:pt x="1279162" y="288907"/>
                  </a:lnTo>
                  <a:lnTo>
                    <a:pt x="1239353" y="259491"/>
                  </a:lnTo>
                  <a:lnTo>
                    <a:pt x="1198581" y="230980"/>
                  </a:lnTo>
                  <a:lnTo>
                    <a:pt x="1156865" y="203394"/>
                  </a:lnTo>
                  <a:lnTo>
                    <a:pt x="1114222" y="176752"/>
                  </a:lnTo>
                  <a:lnTo>
                    <a:pt x="1070671" y="151075"/>
                  </a:lnTo>
                  <a:lnTo>
                    <a:pt x="1026231" y="126382"/>
                  </a:lnTo>
                  <a:lnTo>
                    <a:pt x="980920" y="102693"/>
                  </a:lnTo>
                  <a:lnTo>
                    <a:pt x="934755" y="80027"/>
                  </a:lnTo>
                  <a:lnTo>
                    <a:pt x="887756" y="58406"/>
                  </a:lnTo>
                  <a:lnTo>
                    <a:pt x="839940" y="37847"/>
                  </a:lnTo>
                  <a:lnTo>
                    <a:pt x="791327" y="18372"/>
                  </a:lnTo>
                  <a:lnTo>
                    <a:pt x="741933" y="0"/>
                  </a:lnTo>
                  <a:close/>
                </a:path>
              </a:pathLst>
            </a:custGeom>
            <a:solidFill>
              <a:srgbClr val="FFC000"/>
            </a:solidFill>
          </p:spPr>
          <p:txBody>
            <a:bodyPr wrap="square" lIns="0" tIns="0" rIns="0" bIns="0" rtlCol="0"/>
            <a:lstStyle/>
            <a:p>
              <a:endParaRPr/>
            </a:p>
          </p:txBody>
        </p:sp>
        <p:sp>
          <p:nvSpPr>
            <p:cNvPr id="11" name="object 12">
              <a:extLst>
                <a:ext uri="{FF2B5EF4-FFF2-40B4-BE49-F238E27FC236}">
                  <a16:creationId xmlns:a16="http://schemas.microsoft.com/office/drawing/2014/main" id="{7B68FB0D-2830-7CBC-5294-A5954F571C07}"/>
                </a:ext>
              </a:extLst>
            </p:cNvPr>
            <p:cNvSpPr/>
            <p:nvPr/>
          </p:nvSpPr>
          <p:spPr>
            <a:xfrm>
              <a:off x="8269223" y="1656079"/>
              <a:ext cx="1908175" cy="1541780"/>
            </a:xfrm>
            <a:custGeom>
              <a:avLst/>
              <a:gdLst/>
              <a:ahLst/>
              <a:cxnLst/>
              <a:rect l="l" t="t" r="r" b="b"/>
              <a:pathLst>
                <a:path w="1908175" h="1541780">
                  <a:moveTo>
                    <a:pt x="741933" y="0"/>
                  </a:moveTo>
                  <a:lnTo>
                    <a:pt x="791327" y="18372"/>
                  </a:lnTo>
                  <a:lnTo>
                    <a:pt x="839940" y="37847"/>
                  </a:lnTo>
                  <a:lnTo>
                    <a:pt x="887756" y="58406"/>
                  </a:lnTo>
                  <a:lnTo>
                    <a:pt x="934755" y="80027"/>
                  </a:lnTo>
                  <a:lnTo>
                    <a:pt x="980920" y="102693"/>
                  </a:lnTo>
                  <a:lnTo>
                    <a:pt x="1026231" y="126382"/>
                  </a:lnTo>
                  <a:lnTo>
                    <a:pt x="1070671" y="151075"/>
                  </a:lnTo>
                  <a:lnTo>
                    <a:pt x="1114222" y="176752"/>
                  </a:lnTo>
                  <a:lnTo>
                    <a:pt x="1156865" y="203394"/>
                  </a:lnTo>
                  <a:lnTo>
                    <a:pt x="1198581" y="230980"/>
                  </a:lnTo>
                  <a:lnTo>
                    <a:pt x="1239353" y="259491"/>
                  </a:lnTo>
                  <a:lnTo>
                    <a:pt x="1279162" y="288907"/>
                  </a:lnTo>
                  <a:lnTo>
                    <a:pt x="1317991" y="319209"/>
                  </a:lnTo>
                  <a:lnTo>
                    <a:pt x="1355819" y="350376"/>
                  </a:lnTo>
                  <a:lnTo>
                    <a:pt x="1392630" y="382389"/>
                  </a:lnTo>
                  <a:lnTo>
                    <a:pt x="1428405" y="415228"/>
                  </a:lnTo>
                  <a:lnTo>
                    <a:pt x="1463125" y="448872"/>
                  </a:lnTo>
                  <a:lnTo>
                    <a:pt x="1496773" y="483304"/>
                  </a:lnTo>
                  <a:lnTo>
                    <a:pt x="1529329" y="518502"/>
                  </a:lnTo>
                  <a:lnTo>
                    <a:pt x="1560777" y="554446"/>
                  </a:lnTo>
                  <a:lnTo>
                    <a:pt x="1591097" y="591118"/>
                  </a:lnTo>
                  <a:lnTo>
                    <a:pt x="1620271" y="628497"/>
                  </a:lnTo>
                  <a:lnTo>
                    <a:pt x="1648280" y="666564"/>
                  </a:lnTo>
                  <a:lnTo>
                    <a:pt x="1675107" y="705298"/>
                  </a:lnTo>
                  <a:lnTo>
                    <a:pt x="1700734" y="744680"/>
                  </a:lnTo>
                  <a:lnTo>
                    <a:pt x="1725141" y="784690"/>
                  </a:lnTo>
                  <a:lnTo>
                    <a:pt x="1748311" y="825309"/>
                  </a:lnTo>
                  <a:lnTo>
                    <a:pt x="1770225" y="866516"/>
                  </a:lnTo>
                  <a:lnTo>
                    <a:pt x="1790865" y="908292"/>
                  </a:lnTo>
                  <a:lnTo>
                    <a:pt x="1810212" y="950617"/>
                  </a:lnTo>
                  <a:lnTo>
                    <a:pt x="1828249" y="993471"/>
                  </a:lnTo>
                  <a:lnTo>
                    <a:pt x="1844957" y="1036835"/>
                  </a:lnTo>
                  <a:lnTo>
                    <a:pt x="1860317" y="1080688"/>
                  </a:lnTo>
                  <a:lnTo>
                    <a:pt x="1874312" y="1125011"/>
                  </a:lnTo>
                  <a:lnTo>
                    <a:pt x="1886923" y="1169784"/>
                  </a:lnTo>
                  <a:lnTo>
                    <a:pt x="1898132" y="1214987"/>
                  </a:lnTo>
                  <a:lnTo>
                    <a:pt x="1907921" y="1260602"/>
                  </a:lnTo>
                  <a:lnTo>
                    <a:pt x="0" y="1541272"/>
                  </a:lnTo>
                  <a:lnTo>
                    <a:pt x="741933" y="0"/>
                  </a:lnTo>
                  <a:close/>
                </a:path>
              </a:pathLst>
            </a:custGeom>
            <a:ln w="9525">
              <a:solidFill>
                <a:srgbClr val="000000"/>
              </a:solidFill>
            </a:ln>
          </p:spPr>
          <p:txBody>
            <a:bodyPr wrap="square" lIns="0" tIns="0" rIns="0" bIns="0" rtlCol="0"/>
            <a:lstStyle/>
            <a:p>
              <a:endParaRPr/>
            </a:p>
          </p:txBody>
        </p:sp>
        <p:sp>
          <p:nvSpPr>
            <p:cNvPr id="12" name="object 13">
              <a:extLst>
                <a:ext uri="{FF2B5EF4-FFF2-40B4-BE49-F238E27FC236}">
                  <a16:creationId xmlns:a16="http://schemas.microsoft.com/office/drawing/2014/main" id="{41F82C0D-AD69-CCBD-6A03-8A23FA98E9C7}"/>
                </a:ext>
              </a:extLst>
            </p:cNvPr>
            <p:cNvSpPr/>
            <p:nvPr/>
          </p:nvSpPr>
          <p:spPr>
            <a:xfrm>
              <a:off x="8332469" y="4351781"/>
              <a:ext cx="1852295" cy="1564005"/>
            </a:xfrm>
            <a:custGeom>
              <a:avLst/>
              <a:gdLst/>
              <a:ahLst/>
              <a:cxnLst/>
              <a:rect l="l" t="t" r="r" b="b"/>
              <a:pathLst>
                <a:path w="1852295" h="1564004">
                  <a:moveTo>
                    <a:pt x="0" y="0"/>
                  </a:moveTo>
                  <a:lnTo>
                    <a:pt x="1170431" y="1563611"/>
                  </a:lnTo>
                  <a:lnTo>
                    <a:pt x="1206942" y="1531501"/>
                  </a:lnTo>
                  <a:lnTo>
                    <a:pt x="1242604" y="1498492"/>
                  </a:lnTo>
                  <a:lnTo>
                    <a:pt x="1277406" y="1464604"/>
                  </a:lnTo>
                  <a:lnTo>
                    <a:pt x="1311336" y="1429857"/>
                  </a:lnTo>
                  <a:lnTo>
                    <a:pt x="1344386" y="1394273"/>
                  </a:lnTo>
                  <a:lnTo>
                    <a:pt x="1376542" y="1357870"/>
                  </a:lnTo>
                  <a:lnTo>
                    <a:pt x="1407796" y="1320670"/>
                  </a:lnTo>
                  <a:lnTo>
                    <a:pt x="1438135" y="1282692"/>
                  </a:lnTo>
                  <a:lnTo>
                    <a:pt x="1467549" y="1243958"/>
                  </a:lnTo>
                  <a:lnTo>
                    <a:pt x="1496027" y="1204487"/>
                  </a:lnTo>
                  <a:lnTo>
                    <a:pt x="1523558" y="1164300"/>
                  </a:lnTo>
                  <a:lnTo>
                    <a:pt x="1550131" y="1123417"/>
                  </a:lnTo>
                  <a:lnTo>
                    <a:pt x="1575736" y="1081859"/>
                  </a:lnTo>
                  <a:lnTo>
                    <a:pt x="1600361" y="1039646"/>
                  </a:lnTo>
                  <a:lnTo>
                    <a:pt x="1623996" y="996797"/>
                  </a:lnTo>
                  <a:lnTo>
                    <a:pt x="1646630" y="953334"/>
                  </a:lnTo>
                  <a:lnTo>
                    <a:pt x="1668252" y="909277"/>
                  </a:lnTo>
                  <a:lnTo>
                    <a:pt x="1688851" y="864646"/>
                  </a:lnTo>
                  <a:lnTo>
                    <a:pt x="1708416" y="819462"/>
                  </a:lnTo>
                  <a:lnTo>
                    <a:pt x="1726936" y="773744"/>
                  </a:lnTo>
                  <a:lnTo>
                    <a:pt x="1744401" y="727514"/>
                  </a:lnTo>
                  <a:lnTo>
                    <a:pt x="1760800" y="680791"/>
                  </a:lnTo>
                  <a:lnTo>
                    <a:pt x="1776121" y="633596"/>
                  </a:lnTo>
                  <a:lnTo>
                    <a:pt x="1790354" y="585949"/>
                  </a:lnTo>
                  <a:lnTo>
                    <a:pt x="1803488" y="537871"/>
                  </a:lnTo>
                  <a:lnTo>
                    <a:pt x="1815513" y="489381"/>
                  </a:lnTo>
                  <a:lnTo>
                    <a:pt x="1826416" y="440501"/>
                  </a:lnTo>
                  <a:lnTo>
                    <a:pt x="1836188" y="391250"/>
                  </a:lnTo>
                  <a:lnTo>
                    <a:pt x="1844818" y="341649"/>
                  </a:lnTo>
                  <a:lnTo>
                    <a:pt x="1852295" y="291719"/>
                  </a:lnTo>
                  <a:lnTo>
                    <a:pt x="0" y="0"/>
                  </a:lnTo>
                  <a:close/>
                </a:path>
              </a:pathLst>
            </a:custGeom>
            <a:solidFill>
              <a:srgbClr val="FFC000"/>
            </a:solidFill>
          </p:spPr>
          <p:txBody>
            <a:bodyPr wrap="square" lIns="0" tIns="0" rIns="0" bIns="0" rtlCol="0"/>
            <a:lstStyle/>
            <a:p>
              <a:endParaRPr/>
            </a:p>
          </p:txBody>
        </p:sp>
        <p:sp>
          <p:nvSpPr>
            <p:cNvPr id="13" name="object 14">
              <a:extLst>
                <a:ext uri="{FF2B5EF4-FFF2-40B4-BE49-F238E27FC236}">
                  <a16:creationId xmlns:a16="http://schemas.microsoft.com/office/drawing/2014/main" id="{400A038F-8578-4217-ACA6-A8B59905B039}"/>
                </a:ext>
              </a:extLst>
            </p:cNvPr>
            <p:cNvSpPr/>
            <p:nvPr/>
          </p:nvSpPr>
          <p:spPr>
            <a:xfrm>
              <a:off x="8332469" y="4351781"/>
              <a:ext cx="1852295" cy="1564005"/>
            </a:xfrm>
            <a:custGeom>
              <a:avLst/>
              <a:gdLst/>
              <a:ahLst/>
              <a:cxnLst/>
              <a:rect l="l" t="t" r="r" b="b"/>
              <a:pathLst>
                <a:path w="1852295" h="1564004">
                  <a:moveTo>
                    <a:pt x="1852295" y="291719"/>
                  </a:moveTo>
                  <a:lnTo>
                    <a:pt x="1844818" y="341649"/>
                  </a:lnTo>
                  <a:lnTo>
                    <a:pt x="1836188" y="391250"/>
                  </a:lnTo>
                  <a:lnTo>
                    <a:pt x="1826416" y="440501"/>
                  </a:lnTo>
                  <a:lnTo>
                    <a:pt x="1815513" y="489381"/>
                  </a:lnTo>
                  <a:lnTo>
                    <a:pt x="1803488" y="537871"/>
                  </a:lnTo>
                  <a:lnTo>
                    <a:pt x="1790354" y="585949"/>
                  </a:lnTo>
                  <a:lnTo>
                    <a:pt x="1776121" y="633596"/>
                  </a:lnTo>
                  <a:lnTo>
                    <a:pt x="1760800" y="680791"/>
                  </a:lnTo>
                  <a:lnTo>
                    <a:pt x="1744401" y="727514"/>
                  </a:lnTo>
                  <a:lnTo>
                    <a:pt x="1726936" y="773744"/>
                  </a:lnTo>
                  <a:lnTo>
                    <a:pt x="1708416" y="819462"/>
                  </a:lnTo>
                  <a:lnTo>
                    <a:pt x="1688851" y="864646"/>
                  </a:lnTo>
                  <a:lnTo>
                    <a:pt x="1668252" y="909277"/>
                  </a:lnTo>
                  <a:lnTo>
                    <a:pt x="1646630" y="953334"/>
                  </a:lnTo>
                  <a:lnTo>
                    <a:pt x="1623996" y="996797"/>
                  </a:lnTo>
                  <a:lnTo>
                    <a:pt x="1600361" y="1039646"/>
                  </a:lnTo>
                  <a:lnTo>
                    <a:pt x="1575736" y="1081859"/>
                  </a:lnTo>
                  <a:lnTo>
                    <a:pt x="1550131" y="1123417"/>
                  </a:lnTo>
                  <a:lnTo>
                    <a:pt x="1523558" y="1164300"/>
                  </a:lnTo>
                  <a:lnTo>
                    <a:pt x="1496027" y="1204487"/>
                  </a:lnTo>
                  <a:lnTo>
                    <a:pt x="1467549" y="1243958"/>
                  </a:lnTo>
                  <a:lnTo>
                    <a:pt x="1438135" y="1282692"/>
                  </a:lnTo>
                  <a:lnTo>
                    <a:pt x="1407796" y="1320670"/>
                  </a:lnTo>
                  <a:lnTo>
                    <a:pt x="1376542" y="1357870"/>
                  </a:lnTo>
                  <a:lnTo>
                    <a:pt x="1344386" y="1394273"/>
                  </a:lnTo>
                  <a:lnTo>
                    <a:pt x="1311336" y="1429857"/>
                  </a:lnTo>
                  <a:lnTo>
                    <a:pt x="1277406" y="1464604"/>
                  </a:lnTo>
                  <a:lnTo>
                    <a:pt x="1242604" y="1498492"/>
                  </a:lnTo>
                  <a:lnTo>
                    <a:pt x="1206942" y="1531501"/>
                  </a:lnTo>
                  <a:lnTo>
                    <a:pt x="1170431" y="1563611"/>
                  </a:lnTo>
                  <a:lnTo>
                    <a:pt x="0" y="0"/>
                  </a:lnTo>
                  <a:lnTo>
                    <a:pt x="1852295" y="291719"/>
                  </a:lnTo>
                  <a:close/>
                </a:path>
              </a:pathLst>
            </a:custGeom>
            <a:ln w="9525">
              <a:solidFill>
                <a:srgbClr val="000000"/>
              </a:solidFill>
            </a:ln>
          </p:spPr>
          <p:txBody>
            <a:bodyPr wrap="square" lIns="0" tIns="0" rIns="0" bIns="0" rtlCol="0"/>
            <a:lstStyle/>
            <a:p>
              <a:endParaRPr/>
            </a:p>
          </p:txBody>
        </p:sp>
      </p:grpSp>
      <p:sp>
        <p:nvSpPr>
          <p:cNvPr id="15" name="Ellipse 14">
            <a:extLst>
              <a:ext uri="{FF2B5EF4-FFF2-40B4-BE49-F238E27FC236}">
                <a16:creationId xmlns:a16="http://schemas.microsoft.com/office/drawing/2014/main" id="{3A68A5C6-ACAA-2D6B-961A-5E64E82A31A8}"/>
              </a:ext>
            </a:extLst>
          </p:cNvPr>
          <p:cNvSpPr/>
          <p:nvPr/>
        </p:nvSpPr>
        <p:spPr>
          <a:xfrm rot="174937">
            <a:off x="43015" y="4467285"/>
            <a:ext cx="3415862" cy="17782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feld 15">
            <a:extLst>
              <a:ext uri="{FF2B5EF4-FFF2-40B4-BE49-F238E27FC236}">
                <a16:creationId xmlns:a16="http://schemas.microsoft.com/office/drawing/2014/main" id="{65DE1C0B-6B6E-1397-ABB1-0287D9456D57}"/>
              </a:ext>
            </a:extLst>
          </p:cNvPr>
          <p:cNvSpPr txBox="1"/>
          <p:nvPr/>
        </p:nvSpPr>
        <p:spPr>
          <a:xfrm rot="174937">
            <a:off x="346594" y="4780083"/>
            <a:ext cx="2903556" cy="1200329"/>
          </a:xfrm>
          <a:prstGeom prst="rect">
            <a:avLst/>
          </a:prstGeom>
          <a:noFill/>
        </p:spPr>
        <p:txBody>
          <a:bodyPr wrap="square" rtlCol="0">
            <a:spAutoFit/>
          </a:bodyPr>
          <a:lstStyle/>
          <a:p>
            <a:r>
              <a:rPr lang="en-GB" dirty="0"/>
              <a:t>Solutions can be found in R48</a:t>
            </a:r>
          </a:p>
          <a:p>
            <a:r>
              <a:rPr lang="en-GB" dirty="0"/>
              <a:t>e.g. daytime running lamps and direction indicators</a:t>
            </a:r>
          </a:p>
        </p:txBody>
      </p:sp>
      <p:sp>
        <p:nvSpPr>
          <p:cNvPr id="17" name="Textfeld 16">
            <a:extLst>
              <a:ext uri="{FF2B5EF4-FFF2-40B4-BE49-F238E27FC236}">
                <a16:creationId xmlns:a16="http://schemas.microsoft.com/office/drawing/2014/main" id="{AB9E8530-F631-9D69-99D9-C68059E2FC47}"/>
              </a:ext>
            </a:extLst>
          </p:cNvPr>
          <p:cNvSpPr txBox="1"/>
          <p:nvPr/>
        </p:nvSpPr>
        <p:spPr>
          <a:xfrm>
            <a:off x="727736" y="442208"/>
            <a:ext cx="8307714" cy="800219"/>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Discussion-paper on automated driving indication</a:t>
            </a:r>
          </a:p>
          <a:p>
            <a:endParaRPr lang="en-GB" dirty="0"/>
          </a:p>
        </p:txBody>
      </p:sp>
    </p:spTree>
    <p:extLst>
      <p:ext uri="{BB962C8B-B14F-4D97-AF65-F5344CB8AC3E}">
        <p14:creationId xmlns:p14="http://schemas.microsoft.com/office/powerpoint/2010/main" val="2931211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371A4AE-0E64-26B9-3CFB-95CD0D02C3E1}"/>
              </a:ext>
            </a:extLst>
          </p:cNvPr>
          <p:cNvSpPr>
            <a:spLocks noGrp="1"/>
          </p:cNvSpPr>
          <p:nvPr>
            <p:ph type="sldNum" sz="quarter" idx="12"/>
          </p:nvPr>
        </p:nvSpPr>
        <p:spPr/>
        <p:txBody>
          <a:bodyPr/>
          <a:lstStyle/>
          <a:p>
            <a:fld id="{920A611A-B439-47EC-9AB0-62E646C29293}" type="slidenum">
              <a:rPr lang="de-DE" smtClean="0"/>
              <a:t>13</a:t>
            </a:fld>
            <a:endParaRPr lang="de-DE" dirty="0"/>
          </a:p>
        </p:txBody>
      </p:sp>
      <p:sp>
        <p:nvSpPr>
          <p:cNvPr id="3" name="Textfeld 2">
            <a:extLst>
              <a:ext uri="{FF2B5EF4-FFF2-40B4-BE49-F238E27FC236}">
                <a16:creationId xmlns:a16="http://schemas.microsoft.com/office/drawing/2014/main" id="{8BC960F2-EB0D-189C-A869-1D2FEE0806FB}"/>
              </a:ext>
            </a:extLst>
          </p:cNvPr>
          <p:cNvSpPr txBox="1"/>
          <p:nvPr/>
        </p:nvSpPr>
        <p:spPr>
          <a:xfrm>
            <a:off x="727736" y="1107533"/>
            <a:ext cx="11050847" cy="1200329"/>
          </a:xfrm>
          <a:prstGeom prst="rect">
            <a:avLst/>
          </a:prstGeom>
          <a:noFill/>
        </p:spPr>
        <p:txBody>
          <a:bodyPr wrap="square" rtlCol="0">
            <a:spAutoFit/>
          </a:bodyPr>
          <a:lstStyle/>
          <a:p>
            <a:pPr algn="l"/>
            <a:r>
              <a:rPr lang="en-GB"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GB" sz="1800" b="0" i="0" u="none" strike="noStrike" baseline="0" dirty="0">
                <a:solidFill>
                  <a:srgbClr val="000000"/>
                </a:solidFill>
                <a:latin typeface="Times New Roman" panose="02020603050405020304" pitchFamily="18" charset="0"/>
                <a:cs typeface="Times New Roman" panose="02020603050405020304" pitchFamily="18" charset="0"/>
              </a:rPr>
              <a:t>Rear indication:</a:t>
            </a:r>
          </a:p>
          <a:p>
            <a:pPr algn="l"/>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A trailer will block the view on vehicle ADS marker lamps.</a:t>
            </a:r>
          </a:p>
          <a:p>
            <a:pPr algn="l"/>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To overcome this, automated vehicles must not carry trailers not equipped with ADS marker lamps?</a:t>
            </a:r>
          </a:p>
          <a:p>
            <a:pPr algn="l"/>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Alternatively, when trailers without ADS marker lamps are attached, the vehicle must not enter an automated mode</a:t>
            </a:r>
            <a:r>
              <a:rPr lang="en-US" dirty="0">
                <a:solidFill>
                  <a:srgbClr val="000000"/>
                </a:solidFill>
                <a:latin typeface="Times New Roman" panose="02020603050405020304" pitchFamily="18" charset="0"/>
                <a:cs typeface="Times New Roman" panose="02020603050405020304" pitchFamily="18" charset="0"/>
              </a:rPr>
              <a:t>?</a:t>
            </a:r>
            <a:endParaRPr lang="en-US" sz="1800" b="0" i="0" u="none" strike="noStrike" baseline="0" dirty="0">
              <a:solidFill>
                <a:srgbClr val="000000"/>
              </a:solidFill>
              <a:latin typeface="Times New Roman" panose="02020603050405020304" pitchFamily="18" charset="0"/>
              <a:cs typeface="Times New Roman" panose="02020603050405020304" pitchFamily="18" charset="0"/>
            </a:endParaRPr>
          </a:p>
        </p:txBody>
      </p:sp>
      <p:grpSp>
        <p:nvGrpSpPr>
          <p:cNvPr id="4" name="object 4">
            <a:extLst>
              <a:ext uri="{FF2B5EF4-FFF2-40B4-BE49-F238E27FC236}">
                <a16:creationId xmlns:a16="http://schemas.microsoft.com/office/drawing/2014/main" id="{C9961D77-E8A9-C3F6-C3F7-AA3E985D05F0}"/>
              </a:ext>
            </a:extLst>
          </p:cNvPr>
          <p:cNvGrpSpPr/>
          <p:nvPr/>
        </p:nvGrpSpPr>
        <p:grpSpPr>
          <a:xfrm>
            <a:off x="1990556" y="2691538"/>
            <a:ext cx="6091555" cy="3519170"/>
            <a:chOff x="455676" y="3267455"/>
            <a:chExt cx="6091555" cy="3519170"/>
          </a:xfrm>
        </p:grpSpPr>
        <p:pic>
          <p:nvPicPr>
            <p:cNvPr id="5" name="object 5">
              <a:extLst>
                <a:ext uri="{FF2B5EF4-FFF2-40B4-BE49-F238E27FC236}">
                  <a16:creationId xmlns:a16="http://schemas.microsoft.com/office/drawing/2014/main" id="{28F72D0C-E65D-6E9D-47CA-73C15708609C}"/>
                </a:ext>
              </a:extLst>
            </p:cNvPr>
            <p:cNvPicPr/>
            <p:nvPr/>
          </p:nvPicPr>
          <p:blipFill>
            <a:blip r:embed="rId2" cstate="print"/>
            <a:stretch>
              <a:fillRect/>
            </a:stretch>
          </p:blipFill>
          <p:spPr>
            <a:xfrm>
              <a:off x="844619" y="3435645"/>
              <a:ext cx="2914784" cy="1309687"/>
            </a:xfrm>
            <a:prstGeom prst="rect">
              <a:avLst/>
            </a:prstGeom>
          </p:spPr>
        </p:pic>
        <p:sp>
          <p:nvSpPr>
            <p:cNvPr id="6" name="object 6">
              <a:extLst>
                <a:ext uri="{FF2B5EF4-FFF2-40B4-BE49-F238E27FC236}">
                  <a16:creationId xmlns:a16="http://schemas.microsoft.com/office/drawing/2014/main" id="{6F21DFB2-74C8-04B9-7C46-E09716AF75B4}"/>
                </a:ext>
              </a:extLst>
            </p:cNvPr>
            <p:cNvSpPr/>
            <p:nvPr/>
          </p:nvSpPr>
          <p:spPr>
            <a:xfrm>
              <a:off x="3742944" y="3305555"/>
              <a:ext cx="2804160" cy="1478280"/>
            </a:xfrm>
            <a:custGeom>
              <a:avLst/>
              <a:gdLst/>
              <a:ahLst/>
              <a:cxnLst/>
              <a:rect l="l" t="t" r="r" b="b"/>
              <a:pathLst>
                <a:path w="2804159" h="1478279">
                  <a:moveTo>
                    <a:pt x="2804160" y="0"/>
                  </a:moveTo>
                  <a:lnTo>
                    <a:pt x="493776" y="0"/>
                  </a:lnTo>
                  <a:lnTo>
                    <a:pt x="493776" y="749808"/>
                  </a:lnTo>
                  <a:lnTo>
                    <a:pt x="0" y="749808"/>
                  </a:lnTo>
                  <a:lnTo>
                    <a:pt x="0" y="816864"/>
                  </a:lnTo>
                  <a:lnTo>
                    <a:pt x="493776" y="816864"/>
                  </a:lnTo>
                  <a:lnTo>
                    <a:pt x="493776" y="1478280"/>
                  </a:lnTo>
                  <a:lnTo>
                    <a:pt x="2804160" y="1478280"/>
                  </a:lnTo>
                  <a:lnTo>
                    <a:pt x="2804160" y="0"/>
                  </a:lnTo>
                  <a:close/>
                </a:path>
              </a:pathLst>
            </a:custGeom>
            <a:solidFill>
              <a:srgbClr val="000000"/>
            </a:solidFill>
          </p:spPr>
          <p:txBody>
            <a:bodyPr wrap="square" lIns="0" tIns="0" rIns="0" bIns="0" rtlCol="0"/>
            <a:lstStyle/>
            <a:p>
              <a:endParaRPr/>
            </a:p>
          </p:txBody>
        </p:sp>
        <p:sp>
          <p:nvSpPr>
            <p:cNvPr id="7" name="object 7">
              <a:extLst>
                <a:ext uri="{FF2B5EF4-FFF2-40B4-BE49-F238E27FC236}">
                  <a16:creationId xmlns:a16="http://schemas.microsoft.com/office/drawing/2014/main" id="{43710673-3D97-4537-5AF6-D45E1C4AE3DE}"/>
                </a:ext>
              </a:extLst>
            </p:cNvPr>
            <p:cNvSpPr/>
            <p:nvPr/>
          </p:nvSpPr>
          <p:spPr>
            <a:xfrm>
              <a:off x="3519170" y="3570223"/>
              <a:ext cx="224154" cy="1012825"/>
            </a:xfrm>
            <a:custGeom>
              <a:avLst/>
              <a:gdLst/>
              <a:ahLst/>
              <a:cxnLst/>
              <a:rect l="l" t="t" r="r" b="b"/>
              <a:pathLst>
                <a:path w="224154" h="1012825">
                  <a:moveTo>
                    <a:pt x="213360" y="249301"/>
                  </a:moveTo>
                  <a:lnTo>
                    <a:pt x="48641" y="0"/>
                  </a:lnTo>
                  <a:lnTo>
                    <a:pt x="10414" y="25158"/>
                  </a:lnTo>
                  <a:lnTo>
                    <a:pt x="175133" y="274447"/>
                  </a:lnTo>
                  <a:lnTo>
                    <a:pt x="213360" y="249301"/>
                  </a:lnTo>
                  <a:close/>
                </a:path>
                <a:path w="224154" h="1012825">
                  <a:moveTo>
                    <a:pt x="223774" y="780796"/>
                  </a:moveTo>
                  <a:lnTo>
                    <a:pt x="188341" y="751967"/>
                  </a:lnTo>
                  <a:lnTo>
                    <a:pt x="0" y="984123"/>
                  </a:lnTo>
                  <a:lnTo>
                    <a:pt x="35560" y="1012825"/>
                  </a:lnTo>
                  <a:lnTo>
                    <a:pt x="223774" y="780796"/>
                  </a:lnTo>
                  <a:close/>
                </a:path>
              </a:pathLst>
            </a:custGeom>
            <a:solidFill>
              <a:srgbClr val="33CCCC"/>
            </a:solidFill>
          </p:spPr>
          <p:txBody>
            <a:bodyPr wrap="square" lIns="0" tIns="0" rIns="0" bIns="0" rtlCol="0"/>
            <a:lstStyle/>
            <a:p>
              <a:endParaRPr/>
            </a:p>
          </p:txBody>
        </p:sp>
        <p:sp>
          <p:nvSpPr>
            <p:cNvPr id="8" name="object 8">
              <a:extLst>
                <a:ext uri="{FF2B5EF4-FFF2-40B4-BE49-F238E27FC236}">
                  <a16:creationId xmlns:a16="http://schemas.microsoft.com/office/drawing/2014/main" id="{58A0EB1C-29B3-4816-1520-30DA37AE9326}"/>
                </a:ext>
              </a:extLst>
            </p:cNvPr>
            <p:cNvSpPr/>
            <p:nvPr/>
          </p:nvSpPr>
          <p:spPr>
            <a:xfrm>
              <a:off x="4448555" y="3305555"/>
              <a:ext cx="1828800" cy="1576705"/>
            </a:xfrm>
            <a:custGeom>
              <a:avLst/>
              <a:gdLst/>
              <a:ahLst/>
              <a:cxnLst/>
              <a:rect l="l" t="t" r="r" b="b"/>
              <a:pathLst>
                <a:path w="1828800" h="1576704">
                  <a:moveTo>
                    <a:pt x="0" y="1576705"/>
                  </a:moveTo>
                  <a:lnTo>
                    <a:pt x="1828419" y="0"/>
                  </a:lnTo>
                </a:path>
              </a:pathLst>
            </a:custGeom>
            <a:ln w="76200">
              <a:solidFill>
                <a:srgbClr val="F50031"/>
              </a:solidFill>
            </a:ln>
          </p:spPr>
          <p:txBody>
            <a:bodyPr wrap="square" lIns="0" tIns="0" rIns="0" bIns="0" rtlCol="0"/>
            <a:lstStyle/>
            <a:p>
              <a:endParaRPr/>
            </a:p>
          </p:txBody>
        </p:sp>
        <p:pic>
          <p:nvPicPr>
            <p:cNvPr id="9" name="object 9">
              <a:extLst>
                <a:ext uri="{FF2B5EF4-FFF2-40B4-BE49-F238E27FC236}">
                  <a16:creationId xmlns:a16="http://schemas.microsoft.com/office/drawing/2014/main" id="{FB9D370E-C9B3-34CE-2CBA-5E66B98C0379}"/>
                </a:ext>
              </a:extLst>
            </p:cNvPr>
            <p:cNvPicPr/>
            <p:nvPr/>
          </p:nvPicPr>
          <p:blipFill>
            <a:blip r:embed="rId3" cstate="print"/>
            <a:stretch>
              <a:fillRect/>
            </a:stretch>
          </p:blipFill>
          <p:spPr>
            <a:xfrm>
              <a:off x="455676" y="4882894"/>
              <a:ext cx="3669791" cy="1903476"/>
            </a:xfrm>
            <a:prstGeom prst="rect">
              <a:avLst/>
            </a:prstGeom>
          </p:spPr>
        </p:pic>
        <p:sp>
          <p:nvSpPr>
            <p:cNvPr id="10" name="object 10">
              <a:extLst>
                <a:ext uri="{FF2B5EF4-FFF2-40B4-BE49-F238E27FC236}">
                  <a16:creationId xmlns:a16="http://schemas.microsoft.com/office/drawing/2014/main" id="{DC4F7574-D655-FBD4-4029-8E38011B8456}"/>
                </a:ext>
              </a:extLst>
            </p:cNvPr>
            <p:cNvSpPr/>
            <p:nvPr/>
          </p:nvSpPr>
          <p:spPr>
            <a:xfrm>
              <a:off x="3742944" y="5096255"/>
              <a:ext cx="2804160" cy="1477010"/>
            </a:xfrm>
            <a:custGeom>
              <a:avLst/>
              <a:gdLst/>
              <a:ahLst/>
              <a:cxnLst/>
              <a:rect l="l" t="t" r="r" b="b"/>
              <a:pathLst>
                <a:path w="2804159" h="1477009">
                  <a:moveTo>
                    <a:pt x="2804160" y="0"/>
                  </a:moveTo>
                  <a:lnTo>
                    <a:pt x="493776" y="0"/>
                  </a:lnTo>
                  <a:lnTo>
                    <a:pt x="493776" y="748284"/>
                  </a:lnTo>
                  <a:lnTo>
                    <a:pt x="0" y="748284"/>
                  </a:lnTo>
                  <a:lnTo>
                    <a:pt x="0" y="816864"/>
                  </a:lnTo>
                  <a:lnTo>
                    <a:pt x="493776" y="816864"/>
                  </a:lnTo>
                  <a:lnTo>
                    <a:pt x="493776" y="1476756"/>
                  </a:lnTo>
                  <a:lnTo>
                    <a:pt x="2804160" y="1476756"/>
                  </a:lnTo>
                  <a:lnTo>
                    <a:pt x="2804160" y="0"/>
                  </a:lnTo>
                  <a:close/>
                </a:path>
              </a:pathLst>
            </a:custGeom>
            <a:solidFill>
              <a:srgbClr val="000000"/>
            </a:solidFill>
          </p:spPr>
          <p:txBody>
            <a:bodyPr wrap="square" lIns="0" tIns="0" rIns="0" bIns="0" rtlCol="0"/>
            <a:lstStyle/>
            <a:p>
              <a:endParaRPr/>
            </a:p>
          </p:txBody>
        </p:sp>
        <p:sp>
          <p:nvSpPr>
            <p:cNvPr id="11" name="object 11">
              <a:extLst>
                <a:ext uri="{FF2B5EF4-FFF2-40B4-BE49-F238E27FC236}">
                  <a16:creationId xmlns:a16="http://schemas.microsoft.com/office/drawing/2014/main" id="{5162B6D8-63B9-2FC6-91E3-4200F02252E7}"/>
                </a:ext>
              </a:extLst>
            </p:cNvPr>
            <p:cNvSpPr/>
            <p:nvPr/>
          </p:nvSpPr>
          <p:spPr>
            <a:xfrm>
              <a:off x="3519170" y="5360542"/>
              <a:ext cx="224154" cy="1013460"/>
            </a:xfrm>
            <a:custGeom>
              <a:avLst/>
              <a:gdLst/>
              <a:ahLst/>
              <a:cxnLst/>
              <a:rect l="l" t="t" r="r" b="b"/>
              <a:pathLst>
                <a:path w="224154" h="1013460">
                  <a:moveTo>
                    <a:pt x="213360" y="249275"/>
                  </a:moveTo>
                  <a:lnTo>
                    <a:pt x="48641" y="0"/>
                  </a:lnTo>
                  <a:lnTo>
                    <a:pt x="10414" y="25146"/>
                  </a:lnTo>
                  <a:lnTo>
                    <a:pt x="175133" y="274485"/>
                  </a:lnTo>
                  <a:lnTo>
                    <a:pt x="213360" y="249275"/>
                  </a:lnTo>
                  <a:close/>
                </a:path>
                <a:path w="224154" h="1013460">
                  <a:moveTo>
                    <a:pt x="223774" y="780796"/>
                  </a:moveTo>
                  <a:lnTo>
                    <a:pt x="188341" y="751992"/>
                  </a:lnTo>
                  <a:lnTo>
                    <a:pt x="0" y="984059"/>
                  </a:lnTo>
                  <a:lnTo>
                    <a:pt x="35560" y="1012863"/>
                  </a:lnTo>
                  <a:lnTo>
                    <a:pt x="223774" y="780796"/>
                  </a:lnTo>
                  <a:close/>
                </a:path>
              </a:pathLst>
            </a:custGeom>
            <a:solidFill>
              <a:srgbClr val="33CCCC"/>
            </a:solidFill>
          </p:spPr>
          <p:txBody>
            <a:bodyPr wrap="square" lIns="0" tIns="0" rIns="0" bIns="0" rtlCol="0"/>
            <a:lstStyle/>
            <a:p>
              <a:endParaRPr/>
            </a:p>
          </p:txBody>
        </p:sp>
        <p:sp>
          <p:nvSpPr>
            <p:cNvPr id="12" name="object 12">
              <a:extLst>
                <a:ext uri="{FF2B5EF4-FFF2-40B4-BE49-F238E27FC236}">
                  <a16:creationId xmlns:a16="http://schemas.microsoft.com/office/drawing/2014/main" id="{4D2E958F-D11F-6169-0956-8600CBA698FD}"/>
                </a:ext>
              </a:extLst>
            </p:cNvPr>
            <p:cNvSpPr/>
            <p:nvPr/>
          </p:nvSpPr>
          <p:spPr>
            <a:xfrm>
              <a:off x="3355848" y="5257800"/>
              <a:ext cx="567690" cy="1225550"/>
            </a:xfrm>
            <a:custGeom>
              <a:avLst/>
              <a:gdLst/>
              <a:ahLst/>
              <a:cxnLst/>
              <a:rect l="l" t="t" r="r" b="b"/>
              <a:pathLst>
                <a:path w="567689" h="1225550">
                  <a:moveTo>
                    <a:pt x="0" y="557034"/>
                  </a:moveTo>
                  <a:lnTo>
                    <a:pt x="540257" y="0"/>
                  </a:lnTo>
                </a:path>
                <a:path w="567689" h="1225550">
                  <a:moveTo>
                    <a:pt x="35051" y="850392"/>
                  </a:moveTo>
                  <a:lnTo>
                    <a:pt x="567181" y="1225359"/>
                  </a:lnTo>
                </a:path>
              </a:pathLst>
            </a:custGeom>
            <a:ln w="76200">
              <a:solidFill>
                <a:srgbClr val="F50031"/>
              </a:solidFill>
            </a:ln>
          </p:spPr>
          <p:txBody>
            <a:bodyPr wrap="square" lIns="0" tIns="0" rIns="0" bIns="0" rtlCol="0"/>
            <a:lstStyle/>
            <a:p>
              <a:endParaRPr/>
            </a:p>
          </p:txBody>
        </p:sp>
      </p:grpSp>
      <p:sp>
        <p:nvSpPr>
          <p:cNvPr id="15" name="Ellipse 14">
            <a:extLst>
              <a:ext uri="{FF2B5EF4-FFF2-40B4-BE49-F238E27FC236}">
                <a16:creationId xmlns:a16="http://schemas.microsoft.com/office/drawing/2014/main" id="{C9F1F188-A4CB-4DB8-A62C-CF268F7328AC}"/>
              </a:ext>
            </a:extLst>
          </p:cNvPr>
          <p:cNvSpPr/>
          <p:nvPr/>
        </p:nvSpPr>
        <p:spPr>
          <a:xfrm>
            <a:off x="8745095" y="3247440"/>
            <a:ext cx="2310725" cy="258532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feld 15">
            <a:extLst>
              <a:ext uri="{FF2B5EF4-FFF2-40B4-BE49-F238E27FC236}">
                <a16:creationId xmlns:a16="http://schemas.microsoft.com/office/drawing/2014/main" id="{11686FFE-71C9-452E-B471-32A3381BCD71}"/>
              </a:ext>
            </a:extLst>
          </p:cNvPr>
          <p:cNvSpPr txBox="1"/>
          <p:nvPr/>
        </p:nvSpPr>
        <p:spPr>
          <a:xfrm>
            <a:off x="8946057" y="4078436"/>
            <a:ext cx="1746700" cy="923330"/>
          </a:xfrm>
          <a:prstGeom prst="rect">
            <a:avLst/>
          </a:prstGeom>
          <a:noFill/>
        </p:spPr>
        <p:txBody>
          <a:bodyPr wrap="square" rtlCol="0">
            <a:spAutoFit/>
          </a:bodyPr>
          <a:lstStyle/>
          <a:p>
            <a:r>
              <a:rPr lang="en-GB" dirty="0"/>
              <a:t>Germany see no necessity on </a:t>
            </a:r>
            <a:r>
              <a:rPr lang="en-GB" dirty="0" err="1"/>
              <a:t>traillers</a:t>
            </a:r>
            <a:endParaRPr lang="en-GB" dirty="0"/>
          </a:p>
        </p:txBody>
      </p:sp>
      <p:sp>
        <p:nvSpPr>
          <p:cNvPr id="13" name="Textfeld 12">
            <a:extLst>
              <a:ext uri="{FF2B5EF4-FFF2-40B4-BE49-F238E27FC236}">
                <a16:creationId xmlns:a16="http://schemas.microsoft.com/office/drawing/2014/main" id="{4EF14657-544E-907D-B468-A3E0DD35381D}"/>
              </a:ext>
            </a:extLst>
          </p:cNvPr>
          <p:cNvSpPr txBox="1"/>
          <p:nvPr/>
        </p:nvSpPr>
        <p:spPr>
          <a:xfrm>
            <a:off x="727736" y="442208"/>
            <a:ext cx="8307714" cy="800219"/>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Discussion-paper on automated driving indication</a:t>
            </a:r>
          </a:p>
          <a:p>
            <a:endParaRPr lang="en-GB" dirty="0"/>
          </a:p>
        </p:txBody>
      </p:sp>
    </p:spTree>
    <p:extLst>
      <p:ext uri="{BB962C8B-B14F-4D97-AF65-F5344CB8AC3E}">
        <p14:creationId xmlns:p14="http://schemas.microsoft.com/office/powerpoint/2010/main" val="159405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14</a:t>
            </a:fld>
            <a:endParaRPr lang="de-DE" dirty="0"/>
          </a:p>
        </p:txBody>
      </p:sp>
      <p:sp>
        <p:nvSpPr>
          <p:cNvPr id="3" name="Textfeld 2">
            <a:extLst>
              <a:ext uri="{FF2B5EF4-FFF2-40B4-BE49-F238E27FC236}">
                <a16:creationId xmlns:a16="http://schemas.microsoft.com/office/drawing/2014/main" id="{A4868810-1FAD-30A8-F019-611AAACF9DBC}"/>
              </a:ext>
            </a:extLst>
          </p:cNvPr>
          <p:cNvSpPr txBox="1"/>
          <p:nvPr/>
        </p:nvSpPr>
        <p:spPr>
          <a:xfrm>
            <a:off x="903889" y="1755960"/>
            <a:ext cx="10384221" cy="1477328"/>
          </a:xfrm>
          <a:prstGeom prst="rect">
            <a:avLst/>
          </a:prstGeom>
          <a:noFill/>
        </p:spPr>
        <p:txBody>
          <a:bodyPr wrap="square" rtlCol="0">
            <a:spAutoFit/>
          </a:bodyPr>
          <a:lstStyle/>
          <a:p>
            <a:r>
              <a:rPr lang="en-GB" dirty="0"/>
              <a:t>Japan has started a research project</a:t>
            </a:r>
          </a:p>
          <a:p>
            <a:endParaRPr lang="en-GB" dirty="0"/>
          </a:p>
          <a:p>
            <a:r>
              <a:rPr lang="en-GB" dirty="0"/>
              <a:t>Korea has started a research project</a:t>
            </a:r>
          </a:p>
          <a:p>
            <a:endParaRPr lang="en-GB" dirty="0"/>
          </a:p>
          <a:p>
            <a:r>
              <a:rPr lang="en-GB" dirty="0"/>
              <a:t>UK is providing a literature review</a:t>
            </a:r>
          </a:p>
        </p:txBody>
      </p:sp>
      <p:sp>
        <p:nvSpPr>
          <p:cNvPr id="5" name="Textfeld 4">
            <a:extLst>
              <a:ext uri="{FF2B5EF4-FFF2-40B4-BE49-F238E27FC236}">
                <a16:creationId xmlns:a16="http://schemas.microsoft.com/office/drawing/2014/main" id="{1E577270-21EC-9680-CFDC-DE2EFBBC3E1E}"/>
              </a:ext>
            </a:extLst>
          </p:cNvPr>
          <p:cNvSpPr txBox="1"/>
          <p:nvPr/>
        </p:nvSpPr>
        <p:spPr>
          <a:xfrm>
            <a:off x="727736" y="442208"/>
            <a:ext cx="8307714"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Expected studies/reviews</a:t>
            </a:r>
            <a:endParaRPr lang="en-GB" dirty="0"/>
          </a:p>
        </p:txBody>
      </p:sp>
    </p:spTree>
    <p:extLst>
      <p:ext uri="{BB962C8B-B14F-4D97-AF65-F5344CB8AC3E}">
        <p14:creationId xmlns:p14="http://schemas.microsoft.com/office/powerpoint/2010/main" val="2522189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15</a:t>
            </a:fld>
            <a:endParaRPr lang="de-DE" dirty="0"/>
          </a:p>
        </p:txBody>
      </p:sp>
      <p:sp>
        <p:nvSpPr>
          <p:cNvPr id="4" name="Textfeld 3">
            <a:extLst>
              <a:ext uri="{FF2B5EF4-FFF2-40B4-BE49-F238E27FC236}">
                <a16:creationId xmlns:a16="http://schemas.microsoft.com/office/drawing/2014/main" id="{5B661130-A600-AC3A-B7D0-4107DF741770}"/>
              </a:ext>
            </a:extLst>
          </p:cNvPr>
          <p:cNvSpPr txBox="1"/>
          <p:nvPr/>
        </p:nvSpPr>
        <p:spPr>
          <a:xfrm>
            <a:off x="184727" y="1043164"/>
            <a:ext cx="8663709" cy="2477601"/>
          </a:xfrm>
          <a:prstGeom prst="rect">
            <a:avLst/>
          </a:prstGeom>
          <a:noFill/>
        </p:spPr>
        <p:txBody>
          <a:bodyPr wrap="square">
            <a:spAutoFit/>
          </a:bodyPr>
          <a:lstStyle/>
          <a:p>
            <a:r>
              <a:rPr lang="en-GB" sz="1800" b="1" i="0" u="none" strike="noStrike" baseline="0" dirty="0">
                <a:solidFill>
                  <a:srgbClr val="000000"/>
                </a:solidFill>
                <a:latin typeface="Times New Roman" panose="02020603050405020304" pitchFamily="18" charset="0"/>
              </a:rPr>
              <a:t>Economic Commission for Europe </a:t>
            </a:r>
            <a:endParaRPr lang="en-GB" sz="1800" b="0" i="0" u="none" strike="noStrike" baseline="0" dirty="0">
              <a:solidFill>
                <a:srgbClr val="000000"/>
              </a:solidFill>
              <a:latin typeface="Times New Roman" panose="02020603050405020304" pitchFamily="18" charset="0"/>
            </a:endParaRPr>
          </a:p>
          <a:p>
            <a:r>
              <a:rPr lang="en-GB" sz="1800" b="0" i="0" u="none" strike="noStrike" baseline="0" dirty="0">
                <a:solidFill>
                  <a:srgbClr val="000000"/>
                </a:solidFill>
                <a:latin typeface="Times New Roman" panose="02020603050405020304" pitchFamily="18" charset="0"/>
              </a:rPr>
              <a:t>Inland Transport Committee </a:t>
            </a:r>
          </a:p>
          <a:p>
            <a:r>
              <a:rPr lang="en-US" sz="1400" b="1" i="0" u="none" strike="noStrike" baseline="0" dirty="0">
                <a:solidFill>
                  <a:srgbClr val="000000"/>
                </a:solidFill>
                <a:latin typeface="Times New Roman" panose="02020603050405020304" pitchFamily="18" charset="0"/>
              </a:rPr>
              <a:t>Global Forum for Road Traffic Safety </a:t>
            </a:r>
            <a:endParaRPr lang="en-US" sz="1400" b="0" i="0" u="none" strike="noStrike" baseline="0" dirty="0">
              <a:solidFill>
                <a:srgbClr val="000000"/>
              </a:solidFill>
              <a:latin typeface="Times New Roman" panose="02020603050405020304" pitchFamily="18" charset="0"/>
            </a:endParaRPr>
          </a:p>
          <a:p>
            <a:r>
              <a:rPr lang="en-GB" sz="1100" b="1" i="0" u="none" strike="noStrike" baseline="0" dirty="0">
                <a:solidFill>
                  <a:srgbClr val="000000"/>
                </a:solidFill>
                <a:latin typeface="Times New Roman" panose="02020603050405020304" pitchFamily="18" charset="0"/>
              </a:rPr>
              <a:t>Eighty-third session </a:t>
            </a:r>
            <a:endParaRPr lang="en-GB" sz="1100" b="0" i="0" u="none" strike="noStrike" baseline="0" dirty="0">
              <a:solidFill>
                <a:srgbClr val="000000"/>
              </a:solidFill>
              <a:latin typeface="Times New Roman" panose="02020603050405020304" pitchFamily="18" charset="0"/>
            </a:endParaRPr>
          </a:p>
          <a:p>
            <a:r>
              <a:rPr lang="en-GB" sz="1100" b="0" i="0" u="none" strike="noStrike" baseline="0" dirty="0">
                <a:solidFill>
                  <a:srgbClr val="000000"/>
                </a:solidFill>
                <a:latin typeface="Times New Roman" panose="02020603050405020304" pitchFamily="18" charset="0"/>
              </a:rPr>
              <a:t>Geneva, 20-24 September </a:t>
            </a:r>
          </a:p>
          <a:p>
            <a:r>
              <a:rPr lang="en-US" sz="1100" b="0" i="0" u="none" strike="noStrike" baseline="0" dirty="0">
                <a:solidFill>
                  <a:srgbClr val="000000"/>
                </a:solidFill>
                <a:latin typeface="Times New Roman" panose="02020603050405020304" pitchFamily="18" charset="0"/>
              </a:rPr>
              <a:t>Item 3 (c) iii of the provisional agenda </a:t>
            </a:r>
          </a:p>
          <a:p>
            <a:endParaRPr lang="en-US" sz="1100" b="0" i="0" u="none" strike="noStrike" baseline="0" dirty="0">
              <a:solidFill>
                <a:srgbClr val="000000"/>
              </a:solidFill>
              <a:latin typeface="Times New Roman" panose="02020603050405020304" pitchFamily="18" charset="0"/>
            </a:endParaRPr>
          </a:p>
          <a:p>
            <a:r>
              <a:rPr lang="en-US" sz="1800" b="1" i="0" u="none" strike="noStrike" baseline="0" dirty="0">
                <a:solidFill>
                  <a:srgbClr val="000000"/>
                </a:solidFill>
                <a:latin typeface="Times New Roman" panose="02020603050405020304" pitchFamily="18" charset="0"/>
              </a:rPr>
              <a:t>Position statement on optical and/or audible signals in the context of driver assistance systems, advanced driver assistance systems and autonomous vehicles </a:t>
            </a:r>
          </a:p>
          <a:p>
            <a:endParaRPr lang="en-US" sz="1100" b="0" i="0" u="none" strike="noStrike" baseline="0" dirty="0">
              <a:solidFill>
                <a:srgbClr val="000000"/>
              </a:solidFill>
              <a:latin typeface="Times New Roman" panose="02020603050405020304" pitchFamily="18" charset="0"/>
            </a:endParaRPr>
          </a:p>
          <a:p>
            <a:r>
              <a:rPr lang="en-GB" sz="1400" b="1" i="0" u="none" strike="noStrike" baseline="0" dirty="0">
                <a:solidFill>
                  <a:srgbClr val="000000"/>
                </a:solidFill>
                <a:latin typeface="Times New Roman" panose="02020603050405020304" pitchFamily="18" charset="0"/>
              </a:rPr>
              <a:t>Submitted by Germany </a:t>
            </a:r>
            <a:endParaRPr lang="en-GB" dirty="0"/>
          </a:p>
        </p:txBody>
      </p:sp>
      <p:sp>
        <p:nvSpPr>
          <p:cNvPr id="5" name="Textfeld 4">
            <a:extLst>
              <a:ext uri="{FF2B5EF4-FFF2-40B4-BE49-F238E27FC236}">
                <a16:creationId xmlns:a16="http://schemas.microsoft.com/office/drawing/2014/main" id="{65580B0B-AAF5-1C01-1D97-06F68979678C}"/>
              </a:ext>
            </a:extLst>
          </p:cNvPr>
          <p:cNvSpPr txBox="1"/>
          <p:nvPr/>
        </p:nvSpPr>
        <p:spPr>
          <a:xfrm>
            <a:off x="8977745" y="1070326"/>
            <a:ext cx="2826328" cy="646331"/>
          </a:xfrm>
          <a:prstGeom prst="rect">
            <a:avLst/>
          </a:prstGeom>
          <a:noFill/>
        </p:spPr>
        <p:txBody>
          <a:bodyPr wrap="square" rtlCol="0">
            <a:spAutoFit/>
          </a:bodyPr>
          <a:lstStyle/>
          <a:p>
            <a:r>
              <a:rPr lang="en-GB" sz="1800" b="0" i="0" u="none" strike="noStrike" baseline="0" dirty="0">
                <a:solidFill>
                  <a:srgbClr val="000000"/>
                </a:solidFill>
                <a:latin typeface="Times New Roman" panose="02020603050405020304" pitchFamily="18" charset="0"/>
              </a:rPr>
              <a:t>Informal document No. 2 </a:t>
            </a:r>
          </a:p>
          <a:p>
            <a:r>
              <a:rPr lang="en-GB" sz="1800" b="0" i="0" u="none" strike="noStrike" baseline="0" dirty="0">
                <a:solidFill>
                  <a:srgbClr val="000000"/>
                </a:solidFill>
                <a:latin typeface="Times New Roman" panose="02020603050405020304" pitchFamily="18" charset="0"/>
              </a:rPr>
              <a:t>30 August 2021 	</a:t>
            </a:r>
          </a:p>
        </p:txBody>
      </p:sp>
      <p:sp>
        <p:nvSpPr>
          <p:cNvPr id="6" name="Textfeld 5">
            <a:extLst>
              <a:ext uri="{FF2B5EF4-FFF2-40B4-BE49-F238E27FC236}">
                <a16:creationId xmlns:a16="http://schemas.microsoft.com/office/drawing/2014/main" id="{770580C1-BAF2-2842-BA07-587FCAB8A44D}"/>
              </a:ext>
            </a:extLst>
          </p:cNvPr>
          <p:cNvSpPr txBox="1"/>
          <p:nvPr/>
        </p:nvSpPr>
        <p:spPr>
          <a:xfrm>
            <a:off x="157019" y="3520765"/>
            <a:ext cx="11776364" cy="2893100"/>
          </a:xfrm>
          <a:prstGeom prst="rect">
            <a:avLst/>
          </a:prstGeom>
          <a:noFill/>
        </p:spPr>
        <p:txBody>
          <a:bodyPr wrap="square" rtlCol="0">
            <a:spAutoFit/>
          </a:bodyPr>
          <a:lstStyle/>
          <a:p>
            <a:r>
              <a:rPr lang="en-US" sz="1400" b="0" i="0" u="none" strike="noStrike" baseline="0" dirty="0">
                <a:solidFill>
                  <a:srgbClr val="000000"/>
                </a:solidFill>
                <a:latin typeface="Times New Roman" panose="02020603050405020304" pitchFamily="18" charset="0"/>
              </a:rPr>
              <a:t>Following this discussion, Germany supports the following points of view: </a:t>
            </a:r>
          </a:p>
          <a:p>
            <a:pPr marL="92075" indent="-92075"/>
            <a:r>
              <a:rPr lang="en-US" sz="1400" b="0" i="0" u="none" strike="noStrike" baseline="0" dirty="0">
                <a:solidFill>
                  <a:srgbClr val="000000"/>
                </a:solidFill>
                <a:latin typeface="Times New Roman" panose="02020603050405020304" pitchFamily="18" charset="0"/>
              </a:rPr>
              <a:t>- First and foremost, AVs should use the existing external signalization devices which are available in and used by current existing vehicles (direction indicators, brake lights, horn, etc.) without driver assistance systems. New and different solutions could cause confusion when road users have to interact with multiple vehicles, both conventional and automated. </a:t>
            </a:r>
          </a:p>
          <a:p>
            <a:pPr marL="92075" indent="-92075"/>
            <a:r>
              <a:rPr lang="en-US" sz="1400" b="0" i="0" u="none" strike="noStrike" baseline="0" dirty="0">
                <a:solidFill>
                  <a:srgbClr val="000000"/>
                </a:solidFill>
                <a:latin typeface="Times New Roman" panose="02020603050405020304" pitchFamily="18" charset="0"/>
              </a:rPr>
              <a:t>- AVs should signal their status and communicate their next intended actions using visual or audible signals or a combination of both only in special cases. </a:t>
            </a:r>
          </a:p>
          <a:p>
            <a:pPr marL="92075" indent="-92075"/>
            <a:r>
              <a:rPr lang="en-US" sz="1400" b="0" i="0" u="none" strike="noStrike" baseline="0" dirty="0">
                <a:solidFill>
                  <a:srgbClr val="000000"/>
                </a:solidFill>
                <a:latin typeface="Times New Roman" panose="02020603050405020304" pitchFamily="18" charset="0"/>
              </a:rPr>
              <a:t>- In such special cases, in general, they should make use of an optical signal (under normal traffic conditions and active autonomous driving). </a:t>
            </a:r>
          </a:p>
          <a:p>
            <a:pPr marL="92075" indent="-92075"/>
            <a:r>
              <a:rPr lang="en-US" sz="1400" b="0" i="0" u="none" strike="noStrike" baseline="0" dirty="0">
                <a:solidFill>
                  <a:srgbClr val="000000"/>
                </a:solidFill>
                <a:latin typeface="Times New Roman" panose="02020603050405020304" pitchFamily="18" charset="0"/>
              </a:rPr>
              <a:t>- For an optical signal it must be defined, when and under which conditions this signal should be activated. </a:t>
            </a:r>
          </a:p>
          <a:p>
            <a:pPr marL="92075" indent="-92075"/>
            <a:r>
              <a:rPr lang="en-US" sz="1400" b="0" i="0" u="none" strike="noStrike" baseline="0" dirty="0">
                <a:solidFill>
                  <a:srgbClr val="000000"/>
                </a:solidFill>
                <a:latin typeface="Times New Roman" panose="02020603050405020304" pitchFamily="18" charset="0"/>
              </a:rPr>
              <a:t>- In this context, e. g. interaction with police and other road users (pedestrians) shall be taken into account, depending on the extent of automation. </a:t>
            </a:r>
          </a:p>
          <a:p>
            <a:pPr marL="92075" indent="-92075"/>
            <a:r>
              <a:rPr lang="en-US" sz="1400" b="0" i="0" u="none" strike="noStrike" baseline="0" dirty="0">
                <a:solidFill>
                  <a:srgbClr val="000000"/>
                </a:solidFill>
                <a:latin typeface="Times New Roman" panose="02020603050405020304" pitchFamily="18" charset="0"/>
              </a:rPr>
              <a:t>- An optical signal to indicate that a vehicle is being driven by an automated driving system can be useful as a temporary solution to address specific needs in specific situations, e.g. autonomous parking of the vehicle. </a:t>
            </a:r>
          </a:p>
          <a:p>
            <a:pPr marL="92075" indent="-92075"/>
            <a:r>
              <a:rPr lang="en-US" sz="1400" b="0" i="0" u="none" strike="noStrike" baseline="0" dirty="0">
                <a:solidFill>
                  <a:srgbClr val="000000"/>
                </a:solidFill>
                <a:latin typeface="Times New Roman" panose="02020603050405020304" pitchFamily="18" charset="0"/>
              </a:rPr>
              <a:t>- We conclude that the traffic rules for automated vehicles must not be different from existing traffic rules. </a:t>
            </a:r>
          </a:p>
          <a:p>
            <a:pPr marL="92075" indent="-92075"/>
            <a:r>
              <a:rPr lang="en-US" sz="1400" b="0" i="0" u="none" strike="noStrike" baseline="0" dirty="0">
                <a:solidFill>
                  <a:srgbClr val="000000"/>
                </a:solidFill>
                <a:latin typeface="Times New Roman" panose="02020603050405020304" pitchFamily="18" charset="0"/>
              </a:rPr>
              <a:t>- We would like to clarify that the aforementioned points shall not prevent us from discussing the topic further, particularly taking into account audible signals, which could support e.g. disabled persons in communicative scenarios. </a:t>
            </a:r>
            <a:endParaRPr lang="en-GB" sz="1400" dirty="0"/>
          </a:p>
        </p:txBody>
      </p:sp>
      <p:sp>
        <p:nvSpPr>
          <p:cNvPr id="3" name="Textfeld 2">
            <a:extLst>
              <a:ext uri="{FF2B5EF4-FFF2-40B4-BE49-F238E27FC236}">
                <a16:creationId xmlns:a16="http://schemas.microsoft.com/office/drawing/2014/main" id="{42B9BDD6-5C0B-19EA-FFF6-6E833FDD918A}"/>
              </a:ext>
            </a:extLst>
          </p:cNvPr>
          <p:cNvSpPr txBox="1"/>
          <p:nvPr/>
        </p:nvSpPr>
        <p:spPr>
          <a:xfrm>
            <a:off x="727736" y="442208"/>
            <a:ext cx="8307714"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WP.1 Documents</a:t>
            </a:r>
          </a:p>
        </p:txBody>
      </p:sp>
    </p:spTree>
    <p:extLst>
      <p:ext uri="{BB962C8B-B14F-4D97-AF65-F5344CB8AC3E}">
        <p14:creationId xmlns:p14="http://schemas.microsoft.com/office/powerpoint/2010/main" val="3917766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16</a:t>
            </a:fld>
            <a:endParaRPr lang="de-DE" dirty="0"/>
          </a:p>
        </p:txBody>
      </p:sp>
      <p:sp>
        <p:nvSpPr>
          <p:cNvPr id="4" name="Textfeld 3">
            <a:extLst>
              <a:ext uri="{FF2B5EF4-FFF2-40B4-BE49-F238E27FC236}">
                <a16:creationId xmlns:a16="http://schemas.microsoft.com/office/drawing/2014/main" id="{3AEA5FB8-2A23-E00D-3E04-5C3F186FB2CB}"/>
              </a:ext>
            </a:extLst>
          </p:cNvPr>
          <p:cNvSpPr txBox="1"/>
          <p:nvPr/>
        </p:nvSpPr>
        <p:spPr>
          <a:xfrm>
            <a:off x="184727" y="1039273"/>
            <a:ext cx="11868728" cy="2123658"/>
          </a:xfrm>
          <a:prstGeom prst="rect">
            <a:avLst/>
          </a:prstGeom>
          <a:noFill/>
        </p:spPr>
        <p:txBody>
          <a:bodyPr wrap="square">
            <a:spAutoFit/>
          </a:bodyPr>
          <a:lstStyle/>
          <a:p>
            <a:r>
              <a:rPr lang="en-GB" b="1" i="0" u="none" strike="noStrike" baseline="0" dirty="0">
                <a:solidFill>
                  <a:srgbClr val="000000"/>
                </a:solidFill>
                <a:latin typeface="Times New Roman" panose="02020603050405020304" pitchFamily="18" charset="0"/>
              </a:rPr>
              <a:t>Economic Commission for Europe </a:t>
            </a:r>
            <a:endParaRPr lang="en-GB" b="0" i="0" u="none" strike="noStrike" baseline="0" dirty="0">
              <a:solidFill>
                <a:srgbClr val="000000"/>
              </a:solidFill>
              <a:latin typeface="Times New Roman" panose="02020603050405020304" pitchFamily="18" charset="0"/>
            </a:endParaRPr>
          </a:p>
          <a:p>
            <a:r>
              <a:rPr lang="en-GB" b="0" i="0" u="none" strike="noStrike" baseline="0" dirty="0">
                <a:solidFill>
                  <a:srgbClr val="000000"/>
                </a:solidFill>
                <a:latin typeface="Times New Roman" panose="02020603050405020304" pitchFamily="18" charset="0"/>
              </a:rPr>
              <a:t>Inland Transport Committee </a:t>
            </a:r>
          </a:p>
          <a:p>
            <a:r>
              <a:rPr lang="en-US" b="1" i="0" u="none" strike="noStrike" baseline="0" dirty="0">
                <a:solidFill>
                  <a:srgbClr val="000000"/>
                </a:solidFill>
                <a:latin typeface="Times New Roman" panose="02020603050405020304" pitchFamily="18" charset="0"/>
              </a:rPr>
              <a:t>Global Forum for Road Traffic Safety </a:t>
            </a:r>
            <a:endParaRPr lang="en-US" b="0" i="0" u="none" strike="noStrike" baseline="0" dirty="0">
              <a:solidFill>
                <a:srgbClr val="000000"/>
              </a:solidFill>
              <a:latin typeface="Times New Roman" panose="02020603050405020304" pitchFamily="18" charset="0"/>
            </a:endParaRPr>
          </a:p>
          <a:p>
            <a:r>
              <a:rPr lang="en-GB" sz="1100" b="1" i="0" u="none" strike="noStrike" baseline="0" dirty="0">
                <a:solidFill>
                  <a:srgbClr val="000000"/>
                </a:solidFill>
                <a:latin typeface="Times New Roman" panose="02020603050405020304" pitchFamily="18" charset="0"/>
              </a:rPr>
              <a:t>Eighty-fifth session </a:t>
            </a:r>
            <a:endParaRPr lang="en-GB" sz="1100" b="0" i="0" u="none" strike="noStrike" baseline="0" dirty="0">
              <a:solidFill>
                <a:srgbClr val="000000"/>
              </a:solidFill>
              <a:latin typeface="Times New Roman" panose="02020603050405020304" pitchFamily="18" charset="0"/>
            </a:endParaRPr>
          </a:p>
          <a:p>
            <a:r>
              <a:rPr lang="en-GB" sz="1100" b="0" i="0" u="none" strike="noStrike" baseline="0" dirty="0">
                <a:solidFill>
                  <a:srgbClr val="000000"/>
                </a:solidFill>
                <a:latin typeface="Times New Roman" panose="02020603050405020304" pitchFamily="18" charset="0"/>
              </a:rPr>
              <a:t>Geneva, 19-23 September 2022 </a:t>
            </a:r>
          </a:p>
          <a:p>
            <a:r>
              <a:rPr lang="en-US" sz="1100" b="0" i="0" u="none" strike="noStrike" baseline="0" dirty="0">
                <a:solidFill>
                  <a:srgbClr val="000000"/>
                </a:solidFill>
                <a:latin typeface="Times New Roman" panose="02020603050405020304" pitchFamily="18" charset="0"/>
              </a:rPr>
              <a:t>Item 3 (d) (ii) of the provisional agenda </a:t>
            </a:r>
          </a:p>
          <a:p>
            <a:endParaRPr lang="en-US" sz="600" b="0" i="0" u="none" strike="noStrike" baseline="0" dirty="0">
              <a:solidFill>
                <a:srgbClr val="000000"/>
              </a:solidFill>
              <a:latin typeface="Times New Roman" panose="02020603050405020304" pitchFamily="18" charset="0"/>
            </a:endParaRPr>
          </a:p>
          <a:p>
            <a:r>
              <a:rPr lang="en-GB" sz="2000" b="1" i="0" u="none" strike="noStrike" baseline="0" dirty="0">
                <a:solidFill>
                  <a:srgbClr val="000000"/>
                </a:solidFill>
                <a:latin typeface="Times New Roman" panose="02020603050405020304" pitchFamily="18" charset="0"/>
              </a:rPr>
              <a:t>ADS recognizability </a:t>
            </a:r>
          </a:p>
          <a:p>
            <a:endParaRPr lang="en-GB" sz="500" b="0" i="0" u="none" strike="noStrike" baseline="0" dirty="0">
              <a:solidFill>
                <a:srgbClr val="000000"/>
              </a:solidFill>
              <a:latin typeface="Times New Roman" panose="02020603050405020304" pitchFamily="18" charset="0"/>
            </a:endParaRPr>
          </a:p>
          <a:p>
            <a:r>
              <a:rPr lang="en-GB" sz="1400" b="1" i="0" u="none" strike="noStrike" baseline="0" dirty="0">
                <a:solidFill>
                  <a:srgbClr val="000000"/>
                </a:solidFill>
                <a:latin typeface="Times New Roman" panose="02020603050405020304" pitchFamily="18" charset="0"/>
              </a:rPr>
              <a:t>Submitted by the Netherlands </a:t>
            </a:r>
            <a:endParaRPr lang="en-GB" sz="1400" dirty="0"/>
          </a:p>
        </p:txBody>
      </p:sp>
      <p:sp>
        <p:nvSpPr>
          <p:cNvPr id="6" name="Textfeld 5">
            <a:extLst>
              <a:ext uri="{FF2B5EF4-FFF2-40B4-BE49-F238E27FC236}">
                <a16:creationId xmlns:a16="http://schemas.microsoft.com/office/drawing/2014/main" id="{9C02FFF7-EA14-B140-59CD-6364F2CD5E25}"/>
              </a:ext>
            </a:extLst>
          </p:cNvPr>
          <p:cNvSpPr txBox="1"/>
          <p:nvPr/>
        </p:nvSpPr>
        <p:spPr>
          <a:xfrm>
            <a:off x="184727" y="3282277"/>
            <a:ext cx="11785600" cy="3108543"/>
          </a:xfrm>
          <a:prstGeom prst="rect">
            <a:avLst/>
          </a:prstGeom>
          <a:noFill/>
        </p:spPr>
        <p:txBody>
          <a:bodyPr wrap="square" rtlCol="0">
            <a:spAutoFit/>
          </a:bodyPr>
          <a:lstStyle/>
          <a:p>
            <a:r>
              <a:rPr lang="en-GB" sz="1400" b="1" i="0" u="none" strike="noStrike" baseline="0" dirty="0">
                <a:solidFill>
                  <a:srgbClr val="000000"/>
                </a:solidFill>
                <a:latin typeface="Times New Roman" panose="02020603050405020304" pitchFamily="18" charset="0"/>
              </a:rPr>
              <a:t>Goal </a:t>
            </a:r>
            <a:endParaRPr lang="en-GB" sz="1400" b="0" i="0" u="none" strike="noStrike" baseline="0" dirty="0">
              <a:solidFill>
                <a:srgbClr val="000000"/>
              </a:solidFill>
              <a:latin typeface="Times New Roman" panose="02020603050405020304" pitchFamily="18" charset="0"/>
            </a:endParaRPr>
          </a:p>
          <a:p>
            <a:r>
              <a:rPr lang="en-US" sz="1300" b="0" i="0" u="none" strike="noStrike" baseline="0" dirty="0">
                <a:solidFill>
                  <a:srgbClr val="000000"/>
                </a:solidFill>
                <a:latin typeface="Times New Roman" panose="02020603050405020304" pitchFamily="18" charset="0"/>
              </a:rPr>
              <a:t>1. During the 85th meeting of WP.1, agenda item ‘Optical and/or audible signals in DAS and ADS vehicles’ will be discussed. The goal of this agenda item is to continue discussion on the topic of optical and/or audible signals in DAS and ADS vehicles to indicate their status and to communicate their intended actions on the roads. </a:t>
            </a:r>
          </a:p>
          <a:p>
            <a:r>
              <a:rPr lang="en-US" sz="1300" b="0" i="0" u="none" strike="noStrike" baseline="0" dirty="0">
                <a:solidFill>
                  <a:srgbClr val="000000"/>
                </a:solidFill>
                <a:latin typeface="Times New Roman" panose="02020603050405020304" pitchFamily="18" charset="0"/>
              </a:rPr>
              <a:t>….</a:t>
            </a:r>
          </a:p>
          <a:p>
            <a:r>
              <a:rPr lang="en-GB" sz="1300" b="1" i="0" u="none" strike="noStrike" baseline="0" dirty="0">
                <a:solidFill>
                  <a:srgbClr val="000000"/>
                </a:solidFill>
                <a:latin typeface="Times New Roman" panose="02020603050405020304" pitchFamily="18" charset="0"/>
              </a:rPr>
              <a:t>Considerations </a:t>
            </a:r>
          </a:p>
          <a:p>
            <a:r>
              <a:rPr lang="en-GB" sz="1300" b="1" dirty="0">
                <a:solidFill>
                  <a:srgbClr val="000000"/>
                </a:solidFill>
                <a:latin typeface="Times New Roman" panose="02020603050405020304" pitchFamily="18" charset="0"/>
              </a:rPr>
              <a:t>----</a:t>
            </a:r>
          </a:p>
          <a:p>
            <a:r>
              <a:rPr lang="en-GB" sz="1300" b="1" i="0" u="none" strike="noStrike" baseline="0" dirty="0">
                <a:solidFill>
                  <a:srgbClr val="000000"/>
                </a:solidFill>
                <a:latin typeface="Times New Roman" panose="02020603050405020304" pitchFamily="18" charset="0"/>
              </a:rPr>
              <a:t>Responsibility </a:t>
            </a:r>
          </a:p>
          <a:p>
            <a:r>
              <a:rPr lang="en-GB" sz="1300" b="1" dirty="0">
                <a:solidFill>
                  <a:srgbClr val="000000"/>
                </a:solidFill>
                <a:latin typeface="Times New Roman" panose="02020603050405020304" pitchFamily="18" charset="0"/>
              </a:rPr>
              <a:t>----</a:t>
            </a:r>
          </a:p>
          <a:p>
            <a:r>
              <a:rPr lang="en-US" sz="1300" b="1" i="0" u="none" strike="noStrike" baseline="0" dirty="0">
                <a:solidFill>
                  <a:srgbClr val="000000"/>
                </a:solidFill>
                <a:latin typeface="Times New Roman" panose="02020603050405020304" pitchFamily="18" charset="0"/>
              </a:rPr>
              <a:t>Remote operation of ADS vehicles </a:t>
            </a:r>
          </a:p>
          <a:p>
            <a:r>
              <a:rPr lang="en-US" sz="1300" b="1" dirty="0">
                <a:solidFill>
                  <a:srgbClr val="000000"/>
                </a:solidFill>
                <a:latin typeface="Times New Roman" panose="02020603050405020304" pitchFamily="18" charset="0"/>
              </a:rPr>
              <a:t>….</a:t>
            </a:r>
          </a:p>
          <a:p>
            <a:r>
              <a:rPr lang="en-US" sz="1300" b="1" i="0" u="none" strike="noStrike" baseline="0" dirty="0">
                <a:solidFill>
                  <a:srgbClr val="000000"/>
                </a:solidFill>
                <a:latin typeface="Times New Roman" panose="02020603050405020304" pitchFamily="18" charset="0"/>
              </a:rPr>
              <a:t>Exemption/permit/status of the system </a:t>
            </a:r>
          </a:p>
          <a:p>
            <a:r>
              <a:rPr lang="en-US" sz="1300" b="1" dirty="0">
                <a:solidFill>
                  <a:srgbClr val="000000"/>
                </a:solidFill>
                <a:latin typeface="Times New Roman" panose="02020603050405020304" pitchFamily="18" charset="0"/>
              </a:rPr>
              <a:t>…</a:t>
            </a:r>
          </a:p>
          <a:p>
            <a:r>
              <a:rPr lang="en-GB" sz="1300" b="1" i="0" u="none" strike="noStrike" baseline="0" dirty="0">
                <a:solidFill>
                  <a:srgbClr val="000000"/>
                </a:solidFill>
                <a:latin typeface="Times New Roman" panose="02020603050405020304" pitchFamily="18" charset="0"/>
              </a:rPr>
              <a:t>Police street checks </a:t>
            </a:r>
            <a:endParaRPr lang="en-GB" sz="1300" b="0" i="0" u="none" strike="noStrike" baseline="0" dirty="0">
              <a:solidFill>
                <a:srgbClr val="000000"/>
              </a:solidFill>
              <a:latin typeface="Times New Roman" panose="02020603050405020304" pitchFamily="18" charset="0"/>
            </a:endParaRPr>
          </a:p>
          <a:p>
            <a:r>
              <a:rPr lang="en-US" sz="1300" b="0" i="0" u="none" strike="noStrike" baseline="0" dirty="0">
                <a:solidFill>
                  <a:srgbClr val="000000"/>
                </a:solidFill>
                <a:latin typeface="Times New Roman" panose="02020603050405020304" pitchFamily="18" charset="0"/>
              </a:rPr>
              <a:t>…</a:t>
            </a:r>
            <a:endParaRPr lang="en-GB" sz="1300" b="0" i="0" u="none" strike="noStrike" baseline="0" dirty="0">
              <a:solidFill>
                <a:srgbClr val="000000"/>
              </a:solidFill>
              <a:latin typeface="Times New Roman" panose="02020603050405020304" pitchFamily="18" charset="0"/>
            </a:endParaRPr>
          </a:p>
          <a:p>
            <a:r>
              <a:rPr lang="en-GB" sz="1300" b="1" i="0" u="none" strike="noStrike" baseline="0" dirty="0">
                <a:solidFill>
                  <a:srgbClr val="000000"/>
                </a:solidFill>
                <a:latin typeface="Times New Roman" panose="02020603050405020304" pitchFamily="18" charset="0"/>
              </a:rPr>
              <a:t>Final note </a:t>
            </a:r>
            <a:endParaRPr lang="en-GB" sz="1300" b="0" i="0" u="none" strike="noStrike" baseline="0" dirty="0">
              <a:solidFill>
                <a:srgbClr val="000000"/>
              </a:solidFill>
              <a:latin typeface="Times New Roman" panose="02020603050405020304" pitchFamily="18" charset="0"/>
            </a:endParaRPr>
          </a:p>
        </p:txBody>
      </p:sp>
      <p:sp>
        <p:nvSpPr>
          <p:cNvPr id="3" name="Textfeld 2">
            <a:extLst>
              <a:ext uri="{FF2B5EF4-FFF2-40B4-BE49-F238E27FC236}">
                <a16:creationId xmlns:a16="http://schemas.microsoft.com/office/drawing/2014/main" id="{3E437416-50FC-5E28-8797-7E1D332481BE}"/>
              </a:ext>
            </a:extLst>
          </p:cNvPr>
          <p:cNvSpPr txBox="1"/>
          <p:nvPr/>
        </p:nvSpPr>
        <p:spPr>
          <a:xfrm>
            <a:off x="727736" y="442208"/>
            <a:ext cx="8307714"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WP.1 Documents</a:t>
            </a:r>
          </a:p>
        </p:txBody>
      </p:sp>
      <p:sp>
        <p:nvSpPr>
          <p:cNvPr id="8" name="Textfeld 7">
            <a:extLst>
              <a:ext uri="{FF2B5EF4-FFF2-40B4-BE49-F238E27FC236}">
                <a16:creationId xmlns:a16="http://schemas.microsoft.com/office/drawing/2014/main" id="{5EDA8749-8E01-C79B-9181-C830CDD7AA53}"/>
              </a:ext>
            </a:extLst>
          </p:cNvPr>
          <p:cNvSpPr txBox="1"/>
          <p:nvPr/>
        </p:nvSpPr>
        <p:spPr>
          <a:xfrm>
            <a:off x="8977745" y="1070326"/>
            <a:ext cx="2826328" cy="646331"/>
          </a:xfrm>
          <a:prstGeom prst="rect">
            <a:avLst/>
          </a:prstGeom>
          <a:noFill/>
        </p:spPr>
        <p:txBody>
          <a:bodyPr wrap="square" rtlCol="0">
            <a:spAutoFit/>
          </a:bodyPr>
          <a:lstStyle/>
          <a:p>
            <a:r>
              <a:rPr lang="en-GB" sz="1800" b="0" i="0" u="none" strike="noStrike" baseline="0" dirty="0">
                <a:solidFill>
                  <a:srgbClr val="000000"/>
                </a:solidFill>
                <a:latin typeface="Times New Roman" panose="02020603050405020304" pitchFamily="18" charset="0"/>
              </a:rPr>
              <a:t>Informal document No.11 </a:t>
            </a:r>
          </a:p>
          <a:p>
            <a:r>
              <a:rPr lang="en-GB" sz="1800" b="0" i="0" u="none" strike="noStrike" baseline="0" dirty="0">
                <a:solidFill>
                  <a:srgbClr val="000000"/>
                </a:solidFill>
                <a:latin typeface="Times New Roman" panose="02020603050405020304" pitchFamily="18" charset="0"/>
              </a:rPr>
              <a:t>13 September 2022 	</a:t>
            </a:r>
          </a:p>
        </p:txBody>
      </p:sp>
    </p:spTree>
    <p:extLst>
      <p:ext uri="{BB962C8B-B14F-4D97-AF65-F5344CB8AC3E}">
        <p14:creationId xmlns:p14="http://schemas.microsoft.com/office/powerpoint/2010/main" val="2095213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371A4AE-0E64-26B9-3CFB-95CD0D02C3E1}"/>
              </a:ext>
            </a:extLst>
          </p:cNvPr>
          <p:cNvSpPr>
            <a:spLocks noGrp="1"/>
          </p:cNvSpPr>
          <p:nvPr>
            <p:ph type="sldNum" sz="quarter" idx="12"/>
          </p:nvPr>
        </p:nvSpPr>
        <p:spPr/>
        <p:txBody>
          <a:bodyPr/>
          <a:lstStyle/>
          <a:p>
            <a:fld id="{920A611A-B439-47EC-9AB0-62E646C29293}" type="slidenum">
              <a:rPr lang="de-DE" smtClean="0"/>
              <a:t>17</a:t>
            </a:fld>
            <a:endParaRPr lang="de-DE" dirty="0"/>
          </a:p>
        </p:txBody>
      </p:sp>
      <p:sp>
        <p:nvSpPr>
          <p:cNvPr id="3" name="Textfeld 2">
            <a:extLst>
              <a:ext uri="{FF2B5EF4-FFF2-40B4-BE49-F238E27FC236}">
                <a16:creationId xmlns:a16="http://schemas.microsoft.com/office/drawing/2014/main" id="{8BC960F2-EB0D-189C-A869-1D2FEE0806FB}"/>
              </a:ext>
            </a:extLst>
          </p:cNvPr>
          <p:cNvSpPr txBox="1"/>
          <p:nvPr/>
        </p:nvSpPr>
        <p:spPr>
          <a:xfrm>
            <a:off x="1024128" y="1634623"/>
            <a:ext cx="9226296" cy="1015663"/>
          </a:xfrm>
          <a:prstGeom prst="rect">
            <a:avLst/>
          </a:prstGeom>
          <a:noFill/>
        </p:spPr>
        <p:txBody>
          <a:bodyPr wrap="square" rtlCol="0">
            <a:spAutoFit/>
          </a:bodyPr>
          <a:lstStyle/>
          <a:p>
            <a:r>
              <a:rPr lang="en-GB" sz="2000" dirty="0">
                <a:latin typeface="Times New Roman" panose="02020603050405020304" pitchFamily="18" charset="0"/>
                <a:cs typeface="Times New Roman" panose="02020603050405020304" pitchFamily="18" charset="0"/>
              </a:rPr>
              <a:t>Question to Governments and to WP. 1</a:t>
            </a:r>
          </a:p>
          <a:p>
            <a:endParaRPr lang="en-GB" sz="2000" dirty="0">
              <a:latin typeface="Times New Roman" panose="02020603050405020304" pitchFamily="18" charset="0"/>
              <a:cs typeface="Times New Roman" panose="02020603050405020304" pitchFamily="18" charset="0"/>
            </a:endParaRPr>
          </a:p>
          <a:p>
            <a:r>
              <a:rPr lang="en-GB" sz="2000" b="1" dirty="0">
                <a:latin typeface="Times New Roman" panose="02020603050405020304" pitchFamily="18" charset="0"/>
                <a:cs typeface="Times New Roman" panose="02020603050405020304" pitchFamily="18" charset="0"/>
              </a:rPr>
              <a:t>How can an ADS vehicle identify the legal request of any authority to stop?</a:t>
            </a:r>
          </a:p>
        </p:txBody>
      </p:sp>
      <p:pic>
        <p:nvPicPr>
          <p:cNvPr id="6" name="Grafik 5">
            <a:extLst>
              <a:ext uri="{FF2B5EF4-FFF2-40B4-BE49-F238E27FC236}">
                <a16:creationId xmlns:a16="http://schemas.microsoft.com/office/drawing/2014/main" id="{0C3137BC-FBD7-84FE-7D48-1BE336A38D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0872" y="3511620"/>
            <a:ext cx="3048000" cy="2033016"/>
          </a:xfrm>
          <a:prstGeom prst="rect">
            <a:avLst/>
          </a:prstGeom>
        </p:spPr>
      </p:pic>
      <p:sp>
        <p:nvSpPr>
          <p:cNvPr id="4" name="Textfeld 3">
            <a:extLst>
              <a:ext uri="{FF2B5EF4-FFF2-40B4-BE49-F238E27FC236}">
                <a16:creationId xmlns:a16="http://schemas.microsoft.com/office/drawing/2014/main" id="{FDDF2411-C929-63A2-8A3B-737E485FE5C9}"/>
              </a:ext>
            </a:extLst>
          </p:cNvPr>
          <p:cNvSpPr txBox="1"/>
          <p:nvPr/>
        </p:nvSpPr>
        <p:spPr>
          <a:xfrm>
            <a:off x="727736" y="442208"/>
            <a:ext cx="8809456" cy="800219"/>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Question to the authorities</a:t>
            </a:r>
          </a:p>
          <a:p>
            <a:endParaRPr lang="en-GB" dirty="0"/>
          </a:p>
        </p:txBody>
      </p:sp>
      <p:sp>
        <p:nvSpPr>
          <p:cNvPr id="5" name="Textfeld 4">
            <a:extLst>
              <a:ext uri="{FF2B5EF4-FFF2-40B4-BE49-F238E27FC236}">
                <a16:creationId xmlns:a16="http://schemas.microsoft.com/office/drawing/2014/main" id="{59CF8601-3ABE-90F1-A81D-5516AA1991CA}"/>
              </a:ext>
            </a:extLst>
          </p:cNvPr>
          <p:cNvSpPr txBox="1"/>
          <p:nvPr/>
        </p:nvSpPr>
        <p:spPr>
          <a:xfrm>
            <a:off x="5888816" y="5544636"/>
            <a:ext cx="1140056" cy="230832"/>
          </a:xfrm>
          <a:prstGeom prst="rect">
            <a:avLst/>
          </a:prstGeom>
          <a:noFill/>
        </p:spPr>
        <p:txBody>
          <a:bodyPr wrap="none" rtlCol="0">
            <a:spAutoFit/>
          </a:bodyPr>
          <a:lstStyle/>
          <a:p>
            <a:pPr algn="r"/>
            <a:r>
              <a:rPr lang="de-DE" sz="900" dirty="0"/>
              <a:t>source: Adobe Stock</a:t>
            </a:r>
          </a:p>
        </p:txBody>
      </p:sp>
    </p:spTree>
    <p:extLst>
      <p:ext uri="{BB962C8B-B14F-4D97-AF65-F5344CB8AC3E}">
        <p14:creationId xmlns:p14="http://schemas.microsoft.com/office/powerpoint/2010/main" val="3298361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7280" y="623316"/>
            <a:ext cx="10058400" cy="738124"/>
          </a:xfrm>
        </p:spPr>
        <p:txBody>
          <a:bodyPr>
            <a:normAutofit fontScale="90000"/>
          </a:bodyPr>
          <a:lstStyle/>
          <a:p>
            <a:br>
              <a:rPr lang="en-GB" dirty="0">
                <a:latin typeface="+mn-lt"/>
              </a:rPr>
            </a:br>
            <a:r>
              <a:rPr lang="en-GB" dirty="0">
                <a:latin typeface="+mn-lt"/>
              </a:rPr>
              <a:t>GRE TF AVSR</a:t>
            </a:r>
          </a:p>
        </p:txBody>
      </p:sp>
      <p:sp>
        <p:nvSpPr>
          <p:cNvPr id="13" name="Textfeld 12"/>
          <p:cNvSpPr txBox="1"/>
          <p:nvPr/>
        </p:nvSpPr>
        <p:spPr>
          <a:xfrm>
            <a:off x="1097281" y="2133431"/>
            <a:ext cx="10189556" cy="2215991"/>
          </a:xfrm>
          <a:prstGeom prst="rect">
            <a:avLst/>
          </a:prstGeom>
          <a:noFill/>
        </p:spPr>
        <p:txBody>
          <a:bodyPr wrap="square" rtlCol="0" anchor="t">
            <a:spAutoFit/>
          </a:bodyPr>
          <a:lstStyle/>
          <a:p>
            <a:endParaRPr lang="en-US" i="1" dirty="0"/>
          </a:p>
          <a:p>
            <a:r>
              <a:rPr lang="en-US" sz="6600" i="1" dirty="0"/>
              <a:t>Thank you for your attention!</a:t>
            </a:r>
          </a:p>
          <a:p>
            <a:endParaRPr lang="en-US" i="1" dirty="0"/>
          </a:p>
          <a:p>
            <a:endParaRPr lang="en-US" i="1" dirty="0"/>
          </a:p>
          <a:p>
            <a:endParaRPr lang="en-US" i="1" dirty="0"/>
          </a:p>
        </p:txBody>
      </p:sp>
      <p:sp>
        <p:nvSpPr>
          <p:cNvPr id="3" name="Foliennummernplatzhalter 2"/>
          <p:cNvSpPr>
            <a:spLocks noGrp="1"/>
          </p:cNvSpPr>
          <p:nvPr>
            <p:ph type="sldNum" sz="quarter" idx="12"/>
          </p:nvPr>
        </p:nvSpPr>
        <p:spPr/>
        <p:txBody>
          <a:bodyPr/>
          <a:lstStyle/>
          <a:p>
            <a:fld id="{920A611A-B439-47EC-9AB0-62E646C29293}" type="slidenum">
              <a:rPr lang="de-DE" smtClean="0"/>
              <a:t>18</a:t>
            </a:fld>
            <a:endParaRPr lang="de-DE" dirty="0"/>
          </a:p>
        </p:txBody>
      </p:sp>
    </p:spTree>
    <p:extLst>
      <p:ext uri="{BB962C8B-B14F-4D97-AF65-F5344CB8AC3E}">
        <p14:creationId xmlns:p14="http://schemas.microsoft.com/office/powerpoint/2010/main" val="3143132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7EA4F0A-D65D-7468-2117-01BEEFC65C6F}"/>
              </a:ext>
            </a:extLst>
          </p:cNvPr>
          <p:cNvSpPr>
            <a:spLocks noGrp="1"/>
          </p:cNvSpPr>
          <p:nvPr>
            <p:ph type="sldNum" sz="quarter" idx="12"/>
          </p:nvPr>
        </p:nvSpPr>
        <p:spPr/>
        <p:txBody>
          <a:bodyPr/>
          <a:lstStyle/>
          <a:p>
            <a:fld id="{920A611A-B439-47EC-9AB0-62E646C29293}" type="slidenum">
              <a:rPr lang="de-DE" smtClean="0"/>
              <a:t>19</a:t>
            </a:fld>
            <a:endParaRPr lang="de-DE" dirty="0"/>
          </a:p>
        </p:txBody>
      </p:sp>
      <p:sp>
        <p:nvSpPr>
          <p:cNvPr id="4" name="Textfeld 3">
            <a:extLst>
              <a:ext uri="{FF2B5EF4-FFF2-40B4-BE49-F238E27FC236}">
                <a16:creationId xmlns:a16="http://schemas.microsoft.com/office/drawing/2014/main" id="{4277033A-95D7-50F1-27F9-A413AD32D6A3}"/>
              </a:ext>
            </a:extLst>
          </p:cNvPr>
          <p:cNvSpPr txBox="1"/>
          <p:nvPr/>
        </p:nvSpPr>
        <p:spPr>
          <a:xfrm>
            <a:off x="423938" y="1258859"/>
            <a:ext cx="11019402" cy="3970318"/>
          </a:xfrm>
          <a:prstGeom prst="rect">
            <a:avLst/>
          </a:prstGeom>
          <a:noFill/>
        </p:spPr>
        <p:txBody>
          <a:bodyPr wrap="square" rtlCol="0">
            <a:spAutoFit/>
          </a:bodyPr>
          <a:lstStyle/>
          <a:p>
            <a:pPr marL="895350" indent="-895350"/>
            <a:r>
              <a:rPr lang="en-GB" dirty="0"/>
              <a:t>France	</a:t>
            </a:r>
            <a:r>
              <a:rPr lang="en-US" dirty="0"/>
              <a:t>France is in </a:t>
            </a:r>
            <a:r>
              <a:rPr lang="en-US" dirty="0" err="1"/>
              <a:t>favour</a:t>
            </a:r>
            <a:r>
              <a:rPr lang="en-US" dirty="0"/>
              <a:t> of such a signal to clearly identify autonomous vehicles in autonomous state. No specific requirements ideas at this stage, open for discussion, has suggested the possibility to use the existing lamps to switch from normal conditions to autonomous conditions</a:t>
            </a:r>
            <a:r>
              <a:rPr lang="en-GB" dirty="0"/>
              <a:t>. </a:t>
            </a:r>
          </a:p>
          <a:p>
            <a:pPr marL="895350" indent="-895350"/>
            <a:endParaRPr lang="en-GB" dirty="0"/>
          </a:p>
          <a:p>
            <a:pPr marL="895350" indent="-895350"/>
            <a:r>
              <a:rPr lang="en-GB" dirty="0"/>
              <a:t>Japan 	</a:t>
            </a:r>
            <a:r>
              <a:rPr lang="en-US" dirty="0"/>
              <a:t>Japan is in </a:t>
            </a:r>
            <a:r>
              <a:rPr lang="en-US" dirty="0" err="1"/>
              <a:t>favour</a:t>
            </a:r>
            <a:r>
              <a:rPr lang="en-US" dirty="0"/>
              <a:t> of having an external light signal and also of the policy proposed by GRVA. Japan believes that further discussion is needed on detailed regulatory requirements.</a:t>
            </a:r>
          </a:p>
          <a:p>
            <a:pPr marL="895350" indent="1588"/>
            <a:r>
              <a:rPr lang="en-US" dirty="0"/>
              <a:t>Japan now requires manufacturers to affix a sticker to automated vehicles. In addition, Japan has amended its Road Traffic Law to require autonomous vehicles without a driver to display the external signal.</a:t>
            </a:r>
          </a:p>
          <a:p>
            <a:pPr marL="895350" indent="1588"/>
            <a:endParaRPr lang="en-US" dirty="0"/>
          </a:p>
          <a:p>
            <a:pPr marL="895350" indent="-895350"/>
            <a:r>
              <a:rPr lang="en-GB" dirty="0"/>
              <a:t>UK	UK is not in favour of such a signal and wants to come to a common understanding as expressed by GRVA. 	UK clearly wants to have a provision to ban such signals on their roads </a:t>
            </a:r>
          </a:p>
          <a:p>
            <a:pPr marL="895350" indent="-895350"/>
            <a:endParaRPr lang="en-GB" dirty="0"/>
          </a:p>
          <a:p>
            <a:pPr marL="895350" indent="-895350"/>
            <a:r>
              <a:rPr lang="en-GB" dirty="0"/>
              <a:t>Korea	Korea is recently doing a study if and how to implement an ADS signal, however, no specifications available yet.</a:t>
            </a:r>
          </a:p>
        </p:txBody>
      </p:sp>
      <p:sp>
        <p:nvSpPr>
          <p:cNvPr id="3" name="Textfeld 2">
            <a:extLst>
              <a:ext uri="{FF2B5EF4-FFF2-40B4-BE49-F238E27FC236}">
                <a16:creationId xmlns:a16="http://schemas.microsoft.com/office/drawing/2014/main" id="{47295079-EB70-A18B-0F7A-0FF4E0DAD17B}"/>
              </a:ext>
            </a:extLst>
          </p:cNvPr>
          <p:cNvSpPr txBox="1"/>
          <p:nvPr/>
        </p:nvSpPr>
        <p:spPr>
          <a:xfrm>
            <a:off x="727736" y="442208"/>
            <a:ext cx="8809456" cy="523220"/>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Annex I – Statements of CP’s</a:t>
            </a:r>
          </a:p>
        </p:txBody>
      </p:sp>
    </p:spTree>
    <p:extLst>
      <p:ext uri="{BB962C8B-B14F-4D97-AF65-F5344CB8AC3E}">
        <p14:creationId xmlns:p14="http://schemas.microsoft.com/office/powerpoint/2010/main" val="3404481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2</a:t>
            </a:fld>
            <a:endParaRPr lang="de-DE" dirty="0"/>
          </a:p>
        </p:txBody>
      </p:sp>
      <p:sp>
        <p:nvSpPr>
          <p:cNvPr id="3" name="Titel 1"/>
          <p:cNvSpPr txBox="1">
            <a:spLocks/>
          </p:cNvSpPr>
          <p:nvPr/>
        </p:nvSpPr>
        <p:spPr>
          <a:xfrm>
            <a:off x="622854" y="104102"/>
            <a:ext cx="10546080" cy="738124"/>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en-GB" sz="3600" dirty="0">
              <a:latin typeface="+mn-lt"/>
            </a:endParaRPr>
          </a:p>
        </p:txBody>
      </p:sp>
      <p:sp>
        <p:nvSpPr>
          <p:cNvPr id="4" name="Textfeld 3"/>
          <p:cNvSpPr txBox="1"/>
          <p:nvPr/>
        </p:nvSpPr>
        <p:spPr>
          <a:xfrm>
            <a:off x="181913" y="3707170"/>
            <a:ext cx="11242430" cy="1015663"/>
          </a:xfrm>
          <a:prstGeom prst="rect">
            <a:avLst/>
          </a:prstGeom>
          <a:noFill/>
        </p:spPr>
        <p:txBody>
          <a:bodyPr wrap="square" rtlCol="0" anchor="ctr">
            <a:spAutoFit/>
          </a:bodyPr>
          <a:lstStyle/>
          <a:p>
            <a:pPr marL="449263" indent="-449263"/>
            <a:endParaRPr lang="en-GB" sz="2400" strike="sngStrike" dirty="0">
              <a:solidFill>
                <a:srgbClr val="FF0000"/>
              </a:solidFill>
            </a:endParaRPr>
          </a:p>
          <a:p>
            <a:r>
              <a:rPr lang="en-GB" b="1" i="1" dirty="0"/>
              <a:t>	</a:t>
            </a:r>
            <a:endParaRPr lang="de-DE" dirty="0"/>
          </a:p>
          <a:p>
            <a:endParaRPr lang="en-GB" dirty="0"/>
          </a:p>
        </p:txBody>
      </p:sp>
      <p:sp>
        <p:nvSpPr>
          <p:cNvPr id="5" name="Textfeld 4">
            <a:extLst>
              <a:ext uri="{FF2B5EF4-FFF2-40B4-BE49-F238E27FC236}">
                <a16:creationId xmlns:a16="http://schemas.microsoft.com/office/drawing/2014/main" id="{D08F2240-32C2-74DF-F462-A9CBED8F6001}"/>
              </a:ext>
            </a:extLst>
          </p:cNvPr>
          <p:cNvSpPr txBox="1"/>
          <p:nvPr/>
        </p:nvSpPr>
        <p:spPr>
          <a:xfrm>
            <a:off x="1529456" y="1525307"/>
            <a:ext cx="9133088" cy="2308324"/>
          </a:xfrm>
          <a:prstGeom prst="rect">
            <a:avLst/>
          </a:prstGeom>
          <a:noFill/>
        </p:spPr>
        <p:txBody>
          <a:bodyPr wrap="square" rtlCol="0">
            <a:spAutoFit/>
          </a:bodyPr>
          <a:lstStyle/>
          <a:p>
            <a:r>
              <a:rPr lang="en-GB" sz="3600" dirty="0"/>
              <a:t>After the last meeting of TF AVSR, a document was sent to GRE and published as</a:t>
            </a:r>
          </a:p>
          <a:p>
            <a:endParaRPr lang="en-GB" sz="3600" dirty="0"/>
          </a:p>
          <a:p>
            <a:r>
              <a:rPr lang="en-GB" sz="3600" dirty="0"/>
              <a:t>ECE/TRANS/WP.29/GRE/2023/9/Rev.3</a:t>
            </a:r>
          </a:p>
        </p:txBody>
      </p:sp>
      <p:sp>
        <p:nvSpPr>
          <p:cNvPr id="6" name="Textfeld 5">
            <a:extLst>
              <a:ext uri="{FF2B5EF4-FFF2-40B4-BE49-F238E27FC236}">
                <a16:creationId xmlns:a16="http://schemas.microsoft.com/office/drawing/2014/main" id="{A18267CB-EB5E-AD57-8981-4FCDF5E3502E}"/>
              </a:ext>
            </a:extLst>
          </p:cNvPr>
          <p:cNvSpPr txBox="1"/>
          <p:nvPr/>
        </p:nvSpPr>
        <p:spPr>
          <a:xfrm>
            <a:off x="1421706" y="4267869"/>
            <a:ext cx="9134764" cy="1200329"/>
          </a:xfrm>
          <a:prstGeom prst="rect">
            <a:avLst/>
          </a:prstGeom>
          <a:noFill/>
        </p:spPr>
        <p:txBody>
          <a:bodyPr wrap="square" rtlCol="0">
            <a:spAutoFit/>
          </a:bodyPr>
          <a:lstStyle/>
          <a:p>
            <a:pPr algn="ctr"/>
            <a:r>
              <a:rPr lang="en-GB" sz="3600" b="1" dirty="0"/>
              <a:t>However, several late but valid comments from France, need further discussion and thoughts!</a:t>
            </a:r>
          </a:p>
        </p:txBody>
      </p:sp>
      <p:sp>
        <p:nvSpPr>
          <p:cNvPr id="7" name="Textfeld 6">
            <a:extLst>
              <a:ext uri="{FF2B5EF4-FFF2-40B4-BE49-F238E27FC236}">
                <a16:creationId xmlns:a16="http://schemas.microsoft.com/office/drawing/2014/main" id="{B3CB23C5-AAC5-A0E2-0D32-ED34BD1090BE}"/>
              </a:ext>
            </a:extLst>
          </p:cNvPr>
          <p:cNvSpPr txBox="1"/>
          <p:nvPr/>
        </p:nvSpPr>
        <p:spPr>
          <a:xfrm>
            <a:off x="727736" y="442208"/>
            <a:ext cx="8809456" cy="800219"/>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Fitness of UN-R48</a:t>
            </a:r>
          </a:p>
          <a:p>
            <a:endParaRPr lang="en-GB" dirty="0"/>
          </a:p>
        </p:txBody>
      </p:sp>
    </p:spTree>
    <p:extLst>
      <p:ext uri="{BB962C8B-B14F-4D97-AF65-F5344CB8AC3E}">
        <p14:creationId xmlns:p14="http://schemas.microsoft.com/office/powerpoint/2010/main" val="2939148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20</a:t>
            </a:fld>
            <a:endParaRPr lang="de-DE" dirty="0"/>
          </a:p>
        </p:txBody>
      </p:sp>
      <p:sp>
        <p:nvSpPr>
          <p:cNvPr id="5" name="Textfeld 4">
            <a:extLst>
              <a:ext uri="{FF2B5EF4-FFF2-40B4-BE49-F238E27FC236}">
                <a16:creationId xmlns:a16="http://schemas.microsoft.com/office/drawing/2014/main" id="{6185A5CF-4AFB-3E61-9C2E-0EDBBC41B69B}"/>
              </a:ext>
            </a:extLst>
          </p:cNvPr>
          <p:cNvSpPr txBox="1"/>
          <p:nvPr/>
        </p:nvSpPr>
        <p:spPr>
          <a:xfrm>
            <a:off x="727736" y="442208"/>
            <a:ext cx="8809456" cy="523220"/>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Annex I – Statements of CP’s</a:t>
            </a:r>
          </a:p>
        </p:txBody>
      </p:sp>
      <p:sp>
        <p:nvSpPr>
          <p:cNvPr id="6" name="Textfeld 5">
            <a:extLst>
              <a:ext uri="{FF2B5EF4-FFF2-40B4-BE49-F238E27FC236}">
                <a16:creationId xmlns:a16="http://schemas.microsoft.com/office/drawing/2014/main" id="{1F7A30A7-A9AD-0592-ADB7-56F0F8BDEE60}"/>
              </a:ext>
            </a:extLst>
          </p:cNvPr>
          <p:cNvSpPr txBox="1"/>
          <p:nvPr/>
        </p:nvSpPr>
        <p:spPr>
          <a:xfrm>
            <a:off x="423938" y="1258859"/>
            <a:ext cx="11019402" cy="3139321"/>
          </a:xfrm>
          <a:prstGeom prst="rect">
            <a:avLst/>
          </a:prstGeom>
          <a:noFill/>
        </p:spPr>
        <p:txBody>
          <a:bodyPr wrap="square" rtlCol="0">
            <a:spAutoFit/>
          </a:bodyPr>
          <a:lstStyle/>
          <a:p>
            <a:pPr marL="1162050" indent="-985838"/>
            <a:r>
              <a:rPr lang="en-GB" dirty="0"/>
              <a:t>Australia 	Australia’s general view is that, in the initial stages of deployment and while there is a mixed fleet of ADS and Non-ADS vehicles, there may be benefit in communicating to Other Road Users (ORUs) that a vehicle’s ADS is operating. </a:t>
            </a:r>
            <a:endParaRPr lang="de-DE" dirty="0"/>
          </a:p>
          <a:p>
            <a:pPr marL="1162050" indent="-985838"/>
            <a:r>
              <a:rPr lang="en-GB" dirty="0"/>
              <a:t>	Australia recommends that GRE continues to coordinate work with GRVA and conducts analysis of research and establishes high level principles related to light-signalling for ADS operational status which is in accordance with the outcomes from WP.29’s November 2022 session.</a:t>
            </a:r>
          </a:p>
          <a:p>
            <a:pPr marL="1162050" indent="-985838"/>
            <a:endParaRPr lang="en-GB" dirty="0"/>
          </a:p>
          <a:p>
            <a:pPr marL="1162050" indent="-985838"/>
            <a:r>
              <a:rPr lang="en-GB" dirty="0"/>
              <a:t>China 	China does allow such a signal; however, it is yet not required by GB-standards and defined inside the new, draft GB standard for light-signalling devices</a:t>
            </a:r>
          </a:p>
          <a:p>
            <a:pPr marL="1162050" indent="-985838"/>
            <a:endParaRPr lang="en-GB" dirty="0"/>
          </a:p>
          <a:p>
            <a:pPr marL="1162050" indent="-985838"/>
            <a:r>
              <a:rPr lang="en-GB" dirty="0"/>
              <a:t>SAE	SAE has established a recommended practice (SAE J3134) about ADS marker lamps.</a:t>
            </a:r>
          </a:p>
        </p:txBody>
      </p:sp>
    </p:spTree>
    <p:extLst>
      <p:ext uri="{BB962C8B-B14F-4D97-AF65-F5344CB8AC3E}">
        <p14:creationId xmlns:p14="http://schemas.microsoft.com/office/powerpoint/2010/main" val="18704847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0F1315B0-AF68-E94B-51C7-7E723ED181D6}"/>
              </a:ext>
            </a:extLst>
          </p:cNvPr>
          <p:cNvSpPr>
            <a:spLocks noGrp="1"/>
          </p:cNvSpPr>
          <p:nvPr>
            <p:ph type="sldNum" sz="quarter" idx="12"/>
          </p:nvPr>
        </p:nvSpPr>
        <p:spPr/>
        <p:txBody>
          <a:bodyPr/>
          <a:lstStyle/>
          <a:p>
            <a:fld id="{920A611A-B439-47EC-9AB0-62E646C29293}" type="slidenum">
              <a:rPr lang="de-DE" smtClean="0"/>
              <a:t>21</a:t>
            </a:fld>
            <a:endParaRPr lang="de-DE" dirty="0"/>
          </a:p>
        </p:txBody>
      </p:sp>
      <p:sp>
        <p:nvSpPr>
          <p:cNvPr id="5" name="Textfeld 4">
            <a:extLst>
              <a:ext uri="{FF2B5EF4-FFF2-40B4-BE49-F238E27FC236}">
                <a16:creationId xmlns:a16="http://schemas.microsoft.com/office/drawing/2014/main" id="{A57E25D5-1C1A-995B-CAEA-64ED669362D7}"/>
              </a:ext>
            </a:extLst>
          </p:cNvPr>
          <p:cNvSpPr txBox="1"/>
          <p:nvPr/>
        </p:nvSpPr>
        <p:spPr>
          <a:xfrm>
            <a:off x="727736" y="2445062"/>
            <a:ext cx="10464800" cy="2862322"/>
          </a:xfrm>
          <a:prstGeom prst="rect">
            <a:avLst/>
          </a:prstGeom>
          <a:noFill/>
        </p:spPr>
        <p:txBody>
          <a:bodyPr wrap="square" rtlCol="0">
            <a:spAutoFit/>
          </a:bodyPr>
          <a:lstStyle/>
          <a:p>
            <a:r>
              <a:rPr lang="en-GB" dirty="0"/>
              <a:t>On page 82 of this document, it is stated under item 7.2.:</a:t>
            </a:r>
          </a:p>
          <a:p>
            <a:endParaRPr lang="en-GB" dirty="0"/>
          </a:p>
          <a:p>
            <a:r>
              <a:rPr lang="en-GB" b="1" i="1" dirty="0"/>
              <a:t>7.2. External HMI </a:t>
            </a:r>
            <a:endParaRPr lang="en-GB" dirty="0"/>
          </a:p>
          <a:p>
            <a:r>
              <a:rPr lang="en-US" dirty="0"/>
              <a:t>The following issues concerning the interaction of the vehicle within its context of operation for e-HMI were identified: </a:t>
            </a:r>
            <a:r>
              <a:rPr lang="en-US" dirty="0">
                <a:solidFill>
                  <a:srgbClr val="FF0000"/>
                </a:solidFill>
              </a:rPr>
              <a:t>to make clear that no additional e-HMI for interaction with the environment is needed (thus, no new standards are required); the need to have a signal that the vehicle is under ADS control; and rural platooning for safe overtaking. </a:t>
            </a:r>
            <a:r>
              <a:rPr lang="en-US" dirty="0"/>
              <a:t>The key stakeholders to lead the necessary actions outlined in Table 11 (further below) are the European Commission (DG Grow and DG R&amp;I), OEMs, logistic companies and UNECE WP.29 Similar to external HMI, the actions required and outlined in the table can be completed within one to three years for Level 3 automation. </a:t>
            </a:r>
            <a:endParaRPr lang="en-GB" dirty="0"/>
          </a:p>
        </p:txBody>
      </p:sp>
      <p:sp>
        <p:nvSpPr>
          <p:cNvPr id="3" name="Textfeld 2">
            <a:extLst>
              <a:ext uri="{FF2B5EF4-FFF2-40B4-BE49-F238E27FC236}">
                <a16:creationId xmlns:a16="http://schemas.microsoft.com/office/drawing/2014/main" id="{04ED98A0-5076-CAC7-26F9-1167BDFCB63A}"/>
              </a:ext>
            </a:extLst>
          </p:cNvPr>
          <p:cNvSpPr txBox="1"/>
          <p:nvPr/>
        </p:nvSpPr>
        <p:spPr>
          <a:xfrm>
            <a:off x="727736" y="442208"/>
            <a:ext cx="8809456" cy="523220"/>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Annex II – Most relevant studies</a:t>
            </a:r>
          </a:p>
        </p:txBody>
      </p:sp>
      <p:sp>
        <p:nvSpPr>
          <p:cNvPr id="7" name="Titel 1">
            <a:extLst>
              <a:ext uri="{FF2B5EF4-FFF2-40B4-BE49-F238E27FC236}">
                <a16:creationId xmlns:a16="http://schemas.microsoft.com/office/drawing/2014/main" id="{84B84DD5-F29A-FDE6-C433-8E5A5F89631D}"/>
              </a:ext>
            </a:extLst>
          </p:cNvPr>
          <p:cNvSpPr txBox="1">
            <a:spLocks/>
          </p:cNvSpPr>
          <p:nvPr/>
        </p:nvSpPr>
        <p:spPr>
          <a:xfrm>
            <a:off x="703917" y="1056640"/>
            <a:ext cx="10508566" cy="987770"/>
          </a:xfrm>
          <a:prstGeom prst="rect">
            <a:avLst/>
          </a:prstGeom>
        </p:spPr>
        <p:txBody>
          <a:bodyPr>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000" dirty="0"/>
              <a:t>European Commission, Directorate-General for Mobility and Transport, Montalvo, C., Willemsen, D., </a:t>
            </a:r>
            <a:r>
              <a:rPr lang="en-US" sz="2000" dirty="0" err="1"/>
              <a:t>Hoedemaeker</a:t>
            </a:r>
            <a:r>
              <a:rPr lang="en-US" sz="2000" dirty="0"/>
              <a:t>, M. (2020). Study on the effects of automation on road user </a:t>
            </a:r>
            <a:r>
              <a:rPr lang="en-US" sz="2000" dirty="0" err="1"/>
              <a:t>behaviour</a:t>
            </a:r>
            <a:r>
              <a:rPr lang="en-US" sz="2000" dirty="0"/>
              <a:t> and performance: final report, Publications Office. https://data.europa.eu/doi/10.2832/431870. </a:t>
            </a:r>
            <a:endParaRPr lang="en-GB" sz="2200" dirty="0"/>
          </a:p>
        </p:txBody>
      </p:sp>
    </p:spTree>
    <p:extLst>
      <p:ext uri="{BB962C8B-B14F-4D97-AF65-F5344CB8AC3E}">
        <p14:creationId xmlns:p14="http://schemas.microsoft.com/office/powerpoint/2010/main" val="34036722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22</a:t>
            </a:fld>
            <a:endParaRPr lang="de-DE" dirty="0"/>
          </a:p>
        </p:txBody>
      </p:sp>
      <p:sp>
        <p:nvSpPr>
          <p:cNvPr id="10" name="Textfeld 9">
            <a:extLst>
              <a:ext uri="{FF2B5EF4-FFF2-40B4-BE49-F238E27FC236}">
                <a16:creationId xmlns:a16="http://schemas.microsoft.com/office/drawing/2014/main" id="{863F837F-3B64-88E0-0682-2183BE8CE31F}"/>
              </a:ext>
            </a:extLst>
          </p:cNvPr>
          <p:cNvSpPr txBox="1"/>
          <p:nvPr/>
        </p:nvSpPr>
        <p:spPr>
          <a:xfrm>
            <a:off x="1161764" y="2262378"/>
            <a:ext cx="10464800" cy="369332"/>
          </a:xfrm>
          <a:prstGeom prst="rect">
            <a:avLst/>
          </a:prstGeom>
          <a:noFill/>
        </p:spPr>
        <p:txBody>
          <a:bodyPr wrap="square" rtlCol="0">
            <a:spAutoFit/>
          </a:bodyPr>
          <a:lstStyle/>
          <a:p>
            <a:r>
              <a:rPr lang="en-GB" dirty="0"/>
              <a:t>And in table 11 on page 83 of this document, as stated under item 7.2.:</a:t>
            </a:r>
          </a:p>
        </p:txBody>
      </p:sp>
      <p:sp>
        <p:nvSpPr>
          <p:cNvPr id="11" name="Textfeld 10">
            <a:extLst>
              <a:ext uri="{FF2B5EF4-FFF2-40B4-BE49-F238E27FC236}">
                <a16:creationId xmlns:a16="http://schemas.microsoft.com/office/drawing/2014/main" id="{EE5C3F2B-B028-E098-1ECC-730F07B1D94B}"/>
              </a:ext>
            </a:extLst>
          </p:cNvPr>
          <p:cNvSpPr txBox="1"/>
          <p:nvPr/>
        </p:nvSpPr>
        <p:spPr>
          <a:xfrm>
            <a:off x="1273908" y="2766646"/>
            <a:ext cx="3485661" cy="646331"/>
          </a:xfrm>
          <a:prstGeom prst="rect">
            <a:avLst/>
          </a:prstGeom>
          <a:noFill/>
        </p:spPr>
        <p:txBody>
          <a:bodyPr wrap="square" rtlCol="0">
            <a:spAutoFit/>
          </a:bodyPr>
          <a:lstStyle/>
          <a:p>
            <a:endParaRPr lang="en-GB" dirty="0"/>
          </a:p>
          <a:p>
            <a:r>
              <a:rPr lang="en-US" dirty="0"/>
              <a:t> </a:t>
            </a:r>
          </a:p>
        </p:txBody>
      </p:sp>
      <p:pic>
        <p:nvPicPr>
          <p:cNvPr id="12" name="Picture 3">
            <a:extLst>
              <a:ext uri="{FF2B5EF4-FFF2-40B4-BE49-F238E27FC236}">
                <a16:creationId xmlns:a16="http://schemas.microsoft.com/office/drawing/2014/main" id="{49CF0A21-812F-4476-FC55-37D955C754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1764" y="2637196"/>
            <a:ext cx="6978771" cy="748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a:extLst>
              <a:ext uri="{FF2B5EF4-FFF2-40B4-BE49-F238E27FC236}">
                <a16:creationId xmlns:a16="http://schemas.microsoft.com/office/drawing/2014/main" id="{05153510-573A-0CC2-56AA-F263770A66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1764" y="3446186"/>
            <a:ext cx="6903934" cy="19052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feld 13">
            <a:extLst>
              <a:ext uri="{FF2B5EF4-FFF2-40B4-BE49-F238E27FC236}">
                <a16:creationId xmlns:a16="http://schemas.microsoft.com/office/drawing/2014/main" id="{596CEFEA-FC4C-CD80-EBDF-49D60541A824}"/>
              </a:ext>
            </a:extLst>
          </p:cNvPr>
          <p:cNvSpPr txBox="1"/>
          <p:nvPr/>
        </p:nvSpPr>
        <p:spPr>
          <a:xfrm>
            <a:off x="1161764" y="5477774"/>
            <a:ext cx="6084425" cy="369332"/>
          </a:xfrm>
          <a:prstGeom prst="rect">
            <a:avLst/>
          </a:prstGeom>
          <a:noFill/>
        </p:spPr>
        <p:txBody>
          <a:bodyPr wrap="square" rtlCol="0">
            <a:spAutoFit/>
          </a:bodyPr>
          <a:lstStyle/>
          <a:p>
            <a:r>
              <a:rPr lang="en-GB" dirty="0">
                <a:solidFill>
                  <a:srgbClr val="FF0000"/>
                </a:solidFill>
              </a:rPr>
              <a:t>But with two exceptions!</a:t>
            </a:r>
          </a:p>
        </p:txBody>
      </p:sp>
      <p:sp>
        <p:nvSpPr>
          <p:cNvPr id="3" name="Textfeld 2">
            <a:extLst>
              <a:ext uri="{FF2B5EF4-FFF2-40B4-BE49-F238E27FC236}">
                <a16:creationId xmlns:a16="http://schemas.microsoft.com/office/drawing/2014/main" id="{9F228A9B-BA6E-13E9-4C74-1DA74A862698}"/>
              </a:ext>
            </a:extLst>
          </p:cNvPr>
          <p:cNvSpPr txBox="1"/>
          <p:nvPr/>
        </p:nvSpPr>
        <p:spPr>
          <a:xfrm>
            <a:off x="727736" y="442208"/>
            <a:ext cx="8809456" cy="523220"/>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Annex II – Most relevant studies</a:t>
            </a:r>
          </a:p>
        </p:txBody>
      </p:sp>
      <p:sp>
        <p:nvSpPr>
          <p:cNvPr id="4" name="Titel 1">
            <a:extLst>
              <a:ext uri="{FF2B5EF4-FFF2-40B4-BE49-F238E27FC236}">
                <a16:creationId xmlns:a16="http://schemas.microsoft.com/office/drawing/2014/main" id="{DB45C1DE-8D53-768B-60AC-52CAC9D71C4A}"/>
              </a:ext>
            </a:extLst>
          </p:cNvPr>
          <p:cNvSpPr txBox="1">
            <a:spLocks/>
          </p:cNvSpPr>
          <p:nvPr/>
        </p:nvSpPr>
        <p:spPr>
          <a:xfrm>
            <a:off x="703917" y="1056640"/>
            <a:ext cx="10508566" cy="987770"/>
          </a:xfrm>
          <a:prstGeom prst="rect">
            <a:avLst/>
          </a:prstGeom>
        </p:spPr>
        <p:txBody>
          <a:bodyPr>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000" dirty="0"/>
              <a:t>European Commission, Directorate-General for Mobility and Transport, Montalvo, C., Willemsen, D., </a:t>
            </a:r>
            <a:r>
              <a:rPr lang="en-US" sz="2000" dirty="0" err="1"/>
              <a:t>Hoedemaeker</a:t>
            </a:r>
            <a:r>
              <a:rPr lang="en-US" sz="2000" dirty="0"/>
              <a:t>, M. (2020). Study on the effects of automation on road user </a:t>
            </a:r>
            <a:r>
              <a:rPr lang="en-US" sz="2000" dirty="0" err="1"/>
              <a:t>behaviour</a:t>
            </a:r>
            <a:r>
              <a:rPr lang="en-US" sz="2000" dirty="0"/>
              <a:t> and performance: final report, Publications Office. https://data.europa.eu/doi/10.2832/431870. </a:t>
            </a:r>
            <a:endParaRPr lang="en-GB" sz="2200" dirty="0"/>
          </a:p>
        </p:txBody>
      </p:sp>
    </p:spTree>
    <p:extLst>
      <p:ext uri="{BB962C8B-B14F-4D97-AF65-F5344CB8AC3E}">
        <p14:creationId xmlns:p14="http://schemas.microsoft.com/office/powerpoint/2010/main" val="2025349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23</a:t>
            </a:fld>
            <a:endParaRPr lang="de-DE" dirty="0"/>
          </a:p>
        </p:txBody>
      </p:sp>
      <p:sp>
        <p:nvSpPr>
          <p:cNvPr id="10" name="Textfeld 9">
            <a:extLst>
              <a:ext uri="{FF2B5EF4-FFF2-40B4-BE49-F238E27FC236}">
                <a16:creationId xmlns:a16="http://schemas.microsoft.com/office/drawing/2014/main" id="{B82BADEA-E8F5-FA13-5BB3-8ED2D8A47F20}"/>
              </a:ext>
            </a:extLst>
          </p:cNvPr>
          <p:cNvSpPr txBox="1"/>
          <p:nvPr/>
        </p:nvSpPr>
        <p:spPr>
          <a:xfrm>
            <a:off x="1273908" y="2766646"/>
            <a:ext cx="3485661" cy="646331"/>
          </a:xfrm>
          <a:prstGeom prst="rect">
            <a:avLst/>
          </a:prstGeom>
          <a:noFill/>
        </p:spPr>
        <p:txBody>
          <a:bodyPr wrap="square" rtlCol="0">
            <a:spAutoFit/>
          </a:bodyPr>
          <a:lstStyle/>
          <a:p>
            <a:endParaRPr lang="en-GB" dirty="0"/>
          </a:p>
          <a:p>
            <a:r>
              <a:rPr lang="en-US" dirty="0"/>
              <a:t> </a:t>
            </a:r>
          </a:p>
        </p:txBody>
      </p:sp>
      <p:pic>
        <p:nvPicPr>
          <p:cNvPr id="11" name="Picture 3">
            <a:extLst>
              <a:ext uri="{FF2B5EF4-FFF2-40B4-BE49-F238E27FC236}">
                <a16:creationId xmlns:a16="http://schemas.microsoft.com/office/drawing/2014/main" id="{3FCCF323-BEFF-9090-6721-168BA7E9C4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1764" y="2335290"/>
            <a:ext cx="6978771" cy="748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feld 11">
            <a:extLst>
              <a:ext uri="{FF2B5EF4-FFF2-40B4-BE49-F238E27FC236}">
                <a16:creationId xmlns:a16="http://schemas.microsoft.com/office/drawing/2014/main" id="{6531155B-A97A-CFDE-6C4F-FA5DD6031804}"/>
              </a:ext>
            </a:extLst>
          </p:cNvPr>
          <p:cNvSpPr txBox="1"/>
          <p:nvPr/>
        </p:nvSpPr>
        <p:spPr>
          <a:xfrm>
            <a:off x="1161762" y="2002352"/>
            <a:ext cx="6084425" cy="646331"/>
          </a:xfrm>
          <a:prstGeom prst="rect">
            <a:avLst/>
          </a:prstGeom>
          <a:noFill/>
        </p:spPr>
        <p:txBody>
          <a:bodyPr wrap="square" rtlCol="0">
            <a:spAutoFit/>
          </a:bodyPr>
          <a:lstStyle/>
          <a:p>
            <a:r>
              <a:rPr lang="en-GB" dirty="0">
                <a:solidFill>
                  <a:srgbClr val="FF0000"/>
                </a:solidFill>
              </a:rPr>
              <a:t>Those two exceptions are:</a:t>
            </a:r>
          </a:p>
          <a:p>
            <a:endParaRPr lang="en-GB" dirty="0">
              <a:solidFill>
                <a:srgbClr val="FF0000"/>
              </a:solidFill>
            </a:endParaRPr>
          </a:p>
        </p:txBody>
      </p:sp>
      <p:pic>
        <p:nvPicPr>
          <p:cNvPr id="13" name="Picture 2">
            <a:extLst>
              <a:ext uri="{FF2B5EF4-FFF2-40B4-BE49-F238E27FC236}">
                <a16:creationId xmlns:a16="http://schemas.microsoft.com/office/drawing/2014/main" id="{C2B5377B-AA9B-103B-164E-59BE946DF6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9418" y="3083895"/>
            <a:ext cx="6903461" cy="31361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a:extLst>
              <a:ext uri="{FF2B5EF4-FFF2-40B4-BE49-F238E27FC236}">
                <a16:creationId xmlns:a16="http://schemas.microsoft.com/office/drawing/2014/main" id="{8955B6E1-90B2-1C31-901A-8760FF28FE90}"/>
              </a:ext>
            </a:extLst>
          </p:cNvPr>
          <p:cNvSpPr txBox="1"/>
          <p:nvPr/>
        </p:nvSpPr>
        <p:spPr>
          <a:xfrm>
            <a:off x="727736" y="442208"/>
            <a:ext cx="8809456" cy="523220"/>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Annex II – Most relevant studies</a:t>
            </a:r>
          </a:p>
        </p:txBody>
      </p:sp>
      <p:sp>
        <p:nvSpPr>
          <p:cNvPr id="4" name="Titel 1">
            <a:extLst>
              <a:ext uri="{FF2B5EF4-FFF2-40B4-BE49-F238E27FC236}">
                <a16:creationId xmlns:a16="http://schemas.microsoft.com/office/drawing/2014/main" id="{5FAA6EFD-DC68-742B-331C-B8ABFB89F117}"/>
              </a:ext>
            </a:extLst>
          </p:cNvPr>
          <p:cNvSpPr txBox="1">
            <a:spLocks/>
          </p:cNvSpPr>
          <p:nvPr/>
        </p:nvSpPr>
        <p:spPr>
          <a:xfrm>
            <a:off x="703917" y="1056640"/>
            <a:ext cx="10508566" cy="987770"/>
          </a:xfrm>
          <a:prstGeom prst="rect">
            <a:avLst/>
          </a:prstGeom>
        </p:spPr>
        <p:txBody>
          <a:bodyPr>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000" dirty="0"/>
              <a:t>European Commission, Directorate-General for Mobility and Transport, Montalvo, C., Willemsen, D., </a:t>
            </a:r>
            <a:r>
              <a:rPr lang="en-US" sz="2000" dirty="0" err="1"/>
              <a:t>Hoedemaeker</a:t>
            </a:r>
            <a:r>
              <a:rPr lang="en-US" sz="2000" dirty="0"/>
              <a:t>, M. (2020). Study on the effects of automation on road user </a:t>
            </a:r>
            <a:r>
              <a:rPr lang="en-US" sz="2000" dirty="0" err="1"/>
              <a:t>behaviour</a:t>
            </a:r>
            <a:r>
              <a:rPr lang="en-US" sz="2000" dirty="0"/>
              <a:t> and performance: final report, Publications Office. https://data.europa.eu/doi/10.2832/431870. </a:t>
            </a:r>
            <a:endParaRPr lang="en-GB" sz="2200" dirty="0"/>
          </a:p>
        </p:txBody>
      </p:sp>
    </p:spTree>
    <p:extLst>
      <p:ext uri="{BB962C8B-B14F-4D97-AF65-F5344CB8AC3E}">
        <p14:creationId xmlns:p14="http://schemas.microsoft.com/office/powerpoint/2010/main" val="4285794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24</a:t>
            </a:fld>
            <a:endParaRPr lang="de-DE" dirty="0"/>
          </a:p>
        </p:txBody>
      </p:sp>
      <p:sp>
        <p:nvSpPr>
          <p:cNvPr id="5" name="Titel 1">
            <a:extLst>
              <a:ext uri="{FF2B5EF4-FFF2-40B4-BE49-F238E27FC236}">
                <a16:creationId xmlns:a16="http://schemas.microsoft.com/office/drawing/2014/main" id="{9B9D4F55-E273-14F2-CD79-6BFF90A97683}"/>
              </a:ext>
            </a:extLst>
          </p:cNvPr>
          <p:cNvSpPr txBox="1">
            <a:spLocks/>
          </p:cNvSpPr>
          <p:nvPr/>
        </p:nvSpPr>
        <p:spPr>
          <a:xfrm>
            <a:off x="727736" y="1033539"/>
            <a:ext cx="10058400" cy="1244472"/>
          </a:xfrm>
          <a:prstGeom prst="rect">
            <a:avLst/>
          </a:prstGeom>
        </p:spPr>
        <p:txBody>
          <a:bodyP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1800" dirty="0"/>
              <a:t>WP.1-2021 - </a:t>
            </a:r>
            <a:r>
              <a:rPr lang="en-GB" sz="1800" b="1" dirty="0"/>
              <a:t>Informal document No.3 </a:t>
            </a:r>
            <a:br>
              <a:rPr lang="en-GB" sz="1800" b="1" dirty="0"/>
            </a:br>
            <a:r>
              <a:rPr lang="en-US" sz="2000" b="1" dirty="0"/>
              <a:t>Brief Comments on Requiring Automated Vehicles to Communicate a Mode of Operation: The Importance of Avoiding Unintended Consequences </a:t>
            </a:r>
            <a:br>
              <a:rPr lang="en-US" sz="2000" b="1" dirty="0"/>
            </a:br>
            <a:br>
              <a:rPr lang="en-US" sz="800" b="1" dirty="0"/>
            </a:br>
            <a:r>
              <a:rPr lang="de-DE" sz="1800" dirty="0"/>
              <a:t>Bruce Mehler (bmehler@mit.edu) March 4, 2021 </a:t>
            </a:r>
            <a:endParaRPr lang="en-GB" sz="1800" dirty="0"/>
          </a:p>
        </p:txBody>
      </p:sp>
      <p:sp>
        <p:nvSpPr>
          <p:cNvPr id="6" name="Textfeld 5">
            <a:extLst>
              <a:ext uri="{FF2B5EF4-FFF2-40B4-BE49-F238E27FC236}">
                <a16:creationId xmlns:a16="http://schemas.microsoft.com/office/drawing/2014/main" id="{813453CB-7464-2857-A100-A5C06B512F89}"/>
              </a:ext>
            </a:extLst>
          </p:cNvPr>
          <p:cNvSpPr txBox="1"/>
          <p:nvPr/>
        </p:nvSpPr>
        <p:spPr>
          <a:xfrm>
            <a:off x="731252" y="2143720"/>
            <a:ext cx="11229099" cy="4278094"/>
          </a:xfrm>
          <a:prstGeom prst="rect">
            <a:avLst/>
          </a:prstGeom>
          <a:noFill/>
        </p:spPr>
        <p:txBody>
          <a:bodyPr wrap="square" rtlCol="0">
            <a:spAutoFit/>
          </a:bodyPr>
          <a:lstStyle/>
          <a:p>
            <a:pPr marL="342900" indent="-342900">
              <a:buAutoNum type="arabicPeriod"/>
            </a:pPr>
            <a:r>
              <a:rPr lang="en-US" sz="1700" dirty="0"/>
              <a:t>I should make it clear at the start of this brief comment that </a:t>
            </a:r>
            <a:r>
              <a:rPr lang="en-US" sz="1700" dirty="0">
                <a:solidFill>
                  <a:srgbClr val="FF0000"/>
                </a:solidFill>
              </a:rPr>
              <a:t>I am not firmly opposed to the idea of requiring an automated vehicle to signal in some manner it’s mode of operation. </a:t>
            </a:r>
            <a:r>
              <a:rPr lang="en-US" sz="1700" dirty="0"/>
              <a:t>At first consideration, I expect that many people see this as a very reasonable and desirable proposal. However, as we look at research data, particularly considering pedestrian interactions with “automated” vehicles, there are both data and antidotal evidence that suggest that attempts to communicate the status of a vehicle and its “intended” behavior can cause confusion and may have unintended negative consequences when vehicles are in mixed traffic situations where both automated and manually controlled vehicles are present. ……</a:t>
            </a:r>
          </a:p>
          <a:p>
            <a:r>
              <a:rPr lang="en-US" sz="1700" dirty="0"/>
              <a:t>….</a:t>
            </a:r>
          </a:p>
          <a:p>
            <a:pPr marL="342900" indent="-342900">
              <a:buFont typeface="+mj-lt"/>
              <a:buAutoNum type="arabicPeriod" startAt="8"/>
            </a:pPr>
            <a:r>
              <a:rPr lang="en-US" sz="1700" dirty="0"/>
              <a:t>Again, this is, indeed, a complex topic as there may be good reasons for some knowability as to whether a vehicle is currently in automated or manual control. For example, this may be important when the police or other safety or management related officials need to understand the status of a vehicle. However, as outlined above, there can be unintended consequences and overall safety may be better served by proceeding very cautiously before requiring overt distinction between automated and manually driven vehicles. </a:t>
            </a:r>
            <a:r>
              <a:rPr lang="en-US" sz="1700" dirty="0">
                <a:solidFill>
                  <a:srgbClr val="FF0000"/>
                </a:solidFill>
              </a:rPr>
              <a:t>In particular, it will be important to carefully test specific signaling methods to ensure they do not increase confusion or have unacceptable levels of misinterpretation. </a:t>
            </a:r>
            <a:r>
              <a:rPr lang="en-US" sz="1700" dirty="0"/>
              <a:t>Simply specifying that a visual and/or auditory method of signaling status be employed runs the risk of unintended, negative consequences. </a:t>
            </a:r>
          </a:p>
        </p:txBody>
      </p:sp>
      <p:sp>
        <p:nvSpPr>
          <p:cNvPr id="3" name="Textfeld 2">
            <a:extLst>
              <a:ext uri="{FF2B5EF4-FFF2-40B4-BE49-F238E27FC236}">
                <a16:creationId xmlns:a16="http://schemas.microsoft.com/office/drawing/2014/main" id="{A8B55734-CFC1-7EE5-6D43-E5ED481DE2A2}"/>
              </a:ext>
            </a:extLst>
          </p:cNvPr>
          <p:cNvSpPr txBox="1"/>
          <p:nvPr/>
        </p:nvSpPr>
        <p:spPr>
          <a:xfrm>
            <a:off x="727736" y="442208"/>
            <a:ext cx="8809456" cy="523220"/>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Annex II – Most relevant studies</a:t>
            </a:r>
          </a:p>
        </p:txBody>
      </p:sp>
    </p:spTree>
    <p:extLst>
      <p:ext uri="{BB962C8B-B14F-4D97-AF65-F5344CB8AC3E}">
        <p14:creationId xmlns:p14="http://schemas.microsoft.com/office/powerpoint/2010/main" val="18077885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25</a:t>
            </a:fld>
            <a:endParaRPr lang="de-DE" dirty="0"/>
          </a:p>
        </p:txBody>
      </p:sp>
      <p:sp>
        <p:nvSpPr>
          <p:cNvPr id="5" name="Textfeld 4">
            <a:extLst>
              <a:ext uri="{FF2B5EF4-FFF2-40B4-BE49-F238E27FC236}">
                <a16:creationId xmlns:a16="http://schemas.microsoft.com/office/drawing/2014/main" id="{B3E78EE5-EC4F-01F4-6531-BD9C8CCD2744}"/>
              </a:ext>
            </a:extLst>
          </p:cNvPr>
          <p:cNvSpPr txBox="1"/>
          <p:nvPr/>
        </p:nvSpPr>
        <p:spPr>
          <a:xfrm>
            <a:off x="727736" y="2920652"/>
            <a:ext cx="10373080" cy="615553"/>
          </a:xfrm>
          <a:prstGeom prst="rect">
            <a:avLst/>
          </a:prstGeom>
          <a:noFill/>
        </p:spPr>
        <p:txBody>
          <a:bodyPr wrap="square" rtlCol="0">
            <a:spAutoFit/>
          </a:bodyPr>
          <a:lstStyle/>
          <a:p>
            <a:r>
              <a:rPr lang="en-GB" sz="1700" dirty="0"/>
              <a:t> </a:t>
            </a:r>
            <a:r>
              <a:rPr lang="en-US" sz="1700" dirty="0"/>
              <a:t>1. The issue discussed in this paper was brought to the attention of WP1 by Germany and the GRE Task Force on “Automated Vehicle Signaling Requirements (AVSR)” in the informal document 13 of March 2020. …</a:t>
            </a:r>
            <a:endParaRPr lang="en-GB" sz="1700" dirty="0"/>
          </a:p>
        </p:txBody>
      </p:sp>
      <p:sp>
        <p:nvSpPr>
          <p:cNvPr id="6" name="Textfeld 5">
            <a:extLst>
              <a:ext uri="{FF2B5EF4-FFF2-40B4-BE49-F238E27FC236}">
                <a16:creationId xmlns:a16="http://schemas.microsoft.com/office/drawing/2014/main" id="{136B1A1F-CEDE-D1A2-2CA4-CBEBEB7F591C}"/>
              </a:ext>
            </a:extLst>
          </p:cNvPr>
          <p:cNvSpPr txBox="1"/>
          <p:nvPr/>
        </p:nvSpPr>
        <p:spPr>
          <a:xfrm>
            <a:off x="727736" y="3826437"/>
            <a:ext cx="10373080" cy="877163"/>
          </a:xfrm>
          <a:prstGeom prst="rect">
            <a:avLst/>
          </a:prstGeom>
          <a:noFill/>
        </p:spPr>
        <p:txBody>
          <a:bodyPr wrap="square" rtlCol="0">
            <a:spAutoFit/>
          </a:bodyPr>
          <a:lstStyle/>
          <a:p>
            <a:r>
              <a:rPr lang="en-US" sz="1700" dirty="0"/>
              <a:t>2. Signals allowing automated vehicles (AV) to communicate their intended actions to other road users have often been tested with pedestrians. Different types of communication interfaces have been proposed and trialed. Such interfaces include: text messages displayed on the vehicle windscreen or projected on the roadway (e.g. “walk”, …)</a:t>
            </a:r>
            <a:endParaRPr lang="en-GB" sz="1700" dirty="0"/>
          </a:p>
        </p:txBody>
      </p:sp>
      <p:sp>
        <p:nvSpPr>
          <p:cNvPr id="7" name="Textfeld 6">
            <a:extLst>
              <a:ext uri="{FF2B5EF4-FFF2-40B4-BE49-F238E27FC236}">
                <a16:creationId xmlns:a16="http://schemas.microsoft.com/office/drawing/2014/main" id="{010D7A44-7BD5-474E-AF48-750CC1973486}"/>
              </a:ext>
            </a:extLst>
          </p:cNvPr>
          <p:cNvSpPr txBox="1"/>
          <p:nvPr/>
        </p:nvSpPr>
        <p:spPr>
          <a:xfrm>
            <a:off x="727736" y="4993832"/>
            <a:ext cx="10373080" cy="877163"/>
          </a:xfrm>
          <a:prstGeom prst="rect">
            <a:avLst/>
          </a:prstGeom>
          <a:noFill/>
        </p:spPr>
        <p:txBody>
          <a:bodyPr wrap="square" rtlCol="0">
            <a:spAutoFit/>
          </a:bodyPr>
          <a:lstStyle/>
          <a:p>
            <a:r>
              <a:rPr lang="en-US" sz="1700" dirty="0"/>
              <a:t>7. </a:t>
            </a:r>
            <a:r>
              <a:rPr lang="en-US" sz="1700" dirty="0">
                <a:solidFill>
                  <a:srgbClr val="FF0000"/>
                </a:solidFill>
              </a:rPr>
              <a:t>In conclusion, the IFP is opposed to the introduction of signals (optical or audible) indicating AVs’ intended actions to pedestrians. </a:t>
            </a:r>
            <a:r>
              <a:rPr lang="en-US" sz="1700" u="sng" dirty="0">
                <a:solidFill>
                  <a:srgbClr val="FF0000"/>
                </a:solidFill>
              </a:rPr>
              <a:t>The IFP is not opposed to signals indicating the status of the vehicle (whether the autonomous mode is on or not) as long as pedestrians are not expected to change their behavior in the presence of this signal.</a:t>
            </a:r>
            <a:endParaRPr lang="en-GB" sz="1700" u="sng" dirty="0">
              <a:solidFill>
                <a:srgbClr val="FF0000"/>
              </a:solidFill>
            </a:endParaRPr>
          </a:p>
        </p:txBody>
      </p:sp>
      <p:sp>
        <p:nvSpPr>
          <p:cNvPr id="8" name="Titel 1">
            <a:extLst>
              <a:ext uri="{FF2B5EF4-FFF2-40B4-BE49-F238E27FC236}">
                <a16:creationId xmlns:a16="http://schemas.microsoft.com/office/drawing/2014/main" id="{5DF82A8D-0B11-7E5C-9FEC-41DE8B352681}"/>
              </a:ext>
            </a:extLst>
          </p:cNvPr>
          <p:cNvSpPr txBox="1">
            <a:spLocks/>
          </p:cNvSpPr>
          <p:nvPr/>
        </p:nvSpPr>
        <p:spPr>
          <a:xfrm>
            <a:off x="727736" y="1029436"/>
            <a:ext cx="9862794" cy="1487886"/>
          </a:xfrm>
          <a:prstGeom prst="rect">
            <a:avLst/>
          </a:prstGeom>
        </p:spPr>
        <p:txBody>
          <a:bodyPr>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1800" dirty="0"/>
              <a:t>WP.1-2022 - </a:t>
            </a:r>
            <a:r>
              <a:rPr lang="en-GB" sz="1800" b="1" dirty="0"/>
              <a:t>Informal document No. 6</a:t>
            </a:r>
            <a:br>
              <a:rPr lang="en-GB" sz="1800" dirty="0"/>
            </a:br>
            <a:r>
              <a:rPr lang="en-US" sz="1800" dirty="0">
                <a:latin typeface="Arial" panose="020B0604020202020204" pitchFamily="34" charset="0"/>
                <a:cs typeface="Arial" panose="020B0604020202020204" pitchFamily="34" charset="0"/>
              </a:rPr>
              <a:t>Convention on Road Traffic (1968):- Driving permits </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Human factors and automated driving as key  issues for future road traffic </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Optical and/or audible signals in DAS and ADS vehicles</a:t>
            </a:r>
            <a:br>
              <a:rPr lang="en-US" sz="2000" b="1" dirty="0">
                <a:latin typeface="Arial" panose="020B0604020202020204" pitchFamily="34" charset="0"/>
                <a:cs typeface="Arial" panose="020B0604020202020204" pitchFamily="34" charset="0"/>
              </a:rPr>
            </a:br>
            <a:br>
              <a:rPr lang="en-GB"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 </a:t>
            </a:r>
            <a:r>
              <a:rPr lang="en-US" sz="1600" b="1" dirty="0">
                <a:latin typeface="Arial" panose="020B0604020202020204" pitchFamily="34" charset="0"/>
                <a:cs typeface="Arial" panose="020B0604020202020204" pitchFamily="34" charset="0"/>
              </a:rPr>
              <a:t>Submitted by the International Federation of Pedestrians (IFP)</a:t>
            </a:r>
            <a:endParaRPr lang="en-GB" sz="2000" dirty="0">
              <a:latin typeface="Arial" panose="020B0604020202020204" pitchFamily="34" charset="0"/>
              <a:cs typeface="Arial" panose="020B0604020202020204" pitchFamily="34" charset="0"/>
            </a:endParaRPr>
          </a:p>
        </p:txBody>
      </p:sp>
      <p:sp>
        <p:nvSpPr>
          <p:cNvPr id="3" name="Textfeld 2">
            <a:extLst>
              <a:ext uri="{FF2B5EF4-FFF2-40B4-BE49-F238E27FC236}">
                <a16:creationId xmlns:a16="http://schemas.microsoft.com/office/drawing/2014/main" id="{96748BB0-1BB4-897F-08D8-DA5782A1946A}"/>
              </a:ext>
            </a:extLst>
          </p:cNvPr>
          <p:cNvSpPr txBox="1"/>
          <p:nvPr/>
        </p:nvSpPr>
        <p:spPr>
          <a:xfrm>
            <a:off x="727736" y="442208"/>
            <a:ext cx="8809456" cy="523220"/>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Annex II – Most relevant studies</a:t>
            </a:r>
          </a:p>
        </p:txBody>
      </p:sp>
    </p:spTree>
    <p:extLst>
      <p:ext uri="{BB962C8B-B14F-4D97-AF65-F5344CB8AC3E}">
        <p14:creationId xmlns:p14="http://schemas.microsoft.com/office/powerpoint/2010/main" val="3487927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9512FBD-8AE7-50E9-0A66-818983B26B53}"/>
              </a:ext>
            </a:extLst>
          </p:cNvPr>
          <p:cNvSpPr>
            <a:spLocks noGrp="1"/>
          </p:cNvSpPr>
          <p:nvPr>
            <p:ph type="sldNum" sz="quarter" idx="12"/>
          </p:nvPr>
        </p:nvSpPr>
        <p:spPr/>
        <p:txBody>
          <a:bodyPr/>
          <a:lstStyle/>
          <a:p>
            <a:fld id="{920A611A-B439-47EC-9AB0-62E646C29293}" type="slidenum">
              <a:rPr lang="de-DE" smtClean="0"/>
              <a:t>3</a:t>
            </a:fld>
            <a:endParaRPr lang="de-DE" dirty="0"/>
          </a:p>
        </p:txBody>
      </p:sp>
      <p:sp>
        <p:nvSpPr>
          <p:cNvPr id="3" name="Textfeld 2">
            <a:extLst>
              <a:ext uri="{FF2B5EF4-FFF2-40B4-BE49-F238E27FC236}">
                <a16:creationId xmlns:a16="http://schemas.microsoft.com/office/drawing/2014/main" id="{A5431F62-BB31-8400-186B-EFB4AB84412E}"/>
              </a:ext>
            </a:extLst>
          </p:cNvPr>
          <p:cNvSpPr txBox="1"/>
          <p:nvPr/>
        </p:nvSpPr>
        <p:spPr>
          <a:xfrm>
            <a:off x="2235200" y="1062182"/>
            <a:ext cx="5347855" cy="858982"/>
          </a:xfrm>
          <a:prstGeom prst="rect">
            <a:avLst/>
          </a:prstGeom>
          <a:noFill/>
        </p:spPr>
        <p:txBody>
          <a:bodyPr wrap="square" rtlCol="0">
            <a:spAutoFit/>
          </a:bodyPr>
          <a:lstStyle/>
          <a:p>
            <a:endParaRPr lang="en-GB" dirty="0"/>
          </a:p>
        </p:txBody>
      </p:sp>
      <p:sp>
        <p:nvSpPr>
          <p:cNvPr id="4" name="Textfeld 3">
            <a:extLst>
              <a:ext uri="{FF2B5EF4-FFF2-40B4-BE49-F238E27FC236}">
                <a16:creationId xmlns:a16="http://schemas.microsoft.com/office/drawing/2014/main" id="{BEE415B9-18EA-3CDB-9F45-1D82E775D8CD}"/>
              </a:ext>
            </a:extLst>
          </p:cNvPr>
          <p:cNvSpPr txBox="1"/>
          <p:nvPr/>
        </p:nvSpPr>
        <p:spPr>
          <a:xfrm>
            <a:off x="1339273" y="1314796"/>
            <a:ext cx="8617527" cy="4552593"/>
          </a:xfrm>
          <a:prstGeom prst="rect">
            <a:avLst/>
          </a:prstGeom>
          <a:noFill/>
        </p:spPr>
        <p:txBody>
          <a:bodyPr wrap="square" rtlCol="0">
            <a:spAutoFit/>
          </a:bodyPr>
          <a:lstStyle/>
          <a:p>
            <a:r>
              <a:rPr lang="en-GB" sz="2400" b="1" dirty="0"/>
              <a:t>Only result of the Review of R 45:</a:t>
            </a:r>
          </a:p>
          <a:p>
            <a:endParaRPr lang="en-GB" sz="4000" b="1" dirty="0"/>
          </a:p>
          <a:p>
            <a:pPr>
              <a:lnSpc>
                <a:spcPct val="115000"/>
              </a:lnSpc>
              <a:spcAft>
                <a:spcPts val="800"/>
              </a:spcAft>
            </a:pPr>
            <a:r>
              <a:rPr lang="en-GB" sz="1800" i="1" kern="100" dirty="0">
                <a:effectLst/>
                <a:latin typeface="Times New Roman" panose="02020603050405020304" pitchFamily="18" charset="0"/>
                <a:ea typeface="Aptos" panose="020B0004020202020204" pitchFamily="34" charset="0"/>
                <a:cs typeface="Times New Roman" panose="02020603050405020304" pitchFamily="18" charset="0"/>
              </a:rPr>
              <a:t>Paragraph 6.5.4.,</a:t>
            </a:r>
            <a:r>
              <a:rPr lang="en-GB" sz="1800" kern="100" dirty="0">
                <a:effectLst/>
                <a:latin typeface="Times New Roman" panose="02020603050405020304" pitchFamily="18" charset="0"/>
                <a:ea typeface="Aptos" panose="020B0004020202020204" pitchFamily="34" charset="0"/>
                <a:cs typeface="Times New Roman" panose="02020603050405020304" pitchFamily="18" charset="0"/>
              </a:rPr>
              <a:t> amend to read:</a:t>
            </a:r>
            <a:endParaRPr lang="de-DE"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Times New Roman" panose="02020603050405020304" pitchFamily="18" charset="0"/>
                <a:ea typeface="Aptos" panose="020B0004020202020204" pitchFamily="34" charset="0"/>
                <a:cs typeface="Times New Roman" panose="02020603050405020304" pitchFamily="18" charset="0"/>
              </a:rPr>
              <a:t>“6.5.4.	The control of the cleaning device </a:t>
            </a:r>
            <a:r>
              <a:rPr lang="en-GB" sz="1800" strike="sngStrike" kern="100" dirty="0">
                <a:effectLst/>
                <a:latin typeface="Times New Roman" panose="02020603050405020304" pitchFamily="18" charset="0"/>
                <a:ea typeface="Aptos" panose="020B0004020202020204" pitchFamily="34" charset="0"/>
                <a:cs typeface="Times New Roman" panose="02020603050405020304" pitchFamily="18" charset="0"/>
              </a:rPr>
              <a:t>shall</a:t>
            </a:r>
            <a:r>
              <a:rPr lang="en-GB" sz="18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GB" sz="1800" b="1" kern="100" dirty="0">
                <a:effectLst/>
                <a:latin typeface="Times New Roman" panose="02020603050405020304" pitchFamily="18" charset="0"/>
                <a:ea typeface="Aptos" panose="020B0004020202020204" pitchFamily="34" charset="0"/>
                <a:cs typeface="Times New Roman" panose="02020603050405020304" pitchFamily="18" charset="0"/>
              </a:rPr>
              <a:t>may</a:t>
            </a:r>
            <a:r>
              <a:rPr lang="en-GB" sz="1800" kern="100" dirty="0">
                <a:effectLst/>
                <a:latin typeface="Times New Roman" panose="02020603050405020304" pitchFamily="18" charset="0"/>
                <a:ea typeface="Aptos" panose="020B0004020202020204" pitchFamily="34" charset="0"/>
                <a:cs typeface="Times New Roman" panose="02020603050405020304" pitchFamily="18" charset="0"/>
              </a:rPr>
              <a:t> be </a:t>
            </a:r>
            <a:r>
              <a:rPr lang="en-GB" sz="1800" strike="sngStrike" kern="100" dirty="0">
                <a:effectLst/>
                <a:latin typeface="Times New Roman" panose="02020603050405020304" pitchFamily="18" charset="0"/>
                <a:ea typeface="Aptos" panose="020B0004020202020204" pitchFamily="34" charset="0"/>
                <a:cs typeface="Times New Roman" panose="02020603050405020304" pitchFamily="18" charset="0"/>
              </a:rPr>
              <a:t>operable from the driver's seat</a:t>
            </a:r>
            <a:r>
              <a:rPr lang="en-GB" sz="1800" b="1" kern="100" dirty="0">
                <a:effectLst/>
                <a:latin typeface="Times New Roman" panose="02020603050405020304" pitchFamily="18" charset="0"/>
                <a:ea typeface="Aptos" panose="020B0004020202020204" pitchFamily="34" charset="0"/>
                <a:cs typeface="Times New Roman" panose="02020603050405020304" pitchFamily="18" charset="0"/>
              </a:rPr>
              <a:t> 			manual or automatic </a:t>
            </a:r>
            <a:r>
              <a:rPr lang="en-GB" sz="1800" kern="100" dirty="0">
                <a:effectLst/>
                <a:latin typeface="Times New Roman" panose="02020603050405020304" pitchFamily="18" charset="0"/>
                <a:ea typeface="Aptos" panose="020B0004020202020204" pitchFamily="34" charset="0"/>
                <a:cs typeface="Times New Roman" panose="02020603050405020304" pitchFamily="18" charset="0"/>
              </a:rPr>
              <a:t>and may be coupled with the controls for other cleaning 			devices.</a:t>
            </a:r>
            <a:endParaRPr lang="de-DE"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GB" sz="1800" b="1" kern="100" dirty="0">
                <a:effectLst/>
                <a:latin typeface="Times New Roman" panose="02020603050405020304" pitchFamily="18" charset="0"/>
                <a:ea typeface="Aptos" panose="020B0004020202020204" pitchFamily="34" charset="0"/>
                <a:cs typeface="Times New Roman" panose="02020603050405020304" pitchFamily="18" charset="0"/>
              </a:rPr>
              <a:t>If a driver’s seat is fitted, the control of the cleaning device shall be operable 		from the driver's seat.</a:t>
            </a:r>
            <a:endParaRPr lang="de-DE"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Times New Roman" panose="02020603050405020304" pitchFamily="18" charset="0"/>
                <a:ea typeface="Aptos" panose="020B0004020202020204" pitchFamily="34" charset="0"/>
                <a:cs typeface="Times New Roman" panose="02020603050405020304" pitchFamily="18" charset="0"/>
              </a:rPr>
              <a:t>		In addition, when the cleaning device is required to be fitted according to 				 No. 48, and in the absence of any automatic activation of the cleaning device, it 		must operate through at least one cleaning period when, the headlamps being 			already switched on, the windscreen washers are operated.”</a:t>
            </a:r>
            <a:endParaRPr lang="de-DE"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5" name="Textfeld 4">
            <a:extLst>
              <a:ext uri="{FF2B5EF4-FFF2-40B4-BE49-F238E27FC236}">
                <a16:creationId xmlns:a16="http://schemas.microsoft.com/office/drawing/2014/main" id="{97950DC8-DB71-2800-C500-908C069DFA49}"/>
              </a:ext>
            </a:extLst>
          </p:cNvPr>
          <p:cNvSpPr txBox="1"/>
          <p:nvPr/>
        </p:nvSpPr>
        <p:spPr>
          <a:xfrm>
            <a:off x="727736" y="442208"/>
            <a:ext cx="8809456" cy="800219"/>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Fitness of UN-R45</a:t>
            </a:r>
          </a:p>
          <a:p>
            <a:endParaRPr lang="en-GB" dirty="0"/>
          </a:p>
        </p:txBody>
      </p:sp>
    </p:spTree>
    <p:extLst>
      <p:ext uri="{BB962C8B-B14F-4D97-AF65-F5344CB8AC3E}">
        <p14:creationId xmlns:p14="http://schemas.microsoft.com/office/powerpoint/2010/main" val="1775373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4</a:t>
            </a:fld>
            <a:endParaRPr lang="de-DE" dirty="0"/>
          </a:p>
        </p:txBody>
      </p:sp>
      <p:sp>
        <p:nvSpPr>
          <p:cNvPr id="3" name="Textfeld 2">
            <a:extLst>
              <a:ext uri="{FF2B5EF4-FFF2-40B4-BE49-F238E27FC236}">
                <a16:creationId xmlns:a16="http://schemas.microsoft.com/office/drawing/2014/main" id="{11824B23-5779-7898-70EC-120F3BA205B7}"/>
              </a:ext>
            </a:extLst>
          </p:cNvPr>
          <p:cNvSpPr txBox="1"/>
          <p:nvPr/>
        </p:nvSpPr>
        <p:spPr>
          <a:xfrm>
            <a:off x="727736" y="442208"/>
            <a:ext cx="8809456" cy="800219"/>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ADS Marker Lamps</a:t>
            </a:r>
          </a:p>
          <a:p>
            <a:endParaRPr lang="en-GB" dirty="0"/>
          </a:p>
        </p:txBody>
      </p:sp>
      <p:sp>
        <p:nvSpPr>
          <p:cNvPr id="4" name="Textfeld 3">
            <a:extLst>
              <a:ext uri="{FF2B5EF4-FFF2-40B4-BE49-F238E27FC236}">
                <a16:creationId xmlns:a16="http://schemas.microsoft.com/office/drawing/2014/main" id="{426607C9-E513-47C0-9DC4-E2C74B095C40}"/>
              </a:ext>
            </a:extLst>
          </p:cNvPr>
          <p:cNvSpPr txBox="1"/>
          <p:nvPr/>
        </p:nvSpPr>
        <p:spPr>
          <a:xfrm>
            <a:off x="992912" y="1457469"/>
            <a:ext cx="9354207" cy="4247317"/>
          </a:xfrm>
          <a:prstGeom prst="rect">
            <a:avLst/>
          </a:prstGeom>
          <a:noFill/>
        </p:spPr>
        <p:txBody>
          <a:bodyPr wrap="square" rtlCol="0">
            <a:spAutoFit/>
          </a:bodyPr>
          <a:lstStyle/>
          <a:p>
            <a:pPr marL="285750" indent="-285750">
              <a:buFontTx/>
              <a:buChar char="-"/>
            </a:pPr>
            <a:r>
              <a:rPr lang="en-US" b="1" dirty="0">
                <a:latin typeface="Times New Roman" panose="02020603050405020304" pitchFamily="18" charset="0"/>
                <a:cs typeface="Times New Roman" panose="02020603050405020304" pitchFamily="18" charset="0"/>
              </a:rPr>
              <a:t>Answers from CP’s about possible use cases</a:t>
            </a:r>
          </a:p>
          <a:p>
            <a:pPr marL="285750" indent="-285750">
              <a:buFontTx/>
              <a:buChar char="-"/>
            </a:pPr>
            <a:endParaRPr lang="en-GB" b="1" dirty="0">
              <a:latin typeface="Times New Roman" panose="02020603050405020304" pitchFamily="18" charset="0"/>
              <a:cs typeface="Times New Roman" panose="02020603050405020304" pitchFamily="18" charset="0"/>
            </a:endParaRPr>
          </a:p>
          <a:p>
            <a:pPr marL="285750" indent="-285750">
              <a:buFontTx/>
              <a:buChar char="-"/>
            </a:pPr>
            <a:r>
              <a:rPr lang="en-GB" sz="1800" b="1" dirty="0">
                <a:latin typeface="Times New Roman" panose="02020603050405020304" pitchFamily="18" charset="0"/>
                <a:cs typeface="Times New Roman" panose="02020603050405020304" pitchFamily="18" charset="0"/>
              </a:rPr>
              <a:t>Input to the ADS marker lamp discussion</a:t>
            </a:r>
          </a:p>
          <a:p>
            <a:pPr marL="285750" indent="-285750">
              <a:buFontTx/>
              <a:buChar char="-"/>
            </a:pPr>
            <a:endParaRPr lang="en-GB" sz="1800" b="1" dirty="0">
              <a:latin typeface="Times New Roman" panose="02020603050405020304" pitchFamily="18" charset="0"/>
              <a:cs typeface="Times New Roman" panose="02020603050405020304" pitchFamily="18" charset="0"/>
            </a:endParaRPr>
          </a:p>
          <a:p>
            <a:pPr marL="285750" indent="-285750">
              <a:buFontTx/>
              <a:buChar char="-"/>
            </a:pPr>
            <a:r>
              <a:rPr lang="en-US" sz="1800" b="1" dirty="0">
                <a:latin typeface="Times New Roman" panose="02020603050405020304" pitchFamily="18" charset="0"/>
                <a:cs typeface="Times New Roman" panose="02020603050405020304" pitchFamily="18" charset="0"/>
              </a:rPr>
              <a:t>Discussion-paper on automated driving indication</a:t>
            </a:r>
            <a:endParaRPr lang="en-GB" sz="1800" b="1" dirty="0">
              <a:highlight>
                <a:srgbClr val="FFFF00"/>
              </a:highlight>
              <a:latin typeface="Times New Roman" panose="02020603050405020304" pitchFamily="18" charset="0"/>
              <a:cs typeface="Times New Roman" panose="02020603050405020304" pitchFamily="18" charset="0"/>
            </a:endParaRPr>
          </a:p>
          <a:p>
            <a:pPr marL="285750" indent="-285750">
              <a:buFontTx/>
              <a:buChar char="-"/>
            </a:pPr>
            <a:endParaRPr lang="en-GB" sz="1800" b="1" dirty="0">
              <a:latin typeface="Times New Roman" panose="02020603050405020304" pitchFamily="18" charset="0"/>
              <a:cs typeface="Times New Roman" panose="02020603050405020304" pitchFamily="18" charset="0"/>
            </a:endParaRPr>
          </a:p>
          <a:p>
            <a:pPr marL="285750" indent="-285750">
              <a:buFontTx/>
              <a:buChar char="-"/>
            </a:pPr>
            <a:r>
              <a:rPr lang="en-GB" sz="1800" b="1" dirty="0">
                <a:latin typeface="Times New Roman" panose="02020603050405020304" pitchFamily="18" charset="0"/>
                <a:cs typeface="Times New Roman" panose="02020603050405020304" pitchFamily="18" charset="0"/>
              </a:rPr>
              <a:t>Expected studies</a:t>
            </a:r>
          </a:p>
          <a:p>
            <a:pPr marL="285750" indent="-285750">
              <a:buFontTx/>
              <a:buChar char="-"/>
            </a:pPr>
            <a:endParaRPr lang="en-GB" sz="1800" b="1" dirty="0">
              <a:latin typeface="Times New Roman" panose="02020603050405020304" pitchFamily="18" charset="0"/>
              <a:cs typeface="Times New Roman" panose="02020603050405020304" pitchFamily="18" charset="0"/>
            </a:endParaRPr>
          </a:p>
          <a:p>
            <a:pPr marL="285750" indent="-285750">
              <a:buFontTx/>
              <a:buChar char="-"/>
            </a:pPr>
            <a:r>
              <a:rPr lang="en-GB" sz="1800" b="1" dirty="0">
                <a:latin typeface="Times New Roman" panose="02020603050405020304" pitchFamily="18" charset="0"/>
                <a:cs typeface="Times New Roman" panose="02020603050405020304" pitchFamily="18" charset="0"/>
              </a:rPr>
              <a:t>WP.1 Documents</a:t>
            </a:r>
          </a:p>
          <a:p>
            <a:pPr marL="285750" indent="-285750">
              <a:buFontTx/>
              <a:buChar char="-"/>
            </a:pPr>
            <a:endParaRPr lang="en-GB" sz="1800" b="1" dirty="0">
              <a:latin typeface="Times New Roman" panose="02020603050405020304" pitchFamily="18" charset="0"/>
              <a:cs typeface="Times New Roman" panose="02020603050405020304" pitchFamily="18" charset="0"/>
            </a:endParaRPr>
          </a:p>
          <a:p>
            <a:pPr marL="285750" indent="-285750">
              <a:buFontTx/>
              <a:buChar char="-"/>
            </a:pPr>
            <a:r>
              <a:rPr lang="en-GB" b="1" dirty="0">
                <a:latin typeface="Times New Roman" panose="02020603050405020304" pitchFamily="18" charset="0"/>
                <a:cs typeface="Times New Roman" panose="02020603050405020304" pitchFamily="18" charset="0"/>
              </a:rPr>
              <a:t>Question to the authorities</a:t>
            </a:r>
          </a:p>
          <a:p>
            <a:pPr marL="285750" indent="-285750">
              <a:buFontTx/>
              <a:buChar char="-"/>
            </a:pPr>
            <a:endParaRPr lang="en-GB" b="1" dirty="0">
              <a:latin typeface="Times New Roman" panose="02020603050405020304" pitchFamily="18" charset="0"/>
              <a:cs typeface="Times New Roman" panose="02020603050405020304" pitchFamily="18" charset="0"/>
            </a:endParaRPr>
          </a:p>
          <a:p>
            <a:pPr marL="285750" indent="-285750">
              <a:buFontTx/>
              <a:buChar char="-"/>
            </a:pPr>
            <a:r>
              <a:rPr lang="en-GB" b="1" dirty="0">
                <a:latin typeface="Times New Roman" panose="02020603050405020304" pitchFamily="18" charset="0"/>
                <a:cs typeface="Times New Roman" panose="02020603050405020304" pitchFamily="18" charset="0"/>
              </a:rPr>
              <a:t>Statements of CP’s (annex I)</a:t>
            </a:r>
          </a:p>
          <a:p>
            <a:pPr marL="285750" indent="-285750">
              <a:buFontTx/>
              <a:buChar char="-"/>
            </a:pPr>
            <a:endParaRPr lang="en-GB" b="1" dirty="0">
              <a:latin typeface="Times New Roman" panose="02020603050405020304" pitchFamily="18" charset="0"/>
              <a:cs typeface="Times New Roman" panose="02020603050405020304" pitchFamily="18" charset="0"/>
            </a:endParaRPr>
          </a:p>
          <a:p>
            <a:pPr marL="285750" indent="-285750">
              <a:buFontTx/>
              <a:buChar char="-"/>
            </a:pPr>
            <a:r>
              <a:rPr lang="en-GB" b="1" dirty="0">
                <a:latin typeface="Times New Roman" panose="02020603050405020304" pitchFamily="18" charset="0"/>
                <a:cs typeface="Times New Roman" panose="02020603050405020304" pitchFamily="18" charset="0"/>
              </a:rPr>
              <a:t>Most relevant studies (annex II)</a:t>
            </a:r>
            <a:endParaRPr lang="en-GB" dirty="0"/>
          </a:p>
        </p:txBody>
      </p:sp>
    </p:spTree>
    <p:extLst>
      <p:ext uri="{BB962C8B-B14F-4D97-AF65-F5344CB8AC3E}">
        <p14:creationId xmlns:p14="http://schemas.microsoft.com/office/powerpoint/2010/main" val="2646943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371A4AE-0E64-26B9-3CFB-95CD0D02C3E1}"/>
              </a:ext>
            </a:extLst>
          </p:cNvPr>
          <p:cNvSpPr>
            <a:spLocks noGrp="1"/>
          </p:cNvSpPr>
          <p:nvPr>
            <p:ph type="sldNum" sz="quarter" idx="12"/>
          </p:nvPr>
        </p:nvSpPr>
        <p:spPr/>
        <p:txBody>
          <a:bodyPr/>
          <a:lstStyle/>
          <a:p>
            <a:fld id="{920A611A-B439-47EC-9AB0-62E646C29293}" type="slidenum">
              <a:rPr lang="de-DE" smtClean="0"/>
              <a:t>5</a:t>
            </a:fld>
            <a:endParaRPr lang="de-DE" dirty="0"/>
          </a:p>
        </p:txBody>
      </p:sp>
      <p:sp>
        <p:nvSpPr>
          <p:cNvPr id="3" name="Textfeld 2">
            <a:extLst>
              <a:ext uri="{FF2B5EF4-FFF2-40B4-BE49-F238E27FC236}">
                <a16:creationId xmlns:a16="http://schemas.microsoft.com/office/drawing/2014/main" id="{8BC960F2-EB0D-189C-A869-1D2FEE0806FB}"/>
              </a:ext>
            </a:extLst>
          </p:cNvPr>
          <p:cNvSpPr txBox="1"/>
          <p:nvPr/>
        </p:nvSpPr>
        <p:spPr>
          <a:xfrm>
            <a:off x="905256" y="1477357"/>
            <a:ext cx="9420999" cy="2862322"/>
          </a:xfrm>
          <a:prstGeom prst="rect">
            <a:avLst/>
          </a:prstGeom>
          <a:noFill/>
        </p:spPr>
        <p:txBody>
          <a:bodyPr wrap="square" rtlCol="0">
            <a:spAutoFit/>
          </a:bodyPr>
          <a:lstStyle/>
          <a:p>
            <a:r>
              <a:rPr lang="en-GB" b="1" dirty="0">
                <a:latin typeface="Times New Roman" panose="02020603050405020304" pitchFamily="18" charset="0"/>
                <a:cs typeface="Times New Roman" panose="02020603050405020304" pitchFamily="18" charset="0"/>
              </a:rPr>
              <a:t>French response:</a:t>
            </a:r>
          </a:p>
          <a:p>
            <a:r>
              <a:rPr lang="en-GB" dirty="0">
                <a:latin typeface="Times New Roman" panose="02020603050405020304" pitchFamily="18" charset="0"/>
                <a:cs typeface="Times New Roman" panose="02020603050405020304" pitchFamily="18" charset="0"/>
              </a:rPr>
              <a:t>-	Not well defined for the moment.</a:t>
            </a:r>
          </a:p>
          <a:p>
            <a:r>
              <a:rPr lang="en-GB" dirty="0">
                <a:latin typeface="Times New Roman" panose="02020603050405020304" pitchFamily="18" charset="0"/>
                <a:cs typeface="Times New Roman" panose="02020603050405020304" pitchFamily="18" charset="0"/>
              </a:rPr>
              <a:t>-	Ideas about a substitution of existing lighting functions by the ADS marker lamp.</a:t>
            </a:r>
          </a:p>
          <a:p>
            <a:r>
              <a:rPr lang="en-GB" dirty="0">
                <a:latin typeface="Times New Roman" panose="02020603050405020304" pitchFamily="18" charset="0"/>
                <a:cs typeface="Times New Roman" panose="02020603050405020304" pitchFamily="18" charset="0"/>
              </a:rPr>
              <a:t>-	Open question: How to identify the intended driving direction?</a:t>
            </a:r>
          </a:p>
          <a:p>
            <a:endParaRPr lang="en-GB" dirty="0">
              <a:latin typeface="Times New Roman" panose="02020603050405020304" pitchFamily="18" charset="0"/>
              <a:cs typeface="Times New Roman" panose="02020603050405020304" pitchFamily="18" charset="0"/>
            </a:endParaRPr>
          </a:p>
          <a:p>
            <a:endParaRPr lang="en-GB" dirty="0">
              <a:latin typeface="Times New Roman" panose="02020603050405020304" pitchFamily="18" charset="0"/>
              <a:cs typeface="Times New Roman" panose="02020603050405020304" pitchFamily="18" charset="0"/>
            </a:endParaRPr>
          </a:p>
          <a:p>
            <a:r>
              <a:rPr lang="en-GB" b="1" dirty="0">
                <a:latin typeface="Times New Roman" panose="02020603050405020304" pitchFamily="18" charset="0"/>
                <a:cs typeface="Times New Roman" panose="02020603050405020304" pitchFamily="18" charset="0"/>
              </a:rPr>
              <a:t>Japanese response: </a:t>
            </a:r>
          </a:p>
          <a:p>
            <a:pPr marL="449263" indent="-449263"/>
            <a:r>
              <a:rPr lang="en-GB" dirty="0">
                <a:latin typeface="Times New Roman" panose="02020603050405020304" pitchFamily="18" charset="0"/>
                <a:cs typeface="Times New Roman" panose="02020603050405020304" pitchFamily="18" charset="0"/>
              </a:rPr>
              <a:t>-	Japanese government has started a research to investigate the need and use cases for ADS marker lamps.</a:t>
            </a:r>
          </a:p>
          <a:p>
            <a:r>
              <a:rPr lang="en-GB" dirty="0">
                <a:latin typeface="Times New Roman" panose="02020603050405020304" pitchFamily="18" charset="0"/>
                <a:cs typeface="Times New Roman" panose="02020603050405020304" pitchFamily="18" charset="0"/>
              </a:rPr>
              <a:t>-	Results will be available in estimated two years.</a:t>
            </a:r>
          </a:p>
        </p:txBody>
      </p:sp>
      <p:sp>
        <p:nvSpPr>
          <p:cNvPr id="4" name="Textfeld 3">
            <a:extLst>
              <a:ext uri="{FF2B5EF4-FFF2-40B4-BE49-F238E27FC236}">
                <a16:creationId xmlns:a16="http://schemas.microsoft.com/office/drawing/2014/main" id="{7DA0817D-C465-F7AC-9B9C-44FE174F5C36}"/>
              </a:ext>
            </a:extLst>
          </p:cNvPr>
          <p:cNvSpPr txBox="1"/>
          <p:nvPr/>
        </p:nvSpPr>
        <p:spPr>
          <a:xfrm>
            <a:off x="727736" y="442208"/>
            <a:ext cx="904720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Answers from CP’s about possible use cases</a:t>
            </a:r>
            <a:endParaRPr lang="en-GB" dirty="0"/>
          </a:p>
        </p:txBody>
      </p:sp>
    </p:spTree>
    <p:extLst>
      <p:ext uri="{BB962C8B-B14F-4D97-AF65-F5344CB8AC3E}">
        <p14:creationId xmlns:p14="http://schemas.microsoft.com/office/powerpoint/2010/main" val="757275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754F228-DA58-C7F4-5B94-68F9AE2C2696}"/>
              </a:ext>
            </a:extLst>
          </p:cNvPr>
          <p:cNvSpPr>
            <a:spLocks noGrp="1"/>
          </p:cNvSpPr>
          <p:nvPr>
            <p:ph type="sldNum" sz="quarter" idx="12"/>
          </p:nvPr>
        </p:nvSpPr>
        <p:spPr/>
        <p:txBody>
          <a:bodyPr/>
          <a:lstStyle/>
          <a:p>
            <a:fld id="{920A611A-B439-47EC-9AB0-62E646C29293}" type="slidenum">
              <a:rPr lang="de-DE" smtClean="0"/>
              <a:t>6</a:t>
            </a:fld>
            <a:endParaRPr lang="de-DE" dirty="0"/>
          </a:p>
        </p:txBody>
      </p:sp>
      <p:sp>
        <p:nvSpPr>
          <p:cNvPr id="3" name="Textfeld 2">
            <a:extLst>
              <a:ext uri="{FF2B5EF4-FFF2-40B4-BE49-F238E27FC236}">
                <a16:creationId xmlns:a16="http://schemas.microsoft.com/office/drawing/2014/main" id="{672162C4-000A-8EC2-C5DA-A3BA62F29FDB}"/>
              </a:ext>
            </a:extLst>
          </p:cNvPr>
          <p:cNvSpPr txBox="1"/>
          <p:nvPr/>
        </p:nvSpPr>
        <p:spPr>
          <a:xfrm>
            <a:off x="727736" y="1817901"/>
            <a:ext cx="10018407" cy="2554545"/>
          </a:xfrm>
          <a:prstGeom prst="rect">
            <a:avLst/>
          </a:prstGeom>
          <a:noFill/>
        </p:spPr>
        <p:txBody>
          <a:bodyPr wrap="square" rtlCol="0">
            <a:spAutoFit/>
          </a:bodyPr>
          <a:lstStyle/>
          <a:p>
            <a:r>
              <a:rPr lang="en-GB" sz="2000" b="1" dirty="0">
                <a:latin typeface="Times New Roman" panose="02020603050405020304" pitchFamily="18" charset="0"/>
                <a:cs typeface="Times New Roman" panose="02020603050405020304" pitchFamily="18" charset="0"/>
              </a:rPr>
              <a:t>GTB input -Automated Driving Systems Marker Lamp (ADS ML)</a:t>
            </a:r>
          </a:p>
          <a:p>
            <a:r>
              <a:rPr lang="en-GB" sz="2000" dirty="0">
                <a:latin typeface="Times New Roman" panose="02020603050405020304" pitchFamily="18" charset="0"/>
                <a:cs typeface="Times New Roman" panose="02020603050405020304" pitchFamily="18" charset="0"/>
              </a:rPr>
              <a:t>See document GRE-90-06</a:t>
            </a:r>
          </a:p>
          <a:p>
            <a:endParaRPr lang="en-GB" sz="2000" dirty="0">
              <a:latin typeface="Times New Roman" panose="02020603050405020304" pitchFamily="18" charset="0"/>
              <a:cs typeface="Times New Roman" panose="02020603050405020304" pitchFamily="18" charset="0"/>
            </a:endParaRPr>
          </a:p>
          <a:p>
            <a:r>
              <a:rPr lang="en-US" sz="2000" b="1" i="0" u="none" strike="noStrike" baseline="0" dirty="0">
                <a:latin typeface="Times New Roman" panose="02020603050405020304" pitchFamily="18" charset="0"/>
                <a:cs typeface="Times New Roman" panose="02020603050405020304" pitchFamily="18" charset="0"/>
              </a:rPr>
              <a:t>Mercedes-Benz AG Concept presented at 89</a:t>
            </a:r>
            <a:r>
              <a:rPr lang="en-US" sz="2000" b="1" i="0" u="none" strike="noStrike" baseline="30000" dirty="0">
                <a:latin typeface="Times New Roman" panose="02020603050405020304" pitchFamily="18" charset="0"/>
                <a:cs typeface="Times New Roman" panose="02020603050405020304" pitchFamily="18" charset="0"/>
              </a:rPr>
              <a:t>th</a:t>
            </a:r>
            <a:r>
              <a:rPr lang="en-US" sz="2000" b="1" i="0" u="none" strike="noStrike" baseline="0" dirty="0">
                <a:latin typeface="Times New Roman" panose="02020603050405020304" pitchFamily="18" charset="0"/>
                <a:cs typeface="Times New Roman" panose="02020603050405020304" pitchFamily="18" charset="0"/>
              </a:rPr>
              <a:t> GRE Session via TF AVSR</a:t>
            </a:r>
          </a:p>
          <a:p>
            <a:r>
              <a:rPr lang="en-US" sz="2000" dirty="0">
                <a:latin typeface="Times New Roman" panose="02020603050405020304" pitchFamily="18" charset="0"/>
                <a:cs typeface="Times New Roman" panose="02020603050405020304" pitchFamily="18" charset="0"/>
              </a:rPr>
              <a:t>See document </a:t>
            </a:r>
            <a:r>
              <a:rPr lang="en-US" sz="2000" b="0" i="0" u="none" strike="noStrike" baseline="0" dirty="0">
                <a:latin typeface="Times New Roman" panose="02020603050405020304" pitchFamily="18" charset="0"/>
                <a:cs typeface="Times New Roman" panose="02020603050405020304" pitchFamily="18" charset="0"/>
              </a:rPr>
              <a:t>AVSR-18-02</a:t>
            </a:r>
          </a:p>
          <a:p>
            <a:endParaRPr lang="en-US" sz="2000" dirty="0">
              <a:latin typeface="Times New Roman" panose="02020603050405020304" pitchFamily="18" charset="0"/>
              <a:cs typeface="Times New Roman" panose="02020603050405020304" pitchFamily="18" charset="0"/>
            </a:endParaRPr>
          </a:p>
          <a:p>
            <a:r>
              <a:rPr lang="en-US" sz="2000" b="1" i="0" u="none" strike="noStrike" baseline="0" dirty="0">
                <a:solidFill>
                  <a:srgbClr val="000000"/>
                </a:solidFill>
                <a:latin typeface="Times New Roman" panose="02020603050405020304" pitchFamily="18" charset="0"/>
                <a:cs typeface="Times New Roman" panose="02020603050405020304" pitchFamily="18" charset="0"/>
              </a:rPr>
              <a:t>Discussion-paper on automated driving indication</a:t>
            </a:r>
          </a:p>
          <a:p>
            <a:r>
              <a:rPr lang="en-US" sz="2000" dirty="0">
                <a:latin typeface="Times New Roman" panose="02020603050405020304" pitchFamily="18" charset="0"/>
                <a:cs typeface="Times New Roman" panose="02020603050405020304" pitchFamily="18" charset="0"/>
              </a:rPr>
              <a:t>See document </a:t>
            </a:r>
            <a:r>
              <a:rPr lang="en-US" sz="2000" i="0" u="none" strike="noStrike" baseline="0" dirty="0">
                <a:solidFill>
                  <a:srgbClr val="000000"/>
                </a:solidFill>
                <a:latin typeface="Times New Roman" panose="02020603050405020304" pitchFamily="18" charset="0"/>
                <a:cs typeface="Times New Roman" panose="02020603050405020304" pitchFamily="18" charset="0"/>
              </a:rPr>
              <a:t>AVSR-18-03</a:t>
            </a:r>
          </a:p>
        </p:txBody>
      </p:sp>
      <p:sp>
        <p:nvSpPr>
          <p:cNvPr id="4" name="Textfeld 3">
            <a:extLst>
              <a:ext uri="{FF2B5EF4-FFF2-40B4-BE49-F238E27FC236}">
                <a16:creationId xmlns:a16="http://schemas.microsoft.com/office/drawing/2014/main" id="{DD5F596B-C8D4-B16B-8C1E-8E46876D601E}"/>
              </a:ext>
            </a:extLst>
          </p:cNvPr>
          <p:cNvSpPr txBox="1"/>
          <p:nvPr/>
        </p:nvSpPr>
        <p:spPr>
          <a:xfrm>
            <a:off x="727736" y="442208"/>
            <a:ext cx="7031421"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Input to the ADS marker lamp discussion</a:t>
            </a:r>
            <a:endParaRPr lang="en-GB" dirty="0"/>
          </a:p>
        </p:txBody>
      </p:sp>
    </p:spTree>
    <p:extLst>
      <p:ext uri="{BB962C8B-B14F-4D97-AF65-F5344CB8AC3E}">
        <p14:creationId xmlns:p14="http://schemas.microsoft.com/office/powerpoint/2010/main" val="1385493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371A4AE-0E64-26B9-3CFB-95CD0D02C3E1}"/>
              </a:ext>
            </a:extLst>
          </p:cNvPr>
          <p:cNvSpPr>
            <a:spLocks noGrp="1"/>
          </p:cNvSpPr>
          <p:nvPr>
            <p:ph type="sldNum" sz="quarter" idx="12"/>
          </p:nvPr>
        </p:nvSpPr>
        <p:spPr/>
        <p:txBody>
          <a:bodyPr/>
          <a:lstStyle/>
          <a:p>
            <a:fld id="{920A611A-B439-47EC-9AB0-62E646C29293}" type="slidenum">
              <a:rPr lang="de-DE" smtClean="0"/>
              <a:t>7</a:t>
            </a:fld>
            <a:endParaRPr lang="de-DE" dirty="0"/>
          </a:p>
        </p:txBody>
      </p:sp>
      <p:sp>
        <p:nvSpPr>
          <p:cNvPr id="3" name="Textfeld 2">
            <a:extLst>
              <a:ext uri="{FF2B5EF4-FFF2-40B4-BE49-F238E27FC236}">
                <a16:creationId xmlns:a16="http://schemas.microsoft.com/office/drawing/2014/main" id="{8BC960F2-EB0D-189C-A869-1D2FEE0806FB}"/>
              </a:ext>
            </a:extLst>
          </p:cNvPr>
          <p:cNvSpPr txBox="1"/>
          <p:nvPr/>
        </p:nvSpPr>
        <p:spPr>
          <a:xfrm>
            <a:off x="727736" y="1228436"/>
            <a:ext cx="10501746" cy="646331"/>
          </a:xfrm>
          <a:prstGeom prst="rect">
            <a:avLst/>
          </a:prstGeom>
          <a:noFill/>
        </p:spPr>
        <p:txBody>
          <a:bodyPr wrap="square" rtlCol="0">
            <a:spAutoFit/>
          </a:bodyPr>
          <a:lstStyle/>
          <a:p>
            <a:pPr algn="l"/>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How does the motivation influence the definition of the performance of an ADS marker lamp?</a:t>
            </a:r>
          </a:p>
          <a:p>
            <a:pPr algn="l"/>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The distance to a dedicated observer identifies the intensity of the ADS marker lamp</a:t>
            </a:r>
            <a:endParaRPr lang="en-GB" dirty="0">
              <a:latin typeface="Times New Roman" panose="02020603050405020304" pitchFamily="18" charset="0"/>
              <a:cs typeface="Times New Roman" panose="02020603050405020304" pitchFamily="18" charset="0"/>
            </a:endParaRPr>
          </a:p>
        </p:txBody>
      </p:sp>
      <p:pic>
        <p:nvPicPr>
          <p:cNvPr id="5" name="object 5">
            <a:extLst>
              <a:ext uri="{FF2B5EF4-FFF2-40B4-BE49-F238E27FC236}">
                <a16:creationId xmlns:a16="http://schemas.microsoft.com/office/drawing/2014/main" id="{A5860F82-955D-71C3-C25E-51BA6FA14F1A}"/>
              </a:ext>
            </a:extLst>
          </p:cNvPr>
          <p:cNvPicPr/>
          <p:nvPr/>
        </p:nvPicPr>
        <p:blipFill>
          <a:blip r:embed="rId2" cstate="print"/>
          <a:stretch>
            <a:fillRect/>
          </a:stretch>
        </p:blipFill>
        <p:spPr>
          <a:xfrm>
            <a:off x="7693162" y="2549682"/>
            <a:ext cx="2471900" cy="851802"/>
          </a:xfrm>
          <a:prstGeom prst="rect">
            <a:avLst/>
          </a:prstGeom>
        </p:spPr>
      </p:pic>
      <p:grpSp>
        <p:nvGrpSpPr>
          <p:cNvPr id="6" name="object 6">
            <a:extLst>
              <a:ext uri="{FF2B5EF4-FFF2-40B4-BE49-F238E27FC236}">
                <a16:creationId xmlns:a16="http://schemas.microsoft.com/office/drawing/2014/main" id="{F786A93E-8DC1-7EB4-009D-3FCC069A3C35}"/>
              </a:ext>
            </a:extLst>
          </p:cNvPr>
          <p:cNvGrpSpPr/>
          <p:nvPr/>
        </p:nvGrpSpPr>
        <p:grpSpPr>
          <a:xfrm>
            <a:off x="7429881" y="5067300"/>
            <a:ext cx="2908935" cy="850900"/>
            <a:chOff x="7429881" y="5067300"/>
            <a:chExt cx="2908935" cy="850900"/>
          </a:xfrm>
        </p:grpSpPr>
        <p:pic>
          <p:nvPicPr>
            <p:cNvPr id="7" name="object 7">
              <a:extLst>
                <a:ext uri="{FF2B5EF4-FFF2-40B4-BE49-F238E27FC236}">
                  <a16:creationId xmlns:a16="http://schemas.microsoft.com/office/drawing/2014/main" id="{0CB656DC-3191-6283-420E-E9C980DDB329}"/>
                </a:ext>
              </a:extLst>
            </p:cNvPr>
            <p:cNvPicPr/>
            <p:nvPr/>
          </p:nvPicPr>
          <p:blipFill>
            <a:blip r:embed="rId2" cstate="print"/>
            <a:stretch>
              <a:fillRect/>
            </a:stretch>
          </p:blipFill>
          <p:spPr>
            <a:xfrm>
              <a:off x="7868417" y="5067300"/>
              <a:ext cx="2470390" cy="850392"/>
            </a:xfrm>
            <a:prstGeom prst="rect">
              <a:avLst/>
            </a:prstGeom>
          </p:spPr>
        </p:pic>
        <p:sp>
          <p:nvSpPr>
            <p:cNvPr id="8" name="object 8">
              <a:extLst>
                <a:ext uri="{FF2B5EF4-FFF2-40B4-BE49-F238E27FC236}">
                  <a16:creationId xmlns:a16="http://schemas.microsoft.com/office/drawing/2014/main" id="{AA0F6C66-5116-5C76-B141-86494D65B938}"/>
                </a:ext>
              </a:extLst>
            </p:cNvPr>
            <p:cNvSpPr/>
            <p:nvPr/>
          </p:nvSpPr>
          <p:spPr>
            <a:xfrm>
              <a:off x="7458456" y="5274563"/>
              <a:ext cx="360045" cy="466090"/>
            </a:xfrm>
            <a:custGeom>
              <a:avLst/>
              <a:gdLst/>
              <a:ahLst/>
              <a:cxnLst/>
              <a:rect l="l" t="t" r="r" b="b"/>
              <a:pathLst>
                <a:path w="360045" h="466089">
                  <a:moveTo>
                    <a:pt x="359918" y="119507"/>
                  </a:moveTo>
                  <a:lnTo>
                    <a:pt x="82296" y="0"/>
                  </a:lnTo>
                </a:path>
                <a:path w="360045" h="466089">
                  <a:moveTo>
                    <a:pt x="359791" y="231648"/>
                  </a:moveTo>
                  <a:lnTo>
                    <a:pt x="0" y="231648"/>
                  </a:lnTo>
                </a:path>
                <a:path w="360045" h="466089">
                  <a:moveTo>
                    <a:pt x="359791" y="347472"/>
                  </a:moveTo>
                  <a:lnTo>
                    <a:pt x="0" y="465772"/>
                  </a:lnTo>
                </a:path>
              </a:pathLst>
            </a:custGeom>
            <a:ln w="57150">
              <a:solidFill>
                <a:srgbClr val="33CCCC"/>
              </a:solidFill>
            </a:ln>
          </p:spPr>
          <p:txBody>
            <a:bodyPr wrap="square" lIns="0" tIns="0" rIns="0" bIns="0" rtlCol="0"/>
            <a:lstStyle/>
            <a:p>
              <a:endParaRPr/>
            </a:p>
          </p:txBody>
        </p:sp>
      </p:grpSp>
      <p:pic>
        <p:nvPicPr>
          <p:cNvPr id="9" name="object 9">
            <a:extLst>
              <a:ext uri="{FF2B5EF4-FFF2-40B4-BE49-F238E27FC236}">
                <a16:creationId xmlns:a16="http://schemas.microsoft.com/office/drawing/2014/main" id="{68D7B705-2EBA-EF25-8742-65E0B0D01047}"/>
              </a:ext>
            </a:extLst>
          </p:cNvPr>
          <p:cNvPicPr/>
          <p:nvPr/>
        </p:nvPicPr>
        <p:blipFill>
          <a:blip r:embed="rId3" cstate="print"/>
          <a:stretch>
            <a:fillRect/>
          </a:stretch>
        </p:blipFill>
        <p:spPr>
          <a:xfrm>
            <a:off x="2563240" y="2567274"/>
            <a:ext cx="246692" cy="708517"/>
          </a:xfrm>
          <a:prstGeom prst="rect">
            <a:avLst/>
          </a:prstGeom>
        </p:spPr>
      </p:pic>
      <p:pic>
        <p:nvPicPr>
          <p:cNvPr id="10" name="object 10">
            <a:extLst>
              <a:ext uri="{FF2B5EF4-FFF2-40B4-BE49-F238E27FC236}">
                <a16:creationId xmlns:a16="http://schemas.microsoft.com/office/drawing/2014/main" id="{45BDB261-5A1B-CA83-CAFD-C11B68CE460D}"/>
              </a:ext>
            </a:extLst>
          </p:cNvPr>
          <p:cNvPicPr/>
          <p:nvPr/>
        </p:nvPicPr>
        <p:blipFill>
          <a:blip r:embed="rId3" cstate="print"/>
          <a:stretch>
            <a:fillRect/>
          </a:stretch>
        </p:blipFill>
        <p:spPr>
          <a:xfrm>
            <a:off x="5046667" y="5197316"/>
            <a:ext cx="246692" cy="708517"/>
          </a:xfrm>
          <a:prstGeom prst="rect">
            <a:avLst/>
          </a:prstGeom>
        </p:spPr>
      </p:pic>
      <p:sp>
        <p:nvSpPr>
          <p:cNvPr id="11" name="object 11">
            <a:extLst>
              <a:ext uri="{FF2B5EF4-FFF2-40B4-BE49-F238E27FC236}">
                <a16:creationId xmlns:a16="http://schemas.microsoft.com/office/drawing/2014/main" id="{A373EF84-4B28-EDA5-38AF-AF2CC7A6A2EA}"/>
              </a:ext>
            </a:extLst>
          </p:cNvPr>
          <p:cNvSpPr/>
          <p:nvPr/>
        </p:nvSpPr>
        <p:spPr>
          <a:xfrm>
            <a:off x="6566916" y="2321051"/>
            <a:ext cx="974725" cy="443865"/>
          </a:xfrm>
          <a:custGeom>
            <a:avLst/>
            <a:gdLst/>
            <a:ahLst/>
            <a:cxnLst/>
            <a:rect l="l" t="t" r="r" b="b"/>
            <a:pathLst>
              <a:path w="974725" h="443864">
                <a:moveTo>
                  <a:pt x="974343" y="443484"/>
                </a:moveTo>
                <a:lnTo>
                  <a:pt x="0" y="0"/>
                </a:lnTo>
              </a:path>
            </a:pathLst>
          </a:custGeom>
          <a:ln w="57150">
            <a:solidFill>
              <a:srgbClr val="33CCCC"/>
            </a:solidFill>
          </a:ln>
        </p:spPr>
        <p:txBody>
          <a:bodyPr wrap="square" lIns="0" tIns="0" rIns="0" bIns="0" rtlCol="0"/>
          <a:lstStyle/>
          <a:p>
            <a:endParaRPr/>
          </a:p>
        </p:txBody>
      </p:sp>
      <p:sp>
        <p:nvSpPr>
          <p:cNvPr id="12" name="object 12">
            <a:extLst>
              <a:ext uri="{FF2B5EF4-FFF2-40B4-BE49-F238E27FC236}">
                <a16:creationId xmlns:a16="http://schemas.microsoft.com/office/drawing/2014/main" id="{BB892EE3-774A-9A3F-4EA9-58D2AF5053B7}"/>
              </a:ext>
            </a:extLst>
          </p:cNvPr>
          <p:cNvSpPr/>
          <p:nvPr/>
        </p:nvSpPr>
        <p:spPr>
          <a:xfrm>
            <a:off x="6422135" y="2875788"/>
            <a:ext cx="1119505" cy="0"/>
          </a:xfrm>
          <a:custGeom>
            <a:avLst/>
            <a:gdLst/>
            <a:ahLst/>
            <a:cxnLst/>
            <a:rect l="l" t="t" r="r" b="b"/>
            <a:pathLst>
              <a:path w="1119504">
                <a:moveTo>
                  <a:pt x="1119378" y="0"/>
                </a:moveTo>
                <a:lnTo>
                  <a:pt x="0" y="0"/>
                </a:lnTo>
              </a:path>
            </a:pathLst>
          </a:custGeom>
          <a:ln w="57150">
            <a:solidFill>
              <a:srgbClr val="33CCCC"/>
            </a:solidFill>
          </a:ln>
        </p:spPr>
        <p:txBody>
          <a:bodyPr wrap="square" lIns="0" tIns="0" rIns="0" bIns="0" rtlCol="0"/>
          <a:lstStyle/>
          <a:p>
            <a:endParaRPr/>
          </a:p>
        </p:txBody>
      </p:sp>
      <p:sp>
        <p:nvSpPr>
          <p:cNvPr id="13" name="object 13">
            <a:extLst>
              <a:ext uri="{FF2B5EF4-FFF2-40B4-BE49-F238E27FC236}">
                <a16:creationId xmlns:a16="http://schemas.microsoft.com/office/drawing/2014/main" id="{E2F812FB-0EB5-6356-9C92-6FD50C58AEAE}"/>
              </a:ext>
            </a:extLst>
          </p:cNvPr>
          <p:cNvSpPr/>
          <p:nvPr/>
        </p:nvSpPr>
        <p:spPr>
          <a:xfrm>
            <a:off x="6534911" y="2991611"/>
            <a:ext cx="1007110" cy="308610"/>
          </a:xfrm>
          <a:custGeom>
            <a:avLst/>
            <a:gdLst/>
            <a:ahLst/>
            <a:cxnLst/>
            <a:rect l="l" t="t" r="r" b="b"/>
            <a:pathLst>
              <a:path w="1007109" h="308610">
                <a:moveTo>
                  <a:pt x="1006602" y="0"/>
                </a:moveTo>
                <a:lnTo>
                  <a:pt x="0" y="308228"/>
                </a:lnTo>
              </a:path>
            </a:pathLst>
          </a:custGeom>
          <a:ln w="57150">
            <a:solidFill>
              <a:srgbClr val="33CCCC"/>
            </a:solidFill>
          </a:ln>
        </p:spPr>
        <p:txBody>
          <a:bodyPr wrap="square" lIns="0" tIns="0" rIns="0" bIns="0" rtlCol="0"/>
          <a:lstStyle/>
          <a:p>
            <a:endParaRPr/>
          </a:p>
        </p:txBody>
      </p:sp>
      <p:sp>
        <p:nvSpPr>
          <p:cNvPr id="16" name="Ellipse 15">
            <a:extLst>
              <a:ext uri="{FF2B5EF4-FFF2-40B4-BE49-F238E27FC236}">
                <a16:creationId xmlns:a16="http://schemas.microsoft.com/office/drawing/2014/main" id="{1866DA67-C97D-7710-45CE-1229740C1613}"/>
              </a:ext>
            </a:extLst>
          </p:cNvPr>
          <p:cNvSpPr/>
          <p:nvPr/>
        </p:nvSpPr>
        <p:spPr>
          <a:xfrm>
            <a:off x="525517" y="3962400"/>
            <a:ext cx="3415862" cy="17782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feld 16">
            <a:extLst>
              <a:ext uri="{FF2B5EF4-FFF2-40B4-BE49-F238E27FC236}">
                <a16:creationId xmlns:a16="http://schemas.microsoft.com/office/drawing/2014/main" id="{D073F764-3716-40F2-66A6-3CB892BAAB4F}"/>
              </a:ext>
            </a:extLst>
          </p:cNvPr>
          <p:cNvSpPr txBox="1"/>
          <p:nvPr/>
        </p:nvSpPr>
        <p:spPr>
          <a:xfrm>
            <a:off x="1121029" y="4251361"/>
            <a:ext cx="2701159" cy="1200329"/>
          </a:xfrm>
          <a:prstGeom prst="rect">
            <a:avLst/>
          </a:prstGeom>
          <a:noFill/>
        </p:spPr>
        <p:txBody>
          <a:bodyPr wrap="square" rtlCol="0">
            <a:spAutoFit/>
          </a:bodyPr>
          <a:lstStyle/>
          <a:p>
            <a:r>
              <a:rPr lang="en-GB" b="1" dirty="0"/>
              <a:t>Question to </a:t>
            </a:r>
          </a:p>
          <a:p>
            <a:r>
              <a:rPr lang="en-GB" b="1" dirty="0"/>
              <a:t>Intensities</a:t>
            </a:r>
          </a:p>
          <a:p>
            <a:r>
              <a:rPr lang="en-GB" b="1" dirty="0"/>
              <a:t>Light distribution</a:t>
            </a:r>
          </a:p>
          <a:p>
            <a:r>
              <a:rPr lang="en-GB" b="1" dirty="0"/>
              <a:t>etc.</a:t>
            </a:r>
          </a:p>
        </p:txBody>
      </p:sp>
      <p:sp>
        <p:nvSpPr>
          <p:cNvPr id="4" name="Textfeld 3">
            <a:extLst>
              <a:ext uri="{FF2B5EF4-FFF2-40B4-BE49-F238E27FC236}">
                <a16:creationId xmlns:a16="http://schemas.microsoft.com/office/drawing/2014/main" id="{A3EA02F3-85A9-0A32-41A3-56834215AB2E}"/>
              </a:ext>
            </a:extLst>
          </p:cNvPr>
          <p:cNvSpPr txBox="1"/>
          <p:nvPr/>
        </p:nvSpPr>
        <p:spPr>
          <a:xfrm>
            <a:off x="727736" y="442208"/>
            <a:ext cx="8307714" cy="800219"/>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Discussion-paper on automated driving indication</a:t>
            </a:r>
          </a:p>
          <a:p>
            <a:endParaRPr lang="en-GB" dirty="0"/>
          </a:p>
        </p:txBody>
      </p:sp>
    </p:spTree>
    <p:extLst>
      <p:ext uri="{BB962C8B-B14F-4D97-AF65-F5344CB8AC3E}">
        <p14:creationId xmlns:p14="http://schemas.microsoft.com/office/powerpoint/2010/main" val="626300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371A4AE-0E64-26B9-3CFB-95CD0D02C3E1}"/>
              </a:ext>
            </a:extLst>
          </p:cNvPr>
          <p:cNvSpPr>
            <a:spLocks noGrp="1"/>
          </p:cNvSpPr>
          <p:nvPr>
            <p:ph type="sldNum" sz="quarter" idx="12"/>
          </p:nvPr>
        </p:nvSpPr>
        <p:spPr/>
        <p:txBody>
          <a:bodyPr/>
          <a:lstStyle/>
          <a:p>
            <a:fld id="{920A611A-B439-47EC-9AB0-62E646C29293}" type="slidenum">
              <a:rPr lang="de-DE" smtClean="0"/>
              <a:t>8</a:t>
            </a:fld>
            <a:endParaRPr lang="de-DE" dirty="0"/>
          </a:p>
        </p:txBody>
      </p:sp>
      <p:sp>
        <p:nvSpPr>
          <p:cNvPr id="3" name="Textfeld 2">
            <a:extLst>
              <a:ext uri="{FF2B5EF4-FFF2-40B4-BE49-F238E27FC236}">
                <a16:creationId xmlns:a16="http://schemas.microsoft.com/office/drawing/2014/main" id="{8BC960F2-EB0D-189C-A869-1D2FEE0806FB}"/>
              </a:ext>
            </a:extLst>
          </p:cNvPr>
          <p:cNvSpPr txBox="1"/>
          <p:nvPr/>
        </p:nvSpPr>
        <p:spPr>
          <a:xfrm>
            <a:off x="727736" y="1219200"/>
            <a:ext cx="9943223" cy="369332"/>
          </a:xfrm>
          <a:prstGeom prst="rect">
            <a:avLst/>
          </a:prstGeom>
          <a:noFill/>
        </p:spPr>
        <p:txBody>
          <a:bodyPr wrap="square" rtlCol="0">
            <a:spAutoFit/>
          </a:bodyPr>
          <a:lstStyle/>
          <a:p>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The position and distance of a dedicated observer identifies the vertical angle of geometric visibility</a:t>
            </a:r>
            <a:endParaRPr lang="en-GB" dirty="0">
              <a:latin typeface="Times New Roman" panose="02020603050405020304" pitchFamily="18" charset="0"/>
              <a:cs typeface="Times New Roman" panose="02020603050405020304" pitchFamily="18" charset="0"/>
            </a:endParaRPr>
          </a:p>
        </p:txBody>
      </p:sp>
      <p:pic>
        <p:nvPicPr>
          <p:cNvPr id="4" name="object 5">
            <a:extLst>
              <a:ext uri="{FF2B5EF4-FFF2-40B4-BE49-F238E27FC236}">
                <a16:creationId xmlns:a16="http://schemas.microsoft.com/office/drawing/2014/main" id="{79D87F22-A543-E1F8-CCDF-BC8686CEDB41}"/>
              </a:ext>
            </a:extLst>
          </p:cNvPr>
          <p:cNvPicPr/>
          <p:nvPr/>
        </p:nvPicPr>
        <p:blipFill>
          <a:blip r:embed="rId2" cstate="print"/>
          <a:stretch>
            <a:fillRect/>
          </a:stretch>
        </p:blipFill>
        <p:spPr>
          <a:xfrm>
            <a:off x="7693162" y="2549682"/>
            <a:ext cx="2471900" cy="851802"/>
          </a:xfrm>
          <a:prstGeom prst="rect">
            <a:avLst/>
          </a:prstGeom>
        </p:spPr>
      </p:pic>
      <p:grpSp>
        <p:nvGrpSpPr>
          <p:cNvPr id="5" name="object 6">
            <a:extLst>
              <a:ext uri="{FF2B5EF4-FFF2-40B4-BE49-F238E27FC236}">
                <a16:creationId xmlns:a16="http://schemas.microsoft.com/office/drawing/2014/main" id="{5F1C1B19-2F59-F3CB-AAA6-5D03CB7A37FD}"/>
              </a:ext>
            </a:extLst>
          </p:cNvPr>
          <p:cNvGrpSpPr/>
          <p:nvPr/>
        </p:nvGrpSpPr>
        <p:grpSpPr>
          <a:xfrm>
            <a:off x="1089469" y="3447097"/>
            <a:ext cx="9249410" cy="2620010"/>
            <a:chOff x="1089469" y="3447097"/>
            <a:chExt cx="9249410" cy="2620010"/>
          </a:xfrm>
        </p:grpSpPr>
        <p:pic>
          <p:nvPicPr>
            <p:cNvPr id="6" name="object 7">
              <a:extLst>
                <a:ext uri="{FF2B5EF4-FFF2-40B4-BE49-F238E27FC236}">
                  <a16:creationId xmlns:a16="http://schemas.microsoft.com/office/drawing/2014/main" id="{4D37F2E9-E3F1-89EF-6EAC-8E03D51E483A}"/>
                </a:ext>
              </a:extLst>
            </p:cNvPr>
            <p:cNvPicPr/>
            <p:nvPr/>
          </p:nvPicPr>
          <p:blipFill>
            <a:blip r:embed="rId2" cstate="print"/>
            <a:stretch>
              <a:fillRect/>
            </a:stretch>
          </p:blipFill>
          <p:spPr>
            <a:xfrm>
              <a:off x="7868417" y="5067299"/>
              <a:ext cx="2470390" cy="850392"/>
            </a:xfrm>
            <a:prstGeom prst="rect">
              <a:avLst/>
            </a:prstGeom>
          </p:spPr>
        </p:pic>
        <p:sp>
          <p:nvSpPr>
            <p:cNvPr id="7" name="object 8">
              <a:extLst>
                <a:ext uri="{FF2B5EF4-FFF2-40B4-BE49-F238E27FC236}">
                  <a16:creationId xmlns:a16="http://schemas.microsoft.com/office/drawing/2014/main" id="{22899371-3A0B-735F-2EFB-8DD3220C8381}"/>
                </a:ext>
              </a:extLst>
            </p:cNvPr>
            <p:cNvSpPr/>
            <p:nvPr/>
          </p:nvSpPr>
          <p:spPr>
            <a:xfrm>
              <a:off x="5167884" y="3867911"/>
              <a:ext cx="2651125" cy="1525905"/>
            </a:xfrm>
            <a:custGeom>
              <a:avLst/>
              <a:gdLst/>
              <a:ahLst/>
              <a:cxnLst/>
              <a:rect l="l" t="t" r="r" b="b"/>
              <a:pathLst>
                <a:path w="2651125" h="1525904">
                  <a:moveTo>
                    <a:pt x="2650870" y="1525651"/>
                  </a:moveTo>
                  <a:lnTo>
                    <a:pt x="0" y="0"/>
                  </a:lnTo>
                </a:path>
              </a:pathLst>
            </a:custGeom>
            <a:ln w="57150">
              <a:solidFill>
                <a:srgbClr val="33CCCC"/>
              </a:solidFill>
            </a:ln>
          </p:spPr>
          <p:txBody>
            <a:bodyPr wrap="square" lIns="0" tIns="0" rIns="0" bIns="0" rtlCol="0"/>
            <a:lstStyle/>
            <a:p>
              <a:endParaRPr/>
            </a:p>
          </p:txBody>
        </p:sp>
        <p:sp>
          <p:nvSpPr>
            <p:cNvPr id="8" name="object 9">
              <a:extLst>
                <a:ext uri="{FF2B5EF4-FFF2-40B4-BE49-F238E27FC236}">
                  <a16:creationId xmlns:a16="http://schemas.microsoft.com/office/drawing/2014/main" id="{F2C18CDD-57D1-4F70-2E8F-D3E78139C7EC}"/>
                </a:ext>
              </a:extLst>
            </p:cNvPr>
            <p:cNvSpPr/>
            <p:nvPr/>
          </p:nvSpPr>
          <p:spPr>
            <a:xfrm>
              <a:off x="4511040" y="3451859"/>
              <a:ext cx="1089025" cy="2424430"/>
            </a:xfrm>
            <a:custGeom>
              <a:avLst/>
              <a:gdLst/>
              <a:ahLst/>
              <a:cxnLst/>
              <a:rect l="l" t="t" r="r" b="b"/>
              <a:pathLst>
                <a:path w="1089025" h="2424429">
                  <a:moveTo>
                    <a:pt x="0" y="1181100"/>
                  </a:moveTo>
                  <a:lnTo>
                    <a:pt x="0" y="2424277"/>
                  </a:lnTo>
                </a:path>
                <a:path w="1089025" h="2424429">
                  <a:moveTo>
                    <a:pt x="1088136" y="0"/>
                  </a:moveTo>
                  <a:lnTo>
                    <a:pt x="1088136" y="1243202"/>
                  </a:lnTo>
                </a:path>
                <a:path w="1089025" h="2424429">
                  <a:moveTo>
                    <a:pt x="1089025" y="0"/>
                  </a:moveTo>
                  <a:lnTo>
                    <a:pt x="0" y="1182496"/>
                  </a:lnTo>
                </a:path>
              </a:pathLst>
            </a:custGeom>
            <a:ln w="9525">
              <a:solidFill>
                <a:srgbClr val="000000"/>
              </a:solidFill>
            </a:ln>
          </p:spPr>
          <p:txBody>
            <a:bodyPr wrap="square" lIns="0" tIns="0" rIns="0" bIns="0" rtlCol="0"/>
            <a:lstStyle/>
            <a:p>
              <a:endParaRPr/>
            </a:p>
          </p:txBody>
        </p:sp>
        <p:sp>
          <p:nvSpPr>
            <p:cNvPr id="9" name="object 10">
              <a:extLst>
                <a:ext uri="{FF2B5EF4-FFF2-40B4-BE49-F238E27FC236}">
                  <a16:creationId xmlns:a16="http://schemas.microsoft.com/office/drawing/2014/main" id="{2EA69D9A-C686-DD9A-6B85-8AF7B1E9E8C3}"/>
                </a:ext>
              </a:extLst>
            </p:cNvPr>
            <p:cNvSpPr/>
            <p:nvPr/>
          </p:nvSpPr>
          <p:spPr>
            <a:xfrm>
              <a:off x="4818888" y="3677411"/>
              <a:ext cx="349250" cy="381000"/>
            </a:xfrm>
            <a:custGeom>
              <a:avLst/>
              <a:gdLst/>
              <a:ahLst/>
              <a:cxnLst/>
              <a:rect l="l" t="t" r="r" b="b"/>
              <a:pathLst>
                <a:path w="349250" h="381000">
                  <a:moveTo>
                    <a:pt x="348996" y="0"/>
                  </a:moveTo>
                  <a:lnTo>
                    <a:pt x="0" y="0"/>
                  </a:lnTo>
                  <a:lnTo>
                    <a:pt x="0" y="381000"/>
                  </a:lnTo>
                  <a:lnTo>
                    <a:pt x="348996" y="381000"/>
                  </a:lnTo>
                  <a:lnTo>
                    <a:pt x="348996" y="0"/>
                  </a:lnTo>
                  <a:close/>
                </a:path>
              </a:pathLst>
            </a:custGeom>
            <a:solidFill>
              <a:srgbClr val="000000"/>
            </a:solidFill>
          </p:spPr>
          <p:txBody>
            <a:bodyPr wrap="square" lIns="0" tIns="0" rIns="0" bIns="0" rtlCol="0"/>
            <a:lstStyle/>
            <a:p>
              <a:endParaRPr/>
            </a:p>
          </p:txBody>
        </p:sp>
        <p:pic>
          <p:nvPicPr>
            <p:cNvPr id="10" name="object 11">
              <a:extLst>
                <a:ext uri="{FF2B5EF4-FFF2-40B4-BE49-F238E27FC236}">
                  <a16:creationId xmlns:a16="http://schemas.microsoft.com/office/drawing/2014/main" id="{F021F717-96E5-9FD3-2091-C70AB0DE414E}"/>
                </a:ext>
              </a:extLst>
            </p:cNvPr>
            <p:cNvPicPr/>
            <p:nvPr/>
          </p:nvPicPr>
          <p:blipFill>
            <a:blip r:embed="rId3" cstate="print"/>
            <a:stretch>
              <a:fillRect/>
            </a:stretch>
          </p:blipFill>
          <p:spPr>
            <a:xfrm>
              <a:off x="4968240" y="3765803"/>
              <a:ext cx="173736" cy="204215"/>
            </a:xfrm>
            <a:prstGeom prst="rect">
              <a:avLst/>
            </a:prstGeom>
          </p:spPr>
        </p:pic>
        <p:sp>
          <p:nvSpPr>
            <p:cNvPr id="11" name="object 12">
              <a:extLst>
                <a:ext uri="{FF2B5EF4-FFF2-40B4-BE49-F238E27FC236}">
                  <a16:creationId xmlns:a16="http://schemas.microsoft.com/office/drawing/2014/main" id="{34ABFB50-FFF0-A674-DCB3-6946B998B2D7}"/>
                </a:ext>
              </a:extLst>
            </p:cNvPr>
            <p:cNvSpPr/>
            <p:nvPr/>
          </p:nvSpPr>
          <p:spPr>
            <a:xfrm>
              <a:off x="1094232" y="3640835"/>
              <a:ext cx="1089660" cy="2426335"/>
            </a:xfrm>
            <a:custGeom>
              <a:avLst/>
              <a:gdLst/>
              <a:ahLst/>
              <a:cxnLst/>
              <a:rect l="l" t="t" r="r" b="b"/>
              <a:pathLst>
                <a:path w="1089660" h="2426335">
                  <a:moveTo>
                    <a:pt x="0" y="1182624"/>
                  </a:moveTo>
                  <a:lnTo>
                    <a:pt x="0" y="2425801"/>
                  </a:lnTo>
                </a:path>
                <a:path w="1089660" h="2426335">
                  <a:moveTo>
                    <a:pt x="1089660" y="0"/>
                  </a:moveTo>
                  <a:lnTo>
                    <a:pt x="1089660" y="1243202"/>
                  </a:lnTo>
                </a:path>
                <a:path w="1089660" h="2426335">
                  <a:moveTo>
                    <a:pt x="1089025" y="0"/>
                  </a:moveTo>
                  <a:lnTo>
                    <a:pt x="0" y="1182496"/>
                  </a:lnTo>
                </a:path>
              </a:pathLst>
            </a:custGeom>
            <a:ln w="9525">
              <a:solidFill>
                <a:srgbClr val="000000"/>
              </a:solidFill>
            </a:ln>
          </p:spPr>
          <p:txBody>
            <a:bodyPr wrap="square" lIns="0" tIns="0" rIns="0" bIns="0" rtlCol="0"/>
            <a:lstStyle/>
            <a:p>
              <a:endParaRPr/>
            </a:p>
          </p:txBody>
        </p:sp>
        <p:sp>
          <p:nvSpPr>
            <p:cNvPr id="12" name="object 13">
              <a:extLst>
                <a:ext uri="{FF2B5EF4-FFF2-40B4-BE49-F238E27FC236}">
                  <a16:creationId xmlns:a16="http://schemas.microsoft.com/office/drawing/2014/main" id="{9B6AD85A-520C-F695-2ED5-43599E2D1ED1}"/>
                </a:ext>
              </a:extLst>
            </p:cNvPr>
            <p:cNvSpPr/>
            <p:nvPr/>
          </p:nvSpPr>
          <p:spPr>
            <a:xfrm>
              <a:off x="1403604" y="3867911"/>
              <a:ext cx="349250" cy="379730"/>
            </a:xfrm>
            <a:custGeom>
              <a:avLst/>
              <a:gdLst/>
              <a:ahLst/>
              <a:cxnLst/>
              <a:rect l="l" t="t" r="r" b="b"/>
              <a:pathLst>
                <a:path w="349250" h="379729">
                  <a:moveTo>
                    <a:pt x="348996" y="0"/>
                  </a:moveTo>
                  <a:lnTo>
                    <a:pt x="0" y="0"/>
                  </a:lnTo>
                  <a:lnTo>
                    <a:pt x="0" y="379475"/>
                  </a:lnTo>
                  <a:lnTo>
                    <a:pt x="348996" y="379475"/>
                  </a:lnTo>
                  <a:lnTo>
                    <a:pt x="348996" y="0"/>
                  </a:lnTo>
                  <a:close/>
                </a:path>
              </a:pathLst>
            </a:custGeom>
            <a:solidFill>
              <a:srgbClr val="000000"/>
            </a:solidFill>
          </p:spPr>
          <p:txBody>
            <a:bodyPr wrap="square" lIns="0" tIns="0" rIns="0" bIns="0" rtlCol="0"/>
            <a:lstStyle/>
            <a:p>
              <a:endParaRPr/>
            </a:p>
          </p:txBody>
        </p:sp>
        <p:pic>
          <p:nvPicPr>
            <p:cNvPr id="13" name="object 14">
              <a:extLst>
                <a:ext uri="{FF2B5EF4-FFF2-40B4-BE49-F238E27FC236}">
                  <a16:creationId xmlns:a16="http://schemas.microsoft.com/office/drawing/2014/main" id="{F1DA0F7F-5B5B-B6D9-5A31-CF90E25A9CF5}"/>
                </a:ext>
              </a:extLst>
            </p:cNvPr>
            <p:cNvPicPr/>
            <p:nvPr/>
          </p:nvPicPr>
          <p:blipFill>
            <a:blip r:embed="rId4" cstate="print"/>
            <a:stretch>
              <a:fillRect/>
            </a:stretch>
          </p:blipFill>
          <p:spPr>
            <a:xfrm>
              <a:off x="1551432" y="3954779"/>
              <a:ext cx="175260" cy="204215"/>
            </a:xfrm>
            <a:prstGeom prst="rect">
              <a:avLst/>
            </a:prstGeom>
          </p:spPr>
        </p:pic>
        <p:sp>
          <p:nvSpPr>
            <p:cNvPr id="14" name="object 15">
              <a:extLst>
                <a:ext uri="{FF2B5EF4-FFF2-40B4-BE49-F238E27FC236}">
                  <a16:creationId xmlns:a16="http://schemas.microsoft.com/office/drawing/2014/main" id="{A4CD4CB1-5839-1AA2-98BD-826B62E30231}"/>
                </a:ext>
              </a:extLst>
            </p:cNvPr>
            <p:cNvSpPr/>
            <p:nvPr/>
          </p:nvSpPr>
          <p:spPr>
            <a:xfrm>
              <a:off x="1674876" y="4096511"/>
              <a:ext cx="6170295" cy="1297940"/>
            </a:xfrm>
            <a:custGeom>
              <a:avLst/>
              <a:gdLst/>
              <a:ahLst/>
              <a:cxnLst/>
              <a:rect l="l" t="t" r="r" b="b"/>
              <a:pathLst>
                <a:path w="6170295" h="1297939">
                  <a:moveTo>
                    <a:pt x="6169914" y="1297432"/>
                  </a:moveTo>
                  <a:lnTo>
                    <a:pt x="0" y="0"/>
                  </a:lnTo>
                </a:path>
              </a:pathLst>
            </a:custGeom>
            <a:ln w="57150">
              <a:solidFill>
                <a:srgbClr val="33CCCC"/>
              </a:solidFill>
            </a:ln>
          </p:spPr>
          <p:txBody>
            <a:bodyPr wrap="square" lIns="0" tIns="0" rIns="0" bIns="0" rtlCol="0"/>
            <a:lstStyle/>
            <a:p>
              <a:endParaRPr/>
            </a:p>
          </p:txBody>
        </p:sp>
      </p:grpSp>
      <p:grpSp>
        <p:nvGrpSpPr>
          <p:cNvPr id="15" name="object 16">
            <a:extLst>
              <a:ext uri="{FF2B5EF4-FFF2-40B4-BE49-F238E27FC236}">
                <a16:creationId xmlns:a16="http://schemas.microsoft.com/office/drawing/2014/main" id="{22EA86C4-2CBA-E1AC-DBBD-DEA073133F66}"/>
              </a:ext>
            </a:extLst>
          </p:cNvPr>
          <p:cNvGrpSpPr/>
          <p:nvPr/>
        </p:nvGrpSpPr>
        <p:grpSpPr>
          <a:xfrm>
            <a:off x="1122367" y="2618708"/>
            <a:ext cx="6448425" cy="708660"/>
            <a:chOff x="1122367" y="2618708"/>
            <a:chExt cx="6448425" cy="708660"/>
          </a:xfrm>
        </p:grpSpPr>
        <p:pic>
          <p:nvPicPr>
            <p:cNvPr id="16" name="object 17">
              <a:extLst>
                <a:ext uri="{FF2B5EF4-FFF2-40B4-BE49-F238E27FC236}">
                  <a16:creationId xmlns:a16="http://schemas.microsoft.com/office/drawing/2014/main" id="{56F1D595-40EC-23DC-B618-A6BBB486FC19}"/>
                </a:ext>
              </a:extLst>
            </p:cNvPr>
            <p:cNvPicPr/>
            <p:nvPr/>
          </p:nvPicPr>
          <p:blipFill>
            <a:blip r:embed="rId5" cstate="print"/>
            <a:stretch>
              <a:fillRect/>
            </a:stretch>
          </p:blipFill>
          <p:spPr>
            <a:xfrm>
              <a:off x="1122367" y="2618708"/>
              <a:ext cx="246692" cy="708517"/>
            </a:xfrm>
            <a:prstGeom prst="rect">
              <a:avLst/>
            </a:prstGeom>
          </p:spPr>
        </p:pic>
        <p:sp>
          <p:nvSpPr>
            <p:cNvPr id="17" name="object 18">
              <a:extLst>
                <a:ext uri="{FF2B5EF4-FFF2-40B4-BE49-F238E27FC236}">
                  <a16:creationId xmlns:a16="http://schemas.microsoft.com/office/drawing/2014/main" id="{9BAE93E8-78E0-13AA-DFAC-696F255A1AE6}"/>
                </a:ext>
              </a:extLst>
            </p:cNvPr>
            <p:cNvSpPr/>
            <p:nvPr/>
          </p:nvSpPr>
          <p:spPr>
            <a:xfrm>
              <a:off x="1423415" y="2671571"/>
              <a:ext cx="6118860" cy="205104"/>
            </a:xfrm>
            <a:custGeom>
              <a:avLst/>
              <a:gdLst/>
              <a:ahLst/>
              <a:cxnLst/>
              <a:rect l="l" t="t" r="r" b="b"/>
              <a:pathLst>
                <a:path w="6118859" h="205105">
                  <a:moveTo>
                    <a:pt x="6118352" y="204597"/>
                  </a:moveTo>
                  <a:lnTo>
                    <a:pt x="0" y="0"/>
                  </a:lnTo>
                </a:path>
              </a:pathLst>
            </a:custGeom>
            <a:ln w="57150">
              <a:solidFill>
                <a:srgbClr val="33CCCC"/>
              </a:solidFill>
            </a:ln>
          </p:spPr>
          <p:txBody>
            <a:bodyPr wrap="square" lIns="0" tIns="0" rIns="0" bIns="0" rtlCol="0"/>
            <a:lstStyle/>
            <a:p>
              <a:endParaRPr/>
            </a:p>
          </p:txBody>
        </p:sp>
      </p:grpSp>
      <p:sp>
        <p:nvSpPr>
          <p:cNvPr id="18" name="object 19">
            <a:extLst>
              <a:ext uri="{FF2B5EF4-FFF2-40B4-BE49-F238E27FC236}">
                <a16:creationId xmlns:a16="http://schemas.microsoft.com/office/drawing/2014/main" id="{CCD80B46-0291-7B63-1D8C-293888E93F25}"/>
              </a:ext>
            </a:extLst>
          </p:cNvPr>
          <p:cNvSpPr txBox="1"/>
          <p:nvPr/>
        </p:nvSpPr>
        <p:spPr>
          <a:xfrm>
            <a:off x="2371725" y="3774185"/>
            <a:ext cx="1929764" cy="239395"/>
          </a:xfrm>
          <a:prstGeom prst="rect">
            <a:avLst/>
          </a:prstGeom>
        </p:spPr>
        <p:txBody>
          <a:bodyPr vert="horz" wrap="square" lIns="0" tIns="12700" rIns="0" bIns="0" rtlCol="0">
            <a:spAutoFit/>
          </a:bodyPr>
          <a:lstStyle/>
          <a:p>
            <a:pPr marL="12700">
              <a:lnSpc>
                <a:spcPct val="100000"/>
              </a:lnSpc>
              <a:spcBef>
                <a:spcPts val="100"/>
              </a:spcBef>
            </a:pPr>
            <a:r>
              <a:rPr sz="1400" dirty="0">
                <a:latin typeface="Calibri"/>
                <a:cs typeface="Calibri"/>
              </a:rPr>
              <a:t>Traffic</a:t>
            </a:r>
            <a:r>
              <a:rPr sz="1400" spc="-35" dirty="0">
                <a:latin typeface="Calibri"/>
                <a:cs typeface="Calibri"/>
              </a:rPr>
              <a:t> </a:t>
            </a:r>
            <a:r>
              <a:rPr sz="1400" spc="-10" dirty="0">
                <a:latin typeface="Calibri"/>
                <a:cs typeface="Calibri"/>
              </a:rPr>
              <a:t>supervision</a:t>
            </a:r>
            <a:r>
              <a:rPr sz="1400" spc="-5" dirty="0">
                <a:latin typeface="Calibri"/>
                <a:cs typeface="Calibri"/>
              </a:rPr>
              <a:t> </a:t>
            </a:r>
            <a:r>
              <a:rPr sz="1400" spc="-10" dirty="0">
                <a:latin typeface="Calibri"/>
                <a:cs typeface="Calibri"/>
              </a:rPr>
              <a:t>camera</a:t>
            </a:r>
            <a:endParaRPr sz="1400">
              <a:latin typeface="Calibri"/>
              <a:cs typeface="Calibri"/>
            </a:endParaRPr>
          </a:p>
        </p:txBody>
      </p:sp>
      <p:sp>
        <p:nvSpPr>
          <p:cNvPr id="21" name="Ellipse 20">
            <a:extLst>
              <a:ext uri="{FF2B5EF4-FFF2-40B4-BE49-F238E27FC236}">
                <a16:creationId xmlns:a16="http://schemas.microsoft.com/office/drawing/2014/main" id="{79C24221-7455-B76F-C7C4-4ED5BCCD27FE}"/>
              </a:ext>
            </a:extLst>
          </p:cNvPr>
          <p:cNvSpPr/>
          <p:nvPr/>
        </p:nvSpPr>
        <p:spPr>
          <a:xfrm>
            <a:off x="8776138" y="3327225"/>
            <a:ext cx="3415862" cy="17782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feld 21">
            <a:extLst>
              <a:ext uri="{FF2B5EF4-FFF2-40B4-BE49-F238E27FC236}">
                <a16:creationId xmlns:a16="http://schemas.microsoft.com/office/drawing/2014/main" id="{182E1D01-4481-3370-0AD3-B8964AA48DEB}"/>
              </a:ext>
            </a:extLst>
          </p:cNvPr>
          <p:cNvSpPr txBox="1"/>
          <p:nvPr/>
        </p:nvSpPr>
        <p:spPr>
          <a:xfrm>
            <a:off x="9437816" y="3588004"/>
            <a:ext cx="2701159" cy="1200329"/>
          </a:xfrm>
          <a:prstGeom prst="rect">
            <a:avLst/>
          </a:prstGeom>
          <a:noFill/>
        </p:spPr>
        <p:txBody>
          <a:bodyPr wrap="square" rtlCol="0">
            <a:spAutoFit/>
          </a:bodyPr>
          <a:lstStyle/>
          <a:p>
            <a:r>
              <a:rPr lang="en-GB" b="1" dirty="0"/>
              <a:t>Question to </a:t>
            </a:r>
          </a:p>
          <a:p>
            <a:r>
              <a:rPr lang="en-GB" b="1" dirty="0"/>
              <a:t>Intensities</a:t>
            </a:r>
          </a:p>
          <a:p>
            <a:r>
              <a:rPr lang="en-GB" b="1" dirty="0"/>
              <a:t>Light distribution</a:t>
            </a:r>
          </a:p>
          <a:p>
            <a:r>
              <a:rPr lang="en-GB" b="1" dirty="0"/>
              <a:t>etc.</a:t>
            </a:r>
          </a:p>
        </p:txBody>
      </p:sp>
      <p:sp>
        <p:nvSpPr>
          <p:cNvPr id="19" name="Textfeld 18">
            <a:extLst>
              <a:ext uri="{FF2B5EF4-FFF2-40B4-BE49-F238E27FC236}">
                <a16:creationId xmlns:a16="http://schemas.microsoft.com/office/drawing/2014/main" id="{CD32E231-2CE6-66E3-1288-F93D45047535}"/>
              </a:ext>
            </a:extLst>
          </p:cNvPr>
          <p:cNvSpPr txBox="1"/>
          <p:nvPr/>
        </p:nvSpPr>
        <p:spPr>
          <a:xfrm>
            <a:off x="727736" y="442208"/>
            <a:ext cx="8307714" cy="800219"/>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Discussion-paper on automated driving indication</a:t>
            </a:r>
          </a:p>
          <a:p>
            <a:endParaRPr lang="en-GB" dirty="0"/>
          </a:p>
        </p:txBody>
      </p:sp>
    </p:spTree>
    <p:extLst>
      <p:ext uri="{BB962C8B-B14F-4D97-AF65-F5344CB8AC3E}">
        <p14:creationId xmlns:p14="http://schemas.microsoft.com/office/powerpoint/2010/main" val="2417895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03C0798-251E-349D-1C7B-B3BFA282EC44}"/>
              </a:ext>
            </a:extLst>
          </p:cNvPr>
          <p:cNvSpPr>
            <a:spLocks noGrp="1"/>
          </p:cNvSpPr>
          <p:nvPr>
            <p:ph type="sldNum" sz="quarter" idx="12"/>
          </p:nvPr>
        </p:nvSpPr>
        <p:spPr/>
        <p:txBody>
          <a:bodyPr/>
          <a:lstStyle/>
          <a:p>
            <a:fld id="{920A611A-B439-47EC-9AB0-62E646C29293}" type="slidenum">
              <a:rPr lang="de-DE" smtClean="0"/>
              <a:t>9</a:t>
            </a:fld>
            <a:endParaRPr lang="de-DE" dirty="0"/>
          </a:p>
        </p:txBody>
      </p:sp>
      <p:sp>
        <p:nvSpPr>
          <p:cNvPr id="3" name="Textfeld 2">
            <a:extLst>
              <a:ext uri="{FF2B5EF4-FFF2-40B4-BE49-F238E27FC236}">
                <a16:creationId xmlns:a16="http://schemas.microsoft.com/office/drawing/2014/main" id="{9CA98647-CDBE-244D-EF36-41CB3F9F4475}"/>
              </a:ext>
            </a:extLst>
          </p:cNvPr>
          <p:cNvSpPr txBox="1"/>
          <p:nvPr/>
        </p:nvSpPr>
        <p:spPr>
          <a:xfrm>
            <a:off x="727736" y="1226265"/>
            <a:ext cx="11252119" cy="369332"/>
          </a:xfrm>
          <a:prstGeom prst="rect">
            <a:avLst/>
          </a:prstGeom>
          <a:noFill/>
        </p:spPr>
        <p:txBody>
          <a:bodyPr wrap="square" rtlCol="0">
            <a:spAutoFit/>
          </a:bodyPr>
          <a:lstStyle/>
          <a:p>
            <a:r>
              <a:rPr lang="en-US" sz="1800" b="0" i="0" u="none" strike="noStrike" baseline="0" dirty="0">
                <a:solidFill>
                  <a:srgbClr val="F60537"/>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The position of dedicated observers identifies the position, </a:t>
            </a:r>
            <a:r>
              <a:rPr lang="en-US" sz="1800" b="1" i="0" u="none" strike="noStrike" baseline="0" dirty="0">
                <a:solidFill>
                  <a:srgbClr val="000000"/>
                </a:solidFill>
                <a:latin typeface="Times New Roman" panose="02020603050405020304" pitchFamily="18" charset="0"/>
                <a:cs typeface="Times New Roman" panose="02020603050405020304" pitchFamily="18" charset="0"/>
              </a:rPr>
              <a:t>number and geometric visibility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of the ADS marker lamp</a:t>
            </a:r>
            <a:endParaRPr lang="en-GB" dirty="0">
              <a:latin typeface="Times New Roman" panose="02020603050405020304" pitchFamily="18" charset="0"/>
              <a:cs typeface="Times New Roman" panose="02020603050405020304" pitchFamily="18" charset="0"/>
            </a:endParaRPr>
          </a:p>
        </p:txBody>
      </p:sp>
      <p:grpSp>
        <p:nvGrpSpPr>
          <p:cNvPr id="4" name="object 5">
            <a:extLst>
              <a:ext uri="{FF2B5EF4-FFF2-40B4-BE49-F238E27FC236}">
                <a16:creationId xmlns:a16="http://schemas.microsoft.com/office/drawing/2014/main" id="{C77B1845-36F6-8553-4B9F-1A12E41F25BA}"/>
              </a:ext>
            </a:extLst>
          </p:cNvPr>
          <p:cNvGrpSpPr/>
          <p:nvPr/>
        </p:nvGrpSpPr>
        <p:grpSpPr>
          <a:xfrm>
            <a:off x="1965960" y="2112264"/>
            <a:ext cx="6752254" cy="4148977"/>
            <a:chOff x="1235143" y="2108168"/>
            <a:chExt cx="7307580" cy="4605655"/>
          </a:xfrm>
        </p:grpSpPr>
        <p:pic>
          <p:nvPicPr>
            <p:cNvPr id="5" name="object 6">
              <a:extLst>
                <a:ext uri="{FF2B5EF4-FFF2-40B4-BE49-F238E27FC236}">
                  <a16:creationId xmlns:a16="http://schemas.microsoft.com/office/drawing/2014/main" id="{F3D0BD07-E7CE-2C28-EB6C-86BE58090A1F}"/>
                </a:ext>
              </a:extLst>
            </p:cNvPr>
            <p:cNvPicPr/>
            <p:nvPr/>
          </p:nvPicPr>
          <p:blipFill>
            <a:blip r:embed="rId2" cstate="print"/>
            <a:stretch>
              <a:fillRect/>
            </a:stretch>
          </p:blipFill>
          <p:spPr>
            <a:xfrm>
              <a:off x="3901363" y="4301731"/>
              <a:ext cx="2740478" cy="1230058"/>
            </a:xfrm>
            <a:prstGeom prst="rect">
              <a:avLst/>
            </a:prstGeom>
          </p:spPr>
        </p:pic>
        <p:pic>
          <p:nvPicPr>
            <p:cNvPr id="6" name="object 7">
              <a:extLst>
                <a:ext uri="{FF2B5EF4-FFF2-40B4-BE49-F238E27FC236}">
                  <a16:creationId xmlns:a16="http://schemas.microsoft.com/office/drawing/2014/main" id="{FF481FA6-4CE8-B9FE-45DF-6639A38A9E46}"/>
                </a:ext>
              </a:extLst>
            </p:cNvPr>
            <p:cNvPicPr/>
            <p:nvPr/>
          </p:nvPicPr>
          <p:blipFill>
            <a:blip r:embed="rId3" cstate="print"/>
            <a:stretch>
              <a:fillRect/>
            </a:stretch>
          </p:blipFill>
          <p:spPr>
            <a:xfrm>
              <a:off x="1235143" y="2515123"/>
              <a:ext cx="246692" cy="709874"/>
            </a:xfrm>
            <a:prstGeom prst="rect">
              <a:avLst/>
            </a:prstGeom>
          </p:spPr>
        </p:pic>
        <p:pic>
          <p:nvPicPr>
            <p:cNvPr id="7" name="object 8">
              <a:extLst>
                <a:ext uri="{FF2B5EF4-FFF2-40B4-BE49-F238E27FC236}">
                  <a16:creationId xmlns:a16="http://schemas.microsoft.com/office/drawing/2014/main" id="{AF470431-013D-9C68-C385-F6504B8F14E7}"/>
                </a:ext>
              </a:extLst>
            </p:cNvPr>
            <p:cNvPicPr/>
            <p:nvPr/>
          </p:nvPicPr>
          <p:blipFill>
            <a:blip r:embed="rId3" cstate="print"/>
            <a:stretch>
              <a:fillRect/>
            </a:stretch>
          </p:blipFill>
          <p:spPr>
            <a:xfrm>
              <a:off x="4840927" y="2108168"/>
              <a:ext cx="246692" cy="708517"/>
            </a:xfrm>
            <a:prstGeom prst="rect">
              <a:avLst/>
            </a:prstGeom>
          </p:spPr>
        </p:pic>
        <p:pic>
          <p:nvPicPr>
            <p:cNvPr id="8" name="object 9">
              <a:extLst>
                <a:ext uri="{FF2B5EF4-FFF2-40B4-BE49-F238E27FC236}">
                  <a16:creationId xmlns:a16="http://schemas.microsoft.com/office/drawing/2014/main" id="{914D047D-C80E-0327-852C-DFDBD1EA6529}"/>
                </a:ext>
              </a:extLst>
            </p:cNvPr>
            <p:cNvPicPr/>
            <p:nvPr/>
          </p:nvPicPr>
          <p:blipFill>
            <a:blip r:embed="rId3" cstate="print"/>
            <a:stretch>
              <a:fillRect/>
            </a:stretch>
          </p:blipFill>
          <p:spPr>
            <a:xfrm>
              <a:off x="5299651" y="6005036"/>
              <a:ext cx="246692" cy="708513"/>
            </a:xfrm>
            <a:prstGeom prst="rect">
              <a:avLst/>
            </a:prstGeom>
          </p:spPr>
        </p:pic>
        <p:pic>
          <p:nvPicPr>
            <p:cNvPr id="9" name="object 10">
              <a:extLst>
                <a:ext uri="{FF2B5EF4-FFF2-40B4-BE49-F238E27FC236}">
                  <a16:creationId xmlns:a16="http://schemas.microsoft.com/office/drawing/2014/main" id="{C3B5096B-1B61-F9F0-C7A1-B2DC95A2C344}"/>
                </a:ext>
              </a:extLst>
            </p:cNvPr>
            <p:cNvPicPr/>
            <p:nvPr/>
          </p:nvPicPr>
          <p:blipFill>
            <a:blip r:embed="rId3" cstate="print"/>
            <a:stretch>
              <a:fillRect/>
            </a:stretch>
          </p:blipFill>
          <p:spPr>
            <a:xfrm>
              <a:off x="1707583" y="5605795"/>
              <a:ext cx="246692" cy="709874"/>
            </a:xfrm>
            <a:prstGeom prst="rect">
              <a:avLst/>
            </a:prstGeom>
          </p:spPr>
        </p:pic>
        <p:sp>
          <p:nvSpPr>
            <p:cNvPr id="10" name="object 11">
              <a:extLst>
                <a:ext uri="{FF2B5EF4-FFF2-40B4-BE49-F238E27FC236}">
                  <a16:creationId xmlns:a16="http://schemas.microsoft.com/office/drawing/2014/main" id="{9307A78D-57A7-1BC8-AC61-18F04C1E304D}"/>
                </a:ext>
              </a:extLst>
            </p:cNvPr>
            <p:cNvSpPr/>
            <p:nvPr/>
          </p:nvSpPr>
          <p:spPr>
            <a:xfrm>
              <a:off x="1536192" y="2628899"/>
              <a:ext cx="6978015" cy="3592829"/>
            </a:xfrm>
            <a:custGeom>
              <a:avLst/>
              <a:gdLst/>
              <a:ahLst/>
              <a:cxnLst/>
              <a:rect l="l" t="t" r="r" b="b"/>
              <a:pathLst>
                <a:path w="6978015" h="3592829">
                  <a:moveTo>
                    <a:pt x="2409444" y="1639443"/>
                  </a:moveTo>
                  <a:lnTo>
                    <a:pt x="0" y="0"/>
                  </a:lnTo>
                </a:path>
                <a:path w="6978015" h="3592829">
                  <a:moveTo>
                    <a:pt x="2360041" y="2581656"/>
                  </a:moveTo>
                  <a:lnTo>
                    <a:pt x="472440" y="3140024"/>
                  </a:lnTo>
                </a:path>
                <a:path w="6978015" h="3592829">
                  <a:moveTo>
                    <a:pt x="3325368" y="2860548"/>
                  </a:moveTo>
                  <a:lnTo>
                    <a:pt x="3738880" y="3350298"/>
                  </a:lnTo>
                </a:path>
                <a:path w="6978015" h="3592829">
                  <a:moveTo>
                    <a:pt x="3308731" y="185927"/>
                  </a:moveTo>
                  <a:lnTo>
                    <a:pt x="3279648" y="1640205"/>
                  </a:lnTo>
                </a:path>
                <a:path w="6978015" h="3592829">
                  <a:moveTo>
                    <a:pt x="6977760" y="3592677"/>
                  </a:moveTo>
                  <a:lnTo>
                    <a:pt x="5071872" y="2749296"/>
                  </a:lnTo>
                </a:path>
              </a:pathLst>
            </a:custGeom>
            <a:ln w="57150">
              <a:solidFill>
                <a:srgbClr val="33CCCC"/>
              </a:solidFill>
            </a:ln>
          </p:spPr>
          <p:txBody>
            <a:bodyPr wrap="square" lIns="0" tIns="0" rIns="0" bIns="0" rtlCol="0"/>
            <a:lstStyle/>
            <a:p>
              <a:endParaRPr/>
            </a:p>
          </p:txBody>
        </p:sp>
      </p:grpSp>
      <p:pic>
        <p:nvPicPr>
          <p:cNvPr id="11" name="object 12">
            <a:extLst>
              <a:ext uri="{FF2B5EF4-FFF2-40B4-BE49-F238E27FC236}">
                <a16:creationId xmlns:a16="http://schemas.microsoft.com/office/drawing/2014/main" id="{BD0ED261-24E5-8295-AADA-9FEE94CB74B7}"/>
              </a:ext>
            </a:extLst>
          </p:cNvPr>
          <p:cNvPicPr/>
          <p:nvPr/>
        </p:nvPicPr>
        <p:blipFill>
          <a:blip r:embed="rId3" cstate="print"/>
          <a:stretch>
            <a:fillRect/>
          </a:stretch>
        </p:blipFill>
        <p:spPr>
          <a:xfrm>
            <a:off x="8865924" y="2996706"/>
            <a:ext cx="245539" cy="708517"/>
          </a:xfrm>
          <a:prstGeom prst="rect">
            <a:avLst/>
          </a:prstGeom>
        </p:spPr>
      </p:pic>
      <p:pic>
        <p:nvPicPr>
          <p:cNvPr id="12" name="object 13">
            <a:extLst>
              <a:ext uri="{FF2B5EF4-FFF2-40B4-BE49-F238E27FC236}">
                <a16:creationId xmlns:a16="http://schemas.microsoft.com/office/drawing/2014/main" id="{E14AFE5D-5264-C5FA-E2D3-E14085622D4C}"/>
              </a:ext>
            </a:extLst>
          </p:cNvPr>
          <p:cNvPicPr/>
          <p:nvPr/>
        </p:nvPicPr>
        <p:blipFill>
          <a:blip r:embed="rId3" cstate="print"/>
          <a:stretch>
            <a:fillRect/>
          </a:stretch>
        </p:blipFill>
        <p:spPr>
          <a:xfrm>
            <a:off x="8855374" y="5482350"/>
            <a:ext cx="246692" cy="708517"/>
          </a:xfrm>
          <a:prstGeom prst="rect">
            <a:avLst/>
          </a:prstGeom>
        </p:spPr>
      </p:pic>
      <p:sp>
        <p:nvSpPr>
          <p:cNvPr id="13" name="object 14">
            <a:extLst>
              <a:ext uri="{FF2B5EF4-FFF2-40B4-BE49-F238E27FC236}">
                <a16:creationId xmlns:a16="http://schemas.microsoft.com/office/drawing/2014/main" id="{C3D17D98-B549-53E3-30C0-EBE005DEA3EF}"/>
              </a:ext>
            </a:extLst>
          </p:cNvPr>
          <p:cNvSpPr/>
          <p:nvPr/>
        </p:nvSpPr>
        <p:spPr>
          <a:xfrm>
            <a:off x="6934431" y="3226354"/>
            <a:ext cx="1791335" cy="993140"/>
          </a:xfrm>
          <a:custGeom>
            <a:avLst/>
            <a:gdLst/>
            <a:ahLst/>
            <a:cxnLst/>
            <a:rect l="l" t="t" r="r" b="b"/>
            <a:pathLst>
              <a:path w="1791334" h="993139">
                <a:moveTo>
                  <a:pt x="1790827" y="0"/>
                </a:moveTo>
                <a:lnTo>
                  <a:pt x="0" y="993140"/>
                </a:lnTo>
              </a:path>
            </a:pathLst>
          </a:custGeom>
          <a:ln w="57150">
            <a:solidFill>
              <a:srgbClr val="33CCCC"/>
            </a:solidFill>
          </a:ln>
        </p:spPr>
        <p:txBody>
          <a:bodyPr wrap="square" lIns="0" tIns="0" rIns="0" bIns="0" rtlCol="0"/>
          <a:lstStyle/>
          <a:p>
            <a:endParaRPr/>
          </a:p>
        </p:txBody>
      </p:sp>
      <p:sp>
        <p:nvSpPr>
          <p:cNvPr id="14" name="Textfeld 13">
            <a:extLst>
              <a:ext uri="{FF2B5EF4-FFF2-40B4-BE49-F238E27FC236}">
                <a16:creationId xmlns:a16="http://schemas.microsoft.com/office/drawing/2014/main" id="{60AA7923-209D-8B0C-204E-E6EFC8154C5A}"/>
              </a:ext>
            </a:extLst>
          </p:cNvPr>
          <p:cNvSpPr txBox="1"/>
          <p:nvPr/>
        </p:nvSpPr>
        <p:spPr>
          <a:xfrm>
            <a:off x="727736" y="442208"/>
            <a:ext cx="8307714" cy="800219"/>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Discussion-paper on automated driving indication</a:t>
            </a:r>
          </a:p>
          <a:p>
            <a:endParaRPr lang="en-GB" dirty="0"/>
          </a:p>
        </p:txBody>
      </p:sp>
    </p:spTree>
    <p:extLst>
      <p:ext uri="{BB962C8B-B14F-4D97-AF65-F5344CB8AC3E}">
        <p14:creationId xmlns:p14="http://schemas.microsoft.com/office/powerpoint/2010/main" val="3396580134"/>
      </p:ext>
    </p:extLst>
  </p:cSld>
  <p:clrMapOvr>
    <a:masterClrMapping/>
  </p:clrMapOvr>
</p:sld>
</file>

<file path=ppt/theme/theme1.xml><?xml version="1.0" encoding="utf-8"?>
<a:theme xmlns:a="http://schemas.openxmlformats.org/drawingml/2006/main" name="Rückblick">
  <a:themeElements>
    <a:clrScheme name="Rückblic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1_Rückblick">
  <a:themeElements>
    <a:clrScheme name="Rückblic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9" ma:contentTypeDescription="Create a new document." ma:contentTypeScope="" ma:versionID="957983f112ff70deb4ba3514eaba81b6">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226e8c697896011a9f0e61e90df53f9c"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F559986-CC6D-4030-8D59-F8DA879312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C2C6BFE-0CF5-4D2D-8A58-FF09247FCB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TM02900769[[fn=Rückblick]]</Template>
  <TotalTime>0</TotalTime>
  <Words>2595</Words>
  <Application>Microsoft Office PowerPoint</Application>
  <PresentationFormat>Breitbild</PresentationFormat>
  <Paragraphs>234</Paragraphs>
  <Slides>25</Slides>
  <Notes>0</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25</vt:i4>
      </vt:variant>
    </vt:vector>
  </HeadingPairs>
  <TitlesOfParts>
    <vt:vector size="32" baseType="lpstr">
      <vt:lpstr>Arial</vt:lpstr>
      <vt:lpstr>Calibri</vt:lpstr>
      <vt:lpstr>Aptos</vt:lpstr>
      <vt:lpstr>Times New Roman</vt:lpstr>
      <vt:lpstr>Calibri Light</vt:lpstr>
      <vt:lpstr>Rückblick</vt:lpstr>
      <vt:lpstr>1_Rückblick</vt:lpstr>
      <vt:lpstr>Status Report  GRE TF AVSR</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GRE TF AVSR</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GRE TF AVSR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report, October 2024</dc:title>
  <dc:subject>GRE TF Autonomous Vehicles Signalling Requirements (AVSR)</dc:subject>
  <dc:creator>Dr. K. Manz / L. Schwenkschuster</dc:creator>
  <cp:lastModifiedBy>Schwenkschuster, Lukas</cp:lastModifiedBy>
  <cp:revision>233</cp:revision>
  <cp:lastPrinted>2023-03-17T10:28:06Z</cp:lastPrinted>
  <dcterms:created xsi:type="dcterms:W3CDTF">2018-05-09T09:15:54Z</dcterms:created>
  <dcterms:modified xsi:type="dcterms:W3CDTF">2024-10-07T12:44:33Z</dcterms:modified>
</cp:coreProperties>
</file>