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72" r:id="rId6"/>
    <p:sldId id="278" r:id="rId7"/>
    <p:sldId id="279" r:id="rId8"/>
    <p:sldId id="280" r:id="rId9"/>
    <p:sldId id="275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warz, Torsten (I/ET-B2)" initials="ST(B" lastIdx="6" clrIdx="0">
    <p:extLst>
      <p:ext uri="{19B8F6BF-5375-455C-9EA6-DF929625EA0E}">
        <p15:presenceInfo xmlns:p15="http://schemas.microsoft.com/office/powerpoint/2012/main" userId="S::torsten.schwarz@audi.de::70f7f55b-7391-448a-a3d4-66805c88f7d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5C9"/>
    <a:srgbClr val="F6C0F6"/>
    <a:srgbClr val="77787A"/>
    <a:srgbClr val="818283"/>
    <a:srgbClr val="67686A"/>
    <a:srgbClr val="403F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23BC7C-8B80-4990-A051-D46362BED90E}" v="8" dt="2024-09-26T14:22:56.775"/>
    <p1510:client id="{E71F1D45-22A2-4895-8792-819166F8901F}" v="4" dt="2024-09-26T14:14:39.6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09" autoAdjust="0"/>
    <p:restoredTop sz="96761" autoAdjust="0"/>
  </p:normalViewPr>
  <p:slideViewPr>
    <p:cSldViewPr snapToGrid="0">
      <p:cViewPr varScale="1">
        <p:scale>
          <a:sx n="105" d="100"/>
          <a:sy n="105" d="100"/>
        </p:scale>
        <p:origin x="864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A6B3F-8A1F-428A-9ABA-F87A10A58389}" type="datetimeFigureOut">
              <a:rPr lang="it-IT" smtClean="0"/>
              <a:t>02/10/2024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70AEB5-7B7F-4628-AB39-24BD0FD240B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2772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248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42A9DD-DCD2-4224-8D54-177EA3E979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6641E07-57B0-4051-9609-E10F84C77F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07ED97-1DE1-49B5-A0C1-4C55CDA39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A4782-768A-4A26-9529-E254BB331CA5}" type="datetime1">
              <a:rPr lang="de-DE" smtClean="0"/>
              <a:t>02.10.2024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3C1724-C9D7-4AF8-AD5D-9D4786D5D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8749DF-A721-46B6-8DBF-5FEF9A901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5E57-7382-4485-9D14-0BD8FAB214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4001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8EE125BF-D084-459F-806B-DFAA2DB461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75" t="4754" r="527" b="10762"/>
          <a:stretch/>
        </p:blipFill>
        <p:spPr>
          <a:xfrm>
            <a:off x="0" y="6343650"/>
            <a:ext cx="12192000" cy="514350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3E61341F-C07C-4737-86E7-A2033E177F5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324447" y="-324447"/>
            <a:ext cx="1437084" cy="2085977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B478787-0D5C-4CA1-A746-EA7466FB9D0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3264" y="90452"/>
            <a:ext cx="2213485" cy="88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63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403F4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67686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3C86410-30F6-4618-A6D8-3596C63DDE97}"/>
              </a:ext>
            </a:extLst>
          </p:cNvPr>
          <p:cNvSpPr txBox="1"/>
          <p:nvPr/>
        </p:nvSpPr>
        <p:spPr>
          <a:xfrm>
            <a:off x="232756" y="1391395"/>
            <a:ext cx="1162950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/>
              <a:t>Automated Driving Systems Marker Lamp</a:t>
            </a:r>
            <a:endParaRPr lang="en-GB" sz="2800" b="1" dirty="0"/>
          </a:p>
          <a:p>
            <a:pPr algn="ctr"/>
            <a:r>
              <a:rPr lang="en-GB" sz="4000" b="1" dirty="0"/>
              <a:t> (ADS ML) </a:t>
            </a:r>
          </a:p>
          <a:p>
            <a:pPr algn="ctr"/>
            <a:endParaRPr lang="en-GB" sz="4000" b="1" dirty="0"/>
          </a:p>
          <a:p>
            <a:pPr algn="ctr"/>
            <a:endParaRPr lang="en-GB" sz="4000" b="1" dirty="0"/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3C683EFF-8DDA-47F0-9E93-D44881852D78}"/>
              </a:ext>
            </a:extLst>
          </p:cNvPr>
          <p:cNvSpPr txBox="1"/>
          <p:nvPr/>
        </p:nvSpPr>
        <p:spPr>
          <a:xfrm>
            <a:off x="4723100" y="6409509"/>
            <a:ext cx="296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GTB WG Signal Lighting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302" y="2869796"/>
            <a:ext cx="5112413" cy="3007302"/>
          </a:xfrm>
          <a:prstGeom prst="rect">
            <a:avLst/>
          </a:prstGeom>
        </p:spPr>
      </p:pic>
      <p:sp>
        <p:nvSpPr>
          <p:cNvPr id="9" name="Textfeld 4">
            <a:extLst>
              <a:ext uri="{FF2B5EF4-FFF2-40B4-BE49-F238E27FC236}">
                <a16:creationId xmlns:a16="http://schemas.microsoft.com/office/drawing/2014/main" id="{751B07AD-1EE1-C17D-ED1D-A41044429BE5}"/>
              </a:ext>
            </a:extLst>
          </p:cNvPr>
          <p:cNvSpPr txBox="1"/>
          <p:nvPr/>
        </p:nvSpPr>
        <p:spPr>
          <a:xfrm>
            <a:off x="10819179" y="6440286"/>
            <a:ext cx="1266190" cy="30777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 anchor="ctr" anchorCtr="0">
            <a:spAutoFit/>
          </a:bodyPr>
          <a:lstStyle/>
          <a:p>
            <a:pPr algn="r"/>
            <a:r>
              <a:rPr lang="it-IT" sz="1400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GTBWGSL 655</a:t>
            </a:r>
            <a:endParaRPr lang="de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025F4F02-96CD-F777-9B41-108FCC5F8688}"/>
              </a:ext>
            </a:extLst>
          </p:cNvPr>
          <p:cNvSpPr txBox="1"/>
          <p:nvPr/>
        </p:nvSpPr>
        <p:spPr>
          <a:xfrm>
            <a:off x="5401608" y="433862"/>
            <a:ext cx="1291800" cy="369332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it-IT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AVSR-19-03</a:t>
            </a:r>
            <a:endParaRPr lang="de-D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707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978FABA1-06EA-4E7A-ACC0-9CA09B0D9EBB}"/>
              </a:ext>
            </a:extLst>
          </p:cNvPr>
          <p:cNvSpPr txBox="1"/>
          <p:nvPr/>
        </p:nvSpPr>
        <p:spPr>
          <a:xfrm>
            <a:off x="685801" y="646610"/>
            <a:ext cx="34091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ADS Marker Lamp </a:t>
            </a:r>
          </a:p>
          <a:p>
            <a:r>
              <a:rPr lang="en-US" sz="2400" b="1" dirty="0"/>
              <a:t>Introduction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45ABBAE-E8EB-4145-93AE-D6369797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6022" y="6391379"/>
            <a:ext cx="404523" cy="365125"/>
          </a:xfrm>
        </p:spPr>
        <p:txBody>
          <a:bodyPr/>
          <a:lstStyle/>
          <a:p>
            <a:pPr algn="l"/>
            <a:fld id="{AAC85E57-7382-4485-9D14-0BD8FAB214FB}" type="slidenum">
              <a:rPr lang="de-DE" sz="1600" smtClean="0">
                <a:solidFill>
                  <a:schemeClr val="bg1"/>
                </a:solidFill>
              </a:rPr>
              <a:pPr algn="l"/>
              <a:t>2</a:t>
            </a:fld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5E494473-F2CF-D42C-4585-3BA3C31D2581}"/>
              </a:ext>
            </a:extLst>
          </p:cNvPr>
          <p:cNvSpPr txBox="1"/>
          <p:nvPr/>
        </p:nvSpPr>
        <p:spPr>
          <a:xfrm>
            <a:off x="4723100" y="6409509"/>
            <a:ext cx="296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GTB WG Signal Lighting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59" y="2011426"/>
            <a:ext cx="6353467" cy="3491344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6" name="Textfeld 5"/>
          <p:cNvSpPr txBox="1"/>
          <p:nvPr/>
        </p:nvSpPr>
        <p:spPr>
          <a:xfrm>
            <a:off x="186459" y="1602339"/>
            <a:ext cx="6353467" cy="369332"/>
          </a:xfrm>
          <a:prstGeom prst="rect">
            <a:avLst/>
          </a:prstGeom>
          <a:solidFill>
            <a:srgbClr val="5B95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Extract of the document GRE-90-06 of April 2024</a:t>
            </a:r>
            <a:endParaRPr lang="de-DE" dirty="0"/>
          </a:p>
        </p:txBody>
      </p:sp>
      <p:sp>
        <p:nvSpPr>
          <p:cNvPr id="7" name="Pfeil nach rechts 6"/>
          <p:cNvSpPr/>
          <p:nvPr/>
        </p:nvSpPr>
        <p:spPr>
          <a:xfrm>
            <a:off x="6581675" y="3432324"/>
            <a:ext cx="689956" cy="257695"/>
          </a:xfrm>
          <a:prstGeom prst="rightArrow">
            <a:avLst/>
          </a:prstGeom>
          <a:solidFill>
            <a:srgbClr val="5B9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7313380" y="2755169"/>
            <a:ext cx="4597674" cy="2031325"/>
          </a:xfrm>
          <a:prstGeom prst="rect">
            <a:avLst/>
          </a:prstGeom>
          <a:noFill/>
          <a:ln>
            <a:solidFill>
              <a:srgbClr val="5B95C9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During this GRE 91st session TF AVSR/GTB is presenting further details for a proposal of a </a:t>
            </a:r>
            <a:r>
              <a:rPr lang="en-US" u="sng" dirty="0"/>
              <a:t>new hybrid regulation</a:t>
            </a:r>
            <a:r>
              <a:rPr lang="en-US" dirty="0"/>
              <a:t> and a summary of proposed </a:t>
            </a:r>
            <a:r>
              <a:rPr lang="en-US" u="sng" dirty="0"/>
              <a:t>technical characteristics</a:t>
            </a:r>
            <a:r>
              <a:rPr lang="en-US" dirty="0"/>
              <a:t>:</a:t>
            </a:r>
          </a:p>
          <a:p>
            <a:endParaRPr lang="en-US" dirty="0"/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see next pages in this document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9537782-2B82-C28F-41E6-9799C1C7F44D}"/>
              </a:ext>
            </a:extLst>
          </p:cNvPr>
          <p:cNvSpPr txBox="1"/>
          <p:nvPr/>
        </p:nvSpPr>
        <p:spPr>
          <a:xfrm>
            <a:off x="10819179" y="6440286"/>
            <a:ext cx="1266190" cy="30777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 anchor="ctr" anchorCtr="0">
            <a:spAutoFit/>
          </a:bodyPr>
          <a:lstStyle/>
          <a:p>
            <a:pPr algn="r"/>
            <a:r>
              <a:rPr lang="it-IT" sz="1400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GTBWGSL 655</a:t>
            </a:r>
            <a:endParaRPr lang="de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763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978FABA1-06EA-4E7A-ACC0-9CA09B0D9EBB}"/>
              </a:ext>
            </a:extLst>
          </p:cNvPr>
          <p:cNvSpPr txBox="1"/>
          <p:nvPr/>
        </p:nvSpPr>
        <p:spPr>
          <a:xfrm>
            <a:off x="685801" y="646610"/>
            <a:ext cx="4800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ADS Marker Lamp </a:t>
            </a:r>
          </a:p>
          <a:p>
            <a:r>
              <a:rPr lang="en-US" sz="2400" b="1" dirty="0"/>
              <a:t>Hybrid Regulation - description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45ABBAE-E8EB-4145-93AE-D6369797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6022" y="6391379"/>
            <a:ext cx="404523" cy="365125"/>
          </a:xfrm>
        </p:spPr>
        <p:txBody>
          <a:bodyPr/>
          <a:lstStyle/>
          <a:p>
            <a:pPr algn="l"/>
            <a:fld id="{AAC85E57-7382-4485-9D14-0BD8FAB214FB}" type="slidenum">
              <a:rPr lang="de-DE" sz="1600" smtClean="0">
                <a:solidFill>
                  <a:schemeClr val="bg1"/>
                </a:solidFill>
              </a:rPr>
              <a:pPr algn="l"/>
              <a:t>3</a:t>
            </a:fld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5E494473-F2CF-D42C-4585-3BA3C31D2581}"/>
              </a:ext>
            </a:extLst>
          </p:cNvPr>
          <p:cNvSpPr txBox="1"/>
          <p:nvPr/>
        </p:nvSpPr>
        <p:spPr>
          <a:xfrm>
            <a:off x="4723100" y="6409509"/>
            <a:ext cx="296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GTB WG Signal Lighting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552660" y="1721485"/>
            <a:ext cx="8721872" cy="36933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General Structure</a:t>
            </a:r>
            <a:r>
              <a:rPr lang="en-US" dirty="0"/>
              <a:t>: </a:t>
            </a:r>
          </a:p>
          <a:p>
            <a:pPr marL="1200150" lvl="2" indent="-180000">
              <a:buSzPct val="70000"/>
              <a:buFont typeface="Courier New" panose="02070309020205020404" pitchFamily="49" charset="0"/>
              <a:buChar char="o"/>
            </a:pPr>
            <a:r>
              <a:rPr lang="en-US" dirty="0"/>
              <a:t>Part I: 	 lamp requirements</a:t>
            </a:r>
          </a:p>
          <a:p>
            <a:pPr marL="1200150" lvl="2" indent="-180000">
              <a:buSzPct val="70000"/>
              <a:buFont typeface="Courier New" panose="02070309020205020404" pitchFamily="49" charset="0"/>
              <a:buChar char="o"/>
            </a:pPr>
            <a:r>
              <a:rPr lang="en-US" dirty="0"/>
              <a:t>Part II: installation requirements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Definitions</a:t>
            </a:r>
            <a:r>
              <a:rPr lang="en-US" dirty="0"/>
              <a:t>:</a:t>
            </a:r>
          </a:p>
          <a:p>
            <a:pPr marL="1200150" lvl="2" indent="-180000">
              <a:buSzPct val="70000"/>
              <a:buFont typeface="Courier New" panose="02070309020205020404" pitchFamily="49" charset="0"/>
              <a:buChar char="o"/>
            </a:pPr>
            <a:r>
              <a:rPr lang="en-US" dirty="0"/>
              <a:t>Link to the definitions of R48 (R53, R74 and R86).</a:t>
            </a:r>
          </a:p>
          <a:p>
            <a:pPr marL="1200150" lvl="2" indent="-180000">
              <a:buSzPct val="70000"/>
              <a:buFont typeface="Courier New" panose="02070309020205020404" pitchFamily="49" charset="0"/>
              <a:buChar char="o"/>
            </a:pPr>
            <a:r>
              <a:rPr lang="en-US" dirty="0"/>
              <a:t>New definitions related to ADS marker lamp added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General requirements of R48</a:t>
            </a:r>
            <a:r>
              <a:rPr lang="en-US" dirty="0"/>
              <a:t> added, when relevant for the ADS marker lamp function</a:t>
            </a:r>
          </a:p>
          <a:p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Specific new requirements</a:t>
            </a:r>
            <a:r>
              <a:rPr lang="en-US" dirty="0"/>
              <a:t> applicable to the ADS marker lamp added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Reference</a:t>
            </a:r>
            <a:r>
              <a:rPr lang="en-US" dirty="0"/>
              <a:t>: adopted hybrid UN Regulation No. 165 considered as reference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3" name="Textfeld 4">
            <a:extLst>
              <a:ext uri="{FF2B5EF4-FFF2-40B4-BE49-F238E27FC236}">
                <a16:creationId xmlns:a16="http://schemas.microsoft.com/office/drawing/2014/main" id="{5724FC27-6BD8-2079-24CF-6B5D49A0BF8C}"/>
              </a:ext>
            </a:extLst>
          </p:cNvPr>
          <p:cNvSpPr txBox="1"/>
          <p:nvPr/>
        </p:nvSpPr>
        <p:spPr>
          <a:xfrm>
            <a:off x="10819179" y="6440286"/>
            <a:ext cx="1266190" cy="30777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 anchor="ctr" anchorCtr="0">
            <a:spAutoFit/>
          </a:bodyPr>
          <a:lstStyle/>
          <a:p>
            <a:pPr algn="r"/>
            <a:r>
              <a:rPr lang="it-IT" sz="1400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GTBWGSL 655</a:t>
            </a:r>
            <a:endParaRPr lang="de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508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fik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291" y="1504343"/>
            <a:ext cx="5019675" cy="477202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78FABA1-06EA-4E7A-ACC0-9CA09B0D9EBB}"/>
              </a:ext>
            </a:extLst>
          </p:cNvPr>
          <p:cNvSpPr txBox="1"/>
          <p:nvPr/>
        </p:nvSpPr>
        <p:spPr>
          <a:xfrm>
            <a:off x="685801" y="646610"/>
            <a:ext cx="4800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ADS Marker Lamp </a:t>
            </a:r>
          </a:p>
          <a:p>
            <a:r>
              <a:rPr lang="en-US" sz="2400" b="1" dirty="0"/>
              <a:t>Hybrid Regulation - contents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45ABBAE-E8EB-4145-93AE-D6369797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6022" y="6391379"/>
            <a:ext cx="404523" cy="365125"/>
          </a:xfrm>
        </p:spPr>
        <p:txBody>
          <a:bodyPr/>
          <a:lstStyle/>
          <a:p>
            <a:pPr algn="l"/>
            <a:fld id="{AAC85E57-7382-4485-9D14-0BD8FAB214FB}" type="slidenum">
              <a:rPr lang="de-DE" sz="1600" smtClean="0">
                <a:solidFill>
                  <a:schemeClr val="bg1"/>
                </a:solidFill>
              </a:rPr>
              <a:pPr algn="l"/>
              <a:t>4</a:t>
            </a:fld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5E494473-F2CF-D42C-4585-3BA3C31D2581}"/>
              </a:ext>
            </a:extLst>
          </p:cNvPr>
          <p:cNvSpPr txBox="1"/>
          <p:nvPr/>
        </p:nvSpPr>
        <p:spPr>
          <a:xfrm>
            <a:off x="4723100" y="6409509"/>
            <a:ext cx="296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GTB WG Signal Lighting</a:t>
            </a:r>
          </a:p>
        </p:txBody>
      </p:sp>
      <p:sp>
        <p:nvSpPr>
          <p:cNvPr id="7" name="Rechteck 6"/>
          <p:cNvSpPr/>
          <p:nvPr/>
        </p:nvSpPr>
        <p:spPr>
          <a:xfrm>
            <a:off x="5627715" y="1787236"/>
            <a:ext cx="273552" cy="4297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mit Pfeil 8"/>
          <p:cNvCxnSpPr>
            <a:endCxn id="10" idx="1"/>
          </p:cNvCxnSpPr>
          <p:nvPr/>
        </p:nvCxnSpPr>
        <p:spPr>
          <a:xfrm flipV="1">
            <a:off x="5689802" y="1473828"/>
            <a:ext cx="636184" cy="3715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6325986" y="1319939"/>
            <a:ext cx="2079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u="sng" dirty="0"/>
              <a:t>Scope</a:t>
            </a:r>
            <a:r>
              <a:rPr lang="en-GB" sz="1400" dirty="0"/>
              <a:t>: ADS marker lamps </a:t>
            </a:r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5689802" y="2052362"/>
            <a:ext cx="636183" cy="5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6353695" y="1846410"/>
            <a:ext cx="48036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u="sng" dirty="0"/>
              <a:t>Definitions</a:t>
            </a:r>
            <a:r>
              <a:rPr lang="en-GB" sz="1400" dirty="0"/>
              <a:t>: </a:t>
            </a:r>
          </a:p>
          <a:p>
            <a:r>
              <a:rPr lang="en-GB" sz="1400" dirty="0"/>
              <a:t>	- Link to R48 definitions </a:t>
            </a:r>
          </a:p>
          <a:p>
            <a:r>
              <a:rPr lang="en-GB" sz="1400" dirty="0"/>
              <a:t>	- New definitions related to the ADS marker lamps </a:t>
            </a:r>
          </a:p>
        </p:txBody>
      </p:sp>
      <p:sp>
        <p:nvSpPr>
          <p:cNvPr id="18" name="Rechteck 17"/>
          <p:cNvSpPr/>
          <p:nvPr/>
        </p:nvSpPr>
        <p:spPr>
          <a:xfrm>
            <a:off x="685801" y="2138797"/>
            <a:ext cx="5317066" cy="1751559"/>
          </a:xfrm>
          <a:prstGeom prst="rect">
            <a:avLst/>
          </a:prstGeom>
          <a:noFill/>
          <a:ln w="28575">
            <a:solidFill>
              <a:srgbClr val="5B95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" name="Gerade Verbindung mit Pfeil 18"/>
          <p:cNvCxnSpPr/>
          <p:nvPr/>
        </p:nvCxnSpPr>
        <p:spPr>
          <a:xfrm>
            <a:off x="5868785" y="3081082"/>
            <a:ext cx="457200" cy="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6353695" y="2889086"/>
            <a:ext cx="2912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u="sng" dirty="0"/>
              <a:t>Part I</a:t>
            </a:r>
            <a:r>
              <a:rPr lang="de-DE" sz="1400" dirty="0"/>
              <a:t>: </a:t>
            </a:r>
            <a:r>
              <a:rPr lang="en-US" sz="1400" dirty="0"/>
              <a:t>Approval of ADS marker lamps </a:t>
            </a:r>
            <a:endParaRPr lang="de-DE" sz="1400" dirty="0"/>
          </a:p>
        </p:txBody>
      </p:sp>
      <p:sp>
        <p:nvSpPr>
          <p:cNvPr id="27" name="Rechteck 26"/>
          <p:cNvSpPr/>
          <p:nvPr/>
        </p:nvSpPr>
        <p:spPr>
          <a:xfrm>
            <a:off x="685801" y="3937849"/>
            <a:ext cx="5317066" cy="211010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Gerade Verbindung mit Pfeil 28"/>
          <p:cNvCxnSpPr/>
          <p:nvPr/>
        </p:nvCxnSpPr>
        <p:spPr>
          <a:xfrm>
            <a:off x="5888181" y="5012399"/>
            <a:ext cx="457200" cy="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6348154" y="4812093"/>
            <a:ext cx="5816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u="sng" dirty="0"/>
              <a:t>Part II</a:t>
            </a:r>
            <a:r>
              <a:rPr lang="de-DE" sz="1400" dirty="0"/>
              <a:t>: </a:t>
            </a:r>
            <a:r>
              <a:rPr lang="en-US" sz="1400" dirty="0"/>
              <a:t>Approval of motor vehicles with regard to fitting of ADS marker lamps.</a:t>
            </a:r>
            <a:endParaRPr lang="de-DE" sz="1400" dirty="0"/>
          </a:p>
        </p:txBody>
      </p:sp>
      <p:sp>
        <p:nvSpPr>
          <p:cNvPr id="3" name="Textfeld 4">
            <a:extLst>
              <a:ext uri="{FF2B5EF4-FFF2-40B4-BE49-F238E27FC236}">
                <a16:creationId xmlns:a16="http://schemas.microsoft.com/office/drawing/2014/main" id="{04B78D30-2853-7BCF-EC9D-CCB3BD271947}"/>
              </a:ext>
            </a:extLst>
          </p:cNvPr>
          <p:cNvSpPr txBox="1"/>
          <p:nvPr/>
        </p:nvSpPr>
        <p:spPr>
          <a:xfrm>
            <a:off x="10819179" y="6440286"/>
            <a:ext cx="1266190" cy="30777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 anchor="ctr" anchorCtr="0">
            <a:spAutoFit/>
          </a:bodyPr>
          <a:lstStyle/>
          <a:p>
            <a:pPr algn="r"/>
            <a:r>
              <a:rPr lang="it-IT" sz="1400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GTBWGSL 655</a:t>
            </a:r>
            <a:endParaRPr lang="de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401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978FABA1-06EA-4E7A-ACC0-9CA09B0D9EBB}"/>
              </a:ext>
            </a:extLst>
          </p:cNvPr>
          <p:cNvSpPr txBox="1"/>
          <p:nvPr/>
        </p:nvSpPr>
        <p:spPr>
          <a:xfrm>
            <a:off x="685801" y="646610"/>
            <a:ext cx="113650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ADS Marker Lamp </a:t>
            </a:r>
          </a:p>
          <a:p>
            <a:r>
              <a:rPr lang="en-US" sz="2400" b="1" dirty="0"/>
              <a:t>Draft Regulation: ADS marker lamp </a:t>
            </a:r>
            <a:r>
              <a:rPr lang="en-US" sz="2400" b="1" dirty="0">
                <a:sym typeface="Wingdings" panose="05000000000000000000" pitchFamily="2" charset="2"/>
              </a:rPr>
              <a:t> Draft technical characteristics</a:t>
            </a:r>
            <a:endParaRPr lang="en-US" sz="2400" b="1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45ABBAE-E8EB-4145-93AE-D6369797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6022" y="6391379"/>
            <a:ext cx="404523" cy="365125"/>
          </a:xfrm>
        </p:spPr>
        <p:txBody>
          <a:bodyPr/>
          <a:lstStyle/>
          <a:p>
            <a:pPr algn="l"/>
            <a:fld id="{AAC85E57-7382-4485-9D14-0BD8FAB214FB}" type="slidenum">
              <a:rPr lang="de-DE" sz="1600" smtClean="0">
                <a:solidFill>
                  <a:schemeClr val="bg1"/>
                </a:solidFill>
              </a:rPr>
              <a:pPr algn="l"/>
              <a:t>5</a:t>
            </a:fld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5E494473-F2CF-D42C-4585-3BA3C31D2581}"/>
              </a:ext>
            </a:extLst>
          </p:cNvPr>
          <p:cNvSpPr txBox="1"/>
          <p:nvPr/>
        </p:nvSpPr>
        <p:spPr>
          <a:xfrm>
            <a:off x="4723100" y="6409509"/>
            <a:ext cx="296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GTB WG Signal Lighting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32EB16DA-EA3F-A2A2-487B-758EA81570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927099"/>
              </p:ext>
            </p:extLst>
          </p:nvPr>
        </p:nvGraphicFramePr>
        <p:xfrm>
          <a:off x="777631" y="1393074"/>
          <a:ext cx="10621107" cy="49970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0923">
                  <a:extLst>
                    <a:ext uri="{9D8B030D-6E8A-4147-A177-3AD203B41FA5}">
                      <a16:colId xmlns:a16="http://schemas.microsoft.com/office/drawing/2014/main" val="3652590628"/>
                    </a:ext>
                  </a:extLst>
                </a:gridCol>
                <a:gridCol w="1199661">
                  <a:extLst>
                    <a:ext uri="{9D8B030D-6E8A-4147-A177-3AD203B41FA5}">
                      <a16:colId xmlns:a16="http://schemas.microsoft.com/office/drawing/2014/main" val="3847645297"/>
                    </a:ext>
                  </a:extLst>
                </a:gridCol>
                <a:gridCol w="3797145">
                  <a:extLst>
                    <a:ext uri="{9D8B030D-6E8A-4147-A177-3AD203B41FA5}">
                      <a16:colId xmlns:a16="http://schemas.microsoft.com/office/drawing/2014/main" val="3077959721"/>
                    </a:ext>
                  </a:extLst>
                </a:gridCol>
                <a:gridCol w="4393378">
                  <a:extLst>
                    <a:ext uri="{9D8B030D-6E8A-4147-A177-3AD203B41FA5}">
                      <a16:colId xmlns:a16="http://schemas.microsoft.com/office/drawing/2014/main" val="254254533"/>
                    </a:ext>
                  </a:extLst>
                </a:gridCol>
              </a:tblGrid>
              <a:tr h="226411"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DESIGNATED MARKING LAMPS FOR AUTOMATED VEHICLES</a:t>
                      </a:r>
                      <a:endParaRPr lang="en-US" sz="10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405749"/>
                  </a:ext>
                </a:extLst>
              </a:tr>
              <a:tr h="204335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Number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 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2</a:t>
                      </a:r>
                      <a:endParaRPr lang="en-US" sz="900" dirty="0"/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023289"/>
                  </a:ext>
                </a:extLst>
              </a:tr>
              <a:tr h="425435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Photometry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Daytime</a:t>
                      </a:r>
                    </a:p>
                    <a:p>
                      <a:r>
                        <a:rPr lang="en-US" sz="900" dirty="0"/>
                        <a:t>(min/max)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Front: 50 / 300 cd   </a:t>
                      </a:r>
                      <a:r>
                        <a:rPr lang="en-US" sz="900" i="1" dirty="0">
                          <a:solidFill>
                            <a:schemeClr val="tx1"/>
                          </a:solidFill>
                        </a:rPr>
                        <a:t>Gral: Multipliers not needed as this function is information only – not required for road safety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Rear:  [20 / 120 cd] Non-impairment with Stop and rear turn signal US </a:t>
                      </a:r>
                      <a:r>
                        <a:rPr lang="en-US" sz="900" i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Side:  20 / 120  cd  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636482"/>
                  </a:ext>
                </a:extLst>
              </a:tr>
              <a:tr h="425435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Nighttime</a:t>
                      </a:r>
                    </a:p>
                    <a:p>
                      <a:r>
                        <a:rPr lang="en-US" sz="900" dirty="0"/>
                        <a:t>(min/max)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Front: 10 / 125 cd   </a:t>
                      </a:r>
                      <a:r>
                        <a:rPr lang="en-US" sz="900" i="1" dirty="0"/>
                        <a:t>Gral: Multipliers not needed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Rear:  4 / 42 cd   </a:t>
                      </a:r>
                      <a:r>
                        <a:rPr lang="en-US" sz="900" i="1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Side:  4 / 25 cd  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785047"/>
                  </a:ext>
                </a:extLst>
              </a:tr>
              <a:tr h="425435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Geometric visibility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Vertical </a:t>
                      </a:r>
                    </a:p>
                    <a:p>
                      <a:r>
                        <a:rPr lang="en-US" sz="900" dirty="0"/>
                        <a:t>(up/down)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Front:  15° / 15° (5° down if lower than 750mm)   (5°  up 30° down if higher that 3000mm)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Rear:  15° / 15° (5 down if lower than 750mm)   (5°  up 30° down if higher that 3000mm)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Side:  10° / 10° (5 down if lower than 750mm)   (5°  up 30° down if higher that 3000mm)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9177944"/>
                  </a:ext>
                </a:extLst>
              </a:tr>
              <a:tr h="425435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Horizontal</a:t>
                      </a:r>
                    </a:p>
                    <a:p>
                      <a:r>
                        <a:rPr lang="en-US" sz="900" dirty="0"/>
                        <a:t>(outboard / inboard)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Front:  [45° / 45°]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Rear:  [45° / 45°]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Side:   45° / 45°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Front:  [45° / 20°]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Rear:  [45° / 20°]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Side front:  45°  forwards / 30° rearwards   Side rear:  45° rearwards / 30° forward 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070328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To be considered visible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Front, rear and side: 1 cd (day) / 0.05 cd (night)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33347"/>
                  </a:ext>
                </a:extLst>
              </a:tr>
              <a:tr h="19692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Mounting </a:t>
                      </a:r>
                      <a:r>
                        <a:rPr lang="en-US" sz="900" dirty="0"/>
                        <a:t>(Location)</a:t>
                      </a:r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Height min/max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250 mm / -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790535"/>
                  </a:ext>
                </a:extLst>
              </a:tr>
              <a:tr h="174613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Width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Front and rear:  Centerline of vehicle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Front and rear:  evenly spaced about vertical longitudinal plane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5347"/>
                  </a:ext>
                </a:extLst>
              </a:tr>
              <a:tr h="179958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Length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Side:   &lt; 3m from the front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Side front and side rear:    &lt; 3m from the front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936936"/>
                  </a:ext>
                </a:extLst>
              </a:tr>
              <a:tr h="1361834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 </a:t>
                      </a:r>
                    </a:p>
                    <a:p>
                      <a:r>
                        <a:rPr lang="en-US" sz="900" dirty="0"/>
                        <a:t>requirements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Switched ON automatically</a:t>
                      </a:r>
                      <a:r>
                        <a:rPr lang="en-US" sz="900" baseline="0" dirty="0"/>
                        <a:t> </a:t>
                      </a:r>
                      <a:r>
                        <a:rPr lang="en-US" sz="900" dirty="0"/>
                        <a:t>only when the vehicle is in fully automated mode and human input is not expected/required. </a:t>
                      </a: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Switched OFF 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automatically when the vehicle is not in fully automated mode.</a:t>
                      </a: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Manual switching ON or 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OFF [or changing colors] </a:t>
                      </a:r>
                      <a:r>
                        <a:rPr lang="en-US" sz="900" dirty="0"/>
                        <a:t>- prohibited.</a:t>
                      </a: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Shall not mask or otherwise interfere optically, physically or operationally with any one of the required lighting or light signalling functions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 should be possible to disable the automatic switching ON and OFF of ADS marking lamp (GPS/software switch)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[It must not be easily accessible by the vehicle operator]</a:t>
                      </a: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[20mm] minimum separation to light functions emitting white light</a:t>
                      </a: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Reciprocal incorporation allowed with DRL, front 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position lamps,   side marker lamps,  direction indicators, rear position lamps (only partial incorporation, remaining</a:t>
                      </a:r>
                      <a:r>
                        <a:rPr lang="en-US" sz="900" baseline="0" dirty="0">
                          <a:solidFill>
                            <a:schemeClr val="tx1"/>
                          </a:solidFill>
                        </a:rPr>
                        <a:t> part of the rear position lamp shall comply with the requirements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). </a:t>
                      </a: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In the case of reciprocal incorporation with direction indicator, the ADS marker lamp should switch off when direction indicator is activated on the relevant side</a:t>
                      </a:r>
                      <a:endParaRPr lang="en-US" sz="9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261262"/>
                  </a:ext>
                </a:extLst>
              </a:tr>
              <a:tr h="19260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900" b="1" dirty="0"/>
                        <a:t>Size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900" dirty="0"/>
                        <a:t>Min / max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900" dirty="0"/>
                        <a:t>- / -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0589819"/>
                  </a:ext>
                </a:extLst>
              </a:tr>
              <a:tr h="425435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Color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“blue-green” / “t</a:t>
                      </a: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urquoise”</a:t>
                      </a:r>
                      <a:endParaRPr lang="en-US" sz="900" dirty="0"/>
                    </a:p>
                    <a:p>
                      <a:pPr algn="ctr"/>
                      <a:r>
                        <a:rPr lang="en-US" sz="900" dirty="0"/>
                        <a:t>x=0.012, y=0.495; x=0.200, y=0.400; </a:t>
                      </a:r>
                    </a:p>
                    <a:p>
                      <a:pPr algn="ctr"/>
                      <a:r>
                        <a:rPr lang="en-US" sz="900" dirty="0"/>
                        <a:t>x=0.200, y=0.320; x=0.040, y=0.320.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261761"/>
                  </a:ext>
                </a:extLst>
              </a:tr>
            </a:tbl>
          </a:graphicData>
        </a:graphic>
      </p:graphicFrame>
      <p:sp>
        <p:nvSpPr>
          <p:cNvPr id="6" name="Textfeld 4">
            <a:extLst>
              <a:ext uri="{FF2B5EF4-FFF2-40B4-BE49-F238E27FC236}">
                <a16:creationId xmlns:a16="http://schemas.microsoft.com/office/drawing/2014/main" id="{74291E73-753B-3C1F-2F23-6926AE9EA8FD}"/>
              </a:ext>
            </a:extLst>
          </p:cNvPr>
          <p:cNvSpPr txBox="1"/>
          <p:nvPr/>
        </p:nvSpPr>
        <p:spPr>
          <a:xfrm>
            <a:off x="10819179" y="6440286"/>
            <a:ext cx="1266190" cy="30777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 anchor="ctr" anchorCtr="0">
            <a:spAutoFit/>
          </a:bodyPr>
          <a:lstStyle/>
          <a:p>
            <a:pPr algn="r"/>
            <a:r>
              <a:rPr lang="it-IT" sz="1400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GTBWGSL 655</a:t>
            </a:r>
            <a:endParaRPr lang="de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410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978FABA1-06EA-4E7A-ACC0-9CA09B0D9EBB}"/>
              </a:ext>
            </a:extLst>
          </p:cNvPr>
          <p:cNvSpPr txBox="1"/>
          <p:nvPr/>
        </p:nvSpPr>
        <p:spPr>
          <a:xfrm>
            <a:off x="685801" y="646610"/>
            <a:ext cx="113650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ADS Marker Lamp </a:t>
            </a:r>
          </a:p>
          <a:p>
            <a:r>
              <a:rPr lang="en-US" sz="2400" b="1" dirty="0"/>
              <a:t>Draft Regulation: ADS marker lamp </a:t>
            </a:r>
            <a:r>
              <a:rPr lang="en-US" sz="2400" b="1" dirty="0">
                <a:sym typeface="Wingdings" panose="05000000000000000000" pitchFamily="2" charset="2"/>
              </a:rPr>
              <a:t> Draft technical characteristics</a:t>
            </a:r>
            <a:endParaRPr lang="en-US" sz="2400" b="1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45ABBAE-E8EB-4145-93AE-D6369797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6022" y="6391379"/>
            <a:ext cx="404523" cy="365125"/>
          </a:xfrm>
        </p:spPr>
        <p:txBody>
          <a:bodyPr/>
          <a:lstStyle/>
          <a:p>
            <a:pPr algn="l"/>
            <a:fld id="{AAC85E57-7382-4485-9D14-0BD8FAB214FB}" type="slidenum">
              <a:rPr lang="de-DE" sz="1600" smtClean="0">
                <a:solidFill>
                  <a:schemeClr val="bg1"/>
                </a:solidFill>
              </a:rPr>
              <a:pPr algn="l"/>
              <a:t>6</a:t>
            </a:fld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5E494473-F2CF-D42C-4585-3BA3C31D2581}"/>
              </a:ext>
            </a:extLst>
          </p:cNvPr>
          <p:cNvSpPr txBox="1"/>
          <p:nvPr/>
        </p:nvSpPr>
        <p:spPr>
          <a:xfrm>
            <a:off x="4723100" y="6409509"/>
            <a:ext cx="296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GTB WG Signal Lighting</a:t>
            </a:r>
          </a:p>
        </p:txBody>
      </p:sp>
      <p:graphicFrame>
        <p:nvGraphicFramePr>
          <p:cNvPr id="6" name="Table 3">
            <a:extLst>
              <a:ext uri="{FF2B5EF4-FFF2-40B4-BE49-F238E27FC236}">
                <a16:creationId xmlns:a16="http://schemas.microsoft.com/office/drawing/2014/main" id="{73DB8723-CC3C-364C-83B4-5442A8A2A4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043042"/>
              </p:ext>
            </p:extLst>
          </p:nvPr>
        </p:nvGraphicFramePr>
        <p:xfrm>
          <a:off x="793262" y="1493648"/>
          <a:ext cx="10589846" cy="44821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4269">
                  <a:extLst>
                    <a:ext uri="{9D8B030D-6E8A-4147-A177-3AD203B41FA5}">
                      <a16:colId xmlns:a16="http://schemas.microsoft.com/office/drawing/2014/main" val="3652590628"/>
                    </a:ext>
                  </a:extLst>
                </a:gridCol>
                <a:gridCol w="1386438">
                  <a:extLst>
                    <a:ext uri="{9D8B030D-6E8A-4147-A177-3AD203B41FA5}">
                      <a16:colId xmlns:a16="http://schemas.microsoft.com/office/drawing/2014/main" val="3847645297"/>
                    </a:ext>
                  </a:extLst>
                </a:gridCol>
                <a:gridCol w="8249139">
                  <a:extLst>
                    <a:ext uri="{9D8B030D-6E8A-4147-A177-3AD203B41FA5}">
                      <a16:colId xmlns:a16="http://schemas.microsoft.com/office/drawing/2014/main" val="3077959721"/>
                    </a:ext>
                  </a:extLst>
                </a:gridCol>
              </a:tblGrid>
              <a:tr h="236936"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USE OF LAMPS DESCRIBED ALREADY IN UN REGULATIONS</a:t>
                      </a:r>
                      <a:r>
                        <a:rPr lang="en-US" sz="1200" b="1" baseline="0" dirty="0"/>
                        <a:t> – SUBSTITUTION</a:t>
                      </a:r>
                      <a:endParaRPr lang="en-US" sz="10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405749"/>
                  </a:ext>
                </a:extLst>
              </a:tr>
              <a:tr h="277646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Lamps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May use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UNECE: DRL,   front position lamps,   side marker lamps, end outline marker lamp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023289"/>
                  </a:ext>
                </a:extLst>
              </a:tr>
              <a:tr h="278109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Number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4636482"/>
                  </a:ext>
                </a:extLst>
              </a:tr>
              <a:tr h="400365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Photometry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Daytime and Nighttime</a:t>
                      </a:r>
                    </a:p>
                    <a:p>
                      <a:r>
                        <a:rPr lang="en-US" sz="900" dirty="0"/>
                        <a:t>(min/max)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785047"/>
                  </a:ext>
                </a:extLst>
              </a:tr>
              <a:tr h="324876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Geometric visibility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Vertical </a:t>
                      </a:r>
                    </a:p>
                    <a:p>
                      <a:r>
                        <a:rPr lang="en-US" sz="900" dirty="0"/>
                        <a:t>(up/down)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9177944"/>
                  </a:ext>
                </a:extLst>
              </a:tr>
              <a:tr h="400365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Horizontal</a:t>
                      </a:r>
                    </a:p>
                    <a:p>
                      <a:r>
                        <a:rPr lang="en-US" sz="900" dirty="0"/>
                        <a:t>(outboard / inboard)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070328"/>
                  </a:ext>
                </a:extLst>
              </a:tr>
              <a:tr h="400365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To be considered visible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533347"/>
                  </a:ext>
                </a:extLst>
              </a:tr>
              <a:tr h="278109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Mounting</a:t>
                      </a:r>
                    </a:p>
                    <a:p>
                      <a:pPr algn="ctr"/>
                      <a:r>
                        <a:rPr lang="en-US" sz="900" dirty="0"/>
                        <a:t>(Location)</a:t>
                      </a:r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Height min/max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90535"/>
                  </a:ext>
                </a:extLst>
              </a:tr>
              <a:tr h="225296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Width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5347"/>
                  </a:ext>
                </a:extLst>
              </a:tr>
              <a:tr h="278109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Distance to front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49968"/>
                  </a:ext>
                </a:extLst>
              </a:tr>
              <a:tr h="995776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 </a:t>
                      </a:r>
                    </a:p>
                    <a:p>
                      <a:r>
                        <a:rPr lang="en-US" sz="900" dirty="0"/>
                        <a:t>requirements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Switched ON automatically only when the vehicle is in fully automated mode and human input is not expected/required. </a:t>
                      </a:r>
                    </a:p>
                    <a:p>
                      <a:pPr marL="171450" indent="-1714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Switched OFF automatically when the vehicle is not in fully automated mode.</a:t>
                      </a:r>
                    </a:p>
                    <a:p>
                      <a:pPr marL="171450" indent="-1714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Manual switching ON or OFF [or changing colors] - prohibited.</a:t>
                      </a:r>
                    </a:p>
                    <a:p>
                      <a:pPr marL="171450" indent="-1714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 should be possible to disable the automatic switching ON and OFF of ADS marking lamp (GPS/software switch)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[It must not be easily accessible by the vehicle operator]</a:t>
                      </a:r>
                    </a:p>
                    <a:p>
                      <a:pPr marL="171450" indent="-1714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[20mm] minimum separation to light functions emitting white light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261262"/>
                  </a:ext>
                </a:extLst>
              </a:tr>
              <a:tr h="236776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Size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Min / max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0589819"/>
                  </a:ext>
                </a:extLst>
              </a:tr>
            </a:tbl>
          </a:graphicData>
        </a:graphic>
      </p:graphicFrame>
      <p:sp>
        <p:nvSpPr>
          <p:cNvPr id="3" name="Textfeld 4">
            <a:extLst>
              <a:ext uri="{FF2B5EF4-FFF2-40B4-BE49-F238E27FC236}">
                <a16:creationId xmlns:a16="http://schemas.microsoft.com/office/drawing/2014/main" id="{E732DCCA-4A5F-3802-1DB1-BAEF23B90A10}"/>
              </a:ext>
            </a:extLst>
          </p:cNvPr>
          <p:cNvSpPr txBox="1"/>
          <p:nvPr/>
        </p:nvSpPr>
        <p:spPr>
          <a:xfrm>
            <a:off x="10819179" y="6440286"/>
            <a:ext cx="1266190" cy="30777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 anchor="ctr" anchorCtr="0">
            <a:spAutoFit/>
          </a:bodyPr>
          <a:lstStyle/>
          <a:p>
            <a:pPr algn="r"/>
            <a:r>
              <a:rPr lang="it-IT" sz="1400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GTBWGSL 655</a:t>
            </a:r>
            <a:endParaRPr lang="de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1974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TB Presentation.potx" id="{41C6BDE2-2956-479F-9A3D-A8BA3D5C5A5E}" vid="{216C8B9B-96A5-4780-95F4-C21CE9216F4E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MComments xmlns="2d3f8391-3ef5-4859-91f5-94f98ca1de6c" xsi:nil="true"/>
    <RevIMDocumentOwner xmlns="2d3f8391-3ef5-4859-91f5-94f98ca1de6c">
      <UserInfo>
        <DisplayName/>
        <AccountId xsi:nil="true"/>
        <AccountType/>
      </UserInfo>
    </RevIMDocumentOwner>
    <RevIMDeletionDate xmlns="2d3f8391-3ef5-4859-91f5-94f98ca1de6c">2025-02-27T07:43:05+00:00</RevIMDeletionDate>
    <RevIMExtends xmlns="2d3f8391-3ef5-4859-91f5-94f98ca1de6c">{"KSUClass":"0239cc7a-0c96-48a8-9e0e-a383e362571c"}</RevIMExtends>
    <i0f84bba906045b4af568ee102a52dcb xmlns="2d3f8391-3ef5-4859-91f5-94f98ca1de6c">
      <Terms xmlns="http://schemas.microsoft.com/office/infopath/2007/PartnerControls">
        <TermInfo xmlns="http://schemas.microsoft.com/office/infopath/2007/PartnerControls">
          <TermName xmlns="http://schemas.microsoft.com/office/infopath/2007/PartnerControls">0.1 Initial category</TermName>
          <TermId xmlns="http://schemas.microsoft.com/office/infopath/2007/PartnerControls">0239cc7a-0c96-48a8-9e0e-a383e362571c</TermId>
        </TermInfo>
      </Terms>
    </i0f84bba906045b4af568ee102a52dcb>
    <RevIMEventDate xmlns="2d3f8391-3ef5-4859-91f5-94f98ca1de6c" xsi:nil="true"/>
    <lcf76f155ced4ddcb4097134ff3c332f xmlns="a688bf42-176e-4575-814e-2ea30a02feb7">
      <Terms xmlns="http://schemas.microsoft.com/office/infopath/2007/PartnerControls"/>
    </lcf76f155ced4ddcb4097134ff3c332f>
    <TaxCatchAll xmlns="2d3f8391-3ef5-4859-91f5-94f98ca1de6c">
      <Value>1</Value>
    </TaxCatchAll>
    <b6c14c8a4d2e4b5186946cc347515f5b xmlns="2d3f8391-3ef5-4859-91f5-94f98ca1de6c">
      <Terms xmlns="http://schemas.microsoft.com/office/infopath/2007/PartnerControls"/>
    </b6c14c8a4d2e4b5186946cc347515f5b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51C6467B19EC4B8511680A335C6C79" ma:contentTypeVersion="22" ma:contentTypeDescription="Create a new document." ma:contentTypeScope="" ma:versionID="5695a254e5a6d55e94ec86d15250dc58">
  <xsd:schema xmlns:xsd="http://www.w3.org/2001/XMLSchema" xmlns:xs="http://www.w3.org/2001/XMLSchema" xmlns:p="http://schemas.microsoft.com/office/2006/metadata/properties" xmlns:ns2="2d3f8391-3ef5-4859-91f5-94f98ca1de6c" xmlns:ns3="a688bf42-176e-4575-814e-2ea30a02feb7" targetNamespace="http://schemas.microsoft.com/office/2006/metadata/properties" ma:root="true" ma:fieldsID="97de49ee3caeb4601226e1d83400cd59" ns2:_="" ns3:_="">
    <xsd:import namespace="2d3f8391-3ef5-4859-91f5-94f98ca1de6c"/>
    <xsd:import namespace="a688bf42-176e-4575-814e-2ea30a02feb7"/>
    <xsd:element name="properties">
      <xsd:complexType>
        <xsd:sequence>
          <xsd:element name="documentManagement">
            <xsd:complexType>
              <xsd:all>
                <xsd:element ref="ns2:b6c14c8a4d2e4b5186946cc347515f5b" minOccurs="0"/>
                <xsd:element ref="ns2:TaxCatchAll" minOccurs="0"/>
                <xsd:element ref="ns2:TaxCatchAllLabel" minOccurs="0"/>
                <xsd:element ref="ns2:i0f84bba906045b4af568ee102a52dcb" minOccurs="0"/>
                <xsd:element ref="ns2:RevIMDeletionDate" minOccurs="0"/>
                <xsd:element ref="ns2:RevIMEventDate" minOccurs="0"/>
                <xsd:element ref="ns2:RevIMComments" minOccurs="0"/>
                <xsd:element ref="ns2:RevIMDocumentOwner" minOccurs="0"/>
                <xsd:element ref="ns2:RevIMExtend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LengthInSeconds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3f8391-3ef5-4859-91f5-94f98ca1de6c" elementFormDefault="qualified">
    <xsd:import namespace="http://schemas.microsoft.com/office/2006/documentManagement/types"/>
    <xsd:import namespace="http://schemas.microsoft.com/office/infopath/2007/PartnerControls"/>
    <xsd:element name="b6c14c8a4d2e4b5186946cc347515f5b" ma:index="8" nillable="true" ma:taxonomy="true" ma:internalName="b6c14c8a4d2e4b5186946cc347515f5b" ma:taxonomyFieldName="LegalHoldTag" ma:displayName="LegalHold" ma:fieldId="{b6c14c8a-4d2e-4b51-8694-6cc347515f5b}" ma:taxonomyMulti="true" ma:sspId="d35d9ec1-ff0e-4daf-94ff-594c76aa1822" ma:termSetId="1d36a6df-4193-45ed-b3bc-3ba9643c5e0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787e95f8-ca58-479f-93e5-d8f733cc83d9}" ma:internalName="TaxCatchAll" ma:showField="CatchAllData" ma:web="2d3f8391-3ef5-4859-91f5-94f98ca1de6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787e95f8-ca58-479f-93e5-d8f733cc83d9}" ma:internalName="TaxCatchAllLabel" ma:readOnly="true" ma:showField="CatchAllDataLabel" ma:web="2d3f8391-3ef5-4859-91f5-94f98ca1de6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i0f84bba906045b4af568ee102a52dcb" ma:index="13" nillable="true" ma:taxonomy="true" ma:internalName="i0f84bba906045b4af568ee102a52dcb" ma:taxonomyFieldName="RevIMBCS" ma:displayName="CSD Class" ma:readOnly="true" ma:default="1;#0.1 Initial category|0239cc7a-0c96-48a8-9e0e-a383e362571c" ma:fieldId="{20f84bba-9060-45b4-af56-8ee102a52dcb}" ma:sspId="d35d9ec1-ff0e-4daf-94ff-594c76aa1822" ma:termSetId="83f400d6-6f53-40a3-8fd2-b80b61df545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RevIMDeletionDate" ma:index="14" nillable="true" ma:displayName="Deletion Date" ma:description="Deletion Date" ma:format="DateOnly" ma:internalName="RevIMDeletionDate" ma:readOnly="true">
      <xsd:simpleType>
        <xsd:restriction base="dms:DateTime"/>
      </xsd:simpleType>
    </xsd:element>
    <xsd:element name="RevIMEventDate" ma:index="15" nillable="true" ma:displayName="Event Date" ma:description="Event Date" ma:format="DateOnly" ma:internalName="RevIMEventDate" ma:readOnly="true">
      <xsd:simpleType>
        <xsd:restriction base="dms:DateTime"/>
      </xsd:simpleType>
    </xsd:element>
    <xsd:element name="RevIMComments" ma:index="16" nillable="true" ma:displayName="Event Comment" ma:internalName="RevIMComments" ma:readOnly="true">
      <xsd:simpleType>
        <xsd:restriction base="dms:Note">
          <xsd:maxLength value="255"/>
        </xsd:restriction>
      </xsd:simpleType>
    </xsd:element>
    <xsd:element name="RevIMDocumentOwner" ma:index="17" nillable="true" ma:displayName="Document Owner" ma:list="UserInfo" ma:internalName="RevIMDocument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evIMExtends" ma:index="18" nillable="true" ma:displayName="RevIMExtends" ma:hidden="true" ma:internalName="RevIMExtends" ma:readOnly="true">
      <xsd:simpleType>
        <xsd:restriction base="dms:Note"/>
      </xsd:simpleType>
    </xsd:element>
    <xsd:element name="SharedWithUsers" ma:index="2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88bf42-176e-4575-814e-2ea30a02fe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3" nillable="true" ma:displayName="Tags" ma:internalName="MediaServiceAutoTags" ma:readOnly="true">
      <xsd:simpleType>
        <xsd:restriction base="dms:Text"/>
      </xsd:simple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3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32" nillable="true" ma:taxonomy="true" ma:internalName="lcf76f155ced4ddcb4097134ff3c332f" ma:taxonomyFieldName="MediaServiceImageTags" ma:displayName="Image Tags" ma:readOnly="false" ma:fieldId="{5cf76f15-5ced-4ddc-b409-7134ff3c332f}" ma:taxonomyMulti="true" ma:sspId="d35d9ec1-ff0e-4daf-94ff-594c76aa18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9CADEAF-2418-4373-8B3C-825FBE6C0191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a688bf42-176e-4575-814e-2ea30a02feb7"/>
    <ds:schemaRef ds:uri="2d3f8391-3ef5-4859-91f5-94f98ca1de6c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ECE0FEE-6D53-4650-B4CC-C61664B92E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F851B6-CC46-474C-9E72-069EA3AE04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d3f8391-3ef5-4859-91f5-94f98ca1de6c"/>
    <ds:schemaRef ds:uri="a688bf42-176e-4575-814e-2ea30a02fe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ecd8a103-d543-4248-b674-6a73234556fa}" enabled="1" method="Privileged" siteId="{5047bca2-da88-442e-a09a-d9b8af692ad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1015</Words>
  <Application>Microsoft Office PowerPoint</Application>
  <PresentationFormat>Breitbild</PresentationFormat>
  <Paragraphs>149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Calibri</vt:lpstr>
      <vt:lpstr>Courier New</vt:lpstr>
      <vt:lpstr>Times New Roman</vt:lpstr>
      <vt:lpstr>Wingdings</vt:lpstr>
      <vt:lpstr>Tema di 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Federico Matarazzo</dc:creator>
  <cp:lastModifiedBy>Schwenkschuster, Lukas</cp:lastModifiedBy>
  <cp:revision>186</cp:revision>
  <dcterms:created xsi:type="dcterms:W3CDTF">2020-02-13T10:33:39Z</dcterms:created>
  <dcterms:modified xsi:type="dcterms:W3CDTF">2024-10-02T07:25:52Z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e6743f2-12c7-4edd-9d1f-c7648963e091_Enabled">
    <vt:lpwstr>true</vt:lpwstr>
  </property>
  <property fmtid="{D5CDD505-2E9C-101B-9397-08002B2CF9AE}" pid="3" name="MSIP_Label_1e6743f2-12c7-4edd-9d1f-c7648963e091_SetDate">
    <vt:lpwstr>2022-09-29T13:22:54Z</vt:lpwstr>
  </property>
  <property fmtid="{D5CDD505-2E9C-101B-9397-08002B2CF9AE}" pid="4" name="MSIP_Label_1e6743f2-12c7-4edd-9d1f-c7648963e091_Method">
    <vt:lpwstr>Privileged</vt:lpwstr>
  </property>
  <property fmtid="{D5CDD505-2E9C-101B-9397-08002B2CF9AE}" pid="5" name="MSIP_Label_1e6743f2-12c7-4edd-9d1f-c7648963e091_Name">
    <vt:lpwstr>Internal Usage (no visual markings)</vt:lpwstr>
  </property>
  <property fmtid="{D5CDD505-2E9C-101B-9397-08002B2CF9AE}" pid="6" name="MSIP_Label_1e6743f2-12c7-4edd-9d1f-c7648963e091_SiteId">
    <vt:lpwstr>2d5eb7e2-d3ee-4bf5-bc62-79d5ae9cd9e1</vt:lpwstr>
  </property>
  <property fmtid="{D5CDD505-2E9C-101B-9397-08002B2CF9AE}" pid="7" name="MSIP_Label_1e6743f2-12c7-4edd-9d1f-c7648963e091_ActionId">
    <vt:lpwstr>8005f573-ad37-4a92-b299-ac600b8f9ac9</vt:lpwstr>
  </property>
  <property fmtid="{D5CDD505-2E9C-101B-9397-08002B2CF9AE}" pid="8" name="MSIP_Label_1e6743f2-12c7-4edd-9d1f-c7648963e091_ContentBits">
    <vt:lpwstr>0</vt:lpwstr>
  </property>
  <property fmtid="{D5CDD505-2E9C-101B-9397-08002B2CF9AE}" pid="9" name="MediaServiceImageTags">
    <vt:lpwstr/>
  </property>
  <property fmtid="{D5CDD505-2E9C-101B-9397-08002B2CF9AE}" pid="10" name="ContentTypeId">
    <vt:lpwstr>0x010100A251C6467B19EC4B8511680A335C6C79</vt:lpwstr>
  </property>
  <property fmtid="{D5CDD505-2E9C-101B-9397-08002B2CF9AE}" pid="11" name="RevIMBCS">
    <vt:lpwstr>1;#0.1 Initial category|0239cc7a-0c96-48a8-9e0e-a383e362571c</vt:lpwstr>
  </property>
  <property fmtid="{D5CDD505-2E9C-101B-9397-08002B2CF9AE}" pid="12" name="LegalHoldTag">
    <vt:lpwstr/>
  </property>
  <property fmtid="{D5CDD505-2E9C-101B-9397-08002B2CF9AE}" pid="13" name="MSIP_Label_b1c9b508-7c6e-42bd-bedf-808292653d6c_Enabled">
    <vt:lpwstr>true</vt:lpwstr>
  </property>
  <property fmtid="{D5CDD505-2E9C-101B-9397-08002B2CF9AE}" pid="14" name="MSIP_Label_b1c9b508-7c6e-42bd-bedf-808292653d6c_SetDate">
    <vt:lpwstr>2024-01-19T09:50:10Z</vt:lpwstr>
  </property>
  <property fmtid="{D5CDD505-2E9C-101B-9397-08002B2CF9AE}" pid="15" name="MSIP_Label_b1c9b508-7c6e-42bd-bedf-808292653d6c_Method">
    <vt:lpwstr>Standard</vt:lpwstr>
  </property>
  <property fmtid="{D5CDD505-2E9C-101B-9397-08002B2CF9AE}" pid="16" name="MSIP_Label_b1c9b508-7c6e-42bd-bedf-808292653d6c_Name">
    <vt:lpwstr>b1c9b508-7c6e-42bd-bedf-808292653d6c</vt:lpwstr>
  </property>
  <property fmtid="{D5CDD505-2E9C-101B-9397-08002B2CF9AE}" pid="17" name="MSIP_Label_b1c9b508-7c6e-42bd-bedf-808292653d6c_SiteId">
    <vt:lpwstr>2882be50-2012-4d88-ac86-544124e120c8</vt:lpwstr>
  </property>
  <property fmtid="{D5CDD505-2E9C-101B-9397-08002B2CF9AE}" pid="18" name="MSIP_Label_b1c9b508-7c6e-42bd-bedf-808292653d6c_ActionId">
    <vt:lpwstr>56d6d82f-288c-4cf0-a09c-c490e24f5caa</vt:lpwstr>
  </property>
  <property fmtid="{D5CDD505-2E9C-101B-9397-08002B2CF9AE}" pid="19" name="MSIP_Label_b1c9b508-7c6e-42bd-bedf-808292653d6c_ContentBits">
    <vt:lpwstr>3</vt:lpwstr>
  </property>
  <property fmtid="{D5CDD505-2E9C-101B-9397-08002B2CF9AE}" pid="20" name="ClassificationContentMarkingFooterText">
    <vt:lpwstr>5acXjzUk</vt:lpwstr>
  </property>
  <property fmtid="{D5CDD505-2E9C-101B-9397-08002B2CF9AE}" pid="21" name="ClassificationContentMarkingHeaderLocations">
    <vt:lpwstr>Tema di Office:5</vt:lpwstr>
  </property>
  <property fmtid="{D5CDD505-2E9C-101B-9397-08002B2CF9AE}" pid="22" name="ClassificationContentMarkingHeaderText">
    <vt:lpwstr>INTERNAL &amp; PARTNERS</vt:lpwstr>
  </property>
</Properties>
</file>