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37" autoAdjust="0"/>
  </p:normalViewPr>
  <p:slideViewPr>
    <p:cSldViewPr>
      <p:cViewPr varScale="1">
        <p:scale>
          <a:sx n="63" d="100"/>
          <a:sy n="63" d="100"/>
        </p:scale>
        <p:origin x="696" y="5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09/09/2024</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‹N›</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3742118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a:t>Modifiez le style du titre</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a:t>Modifiez le style du titre</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p:txBody>
          <a:bodyPr/>
          <a:lstStyle/>
          <a:p>
            <a:r>
              <a:rPr lang="en-GB" dirty="0"/>
              <a:t>Apparent Surface</a:t>
            </a:r>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p:txBody>
          <a:bodyPr/>
          <a:lstStyle/>
          <a:p>
            <a:r>
              <a:rPr lang="en-GB" dirty="0"/>
              <a:t>SLR 69</a:t>
            </a:r>
            <a:r>
              <a:rPr lang="en-GB" baseline="30000" dirty="0"/>
              <a:t>th</a:t>
            </a:r>
            <a:r>
              <a:rPr lang="en-GB" dirty="0"/>
              <a:t> session</a:t>
            </a:r>
            <a:endParaRPr lang="fr-FR" dirty="0"/>
          </a:p>
          <a:p>
            <a:r>
              <a:rPr lang="fr-FR" dirty="0"/>
              <a:t>Japan – 10-12 Sept. 2024</a:t>
            </a:r>
          </a:p>
        </p:txBody>
      </p:sp>
      <p:sp>
        <p:nvSpPr>
          <p:cNvPr id="2" name="CasellaDiTesto 1">
            <a:extLst>
              <a:ext uri="{FF2B5EF4-FFF2-40B4-BE49-F238E27FC236}">
                <a16:creationId xmlns:a16="http://schemas.microsoft.com/office/drawing/2014/main" id="{B536AE5D-43D3-7C43-F83A-99ECB2C2EA21}"/>
              </a:ext>
            </a:extLst>
          </p:cNvPr>
          <p:cNvSpPr txBox="1"/>
          <p:nvPr/>
        </p:nvSpPr>
        <p:spPr>
          <a:xfrm>
            <a:off x="9408368" y="548680"/>
            <a:ext cx="1439818" cy="400110"/>
          </a:xfrm>
          <a:prstGeom prst="rect">
            <a:avLst/>
          </a:prstGeom>
          <a:noFill/>
        </p:spPr>
        <p:txBody>
          <a:bodyPr wrap="none" rtlCol="0">
            <a:spAutoFit/>
          </a:bodyPr>
          <a:lstStyle/>
          <a:p>
            <a:r>
              <a:rPr lang="it-IT" sz="2000" b="1" dirty="0"/>
              <a:t>SLR-69-12</a:t>
            </a:r>
            <a:endParaRPr lang="en-GB" sz="2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27">
            <a:extLst>
              <a:ext uri="{FF2B5EF4-FFF2-40B4-BE49-F238E27FC236}">
                <a16:creationId xmlns:a16="http://schemas.microsoft.com/office/drawing/2014/main" id="{4DAABBA2-E854-BAA2-2DD4-CE7A6F2AF81F}"/>
              </a:ext>
            </a:extLst>
          </p:cNvPr>
          <p:cNvSpPr txBox="1"/>
          <p:nvPr/>
        </p:nvSpPr>
        <p:spPr>
          <a:xfrm>
            <a:off x="304800" y="688042"/>
            <a:ext cx="11582400" cy="5909310"/>
          </a:xfrm>
          <a:prstGeom prst="rect">
            <a:avLst/>
          </a:prstGeom>
          <a:noFill/>
        </p:spPr>
        <p:txBody>
          <a:bodyPr wrap="square" rtlCol="0">
            <a:spAutoFit/>
          </a:bodyPr>
          <a:lstStyle/>
          <a:p>
            <a:r>
              <a:rPr lang="en-US" dirty="0"/>
              <a:t>	We must discuss the luminance threshold value that is defined by the formula.</a:t>
            </a:r>
          </a:p>
          <a:p>
            <a:endParaRPr lang="en-US" dirty="0"/>
          </a:p>
          <a:p>
            <a:r>
              <a:rPr lang="en-US" sz="1800" dirty="0">
                <a:effectLst/>
                <a:latin typeface="Calibri" panose="020F0502020204030204" pitchFamily="34" charset="0"/>
                <a:ea typeface="DengXian" panose="02010600030101010101" pitchFamily="2" charset="-122"/>
                <a:cs typeface="Arial" panose="020B0604020202020204" pitchFamily="34" charset="0"/>
              </a:rPr>
              <a:t>Threshold is equal to K [1/m</a:t>
            </a:r>
            <a:r>
              <a:rPr lang="en-US" sz="1800" baseline="30000" dirty="0">
                <a:effectLst/>
                <a:latin typeface="Calibri" panose="020F0502020204030204" pitchFamily="34" charset="0"/>
                <a:ea typeface="DengXian" panose="02010600030101010101" pitchFamily="2" charset="-122"/>
                <a:cs typeface="Arial" panose="020B0604020202020204" pitchFamily="34" charset="0"/>
              </a:rPr>
              <a:t>2</a:t>
            </a:r>
            <a:r>
              <a:rPr lang="en-US" sz="1800" dirty="0">
                <a:effectLst/>
                <a:latin typeface="Calibri" panose="020F0502020204030204" pitchFamily="34" charset="0"/>
                <a:ea typeface="DengXian" panose="02010600030101010101" pitchFamily="2" charset="-122"/>
                <a:cs typeface="Arial" panose="020B0604020202020204" pitchFamily="34" charset="0"/>
              </a:rPr>
              <a:t>]  x I</a:t>
            </a:r>
            <a:r>
              <a:rPr lang="en-US" sz="1800" baseline="-25000" dirty="0">
                <a:effectLst/>
                <a:latin typeface="Calibri" panose="020F0502020204030204" pitchFamily="34" charset="0"/>
                <a:ea typeface="DengXian" panose="02010600030101010101" pitchFamily="2" charset="-122"/>
                <a:cs typeface="Arial" panose="020B0604020202020204" pitchFamily="34" charset="0"/>
              </a:rPr>
              <a:t>HV</a:t>
            </a:r>
            <a:r>
              <a:rPr lang="en-US" sz="1800" dirty="0">
                <a:effectLst/>
                <a:latin typeface="Calibri" panose="020F0502020204030204" pitchFamily="34" charset="0"/>
                <a:ea typeface="DengXian" panose="02010600030101010101" pitchFamily="2" charset="-122"/>
                <a:cs typeface="Arial" panose="020B0604020202020204" pitchFamily="34" charset="0"/>
              </a:rPr>
              <a:t> [cd] </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p>
            <a:r>
              <a:rPr lang="en-US" dirty="0"/>
              <a:t>K = 5</a:t>
            </a:r>
          </a:p>
          <a:p>
            <a:endParaRPr lang="en-US" dirty="0"/>
          </a:p>
          <a:p>
            <a:r>
              <a:rPr lang="en-US" dirty="0"/>
              <a:t>A lamp must provide a minimum apparent surface area in all directions and must provide a minimum intensity in this direction.</a:t>
            </a:r>
          </a:p>
          <a:p>
            <a:endParaRPr lang="en-US" dirty="0"/>
          </a:p>
          <a:p>
            <a:r>
              <a:rPr lang="en-US" dirty="0"/>
              <a:t>When the apparent surface is defined by a minimum luminance with the new method and when the minimum area is defined by the regulation, the minimum intensity is defined by area and luminance.</a:t>
            </a:r>
          </a:p>
          <a:p>
            <a:r>
              <a:rPr lang="en-US" dirty="0"/>
              <a:t>With the current formula for a luminance threshold, the resultant intensity is higher than defined minimum intensity for a function.</a:t>
            </a:r>
          </a:p>
          <a:p>
            <a:endParaRPr lang="en-US" dirty="0"/>
          </a:p>
          <a:p>
            <a:r>
              <a:rPr lang="en-US" dirty="0"/>
              <a:t>Example front direction indicator: Intensity up to 1200cd on the reference axis </a:t>
            </a:r>
          </a:p>
          <a:p>
            <a:r>
              <a:rPr lang="en-US" dirty="0">
                <a:sym typeface="Wingdings" panose="05000000000000000000" pitchFamily="82" charset="2"/>
              </a:rPr>
              <a:t> Luminance threshold 5/m²x1200cd = 6000cd/m² 6000cd/m² x 0,00125 m²= 7.5cd.</a:t>
            </a:r>
          </a:p>
          <a:p>
            <a:endParaRPr lang="en-US" dirty="0">
              <a:sym typeface="Wingdings" panose="05000000000000000000" pitchFamily="82" charset="2"/>
            </a:endParaRPr>
          </a:p>
          <a:p>
            <a:r>
              <a:rPr lang="en-US" dirty="0">
                <a:sym typeface="Wingdings" panose="05000000000000000000" pitchFamily="82" charset="2"/>
              </a:rPr>
              <a:t>The minimum intensity of a front direction indicator in the angles of geometric visibility is 0.3cd. Thus, the new requirement introduces a factor of more than 24 times the intensity in the angles of geometric visibility on </a:t>
            </a:r>
            <a:r>
              <a:rPr lang="en-US" dirty="0" err="1">
                <a:sym typeface="Wingdings" panose="05000000000000000000" pitchFamily="82" charset="2"/>
              </a:rPr>
              <a:t>hight</a:t>
            </a:r>
            <a:r>
              <a:rPr lang="en-US" dirty="0">
                <a:sym typeface="Wingdings" panose="05000000000000000000" pitchFamily="82" charset="2"/>
              </a:rPr>
              <a:t> intensity front direction indicators!</a:t>
            </a:r>
          </a:p>
          <a:p>
            <a:r>
              <a:rPr lang="en-US" dirty="0">
                <a:sym typeface="Wingdings" panose="05000000000000000000" pitchFamily="82" charset="2"/>
              </a:rPr>
              <a:t>To keep the existing requirements, the factor must be reduced by 24 times </a:t>
            </a:r>
            <a:r>
              <a:rPr lang="en-US" dirty="0">
                <a:sym typeface="Wingdings" panose="05000000000000000000" pitchFamily="2" charset="2"/>
              </a:rPr>
              <a:t> instead of K=5  K=0.2</a:t>
            </a:r>
          </a:p>
          <a:p>
            <a:r>
              <a:rPr lang="en-US" dirty="0">
                <a:sym typeface="Wingdings" panose="05000000000000000000" pitchFamily="2" charset="2"/>
              </a:rPr>
              <a:t>Then the threshold is reduced from 6000cd to 250cd.</a:t>
            </a:r>
            <a:endParaRPr lang="en-US" dirty="0"/>
          </a:p>
        </p:txBody>
      </p:sp>
      <p:sp>
        <p:nvSpPr>
          <p:cNvPr id="5" name="Espace réservé du numéro de diapositive 4">
            <a:extLst>
              <a:ext uri="{FF2B5EF4-FFF2-40B4-BE49-F238E27FC236}">
                <a16:creationId xmlns:a16="http://schemas.microsoft.com/office/drawing/2014/main" id="{6B9C07E9-4B72-CD04-D191-6254BA0E604F}"/>
              </a:ext>
            </a:extLst>
          </p:cNvPr>
          <p:cNvSpPr>
            <a:spLocks noGrp="1"/>
          </p:cNvSpPr>
          <p:nvPr>
            <p:ph type="sldNum" sz="quarter" idx="12"/>
          </p:nvPr>
        </p:nvSpPr>
        <p:spPr/>
        <p:txBody>
          <a:bodyPr/>
          <a:lstStyle/>
          <a:p>
            <a:fld id="{E4A5D464-134C-4C80-B41F-7081051DEBC1}" type="slidenum">
              <a:rPr lang="ja-JP" altLang="fr-FR" smtClean="0"/>
              <a:pPr/>
              <a:t>10</a:t>
            </a:fld>
            <a:endParaRPr lang="fr-FR" altLang="ja-JP"/>
          </a:p>
        </p:txBody>
      </p:sp>
    </p:spTree>
    <p:extLst>
      <p:ext uri="{BB962C8B-B14F-4D97-AF65-F5344CB8AC3E}">
        <p14:creationId xmlns:p14="http://schemas.microsoft.com/office/powerpoint/2010/main" val="4040787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1">
            <a:extLst>
              <a:ext uri="{FF2B5EF4-FFF2-40B4-BE49-F238E27FC236}">
                <a16:creationId xmlns:a16="http://schemas.microsoft.com/office/drawing/2014/main" id="{EA873F08-D81B-C819-BB6B-EF3B2CB20F27}"/>
              </a:ext>
            </a:extLst>
          </p:cNvPr>
          <p:cNvSpPr txBox="1"/>
          <p:nvPr/>
        </p:nvSpPr>
        <p:spPr>
          <a:xfrm>
            <a:off x="304800" y="1336700"/>
            <a:ext cx="11582400" cy="2308324"/>
          </a:xfrm>
          <a:prstGeom prst="rect">
            <a:avLst/>
          </a:prstGeom>
          <a:noFill/>
        </p:spPr>
        <p:txBody>
          <a:bodyPr wrap="square" rtlCol="0">
            <a:spAutoFit/>
          </a:bodyPr>
          <a:lstStyle/>
          <a:p>
            <a:r>
              <a:rPr lang="en-GB" u="sng" dirty="0"/>
              <a:t>Other concerns:</a:t>
            </a:r>
          </a:p>
          <a:p>
            <a:r>
              <a:rPr lang="en-GB" dirty="0"/>
              <a:t>The two described methods to identify the apparent surface do not have the same results. Is this acceptable?</a:t>
            </a:r>
          </a:p>
          <a:p>
            <a:r>
              <a:rPr lang="en-GB" dirty="0"/>
              <a:t>The luminance of lamps during the development process cannot be accurately be simulated. This makes the result unpredictable.</a:t>
            </a:r>
          </a:p>
          <a:p>
            <a:endParaRPr lang="en-GB" dirty="0"/>
          </a:p>
          <a:p>
            <a:r>
              <a:rPr lang="en-GB" dirty="0"/>
              <a:t>We do not believe, that the new approach is a more simple solution compared with the current methods as discussed above so we would like to identify what is exactly the issue that is trying to be fixed?</a:t>
            </a:r>
          </a:p>
          <a:p>
            <a:endParaRPr lang="en-GB" dirty="0"/>
          </a:p>
        </p:txBody>
      </p:sp>
      <p:sp>
        <p:nvSpPr>
          <p:cNvPr id="5" name="Espace réservé du numéro de diapositive 4">
            <a:extLst>
              <a:ext uri="{FF2B5EF4-FFF2-40B4-BE49-F238E27FC236}">
                <a16:creationId xmlns:a16="http://schemas.microsoft.com/office/drawing/2014/main" id="{605303DF-19FA-4D9D-0BFD-F33485B3B4E4}"/>
              </a:ext>
            </a:extLst>
          </p:cNvPr>
          <p:cNvSpPr>
            <a:spLocks noGrp="1"/>
          </p:cNvSpPr>
          <p:nvPr>
            <p:ph type="sldNum" sz="quarter" idx="12"/>
          </p:nvPr>
        </p:nvSpPr>
        <p:spPr/>
        <p:txBody>
          <a:bodyPr/>
          <a:lstStyle/>
          <a:p>
            <a:fld id="{E4A5D464-134C-4C80-B41F-7081051DEBC1}" type="slidenum">
              <a:rPr lang="ja-JP" altLang="fr-FR" smtClean="0"/>
              <a:pPr/>
              <a:t>11</a:t>
            </a:fld>
            <a:endParaRPr lang="fr-FR" altLang="ja-JP"/>
          </a:p>
        </p:txBody>
      </p:sp>
    </p:spTree>
    <p:extLst>
      <p:ext uri="{BB962C8B-B14F-4D97-AF65-F5344CB8AC3E}">
        <p14:creationId xmlns:p14="http://schemas.microsoft.com/office/powerpoint/2010/main" val="2239122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27">
            <a:extLst>
              <a:ext uri="{FF2B5EF4-FFF2-40B4-BE49-F238E27FC236}">
                <a16:creationId xmlns:a16="http://schemas.microsoft.com/office/drawing/2014/main" id="{55081E5B-FDDC-D6D6-88AF-6F5B8835F684}"/>
              </a:ext>
            </a:extLst>
          </p:cNvPr>
          <p:cNvSpPr txBox="1"/>
          <p:nvPr/>
        </p:nvSpPr>
        <p:spPr>
          <a:xfrm>
            <a:off x="234462" y="2132856"/>
            <a:ext cx="11582400" cy="923330"/>
          </a:xfrm>
          <a:prstGeom prst="rect">
            <a:avLst/>
          </a:prstGeom>
          <a:noFill/>
        </p:spPr>
        <p:txBody>
          <a:bodyPr wrap="square" rtlCol="0">
            <a:spAutoFit/>
          </a:bodyPr>
          <a:lstStyle/>
          <a:p>
            <a:r>
              <a:rPr lang="en-US" dirty="0"/>
              <a:t>When light sources show a directed light pattern and do not distribute light homogeneously across a large angle, the test from another location of the luminance camera does not produce a correct result.</a:t>
            </a:r>
          </a:p>
          <a:p>
            <a:endParaRPr lang="en-US" dirty="0"/>
          </a:p>
        </p:txBody>
      </p:sp>
      <p:pic>
        <p:nvPicPr>
          <p:cNvPr id="5" name="Grafik 21">
            <a:extLst>
              <a:ext uri="{FF2B5EF4-FFF2-40B4-BE49-F238E27FC236}">
                <a16:creationId xmlns:a16="http://schemas.microsoft.com/office/drawing/2014/main" id="{362FC452-486F-5B32-169C-68D3AD61E9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349" y="4168580"/>
            <a:ext cx="3933825" cy="2040735"/>
          </a:xfrm>
          <a:prstGeom prst="rect">
            <a:avLst/>
          </a:prstGeom>
        </p:spPr>
      </p:pic>
      <p:cxnSp>
        <p:nvCxnSpPr>
          <p:cNvPr id="6" name="Gerade Verbindung mit Pfeil 33">
            <a:extLst>
              <a:ext uri="{FF2B5EF4-FFF2-40B4-BE49-F238E27FC236}">
                <a16:creationId xmlns:a16="http://schemas.microsoft.com/office/drawing/2014/main" id="{88E2FAA7-4D63-F281-694B-FBA66BE3A2C6}"/>
              </a:ext>
            </a:extLst>
          </p:cNvPr>
          <p:cNvCxnSpPr>
            <a:cxnSpLocks/>
          </p:cNvCxnSpPr>
          <p:nvPr/>
        </p:nvCxnSpPr>
        <p:spPr>
          <a:xfrm>
            <a:off x="3599676" y="5222944"/>
            <a:ext cx="1663986"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feld 3">
            <a:extLst>
              <a:ext uri="{FF2B5EF4-FFF2-40B4-BE49-F238E27FC236}">
                <a16:creationId xmlns:a16="http://schemas.microsoft.com/office/drawing/2014/main" id="{7C5C0CB6-6C9E-2D8B-436D-CD5E0BADE3B9}"/>
              </a:ext>
            </a:extLst>
          </p:cNvPr>
          <p:cNvSpPr txBox="1"/>
          <p:nvPr/>
        </p:nvSpPr>
        <p:spPr>
          <a:xfrm>
            <a:off x="5264050" y="5533961"/>
            <a:ext cx="6556940" cy="646331"/>
          </a:xfrm>
          <a:prstGeom prst="rect">
            <a:avLst/>
          </a:prstGeom>
          <a:noFill/>
        </p:spPr>
        <p:txBody>
          <a:bodyPr wrap="square" rtlCol="0">
            <a:spAutoFit/>
          </a:bodyPr>
          <a:lstStyle/>
          <a:p>
            <a:r>
              <a:rPr lang="en-US" dirty="0"/>
              <a:t>High intensity in the direction of the reference axis </a:t>
            </a:r>
            <a:r>
              <a:rPr lang="en-US" dirty="0">
                <a:sym typeface="Wingdings" panose="05000000000000000000" pitchFamily="82" charset="2"/>
              </a:rPr>
              <a:t> projected area is part of the apparent surface for an observer</a:t>
            </a:r>
            <a:endParaRPr lang="en-US" dirty="0"/>
          </a:p>
        </p:txBody>
      </p:sp>
      <p:cxnSp>
        <p:nvCxnSpPr>
          <p:cNvPr id="8" name="Gerade Verbindung mit Pfeil 10">
            <a:extLst>
              <a:ext uri="{FF2B5EF4-FFF2-40B4-BE49-F238E27FC236}">
                <a16:creationId xmlns:a16="http://schemas.microsoft.com/office/drawing/2014/main" id="{22A9E4AB-D283-464D-D774-04257F708743}"/>
              </a:ext>
            </a:extLst>
          </p:cNvPr>
          <p:cNvCxnSpPr>
            <a:cxnSpLocks/>
          </p:cNvCxnSpPr>
          <p:nvPr/>
        </p:nvCxnSpPr>
        <p:spPr>
          <a:xfrm flipV="1">
            <a:off x="3645856" y="5156576"/>
            <a:ext cx="384318" cy="5395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feld 13">
            <a:extLst>
              <a:ext uri="{FF2B5EF4-FFF2-40B4-BE49-F238E27FC236}">
                <a16:creationId xmlns:a16="http://schemas.microsoft.com/office/drawing/2014/main" id="{CDD5AE29-5BEF-0A98-0211-C0854A97677B}"/>
              </a:ext>
            </a:extLst>
          </p:cNvPr>
          <p:cNvSpPr txBox="1"/>
          <p:nvPr/>
        </p:nvSpPr>
        <p:spPr>
          <a:xfrm>
            <a:off x="559545" y="3314045"/>
            <a:ext cx="6556940" cy="923330"/>
          </a:xfrm>
          <a:prstGeom prst="rect">
            <a:avLst/>
          </a:prstGeom>
          <a:noFill/>
        </p:spPr>
        <p:txBody>
          <a:bodyPr wrap="square" rtlCol="0">
            <a:spAutoFit/>
          </a:bodyPr>
          <a:lstStyle/>
          <a:p>
            <a:r>
              <a:rPr lang="en-US" dirty="0"/>
              <a:t>Low intensity by the central part of the device in the direction of </a:t>
            </a:r>
            <a:r>
              <a:rPr lang="en-US" dirty="0">
                <a:sym typeface="Wingdings" panose="05000000000000000000" pitchFamily="82" charset="2"/>
              </a:rPr>
              <a:t>a luminance camera positioned on the reference axis  projected area is not part of the apparent surface.</a:t>
            </a:r>
            <a:endParaRPr lang="en-US" dirty="0"/>
          </a:p>
        </p:txBody>
      </p:sp>
      <p:sp>
        <p:nvSpPr>
          <p:cNvPr id="10" name="Textfeld 1">
            <a:extLst>
              <a:ext uri="{FF2B5EF4-FFF2-40B4-BE49-F238E27FC236}">
                <a16:creationId xmlns:a16="http://schemas.microsoft.com/office/drawing/2014/main" id="{59D7E5CD-BB8A-72CA-B95E-A5DE9CF54AD5}"/>
              </a:ext>
            </a:extLst>
          </p:cNvPr>
          <p:cNvSpPr txBox="1"/>
          <p:nvPr/>
        </p:nvSpPr>
        <p:spPr>
          <a:xfrm>
            <a:off x="8724901" y="4121103"/>
            <a:ext cx="2922723" cy="369332"/>
          </a:xfrm>
          <a:prstGeom prst="rect">
            <a:avLst/>
          </a:prstGeom>
          <a:noFill/>
        </p:spPr>
        <p:txBody>
          <a:bodyPr wrap="none" rtlCol="0">
            <a:spAutoFit/>
          </a:bodyPr>
          <a:lstStyle/>
          <a:p>
            <a:r>
              <a:rPr lang="en-US" dirty="0"/>
              <a:t>Camera on the reference axis</a:t>
            </a:r>
          </a:p>
        </p:txBody>
      </p:sp>
      <p:cxnSp>
        <p:nvCxnSpPr>
          <p:cNvPr id="11" name="Gerade Verbindung mit Pfeil 4">
            <a:extLst>
              <a:ext uri="{FF2B5EF4-FFF2-40B4-BE49-F238E27FC236}">
                <a16:creationId xmlns:a16="http://schemas.microsoft.com/office/drawing/2014/main" id="{25FC8F6C-5DFF-6479-897D-BA681EE1A469}"/>
              </a:ext>
            </a:extLst>
          </p:cNvPr>
          <p:cNvCxnSpPr>
            <a:cxnSpLocks/>
          </p:cNvCxnSpPr>
          <p:nvPr/>
        </p:nvCxnSpPr>
        <p:spPr>
          <a:xfrm>
            <a:off x="2587480" y="4263409"/>
            <a:ext cx="1250535" cy="820557"/>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Gerade Verbindung mit Pfeil 5">
            <a:extLst>
              <a:ext uri="{FF2B5EF4-FFF2-40B4-BE49-F238E27FC236}">
                <a16:creationId xmlns:a16="http://schemas.microsoft.com/office/drawing/2014/main" id="{47A7D8F3-D72C-D866-1C0E-B337DAA5387F}"/>
              </a:ext>
            </a:extLst>
          </p:cNvPr>
          <p:cNvCxnSpPr>
            <a:cxnSpLocks/>
            <a:stCxn id="7" idx="1"/>
          </p:cNvCxnSpPr>
          <p:nvPr/>
        </p:nvCxnSpPr>
        <p:spPr>
          <a:xfrm flipH="1" flipV="1">
            <a:off x="5263662" y="5315512"/>
            <a:ext cx="388" cy="541615"/>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3" name="Gruppieren 2">
            <a:extLst>
              <a:ext uri="{FF2B5EF4-FFF2-40B4-BE49-F238E27FC236}">
                <a16:creationId xmlns:a16="http://schemas.microsoft.com/office/drawing/2014/main" id="{41AE4F24-36A6-B0ED-027A-AF768B4E5983}"/>
              </a:ext>
            </a:extLst>
          </p:cNvPr>
          <p:cNvGrpSpPr/>
          <p:nvPr/>
        </p:nvGrpSpPr>
        <p:grpSpPr>
          <a:xfrm>
            <a:off x="3219817" y="4437065"/>
            <a:ext cx="6376988" cy="509252"/>
            <a:chOff x="4100512" y="2793727"/>
            <a:chExt cx="6376988" cy="509252"/>
          </a:xfrm>
        </p:grpSpPr>
        <p:sp>
          <p:nvSpPr>
            <p:cNvPr id="14" name="Rechteck 6">
              <a:extLst>
                <a:ext uri="{FF2B5EF4-FFF2-40B4-BE49-F238E27FC236}">
                  <a16:creationId xmlns:a16="http://schemas.microsoft.com/office/drawing/2014/main" id="{5134F07D-487D-EB71-A086-D523D80D9777}"/>
                </a:ext>
              </a:extLst>
            </p:cNvPr>
            <p:cNvSpPr/>
            <p:nvPr/>
          </p:nvSpPr>
          <p:spPr>
            <a:xfrm>
              <a:off x="9667875" y="2793727"/>
              <a:ext cx="809625" cy="50925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Camera</a:t>
              </a:r>
            </a:p>
          </p:txBody>
        </p:sp>
        <p:sp>
          <p:nvSpPr>
            <p:cNvPr id="15" name="Rechteck 7">
              <a:extLst>
                <a:ext uri="{FF2B5EF4-FFF2-40B4-BE49-F238E27FC236}">
                  <a16:creationId xmlns:a16="http://schemas.microsoft.com/office/drawing/2014/main" id="{50D83DB0-B352-13AE-3681-748DB1518A6B}"/>
                </a:ext>
              </a:extLst>
            </p:cNvPr>
            <p:cNvSpPr/>
            <p:nvPr/>
          </p:nvSpPr>
          <p:spPr>
            <a:xfrm>
              <a:off x="9410700" y="3012804"/>
              <a:ext cx="257175" cy="1244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Gerader Verbinder 8">
              <a:extLst>
                <a:ext uri="{FF2B5EF4-FFF2-40B4-BE49-F238E27FC236}">
                  <a16:creationId xmlns:a16="http://schemas.microsoft.com/office/drawing/2014/main" id="{C6675599-8809-10B3-123B-A922526E0BB5}"/>
                </a:ext>
              </a:extLst>
            </p:cNvPr>
            <p:cNvCxnSpPr>
              <a:cxnSpLocks/>
              <a:stCxn id="15" idx="1"/>
            </p:cNvCxnSpPr>
            <p:nvPr/>
          </p:nvCxnSpPr>
          <p:spPr>
            <a:xfrm flipH="1">
              <a:off x="4100512" y="3075038"/>
              <a:ext cx="5310188" cy="85962"/>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sp>
        <p:nvSpPr>
          <p:cNvPr id="17" name="Textfeld 24">
            <a:extLst>
              <a:ext uri="{FF2B5EF4-FFF2-40B4-BE49-F238E27FC236}">
                <a16:creationId xmlns:a16="http://schemas.microsoft.com/office/drawing/2014/main" id="{564822BF-ED46-5D61-0DCF-4B08496744DC}"/>
              </a:ext>
            </a:extLst>
          </p:cNvPr>
          <p:cNvSpPr txBox="1"/>
          <p:nvPr/>
        </p:nvSpPr>
        <p:spPr>
          <a:xfrm>
            <a:off x="1415480" y="480784"/>
            <a:ext cx="10401382" cy="1200329"/>
          </a:xfrm>
          <a:prstGeom prst="rect">
            <a:avLst/>
          </a:prstGeom>
          <a:noFill/>
        </p:spPr>
        <p:txBody>
          <a:bodyPr wrap="square" rtlCol="0">
            <a:spAutoFit/>
          </a:bodyPr>
          <a:lstStyle/>
          <a:p>
            <a:r>
              <a:rPr lang="en-US" dirty="0"/>
              <a:t>OICA has concerns about the practicality of using this measurement method on a vehicle.</a:t>
            </a:r>
          </a:p>
          <a:p>
            <a:r>
              <a:rPr lang="en-US" dirty="0"/>
              <a:t>We identified the following issues:</a:t>
            </a:r>
          </a:p>
          <a:p>
            <a:endParaRPr lang="en-US" dirty="0"/>
          </a:p>
          <a:p>
            <a:endParaRPr lang="en-US" dirty="0"/>
          </a:p>
        </p:txBody>
      </p:sp>
      <p:sp>
        <p:nvSpPr>
          <p:cNvPr id="18" name="Espace réservé du numéro de diapositive 17">
            <a:extLst>
              <a:ext uri="{FF2B5EF4-FFF2-40B4-BE49-F238E27FC236}">
                <a16:creationId xmlns:a16="http://schemas.microsoft.com/office/drawing/2014/main" id="{422F0545-5069-731A-E544-A2FC84988450}"/>
              </a:ext>
            </a:extLst>
          </p:cNvPr>
          <p:cNvSpPr>
            <a:spLocks noGrp="1"/>
          </p:cNvSpPr>
          <p:nvPr>
            <p:ph type="sldNum" sz="quarter" idx="12"/>
          </p:nvPr>
        </p:nvSpPr>
        <p:spPr>
          <a:xfrm>
            <a:off x="8737600" y="5949574"/>
            <a:ext cx="2844800" cy="476250"/>
          </a:xfrm>
        </p:spPr>
        <p:txBody>
          <a:bodyPr/>
          <a:lstStyle/>
          <a:p>
            <a:fld id="{E4A5D464-134C-4C80-B41F-7081051DEBC1}" type="slidenum">
              <a:rPr lang="ja-JP" altLang="fr-FR" smtClean="0"/>
              <a:pPr/>
              <a:t>2</a:t>
            </a:fld>
            <a:endParaRPr lang="fr-FR" altLang="ja-JP"/>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27">
            <a:extLst>
              <a:ext uri="{FF2B5EF4-FFF2-40B4-BE49-F238E27FC236}">
                <a16:creationId xmlns:a16="http://schemas.microsoft.com/office/drawing/2014/main" id="{7B2BDABD-2FAB-3989-941B-3AC60321627E}"/>
              </a:ext>
            </a:extLst>
          </p:cNvPr>
          <p:cNvSpPr txBox="1"/>
          <p:nvPr/>
        </p:nvSpPr>
        <p:spPr>
          <a:xfrm>
            <a:off x="304800" y="1545486"/>
            <a:ext cx="11582400" cy="1200329"/>
          </a:xfrm>
          <a:prstGeom prst="rect">
            <a:avLst/>
          </a:prstGeom>
          <a:noFill/>
        </p:spPr>
        <p:txBody>
          <a:bodyPr wrap="square" rtlCol="0">
            <a:spAutoFit/>
          </a:bodyPr>
          <a:lstStyle/>
          <a:p>
            <a:r>
              <a:rPr lang="en-US" dirty="0"/>
              <a:t>The result of a luminance measurement does not reflect the real-life condition of an observer in traffic relevant distances.</a:t>
            </a:r>
          </a:p>
          <a:p>
            <a:r>
              <a:rPr lang="en-US" dirty="0"/>
              <a:t>It does not reflect the current use case of an apparent surface to test the boundaries and surfaces based on an observer in a far distance to the lamp (orthogonal projection)</a:t>
            </a:r>
          </a:p>
          <a:p>
            <a:endParaRPr lang="en-US" dirty="0"/>
          </a:p>
        </p:txBody>
      </p:sp>
      <p:pic>
        <p:nvPicPr>
          <p:cNvPr id="5" name="Grafik 21">
            <a:extLst>
              <a:ext uri="{FF2B5EF4-FFF2-40B4-BE49-F238E27FC236}">
                <a16:creationId xmlns:a16="http://schemas.microsoft.com/office/drawing/2014/main" id="{B6465753-2AFE-B22E-0FB0-F3B6E74C39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6687" y="3548505"/>
            <a:ext cx="3933825" cy="2040735"/>
          </a:xfrm>
          <a:prstGeom prst="rect">
            <a:avLst/>
          </a:prstGeom>
        </p:spPr>
      </p:pic>
      <p:cxnSp>
        <p:nvCxnSpPr>
          <p:cNvPr id="6" name="Gerade Verbindung mit Pfeil 17">
            <a:extLst>
              <a:ext uri="{FF2B5EF4-FFF2-40B4-BE49-F238E27FC236}">
                <a16:creationId xmlns:a16="http://schemas.microsoft.com/office/drawing/2014/main" id="{1FB10F82-CCA6-D8D4-60F5-6B9A4D1CABA8}"/>
              </a:ext>
            </a:extLst>
          </p:cNvPr>
          <p:cNvCxnSpPr/>
          <p:nvPr/>
        </p:nvCxnSpPr>
        <p:spPr>
          <a:xfrm>
            <a:off x="3657600" y="4565452"/>
            <a:ext cx="2438400" cy="0"/>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7" name="Textfeld 20">
            <a:extLst>
              <a:ext uri="{FF2B5EF4-FFF2-40B4-BE49-F238E27FC236}">
                <a16:creationId xmlns:a16="http://schemas.microsoft.com/office/drawing/2014/main" id="{07AB5C61-3C7D-9DCE-8C53-E1E5A0B8A9EE}"/>
              </a:ext>
            </a:extLst>
          </p:cNvPr>
          <p:cNvSpPr txBox="1"/>
          <p:nvPr/>
        </p:nvSpPr>
        <p:spPr>
          <a:xfrm>
            <a:off x="6096000" y="4380786"/>
            <a:ext cx="3021918" cy="369332"/>
          </a:xfrm>
          <a:prstGeom prst="rect">
            <a:avLst/>
          </a:prstGeom>
          <a:noFill/>
        </p:spPr>
        <p:txBody>
          <a:bodyPr wrap="none" rtlCol="0">
            <a:spAutoFit/>
          </a:bodyPr>
          <a:lstStyle/>
          <a:p>
            <a:r>
              <a:rPr lang="en-US" dirty="0"/>
              <a:t>The camera shall measure this</a:t>
            </a:r>
          </a:p>
        </p:txBody>
      </p:sp>
      <p:cxnSp>
        <p:nvCxnSpPr>
          <p:cNvPr id="8" name="Gerade Verbindung mit Pfeil 34">
            <a:extLst>
              <a:ext uri="{FF2B5EF4-FFF2-40B4-BE49-F238E27FC236}">
                <a16:creationId xmlns:a16="http://schemas.microsoft.com/office/drawing/2014/main" id="{B7FBA416-2541-CAB4-DB5A-93B26FCCCF13}"/>
              </a:ext>
            </a:extLst>
          </p:cNvPr>
          <p:cNvCxnSpPr>
            <a:cxnSpLocks/>
            <a:endCxn id="12" idx="1"/>
          </p:cNvCxnSpPr>
          <p:nvPr/>
        </p:nvCxnSpPr>
        <p:spPr>
          <a:xfrm>
            <a:off x="3667468" y="4574998"/>
            <a:ext cx="4952657" cy="456431"/>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9" name="Textfeld 37">
            <a:extLst>
              <a:ext uri="{FF2B5EF4-FFF2-40B4-BE49-F238E27FC236}">
                <a16:creationId xmlns:a16="http://schemas.microsoft.com/office/drawing/2014/main" id="{92200B85-7C26-0A38-9F02-B34F659DFE98}"/>
              </a:ext>
            </a:extLst>
          </p:cNvPr>
          <p:cNvSpPr txBox="1"/>
          <p:nvPr/>
        </p:nvSpPr>
        <p:spPr>
          <a:xfrm rot="309757">
            <a:off x="5144780" y="4856308"/>
            <a:ext cx="2082814" cy="369332"/>
          </a:xfrm>
          <a:prstGeom prst="rect">
            <a:avLst/>
          </a:prstGeom>
          <a:noFill/>
        </p:spPr>
        <p:txBody>
          <a:bodyPr wrap="none" rtlCol="0">
            <a:spAutoFit/>
          </a:bodyPr>
          <a:lstStyle/>
          <a:p>
            <a:r>
              <a:rPr lang="en-US" dirty="0"/>
              <a:t>It does measure this</a:t>
            </a:r>
          </a:p>
        </p:txBody>
      </p:sp>
      <p:grpSp>
        <p:nvGrpSpPr>
          <p:cNvPr id="10" name="Gruppieren 11">
            <a:extLst>
              <a:ext uri="{FF2B5EF4-FFF2-40B4-BE49-F238E27FC236}">
                <a16:creationId xmlns:a16="http://schemas.microsoft.com/office/drawing/2014/main" id="{1CD95191-EDB1-8E67-40EA-FF0821D3D4DC}"/>
              </a:ext>
            </a:extLst>
          </p:cNvPr>
          <p:cNvGrpSpPr/>
          <p:nvPr/>
        </p:nvGrpSpPr>
        <p:grpSpPr>
          <a:xfrm>
            <a:off x="3309937" y="4750118"/>
            <a:ext cx="6376988" cy="509252"/>
            <a:chOff x="4100512" y="2793727"/>
            <a:chExt cx="6376988" cy="509252"/>
          </a:xfrm>
        </p:grpSpPr>
        <p:sp>
          <p:nvSpPr>
            <p:cNvPr id="11" name="Rechteck 12">
              <a:extLst>
                <a:ext uri="{FF2B5EF4-FFF2-40B4-BE49-F238E27FC236}">
                  <a16:creationId xmlns:a16="http://schemas.microsoft.com/office/drawing/2014/main" id="{26B883FC-BAE7-1EEC-5793-5E1859B7EE26}"/>
                </a:ext>
              </a:extLst>
            </p:cNvPr>
            <p:cNvSpPr/>
            <p:nvPr/>
          </p:nvSpPr>
          <p:spPr>
            <a:xfrm>
              <a:off x="9667875" y="2793727"/>
              <a:ext cx="809625" cy="50925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Camera</a:t>
              </a:r>
            </a:p>
          </p:txBody>
        </p:sp>
        <p:sp>
          <p:nvSpPr>
            <p:cNvPr id="12" name="Rechteck 14">
              <a:extLst>
                <a:ext uri="{FF2B5EF4-FFF2-40B4-BE49-F238E27FC236}">
                  <a16:creationId xmlns:a16="http://schemas.microsoft.com/office/drawing/2014/main" id="{F0EECED1-6963-5263-5201-3907FDAA7868}"/>
                </a:ext>
              </a:extLst>
            </p:cNvPr>
            <p:cNvSpPr/>
            <p:nvPr/>
          </p:nvSpPr>
          <p:spPr>
            <a:xfrm>
              <a:off x="9410700" y="3012804"/>
              <a:ext cx="257175" cy="1244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3" name="Gerader Verbinder 16">
              <a:extLst>
                <a:ext uri="{FF2B5EF4-FFF2-40B4-BE49-F238E27FC236}">
                  <a16:creationId xmlns:a16="http://schemas.microsoft.com/office/drawing/2014/main" id="{FCAB9FA3-FDD4-929E-E994-706EB697736D}"/>
                </a:ext>
              </a:extLst>
            </p:cNvPr>
            <p:cNvCxnSpPr>
              <a:cxnSpLocks/>
              <a:stCxn id="12" idx="1"/>
            </p:cNvCxnSpPr>
            <p:nvPr/>
          </p:nvCxnSpPr>
          <p:spPr>
            <a:xfrm flipH="1">
              <a:off x="4100512" y="3075038"/>
              <a:ext cx="5310188" cy="85962"/>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sp>
        <p:nvSpPr>
          <p:cNvPr id="14" name="Espace réservé du numéro de diapositive 13">
            <a:extLst>
              <a:ext uri="{FF2B5EF4-FFF2-40B4-BE49-F238E27FC236}">
                <a16:creationId xmlns:a16="http://schemas.microsoft.com/office/drawing/2014/main" id="{6124973A-7476-B760-0D80-41A6444BA04B}"/>
              </a:ext>
            </a:extLst>
          </p:cNvPr>
          <p:cNvSpPr>
            <a:spLocks noGrp="1"/>
          </p:cNvSpPr>
          <p:nvPr>
            <p:ph type="sldNum" sz="quarter" idx="12"/>
          </p:nvPr>
        </p:nvSpPr>
        <p:spPr/>
        <p:txBody>
          <a:bodyPr/>
          <a:lstStyle/>
          <a:p>
            <a:fld id="{E4A5D464-134C-4C80-B41F-7081051DEBC1}" type="slidenum">
              <a:rPr lang="ja-JP" altLang="fr-FR" smtClean="0"/>
              <a:pPr/>
              <a:t>3</a:t>
            </a:fld>
            <a:endParaRPr lang="fr-FR" altLang="ja-JP"/>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27">
            <a:extLst>
              <a:ext uri="{FF2B5EF4-FFF2-40B4-BE49-F238E27FC236}">
                <a16:creationId xmlns:a16="http://schemas.microsoft.com/office/drawing/2014/main" id="{03BB35EA-7C81-7453-93F7-004A075B26D1}"/>
              </a:ext>
            </a:extLst>
          </p:cNvPr>
          <p:cNvSpPr txBox="1"/>
          <p:nvPr/>
        </p:nvSpPr>
        <p:spPr>
          <a:xfrm>
            <a:off x="304800" y="1250423"/>
            <a:ext cx="11582400" cy="1754326"/>
          </a:xfrm>
          <a:prstGeom prst="rect">
            <a:avLst/>
          </a:prstGeom>
          <a:noFill/>
        </p:spPr>
        <p:txBody>
          <a:bodyPr wrap="square" rtlCol="0">
            <a:spAutoFit/>
          </a:bodyPr>
          <a:lstStyle/>
          <a:p>
            <a:r>
              <a:rPr lang="en-US" dirty="0"/>
              <a:t>The result is, that the apparent surface is either smaller or bigger than the impression on an observer depending on the design of the lamp:</a:t>
            </a:r>
          </a:p>
          <a:p>
            <a:endParaRPr lang="en-US" dirty="0"/>
          </a:p>
          <a:p>
            <a:r>
              <a:rPr lang="en-US" dirty="0"/>
              <a:t>When the lamp is built of multiple small elements producing portions of narrow directed light, the intensity in the direction of the luminance camera does not exceed the threshold so they are outside of the apparent surface!</a:t>
            </a:r>
          </a:p>
          <a:p>
            <a:endParaRPr lang="en-US" dirty="0"/>
          </a:p>
        </p:txBody>
      </p:sp>
      <p:pic>
        <p:nvPicPr>
          <p:cNvPr id="5" name="Grafik 21">
            <a:extLst>
              <a:ext uri="{FF2B5EF4-FFF2-40B4-BE49-F238E27FC236}">
                <a16:creationId xmlns:a16="http://schemas.microsoft.com/office/drawing/2014/main" id="{9552864F-57DD-6863-FFD6-D2F37DD630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1710" y="2826442"/>
            <a:ext cx="3933825" cy="2040735"/>
          </a:xfrm>
          <a:prstGeom prst="rect">
            <a:avLst/>
          </a:prstGeom>
        </p:spPr>
      </p:pic>
      <p:sp>
        <p:nvSpPr>
          <p:cNvPr id="6" name="Gleichschenkliges Dreieck 1">
            <a:extLst>
              <a:ext uri="{FF2B5EF4-FFF2-40B4-BE49-F238E27FC236}">
                <a16:creationId xmlns:a16="http://schemas.microsoft.com/office/drawing/2014/main" id="{F83BD84B-B85A-6EFA-D4B7-1B197B9EA7FD}"/>
              </a:ext>
            </a:extLst>
          </p:cNvPr>
          <p:cNvSpPr/>
          <p:nvPr/>
        </p:nvSpPr>
        <p:spPr>
          <a:xfrm rot="16200000">
            <a:off x="6282666" y="1340238"/>
            <a:ext cx="96716" cy="5002823"/>
          </a:xfrm>
          <a:prstGeom prst="triangle">
            <a:avLst/>
          </a:prstGeom>
          <a:solidFill>
            <a:srgbClr val="FF0000">
              <a:alpha val="3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Gleichschenkliges Dreieck 2">
            <a:extLst>
              <a:ext uri="{FF2B5EF4-FFF2-40B4-BE49-F238E27FC236}">
                <a16:creationId xmlns:a16="http://schemas.microsoft.com/office/drawing/2014/main" id="{9B645BF5-320F-878F-72CA-110A0F2C65CF}"/>
              </a:ext>
            </a:extLst>
          </p:cNvPr>
          <p:cNvSpPr/>
          <p:nvPr/>
        </p:nvSpPr>
        <p:spPr>
          <a:xfrm rot="16200000">
            <a:off x="6282667" y="1447051"/>
            <a:ext cx="96716" cy="5002823"/>
          </a:xfrm>
          <a:prstGeom prst="triangle">
            <a:avLst/>
          </a:prstGeom>
          <a:solidFill>
            <a:srgbClr val="FF0000">
              <a:alpha val="3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Gleichschenkliges Dreieck 3">
            <a:extLst>
              <a:ext uri="{FF2B5EF4-FFF2-40B4-BE49-F238E27FC236}">
                <a16:creationId xmlns:a16="http://schemas.microsoft.com/office/drawing/2014/main" id="{CC2371D1-92F3-A8EF-3ADD-B4B7B69F8AF4}"/>
              </a:ext>
            </a:extLst>
          </p:cNvPr>
          <p:cNvSpPr/>
          <p:nvPr/>
        </p:nvSpPr>
        <p:spPr>
          <a:xfrm rot="16200000">
            <a:off x="6282667" y="1562656"/>
            <a:ext cx="96716" cy="5002823"/>
          </a:xfrm>
          <a:prstGeom prst="triangle">
            <a:avLst/>
          </a:prstGeom>
          <a:solidFill>
            <a:srgbClr val="FF0000">
              <a:alpha val="3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Gleichschenkliges Dreieck 4">
            <a:extLst>
              <a:ext uri="{FF2B5EF4-FFF2-40B4-BE49-F238E27FC236}">
                <a16:creationId xmlns:a16="http://schemas.microsoft.com/office/drawing/2014/main" id="{49299E92-331E-308A-262C-2E1032052496}"/>
              </a:ext>
            </a:extLst>
          </p:cNvPr>
          <p:cNvSpPr/>
          <p:nvPr/>
        </p:nvSpPr>
        <p:spPr>
          <a:xfrm rot="16200000">
            <a:off x="6282665" y="1678261"/>
            <a:ext cx="96716" cy="5002823"/>
          </a:xfrm>
          <a:prstGeom prst="triangle">
            <a:avLst/>
          </a:prstGeom>
          <a:solidFill>
            <a:srgbClr val="FF0000">
              <a:alpha val="3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Gleichschenkliges Dreieck 5">
            <a:extLst>
              <a:ext uri="{FF2B5EF4-FFF2-40B4-BE49-F238E27FC236}">
                <a16:creationId xmlns:a16="http://schemas.microsoft.com/office/drawing/2014/main" id="{44101A28-8DB7-66AC-EB84-E85D4111DD3F}"/>
              </a:ext>
            </a:extLst>
          </p:cNvPr>
          <p:cNvSpPr/>
          <p:nvPr/>
        </p:nvSpPr>
        <p:spPr>
          <a:xfrm rot="16200000">
            <a:off x="6282666" y="1785074"/>
            <a:ext cx="96716" cy="5002823"/>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Gleichschenkliges Dreieck 6">
            <a:extLst>
              <a:ext uri="{FF2B5EF4-FFF2-40B4-BE49-F238E27FC236}">
                <a16:creationId xmlns:a16="http://schemas.microsoft.com/office/drawing/2014/main" id="{3551DFD7-37F1-8A1F-68DC-273CE763213F}"/>
              </a:ext>
            </a:extLst>
          </p:cNvPr>
          <p:cNvSpPr/>
          <p:nvPr/>
        </p:nvSpPr>
        <p:spPr>
          <a:xfrm rot="16200000">
            <a:off x="6282666" y="1900679"/>
            <a:ext cx="96716" cy="5002823"/>
          </a:xfrm>
          <a:prstGeom prst="triangle">
            <a:avLst/>
          </a:prstGeom>
          <a:solidFill>
            <a:srgbClr val="FF0000">
              <a:alpha val="3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9">
            <a:extLst>
              <a:ext uri="{FF2B5EF4-FFF2-40B4-BE49-F238E27FC236}">
                <a16:creationId xmlns:a16="http://schemas.microsoft.com/office/drawing/2014/main" id="{A0885CEE-ADBA-50F1-32A8-FE58E291F4C7}"/>
              </a:ext>
            </a:extLst>
          </p:cNvPr>
          <p:cNvSpPr txBox="1"/>
          <p:nvPr/>
        </p:nvSpPr>
        <p:spPr>
          <a:xfrm>
            <a:off x="472377" y="5435572"/>
            <a:ext cx="1795684" cy="646331"/>
          </a:xfrm>
          <a:prstGeom prst="rect">
            <a:avLst/>
          </a:prstGeom>
          <a:noFill/>
        </p:spPr>
        <p:txBody>
          <a:bodyPr wrap="none" rtlCol="0">
            <a:spAutoFit/>
          </a:bodyPr>
          <a:lstStyle/>
          <a:p>
            <a:r>
              <a:rPr lang="en-US" dirty="0"/>
              <a:t>Apparent surface</a:t>
            </a:r>
          </a:p>
          <a:p>
            <a:r>
              <a:rPr lang="en-US" dirty="0"/>
              <a:t>Measured</a:t>
            </a:r>
          </a:p>
        </p:txBody>
      </p:sp>
      <p:pic>
        <p:nvPicPr>
          <p:cNvPr id="13" name="Grafik 11">
            <a:extLst>
              <a:ext uri="{FF2B5EF4-FFF2-40B4-BE49-F238E27FC236}">
                <a16:creationId xmlns:a16="http://schemas.microsoft.com/office/drawing/2014/main" id="{F19A0B4A-F0C2-306A-CB58-929B559520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67498" y="5156472"/>
            <a:ext cx="1662113" cy="1296864"/>
          </a:xfrm>
          <a:prstGeom prst="rect">
            <a:avLst/>
          </a:prstGeom>
        </p:spPr>
      </p:pic>
      <p:sp>
        <p:nvSpPr>
          <p:cNvPr id="14" name="Rechteck 8">
            <a:extLst>
              <a:ext uri="{FF2B5EF4-FFF2-40B4-BE49-F238E27FC236}">
                <a16:creationId xmlns:a16="http://schemas.microsoft.com/office/drawing/2014/main" id="{F34DC684-079A-31F0-CEF9-EFE7933ACFDA}"/>
              </a:ext>
            </a:extLst>
          </p:cNvPr>
          <p:cNvSpPr/>
          <p:nvPr/>
        </p:nvSpPr>
        <p:spPr>
          <a:xfrm rot="16200000">
            <a:off x="2473767" y="5522448"/>
            <a:ext cx="104774" cy="18024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extfeld 12">
            <a:extLst>
              <a:ext uri="{FF2B5EF4-FFF2-40B4-BE49-F238E27FC236}">
                <a16:creationId xmlns:a16="http://schemas.microsoft.com/office/drawing/2014/main" id="{F98B1901-929D-3EAE-D869-59B2EFBFA864}"/>
              </a:ext>
            </a:extLst>
          </p:cNvPr>
          <p:cNvSpPr txBox="1"/>
          <p:nvPr/>
        </p:nvSpPr>
        <p:spPr>
          <a:xfrm>
            <a:off x="5952364" y="5435571"/>
            <a:ext cx="1795684" cy="646331"/>
          </a:xfrm>
          <a:prstGeom prst="rect">
            <a:avLst/>
          </a:prstGeom>
          <a:noFill/>
        </p:spPr>
        <p:txBody>
          <a:bodyPr wrap="none" rtlCol="0">
            <a:spAutoFit/>
          </a:bodyPr>
          <a:lstStyle/>
          <a:p>
            <a:r>
              <a:rPr lang="en-US" dirty="0"/>
              <a:t>Apparent surface</a:t>
            </a:r>
          </a:p>
          <a:p>
            <a:r>
              <a:rPr lang="en-US" dirty="0"/>
              <a:t>for an observer</a:t>
            </a:r>
          </a:p>
        </p:txBody>
      </p:sp>
      <p:pic>
        <p:nvPicPr>
          <p:cNvPr id="16" name="Grafik 13">
            <a:extLst>
              <a:ext uri="{FF2B5EF4-FFF2-40B4-BE49-F238E27FC236}">
                <a16:creationId xmlns:a16="http://schemas.microsoft.com/office/drawing/2014/main" id="{C8CC5377-B450-D788-11B9-1C1E15E2935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378" y="5110304"/>
            <a:ext cx="1662113" cy="1296864"/>
          </a:xfrm>
          <a:prstGeom prst="rect">
            <a:avLst/>
          </a:prstGeom>
        </p:spPr>
      </p:pic>
      <p:sp>
        <p:nvSpPr>
          <p:cNvPr id="17" name="Rechteck 14">
            <a:extLst>
              <a:ext uri="{FF2B5EF4-FFF2-40B4-BE49-F238E27FC236}">
                <a16:creationId xmlns:a16="http://schemas.microsoft.com/office/drawing/2014/main" id="{8CD50AE5-8850-7BD7-2357-F0D98B7A909F}"/>
              </a:ext>
            </a:extLst>
          </p:cNvPr>
          <p:cNvSpPr/>
          <p:nvPr/>
        </p:nvSpPr>
        <p:spPr>
          <a:xfrm rot="16200000">
            <a:off x="8427073" y="5259594"/>
            <a:ext cx="147637" cy="663085"/>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8" name="Gruppieren 26">
            <a:extLst>
              <a:ext uri="{FF2B5EF4-FFF2-40B4-BE49-F238E27FC236}">
                <a16:creationId xmlns:a16="http://schemas.microsoft.com/office/drawing/2014/main" id="{A2C49CFB-EF80-CF63-8BBA-4695E051CDB9}"/>
              </a:ext>
            </a:extLst>
          </p:cNvPr>
          <p:cNvGrpSpPr/>
          <p:nvPr/>
        </p:nvGrpSpPr>
        <p:grpSpPr>
          <a:xfrm>
            <a:off x="3535436" y="3996821"/>
            <a:ext cx="6376988" cy="509252"/>
            <a:chOff x="4100512" y="2793727"/>
            <a:chExt cx="6376988" cy="509252"/>
          </a:xfrm>
        </p:grpSpPr>
        <p:sp>
          <p:nvSpPr>
            <p:cNvPr id="19" name="Rechteck 15">
              <a:extLst>
                <a:ext uri="{FF2B5EF4-FFF2-40B4-BE49-F238E27FC236}">
                  <a16:creationId xmlns:a16="http://schemas.microsoft.com/office/drawing/2014/main" id="{C3C75A89-F12F-FD10-0C32-BAB12FCE6373}"/>
                </a:ext>
              </a:extLst>
            </p:cNvPr>
            <p:cNvSpPr/>
            <p:nvPr/>
          </p:nvSpPr>
          <p:spPr>
            <a:xfrm>
              <a:off x="9667875" y="2793727"/>
              <a:ext cx="809625" cy="50925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Camera</a:t>
              </a:r>
            </a:p>
          </p:txBody>
        </p:sp>
        <p:sp>
          <p:nvSpPr>
            <p:cNvPr id="20" name="Rechteck 16">
              <a:extLst>
                <a:ext uri="{FF2B5EF4-FFF2-40B4-BE49-F238E27FC236}">
                  <a16:creationId xmlns:a16="http://schemas.microsoft.com/office/drawing/2014/main" id="{7816A29B-9E95-0F80-DC06-BFDFB144483A}"/>
                </a:ext>
              </a:extLst>
            </p:cNvPr>
            <p:cNvSpPr/>
            <p:nvPr/>
          </p:nvSpPr>
          <p:spPr>
            <a:xfrm>
              <a:off x="9410700" y="3012804"/>
              <a:ext cx="257175" cy="1244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1" name="Gerader Verbinder 19">
              <a:extLst>
                <a:ext uri="{FF2B5EF4-FFF2-40B4-BE49-F238E27FC236}">
                  <a16:creationId xmlns:a16="http://schemas.microsoft.com/office/drawing/2014/main" id="{A707ECA1-8063-DF04-0EE1-1F1D312AABF7}"/>
                </a:ext>
              </a:extLst>
            </p:cNvPr>
            <p:cNvCxnSpPr>
              <a:cxnSpLocks/>
              <a:stCxn id="20" idx="1"/>
            </p:cNvCxnSpPr>
            <p:nvPr/>
          </p:nvCxnSpPr>
          <p:spPr>
            <a:xfrm flipH="1">
              <a:off x="4100512" y="3075038"/>
              <a:ext cx="5310188" cy="85962"/>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sp>
        <p:nvSpPr>
          <p:cNvPr id="22" name="Espace réservé du numéro de diapositive 21">
            <a:extLst>
              <a:ext uri="{FF2B5EF4-FFF2-40B4-BE49-F238E27FC236}">
                <a16:creationId xmlns:a16="http://schemas.microsoft.com/office/drawing/2014/main" id="{8310EB34-8E84-980A-304E-47F3020D3274}"/>
              </a:ext>
            </a:extLst>
          </p:cNvPr>
          <p:cNvSpPr>
            <a:spLocks noGrp="1"/>
          </p:cNvSpPr>
          <p:nvPr>
            <p:ph type="sldNum" sz="quarter" idx="12"/>
          </p:nvPr>
        </p:nvSpPr>
        <p:spPr/>
        <p:txBody>
          <a:bodyPr/>
          <a:lstStyle/>
          <a:p>
            <a:fld id="{E4A5D464-134C-4C80-B41F-7081051DEBC1}" type="slidenum">
              <a:rPr lang="ja-JP" altLang="fr-FR" smtClean="0"/>
              <a:pPr/>
              <a:t>4</a:t>
            </a:fld>
            <a:endParaRPr lang="fr-FR" altLang="ja-JP"/>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27">
            <a:extLst>
              <a:ext uri="{FF2B5EF4-FFF2-40B4-BE49-F238E27FC236}">
                <a16:creationId xmlns:a16="http://schemas.microsoft.com/office/drawing/2014/main" id="{EC58C3C3-12FD-F9DE-A5B3-341272FFAE99}"/>
              </a:ext>
            </a:extLst>
          </p:cNvPr>
          <p:cNvSpPr txBox="1"/>
          <p:nvPr/>
        </p:nvSpPr>
        <p:spPr>
          <a:xfrm>
            <a:off x="304800" y="1268760"/>
            <a:ext cx="11582400" cy="1754326"/>
          </a:xfrm>
          <a:prstGeom prst="rect">
            <a:avLst/>
          </a:prstGeom>
          <a:noFill/>
        </p:spPr>
        <p:txBody>
          <a:bodyPr wrap="square" rtlCol="0">
            <a:spAutoFit/>
          </a:bodyPr>
          <a:lstStyle/>
          <a:p>
            <a:r>
              <a:rPr lang="en-US" dirty="0"/>
              <a:t>The result is, that the apparent surface is either smaller or bigger than the impression on an observer depending on the design of the lamp:</a:t>
            </a:r>
          </a:p>
          <a:p>
            <a:endParaRPr lang="en-US" dirty="0"/>
          </a:p>
          <a:p>
            <a:r>
              <a:rPr lang="en-US" dirty="0"/>
              <a:t>When the lamp is built of multiple small elements directing light to the camera, the surface is large although an observer identifies differently.</a:t>
            </a:r>
          </a:p>
          <a:p>
            <a:endParaRPr lang="en-US" dirty="0"/>
          </a:p>
        </p:txBody>
      </p:sp>
      <p:pic>
        <p:nvPicPr>
          <p:cNvPr id="5" name="Grafik 21">
            <a:extLst>
              <a:ext uri="{FF2B5EF4-FFF2-40B4-BE49-F238E27FC236}">
                <a16:creationId xmlns:a16="http://schemas.microsoft.com/office/drawing/2014/main" id="{F56F6645-974B-460B-BF26-0EA0C7BC02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368" y="2852576"/>
            <a:ext cx="3933825" cy="2040735"/>
          </a:xfrm>
          <a:prstGeom prst="rect">
            <a:avLst/>
          </a:prstGeom>
        </p:spPr>
      </p:pic>
      <p:sp>
        <p:nvSpPr>
          <p:cNvPr id="6" name="Gleichschenkliges Dreieck 1">
            <a:extLst>
              <a:ext uri="{FF2B5EF4-FFF2-40B4-BE49-F238E27FC236}">
                <a16:creationId xmlns:a16="http://schemas.microsoft.com/office/drawing/2014/main" id="{79529EE2-C91D-BDCE-7D4B-6478DA19E69E}"/>
              </a:ext>
            </a:extLst>
          </p:cNvPr>
          <p:cNvSpPr/>
          <p:nvPr/>
        </p:nvSpPr>
        <p:spPr>
          <a:xfrm rot="16488490">
            <a:off x="6288323" y="1623689"/>
            <a:ext cx="96716" cy="5002823"/>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Gleichschenkliges Dreieck 5">
            <a:extLst>
              <a:ext uri="{FF2B5EF4-FFF2-40B4-BE49-F238E27FC236}">
                <a16:creationId xmlns:a16="http://schemas.microsoft.com/office/drawing/2014/main" id="{E9A7EB7C-B381-16BC-0DF0-A42189D81068}"/>
              </a:ext>
            </a:extLst>
          </p:cNvPr>
          <p:cNvSpPr/>
          <p:nvPr/>
        </p:nvSpPr>
        <p:spPr>
          <a:xfrm rot="16200000">
            <a:off x="6288324" y="1811208"/>
            <a:ext cx="96716" cy="5002823"/>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Gleichschenkliges Dreieck 6">
            <a:extLst>
              <a:ext uri="{FF2B5EF4-FFF2-40B4-BE49-F238E27FC236}">
                <a16:creationId xmlns:a16="http://schemas.microsoft.com/office/drawing/2014/main" id="{237F1BF0-0E56-6753-1658-CA0C0270ACDF}"/>
              </a:ext>
            </a:extLst>
          </p:cNvPr>
          <p:cNvSpPr/>
          <p:nvPr/>
        </p:nvSpPr>
        <p:spPr>
          <a:xfrm rot="16044255" flipH="1">
            <a:off x="5948397" y="1574555"/>
            <a:ext cx="45719" cy="5592516"/>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extfeld 9">
            <a:extLst>
              <a:ext uri="{FF2B5EF4-FFF2-40B4-BE49-F238E27FC236}">
                <a16:creationId xmlns:a16="http://schemas.microsoft.com/office/drawing/2014/main" id="{405CD139-29BF-998F-B91A-A9354A157752}"/>
              </a:ext>
            </a:extLst>
          </p:cNvPr>
          <p:cNvSpPr txBox="1"/>
          <p:nvPr/>
        </p:nvSpPr>
        <p:spPr>
          <a:xfrm>
            <a:off x="478035" y="5461706"/>
            <a:ext cx="1795684" cy="646331"/>
          </a:xfrm>
          <a:prstGeom prst="rect">
            <a:avLst/>
          </a:prstGeom>
          <a:noFill/>
        </p:spPr>
        <p:txBody>
          <a:bodyPr wrap="none" rtlCol="0">
            <a:spAutoFit/>
          </a:bodyPr>
          <a:lstStyle/>
          <a:p>
            <a:r>
              <a:rPr lang="en-US" dirty="0"/>
              <a:t>Apparent surface</a:t>
            </a:r>
          </a:p>
          <a:p>
            <a:r>
              <a:rPr lang="en-US" dirty="0"/>
              <a:t>Measured</a:t>
            </a:r>
          </a:p>
        </p:txBody>
      </p:sp>
      <p:pic>
        <p:nvPicPr>
          <p:cNvPr id="10" name="Grafik 11">
            <a:extLst>
              <a:ext uri="{FF2B5EF4-FFF2-40B4-BE49-F238E27FC236}">
                <a16:creationId xmlns:a16="http://schemas.microsoft.com/office/drawing/2014/main" id="{727F0FAD-CFDD-EBA4-1A72-71B0C70CD2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3156" y="5182606"/>
            <a:ext cx="1662113" cy="1296864"/>
          </a:xfrm>
          <a:prstGeom prst="rect">
            <a:avLst/>
          </a:prstGeom>
        </p:spPr>
      </p:pic>
      <p:sp>
        <p:nvSpPr>
          <p:cNvPr id="11" name="Rechteck 8">
            <a:extLst>
              <a:ext uri="{FF2B5EF4-FFF2-40B4-BE49-F238E27FC236}">
                <a16:creationId xmlns:a16="http://schemas.microsoft.com/office/drawing/2014/main" id="{2DE4DA46-2ADC-E5EB-6D4D-32FC34781399}"/>
              </a:ext>
            </a:extLst>
          </p:cNvPr>
          <p:cNvSpPr/>
          <p:nvPr/>
        </p:nvSpPr>
        <p:spPr>
          <a:xfrm rot="16200000">
            <a:off x="2594092" y="5348924"/>
            <a:ext cx="104774" cy="579556"/>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2">
            <a:extLst>
              <a:ext uri="{FF2B5EF4-FFF2-40B4-BE49-F238E27FC236}">
                <a16:creationId xmlns:a16="http://schemas.microsoft.com/office/drawing/2014/main" id="{2FB91EF8-CC7E-6637-0577-931C89D71C75}"/>
              </a:ext>
            </a:extLst>
          </p:cNvPr>
          <p:cNvSpPr txBox="1"/>
          <p:nvPr/>
        </p:nvSpPr>
        <p:spPr>
          <a:xfrm>
            <a:off x="5958022" y="5461705"/>
            <a:ext cx="1795684" cy="646331"/>
          </a:xfrm>
          <a:prstGeom prst="rect">
            <a:avLst/>
          </a:prstGeom>
          <a:noFill/>
        </p:spPr>
        <p:txBody>
          <a:bodyPr wrap="none" rtlCol="0">
            <a:spAutoFit/>
          </a:bodyPr>
          <a:lstStyle/>
          <a:p>
            <a:r>
              <a:rPr lang="en-US" dirty="0"/>
              <a:t>Apparent surface</a:t>
            </a:r>
          </a:p>
          <a:p>
            <a:r>
              <a:rPr lang="en-US" dirty="0"/>
              <a:t>for an observer</a:t>
            </a:r>
          </a:p>
        </p:txBody>
      </p:sp>
      <p:pic>
        <p:nvPicPr>
          <p:cNvPr id="13" name="Grafik 13">
            <a:extLst>
              <a:ext uri="{FF2B5EF4-FFF2-40B4-BE49-F238E27FC236}">
                <a16:creationId xmlns:a16="http://schemas.microsoft.com/office/drawing/2014/main" id="{89D264EB-FDFD-46E9-CD92-72EEFBC680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7036" y="5136438"/>
            <a:ext cx="1662113" cy="1296864"/>
          </a:xfrm>
          <a:prstGeom prst="rect">
            <a:avLst/>
          </a:prstGeom>
        </p:spPr>
      </p:pic>
      <p:sp>
        <p:nvSpPr>
          <p:cNvPr id="14" name="Rechteck 14">
            <a:extLst>
              <a:ext uri="{FF2B5EF4-FFF2-40B4-BE49-F238E27FC236}">
                <a16:creationId xmlns:a16="http://schemas.microsoft.com/office/drawing/2014/main" id="{72B4C6CE-5C22-F528-7C28-A685F038AB64}"/>
              </a:ext>
            </a:extLst>
          </p:cNvPr>
          <p:cNvSpPr/>
          <p:nvPr/>
        </p:nvSpPr>
        <p:spPr>
          <a:xfrm rot="16200000">
            <a:off x="8279088" y="5515570"/>
            <a:ext cx="153788" cy="209551"/>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5" name="Gruppieren 26">
            <a:extLst>
              <a:ext uri="{FF2B5EF4-FFF2-40B4-BE49-F238E27FC236}">
                <a16:creationId xmlns:a16="http://schemas.microsoft.com/office/drawing/2014/main" id="{BC5CAF3F-FD2F-7E9E-C54E-CFAF1A797A7B}"/>
              </a:ext>
            </a:extLst>
          </p:cNvPr>
          <p:cNvGrpSpPr/>
          <p:nvPr/>
        </p:nvGrpSpPr>
        <p:grpSpPr>
          <a:xfrm>
            <a:off x="3541094" y="4022955"/>
            <a:ext cx="6376988" cy="509252"/>
            <a:chOff x="4100512" y="2793727"/>
            <a:chExt cx="6376988" cy="509252"/>
          </a:xfrm>
        </p:grpSpPr>
        <p:sp>
          <p:nvSpPr>
            <p:cNvPr id="16" name="Rechteck 15">
              <a:extLst>
                <a:ext uri="{FF2B5EF4-FFF2-40B4-BE49-F238E27FC236}">
                  <a16:creationId xmlns:a16="http://schemas.microsoft.com/office/drawing/2014/main" id="{EE9F67D1-3F11-42A9-0C72-D7A7535C0EC8}"/>
                </a:ext>
              </a:extLst>
            </p:cNvPr>
            <p:cNvSpPr/>
            <p:nvPr/>
          </p:nvSpPr>
          <p:spPr>
            <a:xfrm>
              <a:off x="9667875" y="2793727"/>
              <a:ext cx="809625" cy="50925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Camera</a:t>
              </a:r>
            </a:p>
          </p:txBody>
        </p:sp>
        <p:sp>
          <p:nvSpPr>
            <p:cNvPr id="17" name="Rechteck 16">
              <a:extLst>
                <a:ext uri="{FF2B5EF4-FFF2-40B4-BE49-F238E27FC236}">
                  <a16:creationId xmlns:a16="http://schemas.microsoft.com/office/drawing/2014/main" id="{A8C443EE-8D0D-DD08-C8E0-AE1CA03BD401}"/>
                </a:ext>
              </a:extLst>
            </p:cNvPr>
            <p:cNvSpPr/>
            <p:nvPr/>
          </p:nvSpPr>
          <p:spPr>
            <a:xfrm>
              <a:off x="9410700" y="3012804"/>
              <a:ext cx="257175" cy="1244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8" name="Gerader Verbinder 19">
              <a:extLst>
                <a:ext uri="{FF2B5EF4-FFF2-40B4-BE49-F238E27FC236}">
                  <a16:creationId xmlns:a16="http://schemas.microsoft.com/office/drawing/2014/main" id="{9B285362-CC95-0A14-A44F-A2D4B0DE7EE9}"/>
                </a:ext>
              </a:extLst>
            </p:cNvPr>
            <p:cNvCxnSpPr>
              <a:cxnSpLocks/>
              <a:stCxn id="17" idx="1"/>
            </p:cNvCxnSpPr>
            <p:nvPr/>
          </p:nvCxnSpPr>
          <p:spPr>
            <a:xfrm flipH="1">
              <a:off x="4100512" y="3075038"/>
              <a:ext cx="5310188" cy="85962"/>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sp>
        <p:nvSpPr>
          <p:cNvPr id="19" name="Gleichschenkliges Dreieck 7">
            <a:extLst>
              <a:ext uri="{FF2B5EF4-FFF2-40B4-BE49-F238E27FC236}">
                <a16:creationId xmlns:a16="http://schemas.microsoft.com/office/drawing/2014/main" id="{F70700AE-510B-5543-5CA8-0DAC42C975A0}"/>
              </a:ext>
            </a:extLst>
          </p:cNvPr>
          <p:cNvSpPr/>
          <p:nvPr/>
        </p:nvSpPr>
        <p:spPr>
          <a:xfrm rot="16374678">
            <a:off x="6287549" y="1708570"/>
            <a:ext cx="96716" cy="5002823"/>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Espace réservé du numéro de diapositive 19">
            <a:extLst>
              <a:ext uri="{FF2B5EF4-FFF2-40B4-BE49-F238E27FC236}">
                <a16:creationId xmlns:a16="http://schemas.microsoft.com/office/drawing/2014/main" id="{9EE782F3-2F8E-D5AF-DAD6-884DCFB87E54}"/>
              </a:ext>
            </a:extLst>
          </p:cNvPr>
          <p:cNvSpPr>
            <a:spLocks noGrp="1"/>
          </p:cNvSpPr>
          <p:nvPr>
            <p:ph type="sldNum" sz="quarter" idx="12"/>
          </p:nvPr>
        </p:nvSpPr>
        <p:spPr/>
        <p:txBody>
          <a:bodyPr/>
          <a:lstStyle/>
          <a:p>
            <a:fld id="{E4A5D464-134C-4C80-B41F-7081051DEBC1}" type="slidenum">
              <a:rPr lang="ja-JP" altLang="fr-FR" smtClean="0"/>
              <a:pPr/>
              <a:t>5</a:t>
            </a:fld>
            <a:endParaRPr lang="fr-FR" altLang="ja-JP"/>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27">
            <a:extLst>
              <a:ext uri="{FF2B5EF4-FFF2-40B4-BE49-F238E27FC236}">
                <a16:creationId xmlns:a16="http://schemas.microsoft.com/office/drawing/2014/main" id="{CA394236-F4C2-9BB7-9661-25EF2ED20D4A}"/>
              </a:ext>
            </a:extLst>
          </p:cNvPr>
          <p:cNvSpPr txBox="1"/>
          <p:nvPr/>
        </p:nvSpPr>
        <p:spPr>
          <a:xfrm>
            <a:off x="304800" y="1364575"/>
            <a:ext cx="11582400" cy="1200329"/>
          </a:xfrm>
          <a:prstGeom prst="rect">
            <a:avLst/>
          </a:prstGeom>
          <a:noFill/>
        </p:spPr>
        <p:txBody>
          <a:bodyPr wrap="square" rtlCol="0">
            <a:spAutoFit/>
          </a:bodyPr>
          <a:lstStyle/>
          <a:p>
            <a:r>
              <a:rPr lang="en-US" dirty="0"/>
              <a:t>To get a correct result, the camera must “scan” the area of the lamp instead of a measurement on the reference axis.</a:t>
            </a:r>
          </a:p>
          <a:p>
            <a:endParaRPr lang="en-US" dirty="0"/>
          </a:p>
          <a:p>
            <a:r>
              <a:rPr lang="en-US" dirty="0"/>
              <a:t>Only then, the result of the camera matches the result of the orthogonal projection.</a:t>
            </a:r>
          </a:p>
          <a:p>
            <a:endParaRPr lang="en-US" dirty="0"/>
          </a:p>
        </p:txBody>
      </p:sp>
      <p:pic>
        <p:nvPicPr>
          <p:cNvPr id="5" name="Grafik 21">
            <a:extLst>
              <a:ext uri="{FF2B5EF4-FFF2-40B4-BE49-F238E27FC236}">
                <a16:creationId xmlns:a16="http://schemas.microsoft.com/office/drawing/2014/main" id="{63E532F5-7C46-70F0-4627-A30C19150D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660" y="2692796"/>
            <a:ext cx="3933825" cy="2040735"/>
          </a:xfrm>
          <a:prstGeom prst="rect">
            <a:avLst/>
          </a:prstGeom>
        </p:spPr>
      </p:pic>
      <p:sp>
        <p:nvSpPr>
          <p:cNvPr id="6" name="Gleichschenkliges Dreieck 1">
            <a:extLst>
              <a:ext uri="{FF2B5EF4-FFF2-40B4-BE49-F238E27FC236}">
                <a16:creationId xmlns:a16="http://schemas.microsoft.com/office/drawing/2014/main" id="{1BB6AA3C-63BC-B7D8-8CBF-87AB38FBF6C4}"/>
              </a:ext>
            </a:extLst>
          </p:cNvPr>
          <p:cNvSpPr/>
          <p:nvPr/>
        </p:nvSpPr>
        <p:spPr>
          <a:xfrm rot="16200000">
            <a:off x="6263616" y="1206592"/>
            <a:ext cx="96716" cy="5002823"/>
          </a:xfrm>
          <a:prstGeom prst="triangle">
            <a:avLst/>
          </a:prstGeom>
          <a:solidFill>
            <a:srgbClr val="FF0000">
              <a:alpha val="3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Gleichschenkliges Dreieck 2">
            <a:extLst>
              <a:ext uri="{FF2B5EF4-FFF2-40B4-BE49-F238E27FC236}">
                <a16:creationId xmlns:a16="http://schemas.microsoft.com/office/drawing/2014/main" id="{E6F2116C-3AB4-931C-2B09-E004DB359F15}"/>
              </a:ext>
            </a:extLst>
          </p:cNvPr>
          <p:cNvSpPr/>
          <p:nvPr/>
        </p:nvSpPr>
        <p:spPr>
          <a:xfrm rot="16200000">
            <a:off x="6263617" y="1313405"/>
            <a:ext cx="96716" cy="5002823"/>
          </a:xfrm>
          <a:prstGeom prst="triangle">
            <a:avLst/>
          </a:prstGeom>
          <a:solidFill>
            <a:srgbClr val="FF0000">
              <a:alpha val="3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Gleichschenkliges Dreieck 3">
            <a:extLst>
              <a:ext uri="{FF2B5EF4-FFF2-40B4-BE49-F238E27FC236}">
                <a16:creationId xmlns:a16="http://schemas.microsoft.com/office/drawing/2014/main" id="{5059C407-1400-E80B-2ACD-E43BC9887B18}"/>
              </a:ext>
            </a:extLst>
          </p:cNvPr>
          <p:cNvSpPr/>
          <p:nvPr/>
        </p:nvSpPr>
        <p:spPr>
          <a:xfrm rot="16200000">
            <a:off x="6263617" y="1429010"/>
            <a:ext cx="96716" cy="5002823"/>
          </a:xfrm>
          <a:prstGeom prst="triangle">
            <a:avLst/>
          </a:prstGeom>
          <a:solidFill>
            <a:srgbClr val="FF0000">
              <a:alpha val="3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Gleichschenkliges Dreieck 4">
            <a:extLst>
              <a:ext uri="{FF2B5EF4-FFF2-40B4-BE49-F238E27FC236}">
                <a16:creationId xmlns:a16="http://schemas.microsoft.com/office/drawing/2014/main" id="{0057A2B6-F8F7-79B1-1E8F-21F6C8F8A4FB}"/>
              </a:ext>
            </a:extLst>
          </p:cNvPr>
          <p:cNvSpPr/>
          <p:nvPr/>
        </p:nvSpPr>
        <p:spPr>
          <a:xfrm rot="16200000">
            <a:off x="6263615" y="1544615"/>
            <a:ext cx="96716" cy="5002823"/>
          </a:xfrm>
          <a:prstGeom prst="triangle">
            <a:avLst/>
          </a:prstGeom>
          <a:solidFill>
            <a:srgbClr val="FF0000">
              <a:alpha val="3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Gleichschenkliges Dreieck 5">
            <a:extLst>
              <a:ext uri="{FF2B5EF4-FFF2-40B4-BE49-F238E27FC236}">
                <a16:creationId xmlns:a16="http://schemas.microsoft.com/office/drawing/2014/main" id="{ABA9C433-21E0-AD54-35B9-2A9321AB0975}"/>
              </a:ext>
            </a:extLst>
          </p:cNvPr>
          <p:cNvSpPr/>
          <p:nvPr/>
        </p:nvSpPr>
        <p:spPr>
          <a:xfrm rot="16200000">
            <a:off x="6263616" y="1651428"/>
            <a:ext cx="96716" cy="5002823"/>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Gleichschenkliges Dreieck 6">
            <a:extLst>
              <a:ext uri="{FF2B5EF4-FFF2-40B4-BE49-F238E27FC236}">
                <a16:creationId xmlns:a16="http://schemas.microsoft.com/office/drawing/2014/main" id="{9FEBA3E6-584D-C9DB-7595-05930296C7BC}"/>
              </a:ext>
            </a:extLst>
          </p:cNvPr>
          <p:cNvSpPr/>
          <p:nvPr/>
        </p:nvSpPr>
        <p:spPr>
          <a:xfrm rot="16200000">
            <a:off x="6263616" y="1767033"/>
            <a:ext cx="96716" cy="5002823"/>
          </a:xfrm>
          <a:prstGeom prst="triangle">
            <a:avLst/>
          </a:prstGeom>
          <a:solidFill>
            <a:srgbClr val="FF0000">
              <a:alpha val="3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9">
            <a:extLst>
              <a:ext uri="{FF2B5EF4-FFF2-40B4-BE49-F238E27FC236}">
                <a16:creationId xmlns:a16="http://schemas.microsoft.com/office/drawing/2014/main" id="{FBC345EC-A2D2-5EB0-3BC3-E69F14FA4584}"/>
              </a:ext>
            </a:extLst>
          </p:cNvPr>
          <p:cNvSpPr txBox="1"/>
          <p:nvPr/>
        </p:nvSpPr>
        <p:spPr>
          <a:xfrm>
            <a:off x="453327" y="5301926"/>
            <a:ext cx="1795684" cy="646331"/>
          </a:xfrm>
          <a:prstGeom prst="rect">
            <a:avLst/>
          </a:prstGeom>
          <a:noFill/>
        </p:spPr>
        <p:txBody>
          <a:bodyPr wrap="none" rtlCol="0">
            <a:spAutoFit/>
          </a:bodyPr>
          <a:lstStyle/>
          <a:p>
            <a:r>
              <a:rPr lang="en-US" dirty="0"/>
              <a:t>Apparent surface</a:t>
            </a:r>
          </a:p>
          <a:p>
            <a:r>
              <a:rPr lang="en-US" dirty="0"/>
              <a:t>Measured</a:t>
            </a:r>
          </a:p>
        </p:txBody>
      </p:sp>
      <p:sp>
        <p:nvSpPr>
          <p:cNvPr id="13" name="Textfeld 12">
            <a:extLst>
              <a:ext uri="{FF2B5EF4-FFF2-40B4-BE49-F238E27FC236}">
                <a16:creationId xmlns:a16="http://schemas.microsoft.com/office/drawing/2014/main" id="{8935DBA6-2D88-BE9A-EA2C-3C82FDD549CB}"/>
              </a:ext>
            </a:extLst>
          </p:cNvPr>
          <p:cNvSpPr txBox="1"/>
          <p:nvPr/>
        </p:nvSpPr>
        <p:spPr>
          <a:xfrm>
            <a:off x="5933314" y="5301925"/>
            <a:ext cx="1795684" cy="646331"/>
          </a:xfrm>
          <a:prstGeom prst="rect">
            <a:avLst/>
          </a:prstGeom>
          <a:noFill/>
        </p:spPr>
        <p:txBody>
          <a:bodyPr wrap="none" rtlCol="0">
            <a:spAutoFit/>
          </a:bodyPr>
          <a:lstStyle/>
          <a:p>
            <a:r>
              <a:rPr lang="en-US" dirty="0"/>
              <a:t>Apparent surface</a:t>
            </a:r>
          </a:p>
          <a:p>
            <a:r>
              <a:rPr lang="en-US" dirty="0"/>
              <a:t>for an observer</a:t>
            </a:r>
          </a:p>
        </p:txBody>
      </p:sp>
      <p:pic>
        <p:nvPicPr>
          <p:cNvPr id="14" name="Grafik 13">
            <a:extLst>
              <a:ext uri="{FF2B5EF4-FFF2-40B4-BE49-F238E27FC236}">
                <a16:creationId xmlns:a16="http://schemas.microsoft.com/office/drawing/2014/main" id="{03A844B7-D7F8-692D-D121-58DA9B56E5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82328" y="4976658"/>
            <a:ext cx="1662113" cy="1296864"/>
          </a:xfrm>
          <a:prstGeom prst="rect">
            <a:avLst/>
          </a:prstGeom>
        </p:spPr>
      </p:pic>
      <p:sp>
        <p:nvSpPr>
          <p:cNvPr id="15" name="Rechteck 14">
            <a:extLst>
              <a:ext uri="{FF2B5EF4-FFF2-40B4-BE49-F238E27FC236}">
                <a16:creationId xmlns:a16="http://schemas.microsoft.com/office/drawing/2014/main" id="{1BE00919-DEAA-ABB7-2938-D596047684AD}"/>
              </a:ext>
            </a:extLst>
          </p:cNvPr>
          <p:cNvSpPr/>
          <p:nvPr/>
        </p:nvSpPr>
        <p:spPr>
          <a:xfrm rot="16200000">
            <a:off x="8408023" y="5125948"/>
            <a:ext cx="147637" cy="663085"/>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6" name="Gruppieren 26">
            <a:extLst>
              <a:ext uri="{FF2B5EF4-FFF2-40B4-BE49-F238E27FC236}">
                <a16:creationId xmlns:a16="http://schemas.microsoft.com/office/drawing/2014/main" id="{D5CD3F1B-6885-3490-5C4B-C4FF85BB008B}"/>
              </a:ext>
            </a:extLst>
          </p:cNvPr>
          <p:cNvGrpSpPr/>
          <p:nvPr/>
        </p:nvGrpSpPr>
        <p:grpSpPr>
          <a:xfrm>
            <a:off x="3535436" y="3357294"/>
            <a:ext cx="6376988" cy="509252"/>
            <a:chOff x="4100512" y="2793727"/>
            <a:chExt cx="6376988" cy="509252"/>
          </a:xfrm>
        </p:grpSpPr>
        <p:sp>
          <p:nvSpPr>
            <p:cNvPr id="17" name="Rechteck 15">
              <a:extLst>
                <a:ext uri="{FF2B5EF4-FFF2-40B4-BE49-F238E27FC236}">
                  <a16:creationId xmlns:a16="http://schemas.microsoft.com/office/drawing/2014/main" id="{F9AADFB1-0108-9D00-6727-E86F12C082E6}"/>
                </a:ext>
              </a:extLst>
            </p:cNvPr>
            <p:cNvSpPr/>
            <p:nvPr/>
          </p:nvSpPr>
          <p:spPr>
            <a:xfrm>
              <a:off x="9667875" y="2793727"/>
              <a:ext cx="809625" cy="50925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Camera</a:t>
              </a:r>
            </a:p>
          </p:txBody>
        </p:sp>
        <p:sp>
          <p:nvSpPr>
            <p:cNvPr id="18" name="Rechteck 16">
              <a:extLst>
                <a:ext uri="{FF2B5EF4-FFF2-40B4-BE49-F238E27FC236}">
                  <a16:creationId xmlns:a16="http://schemas.microsoft.com/office/drawing/2014/main" id="{D54CBC7C-4723-2825-092B-C6B0E911BDC1}"/>
                </a:ext>
              </a:extLst>
            </p:cNvPr>
            <p:cNvSpPr/>
            <p:nvPr/>
          </p:nvSpPr>
          <p:spPr>
            <a:xfrm>
              <a:off x="9410700" y="3012804"/>
              <a:ext cx="257175" cy="1244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Gerader Verbinder 19">
              <a:extLst>
                <a:ext uri="{FF2B5EF4-FFF2-40B4-BE49-F238E27FC236}">
                  <a16:creationId xmlns:a16="http://schemas.microsoft.com/office/drawing/2014/main" id="{C039DD37-0081-CB7C-B8AD-0DEC9543A6B7}"/>
                </a:ext>
              </a:extLst>
            </p:cNvPr>
            <p:cNvCxnSpPr>
              <a:cxnSpLocks/>
              <a:stCxn id="18" idx="1"/>
            </p:cNvCxnSpPr>
            <p:nvPr/>
          </p:nvCxnSpPr>
          <p:spPr>
            <a:xfrm flipH="1">
              <a:off x="4100512" y="3075038"/>
              <a:ext cx="5310188" cy="85962"/>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grpSp>
        <p:nvGrpSpPr>
          <p:cNvPr id="20" name="Gruppieren 7">
            <a:extLst>
              <a:ext uri="{FF2B5EF4-FFF2-40B4-BE49-F238E27FC236}">
                <a16:creationId xmlns:a16="http://schemas.microsoft.com/office/drawing/2014/main" id="{BA46361D-2381-D8C4-1C30-0A0E6F4D61A1}"/>
              </a:ext>
            </a:extLst>
          </p:cNvPr>
          <p:cNvGrpSpPr/>
          <p:nvPr/>
        </p:nvGrpSpPr>
        <p:grpSpPr>
          <a:xfrm>
            <a:off x="3525911" y="3608549"/>
            <a:ext cx="6376988" cy="509252"/>
            <a:chOff x="4100512" y="2793727"/>
            <a:chExt cx="6376988" cy="509252"/>
          </a:xfrm>
        </p:grpSpPr>
        <p:sp>
          <p:nvSpPr>
            <p:cNvPr id="21" name="Rechteck 10">
              <a:extLst>
                <a:ext uri="{FF2B5EF4-FFF2-40B4-BE49-F238E27FC236}">
                  <a16:creationId xmlns:a16="http://schemas.microsoft.com/office/drawing/2014/main" id="{893B343F-D139-A040-DE66-EF13DF5ECAEC}"/>
                </a:ext>
              </a:extLst>
            </p:cNvPr>
            <p:cNvSpPr/>
            <p:nvPr/>
          </p:nvSpPr>
          <p:spPr>
            <a:xfrm>
              <a:off x="9667875" y="2793727"/>
              <a:ext cx="809625" cy="50925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Camera</a:t>
              </a:r>
            </a:p>
          </p:txBody>
        </p:sp>
        <p:sp>
          <p:nvSpPr>
            <p:cNvPr id="22" name="Rechteck 17">
              <a:extLst>
                <a:ext uri="{FF2B5EF4-FFF2-40B4-BE49-F238E27FC236}">
                  <a16:creationId xmlns:a16="http://schemas.microsoft.com/office/drawing/2014/main" id="{A7E9F7EE-AC21-2941-435E-4DCE63BEE552}"/>
                </a:ext>
              </a:extLst>
            </p:cNvPr>
            <p:cNvSpPr/>
            <p:nvPr/>
          </p:nvSpPr>
          <p:spPr>
            <a:xfrm>
              <a:off x="9410700" y="3012804"/>
              <a:ext cx="257175" cy="1244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3" name="Gerader Verbinder 18">
              <a:extLst>
                <a:ext uri="{FF2B5EF4-FFF2-40B4-BE49-F238E27FC236}">
                  <a16:creationId xmlns:a16="http://schemas.microsoft.com/office/drawing/2014/main" id="{716092DB-833D-1F29-9055-8F3B2EBF1C6C}"/>
                </a:ext>
              </a:extLst>
            </p:cNvPr>
            <p:cNvCxnSpPr>
              <a:cxnSpLocks/>
              <a:stCxn id="22" idx="1"/>
            </p:cNvCxnSpPr>
            <p:nvPr/>
          </p:nvCxnSpPr>
          <p:spPr>
            <a:xfrm flipH="1">
              <a:off x="4100512" y="3075038"/>
              <a:ext cx="5310188" cy="85962"/>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grpSp>
        <p:nvGrpSpPr>
          <p:cNvPr id="24" name="Gruppieren 20">
            <a:extLst>
              <a:ext uri="{FF2B5EF4-FFF2-40B4-BE49-F238E27FC236}">
                <a16:creationId xmlns:a16="http://schemas.microsoft.com/office/drawing/2014/main" id="{8C8B59E3-245F-4391-4F0E-2BE4A1C89463}"/>
              </a:ext>
            </a:extLst>
          </p:cNvPr>
          <p:cNvGrpSpPr/>
          <p:nvPr/>
        </p:nvGrpSpPr>
        <p:grpSpPr>
          <a:xfrm>
            <a:off x="3535436" y="3829496"/>
            <a:ext cx="6376988" cy="509252"/>
            <a:chOff x="4100512" y="2793727"/>
            <a:chExt cx="6376988" cy="509252"/>
          </a:xfrm>
        </p:grpSpPr>
        <p:sp>
          <p:nvSpPr>
            <p:cNvPr id="25" name="Rechteck 22">
              <a:extLst>
                <a:ext uri="{FF2B5EF4-FFF2-40B4-BE49-F238E27FC236}">
                  <a16:creationId xmlns:a16="http://schemas.microsoft.com/office/drawing/2014/main" id="{A7F74F46-A6C4-4561-0D9D-4F56B7009057}"/>
                </a:ext>
              </a:extLst>
            </p:cNvPr>
            <p:cNvSpPr/>
            <p:nvPr/>
          </p:nvSpPr>
          <p:spPr>
            <a:xfrm>
              <a:off x="9667875" y="2793727"/>
              <a:ext cx="809625" cy="50925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Camera</a:t>
              </a:r>
            </a:p>
          </p:txBody>
        </p:sp>
        <p:sp>
          <p:nvSpPr>
            <p:cNvPr id="26" name="Rechteck 23">
              <a:extLst>
                <a:ext uri="{FF2B5EF4-FFF2-40B4-BE49-F238E27FC236}">
                  <a16:creationId xmlns:a16="http://schemas.microsoft.com/office/drawing/2014/main" id="{784E612D-057A-C661-88A8-140D8D1E27BA}"/>
                </a:ext>
              </a:extLst>
            </p:cNvPr>
            <p:cNvSpPr/>
            <p:nvPr/>
          </p:nvSpPr>
          <p:spPr>
            <a:xfrm>
              <a:off x="9410700" y="3012804"/>
              <a:ext cx="257175" cy="1244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7" name="Gerader Verbinder 24">
              <a:extLst>
                <a:ext uri="{FF2B5EF4-FFF2-40B4-BE49-F238E27FC236}">
                  <a16:creationId xmlns:a16="http://schemas.microsoft.com/office/drawing/2014/main" id="{4CBBFB6A-BA73-90CE-7F84-F5678C7CFF47}"/>
                </a:ext>
              </a:extLst>
            </p:cNvPr>
            <p:cNvCxnSpPr>
              <a:cxnSpLocks/>
              <a:stCxn id="26" idx="1"/>
            </p:cNvCxnSpPr>
            <p:nvPr/>
          </p:nvCxnSpPr>
          <p:spPr>
            <a:xfrm flipH="1">
              <a:off x="4100512" y="3075038"/>
              <a:ext cx="5310188" cy="85962"/>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grpSp>
        <p:nvGrpSpPr>
          <p:cNvPr id="28" name="Gruppieren 25">
            <a:extLst>
              <a:ext uri="{FF2B5EF4-FFF2-40B4-BE49-F238E27FC236}">
                <a16:creationId xmlns:a16="http://schemas.microsoft.com/office/drawing/2014/main" id="{36D2F40A-369C-3B28-E131-8106DC15FFA1}"/>
              </a:ext>
            </a:extLst>
          </p:cNvPr>
          <p:cNvGrpSpPr/>
          <p:nvPr/>
        </p:nvGrpSpPr>
        <p:grpSpPr>
          <a:xfrm>
            <a:off x="3535436" y="3965460"/>
            <a:ext cx="6376988" cy="509252"/>
            <a:chOff x="4100512" y="2793727"/>
            <a:chExt cx="6376988" cy="509252"/>
          </a:xfrm>
        </p:grpSpPr>
        <p:sp>
          <p:nvSpPr>
            <p:cNvPr id="29" name="Rechteck 28">
              <a:extLst>
                <a:ext uri="{FF2B5EF4-FFF2-40B4-BE49-F238E27FC236}">
                  <a16:creationId xmlns:a16="http://schemas.microsoft.com/office/drawing/2014/main" id="{F8936367-37A8-8ABB-B692-090AAE630B25}"/>
                </a:ext>
              </a:extLst>
            </p:cNvPr>
            <p:cNvSpPr/>
            <p:nvPr/>
          </p:nvSpPr>
          <p:spPr>
            <a:xfrm>
              <a:off x="9667875" y="2793727"/>
              <a:ext cx="809625" cy="50925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Camera</a:t>
              </a:r>
            </a:p>
          </p:txBody>
        </p:sp>
        <p:sp>
          <p:nvSpPr>
            <p:cNvPr id="30" name="Rechteck 29">
              <a:extLst>
                <a:ext uri="{FF2B5EF4-FFF2-40B4-BE49-F238E27FC236}">
                  <a16:creationId xmlns:a16="http://schemas.microsoft.com/office/drawing/2014/main" id="{36526803-B4EB-0B8A-CA75-F8EE53D352BE}"/>
                </a:ext>
              </a:extLst>
            </p:cNvPr>
            <p:cNvSpPr/>
            <p:nvPr/>
          </p:nvSpPr>
          <p:spPr>
            <a:xfrm>
              <a:off x="9410700" y="3012804"/>
              <a:ext cx="257175" cy="1244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r Verbinder 30">
              <a:extLst>
                <a:ext uri="{FF2B5EF4-FFF2-40B4-BE49-F238E27FC236}">
                  <a16:creationId xmlns:a16="http://schemas.microsoft.com/office/drawing/2014/main" id="{D43EC7B7-199B-0CB3-341C-C24A721EA8BE}"/>
                </a:ext>
              </a:extLst>
            </p:cNvPr>
            <p:cNvCxnSpPr>
              <a:cxnSpLocks/>
              <a:stCxn id="30" idx="1"/>
            </p:cNvCxnSpPr>
            <p:nvPr/>
          </p:nvCxnSpPr>
          <p:spPr>
            <a:xfrm flipH="1">
              <a:off x="4100512" y="3075038"/>
              <a:ext cx="5310188" cy="85962"/>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pic>
        <p:nvPicPr>
          <p:cNvPr id="32" name="Grafik 31">
            <a:extLst>
              <a:ext uri="{FF2B5EF4-FFF2-40B4-BE49-F238E27FC236}">
                <a16:creationId xmlns:a16="http://schemas.microsoft.com/office/drawing/2014/main" id="{D8412550-30E6-8E9D-004E-9B67079BCB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49011" y="5084464"/>
            <a:ext cx="1662113" cy="1296864"/>
          </a:xfrm>
          <a:prstGeom prst="rect">
            <a:avLst/>
          </a:prstGeom>
        </p:spPr>
      </p:pic>
      <p:sp>
        <p:nvSpPr>
          <p:cNvPr id="33" name="Rechteck 32">
            <a:extLst>
              <a:ext uri="{FF2B5EF4-FFF2-40B4-BE49-F238E27FC236}">
                <a16:creationId xmlns:a16="http://schemas.microsoft.com/office/drawing/2014/main" id="{713912F1-74DC-4414-99F4-2013B856BFE0}"/>
              </a:ext>
            </a:extLst>
          </p:cNvPr>
          <p:cNvSpPr/>
          <p:nvPr/>
        </p:nvSpPr>
        <p:spPr>
          <a:xfrm rot="16200000">
            <a:off x="2674706" y="5233754"/>
            <a:ext cx="147637" cy="663085"/>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Espace réservé du numéro de diapositive 33">
            <a:extLst>
              <a:ext uri="{FF2B5EF4-FFF2-40B4-BE49-F238E27FC236}">
                <a16:creationId xmlns:a16="http://schemas.microsoft.com/office/drawing/2014/main" id="{61405AA3-9764-BCA0-D6DE-C986A16D9713}"/>
              </a:ext>
            </a:extLst>
          </p:cNvPr>
          <p:cNvSpPr>
            <a:spLocks noGrp="1"/>
          </p:cNvSpPr>
          <p:nvPr>
            <p:ph type="sldNum" sz="quarter" idx="12"/>
          </p:nvPr>
        </p:nvSpPr>
        <p:spPr/>
        <p:txBody>
          <a:bodyPr/>
          <a:lstStyle/>
          <a:p>
            <a:fld id="{E4A5D464-134C-4C80-B41F-7081051DEBC1}" type="slidenum">
              <a:rPr lang="ja-JP" altLang="fr-FR" smtClean="0"/>
              <a:pPr/>
              <a:t>6</a:t>
            </a:fld>
            <a:endParaRPr lang="fr-FR" altLang="ja-JP"/>
          </a:p>
        </p:txBody>
      </p:sp>
    </p:spTree>
    <p:extLst>
      <p:ext uri="{BB962C8B-B14F-4D97-AF65-F5344CB8AC3E}">
        <p14:creationId xmlns:p14="http://schemas.microsoft.com/office/powerpoint/2010/main" val="872417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hteck 11">
            <a:extLst>
              <a:ext uri="{FF2B5EF4-FFF2-40B4-BE49-F238E27FC236}">
                <a16:creationId xmlns:a16="http://schemas.microsoft.com/office/drawing/2014/main" id="{B6CE5322-51C4-ABB7-E026-48C4DA399297}"/>
              </a:ext>
            </a:extLst>
          </p:cNvPr>
          <p:cNvSpPr/>
          <p:nvPr/>
        </p:nvSpPr>
        <p:spPr>
          <a:xfrm>
            <a:off x="752475" y="2875232"/>
            <a:ext cx="5534025" cy="2124075"/>
          </a:xfrm>
          <a:prstGeom prst="rect">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Ellipse 34">
            <a:extLst>
              <a:ext uri="{FF2B5EF4-FFF2-40B4-BE49-F238E27FC236}">
                <a16:creationId xmlns:a16="http://schemas.microsoft.com/office/drawing/2014/main" id="{F378D865-4CA9-693D-5CC7-57C912302EA5}"/>
              </a:ext>
            </a:extLst>
          </p:cNvPr>
          <p:cNvSpPr/>
          <p:nvPr/>
        </p:nvSpPr>
        <p:spPr>
          <a:xfrm>
            <a:off x="1285875" y="4504007"/>
            <a:ext cx="1028700" cy="1028700"/>
          </a:xfrm>
          <a:prstGeom prst="ellipse">
            <a:avLst/>
          </a:prstGeom>
          <a:solidFill>
            <a:srgbClr val="0070C0"/>
          </a:solid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Ellipse 35">
            <a:extLst>
              <a:ext uri="{FF2B5EF4-FFF2-40B4-BE49-F238E27FC236}">
                <a16:creationId xmlns:a16="http://schemas.microsoft.com/office/drawing/2014/main" id="{F8DC8472-E4B4-60AD-B2D4-71941F08B8B9}"/>
              </a:ext>
            </a:extLst>
          </p:cNvPr>
          <p:cNvSpPr/>
          <p:nvPr/>
        </p:nvSpPr>
        <p:spPr>
          <a:xfrm>
            <a:off x="4743450" y="4465907"/>
            <a:ext cx="1028700" cy="1028700"/>
          </a:xfrm>
          <a:prstGeom prst="ellipse">
            <a:avLst/>
          </a:prstGeom>
          <a:solidFill>
            <a:srgbClr val="0070C0"/>
          </a:solid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Rechteck 14">
            <a:extLst>
              <a:ext uri="{FF2B5EF4-FFF2-40B4-BE49-F238E27FC236}">
                <a16:creationId xmlns:a16="http://schemas.microsoft.com/office/drawing/2014/main" id="{AA0E11D4-4394-1901-47CC-63E654E9CD50}"/>
              </a:ext>
            </a:extLst>
          </p:cNvPr>
          <p:cNvSpPr/>
          <p:nvPr/>
        </p:nvSpPr>
        <p:spPr>
          <a:xfrm>
            <a:off x="6131049" y="2875232"/>
            <a:ext cx="180975" cy="219075"/>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Rechteck 15">
            <a:extLst>
              <a:ext uri="{FF2B5EF4-FFF2-40B4-BE49-F238E27FC236}">
                <a16:creationId xmlns:a16="http://schemas.microsoft.com/office/drawing/2014/main" id="{4429731A-BF44-FC95-70C2-EA7AA57A296F}"/>
              </a:ext>
            </a:extLst>
          </p:cNvPr>
          <p:cNvSpPr/>
          <p:nvPr/>
        </p:nvSpPr>
        <p:spPr>
          <a:xfrm>
            <a:off x="752475" y="4465907"/>
            <a:ext cx="161925" cy="3048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Rechteck 16">
            <a:extLst>
              <a:ext uri="{FF2B5EF4-FFF2-40B4-BE49-F238E27FC236}">
                <a16:creationId xmlns:a16="http://schemas.microsoft.com/office/drawing/2014/main" id="{78C95CBF-6F99-918F-44E0-A874C32EC35C}"/>
              </a:ext>
            </a:extLst>
          </p:cNvPr>
          <p:cNvSpPr/>
          <p:nvPr/>
        </p:nvSpPr>
        <p:spPr>
          <a:xfrm>
            <a:off x="6150099" y="4465907"/>
            <a:ext cx="161925" cy="30480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Rechteck 17">
            <a:extLst>
              <a:ext uri="{FF2B5EF4-FFF2-40B4-BE49-F238E27FC236}">
                <a16:creationId xmlns:a16="http://schemas.microsoft.com/office/drawing/2014/main" id="{E12EDE8B-8E50-7E39-0368-DDB407238DE3}"/>
              </a:ext>
            </a:extLst>
          </p:cNvPr>
          <p:cNvSpPr/>
          <p:nvPr/>
        </p:nvSpPr>
        <p:spPr>
          <a:xfrm>
            <a:off x="752475" y="3160982"/>
            <a:ext cx="942975" cy="1076325"/>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Textfeld 18">
            <a:extLst>
              <a:ext uri="{FF2B5EF4-FFF2-40B4-BE49-F238E27FC236}">
                <a16:creationId xmlns:a16="http://schemas.microsoft.com/office/drawing/2014/main" id="{B7318573-4723-1548-2238-21D4B1CFC243}"/>
              </a:ext>
            </a:extLst>
          </p:cNvPr>
          <p:cNvSpPr txBox="1"/>
          <p:nvPr/>
        </p:nvSpPr>
        <p:spPr>
          <a:xfrm>
            <a:off x="3519487" y="2505900"/>
            <a:ext cx="2800831" cy="369332"/>
          </a:xfrm>
          <a:prstGeom prst="rect">
            <a:avLst/>
          </a:prstGeom>
          <a:noFill/>
        </p:spPr>
        <p:txBody>
          <a:bodyPr wrap="none" rtlCol="0">
            <a:spAutoFit/>
          </a:bodyPr>
          <a:lstStyle/>
          <a:p>
            <a:r>
              <a:rPr lang="de-DE" dirty="0"/>
              <a:t>Optional </a:t>
            </a:r>
            <a:r>
              <a:rPr lang="de-DE" dirty="0" err="1"/>
              <a:t>lamp</a:t>
            </a:r>
            <a:r>
              <a:rPr lang="de-DE" dirty="0"/>
              <a:t> 4m </a:t>
            </a:r>
            <a:r>
              <a:rPr lang="de-DE" dirty="0" err="1"/>
              <a:t>height</a:t>
            </a:r>
            <a:r>
              <a:rPr lang="de-DE" dirty="0"/>
              <a:t> 2a</a:t>
            </a:r>
          </a:p>
        </p:txBody>
      </p:sp>
      <p:sp>
        <p:nvSpPr>
          <p:cNvPr id="42" name="Textfeld 19">
            <a:extLst>
              <a:ext uri="{FF2B5EF4-FFF2-40B4-BE49-F238E27FC236}">
                <a16:creationId xmlns:a16="http://schemas.microsoft.com/office/drawing/2014/main" id="{4366C60D-4FC0-5090-D531-B3D827A4FDC1}"/>
              </a:ext>
            </a:extLst>
          </p:cNvPr>
          <p:cNvSpPr txBox="1"/>
          <p:nvPr/>
        </p:nvSpPr>
        <p:spPr>
          <a:xfrm>
            <a:off x="4151784" y="1488868"/>
            <a:ext cx="4376519" cy="369332"/>
          </a:xfrm>
          <a:prstGeom prst="rect">
            <a:avLst/>
          </a:prstGeom>
          <a:noFill/>
        </p:spPr>
        <p:txBody>
          <a:bodyPr wrap="none" rtlCol="0">
            <a:spAutoFit/>
          </a:bodyPr>
          <a:lstStyle/>
          <a:p>
            <a:r>
              <a:rPr lang="de-DE" dirty="0"/>
              <a:t>15° </a:t>
            </a:r>
            <a:r>
              <a:rPr lang="de-DE" dirty="0" err="1"/>
              <a:t>up</a:t>
            </a:r>
            <a:r>
              <a:rPr lang="de-DE" dirty="0"/>
              <a:t> at 2.5m </a:t>
            </a:r>
            <a:r>
              <a:rPr lang="de-DE" dirty="0" err="1"/>
              <a:t>Distance</a:t>
            </a:r>
            <a:r>
              <a:rPr lang="de-DE" dirty="0"/>
              <a:t> </a:t>
            </a:r>
            <a:r>
              <a:rPr lang="de-DE" dirty="0">
                <a:sym typeface="Wingdings" panose="05000000000000000000" pitchFamily="82" charset="2"/>
              </a:rPr>
              <a:t> Height 4.65m</a:t>
            </a:r>
            <a:endParaRPr lang="de-DE" dirty="0"/>
          </a:p>
        </p:txBody>
      </p:sp>
      <p:cxnSp>
        <p:nvCxnSpPr>
          <p:cNvPr id="43" name="Gerade Verbindung mit Pfeil 21">
            <a:extLst>
              <a:ext uri="{FF2B5EF4-FFF2-40B4-BE49-F238E27FC236}">
                <a16:creationId xmlns:a16="http://schemas.microsoft.com/office/drawing/2014/main" id="{41B61B6A-6C3F-FADE-2619-34DCCF021D62}"/>
              </a:ext>
            </a:extLst>
          </p:cNvPr>
          <p:cNvCxnSpPr>
            <a:cxnSpLocks/>
          </p:cNvCxnSpPr>
          <p:nvPr/>
        </p:nvCxnSpPr>
        <p:spPr>
          <a:xfrm flipV="1">
            <a:off x="6300787" y="2227532"/>
            <a:ext cx="1595437" cy="6477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Textfeld 27">
            <a:extLst>
              <a:ext uri="{FF2B5EF4-FFF2-40B4-BE49-F238E27FC236}">
                <a16:creationId xmlns:a16="http://schemas.microsoft.com/office/drawing/2014/main" id="{1E58918C-9603-7F65-1F08-B9C18BDDA3BF}"/>
              </a:ext>
            </a:extLst>
          </p:cNvPr>
          <p:cNvSpPr txBox="1"/>
          <p:nvPr/>
        </p:nvSpPr>
        <p:spPr>
          <a:xfrm>
            <a:off x="3139556" y="5530006"/>
            <a:ext cx="4991100" cy="923330"/>
          </a:xfrm>
          <a:prstGeom prst="rect">
            <a:avLst/>
          </a:prstGeom>
          <a:noFill/>
        </p:spPr>
        <p:txBody>
          <a:bodyPr wrap="square" rtlCol="0">
            <a:spAutoFit/>
          </a:bodyPr>
          <a:lstStyle/>
          <a:p>
            <a:r>
              <a:rPr lang="en-US" dirty="0"/>
              <a:t>Who places this camera in all necessary locations around a vehicle to identify the size of the apparent surface by measurement of luminance?</a:t>
            </a:r>
          </a:p>
        </p:txBody>
      </p:sp>
      <p:grpSp>
        <p:nvGrpSpPr>
          <p:cNvPr id="45" name="Gruppieren 1">
            <a:extLst>
              <a:ext uri="{FF2B5EF4-FFF2-40B4-BE49-F238E27FC236}">
                <a16:creationId xmlns:a16="http://schemas.microsoft.com/office/drawing/2014/main" id="{688E467C-FCC2-7D70-C9AA-5CE36328881D}"/>
              </a:ext>
            </a:extLst>
          </p:cNvPr>
          <p:cNvGrpSpPr/>
          <p:nvPr/>
        </p:nvGrpSpPr>
        <p:grpSpPr>
          <a:xfrm rot="20280456">
            <a:off x="6147442" y="1947531"/>
            <a:ext cx="3481388" cy="509252"/>
            <a:chOff x="6996112" y="2793727"/>
            <a:chExt cx="3481388" cy="509252"/>
          </a:xfrm>
        </p:grpSpPr>
        <p:sp>
          <p:nvSpPr>
            <p:cNvPr id="46" name="Rechteck 2">
              <a:extLst>
                <a:ext uri="{FF2B5EF4-FFF2-40B4-BE49-F238E27FC236}">
                  <a16:creationId xmlns:a16="http://schemas.microsoft.com/office/drawing/2014/main" id="{9FFC0C6E-B2D1-8BA5-7293-E35976570AFF}"/>
                </a:ext>
              </a:extLst>
            </p:cNvPr>
            <p:cNvSpPr/>
            <p:nvPr/>
          </p:nvSpPr>
          <p:spPr>
            <a:xfrm>
              <a:off x="9667875" y="2793727"/>
              <a:ext cx="809625" cy="50925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Camera</a:t>
              </a:r>
            </a:p>
          </p:txBody>
        </p:sp>
        <p:sp>
          <p:nvSpPr>
            <p:cNvPr id="47" name="Rechteck 3">
              <a:extLst>
                <a:ext uri="{FF2B5EF4-FFF2-40B4-BE49-F238E27FC236}">
                  <a16:creationId xmlns:a16="http://schemas.microsoft.com/office/drawing/2014/main" id="{0A55C8E3-8252-132A-72D1-A525CFF15506}"/>
                </a:ext>
              </a:extLst>
            </p:cNvPr>
            <p:cNvSpPr/>
            <p:nvPr/>
          </p:nvSpPr>
          <p:spPr>
            <a:xfrm>
              <a:off x="9410700" y="3012804"/>
              <a:ext cx="257175" cy="1244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8" name="Gerader Verbinder 4">
              <a:extLst>
                <a:ext uri="{FF2B5EF4-FFF2-40B4-BE49-F238E27FC236}">
                  <a16:creationId xmlns:a16="http://schemas.microsoft.com/office/drawing/2014/main" id="{2027A7F8-D4B2-D2B9-9F0C-E0CE20732B82}"/>
                </a:ext>
              </a:extLst>
            </p:cNvPr>
            <p:cNvCxnSpPr>
              <a:cxnSpLocks/>
              <a:stCxn id="47" idx="1"/>
            </p:cNvCxnSpPr>
            <p:nvPr/>
          </p:nvCxnSpPr>
          <p:spPr>
            <a:xfrm flipH="1">
              <a:off x="6996112" y="3075038"/>
              <a:ext cx="2414588" cy="936"/>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sp>
        <p:nvSpPr>
          <p:cNvPr id="49" name="Textfeld 5">
            <a:extLst>
              <a:ext uri="{FF2B5EF4-FFF2-40B4-BE49-F238E27FC236}">
                <a16:creationId xmlns:a16="http://schemas.microsoft.com/office/drawing/2014/main" id="{BCBD5A62-5FB7-2310-30D8-F5BBBC046542}"/>
              </a:ext>
            </a:extLst>
          </p:cNvPr>
          <p:cNvSpPr txBox="1"/>
          <p:nvPr/>
        </p:nvSpPr>
        <p:spPr>
          <a:xfrm>
            <a:off x="914400" y="170009"/>
            <a:ext cx="7463204" cy="369332"/>
          </a:xfrm>
          <a:prstGeom prst="rect">
            <a:avLst/>
          </a:prstGeom>
          <a:noFill/>
        </p:spPr>
        <p:txBody>
          <a:bodyPr wrap="square" rtlCol="0">
            <a:spAutoFit/>
          </a:bodyPr>
          <a:lstStyle/>
          <a:p>
            <a:r>
              <a:rPr lang="en-US" dirty="0"/>
              <a:t>Luminance measurement on a vehicle scale is not practicable.</a:t>
            </a:r>
          </a:p>
        </p:txBody>
      </p:sp>
      <p:grpSp>
        <p:nvGrpSpPr>
          <p:cNvPr id="50" name="Gruppieren 6">
            <a:extLst>
              <a:ext uri="{FF2B5EF4-FFF2-40B4-BE49-F238E27FC236}">
                <a16:creationId xmlns:a16="http://schemas.microsoft.com/office/drawing/2014/main" id="{D0B967D4-71EB-0942-E21E-44549E38D3E0}"/>
              </a:ext>
            </a:extLst>
          </p:cNvPr>
          <p:cNvGrpSpPr/>
          <p:nvPr/>
        </p:nvGrpSpPr>
        <p:grpSpPr>
          <a:xfrm>
            <a:off x="10062053" y="2220002"/>
            <a:ext cx="1825845" cy="3956069"/>
            <a:chOff x="9689881" y="952578"/>
            <a:chExt cx="1825845" cy="3956069"/>
          </a:xfrm>
          <a:solidFill>
            <a:srgbClr val="0070C0"/>
          </a:solidFill>
        </p:grpSpPr>
        <p:sp>
          <p:nvSpPr>
            <p:cNvPr id="51" name="Ellipse 50">
              <a:extLst>
                <a:ext uri="{FF2B5EF4-FFF2-40B4-BE49-F238E27FC236}">
                  <a16:creationId xmlns:a16="http://schemas.microsoft.com/office/drawing/2014/main" id="{38AEFEB5-3621-729B-2B4F-E5DF625E6F8D}"/>
                </a:ext>
              </a:extLst>
            </p:cNvPr>
            <p:cNvSpPr/>
            <p:nvPr/>
          </p:nvSpPr>
          <p:spPr>
            <a:xfrm>
              <a:off x="10563225" y="4533933"/>
              <a:ext cx="342900" cy="374714"/>
            </a:xfrm>
            <a:prstGeom prst="ellipse">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Ellipse 51">
              <a:extLst>
                <a:ext uri="{FF2B5EF4-FFF2-40B4-BE49-F238E27FC236}">
                  <a16:creationId xmlns:a16="http://schemas.microsoft.com/office/drawing/2014/main" id="{BF736840-66DE-7F50-5912-DC5D5FCE7FFF}"/>
                </a:ext>
              </a:extLst>
            </p:cNvPr>
            <p:cNvSpPr/>
            <p:nvPr/>
          </p:nvSpPr>
          <p:spPr>
            <a:xfrm>
              <a:off x="11172826" y="4533933"/>
              <a:ext cx="342900" cy="374714"/>
            </a:xfrm>
            <a:prstGeom prst="ellipse">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Rechteck 9">
              <a:extLst>
                <a:ext uri="{FF2B5EF4-FFF2-40B4-BE49-F238E27FC236}">
                  <a16:creationId xmlns:a16="http://schemas.microsoft.com/office/drawing/2014/main" id="{B1E8BE31-93BE-994E-DFBA-37F036CE7F3E}"/>
                </a:ext>
              </a:extLst>
            </p:cNvPr>
            <p:cNvSpPr/>
            <p:nvPr/>
          </p:nvSpPr>
          <p:spPr>
            <a:xfrm>
              <a:off x="10639426" y="4013477"/>
              <a:ext cx="876300" cy="732602"/>
            </a:xfrm>
            <a:prstGeom prst="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Rechteck 10">
              <a:extLst>
                <a:ext uri="{FF2B5EF4-FFF2-40B4-BE49-F238E27FC236}">
                  <a16:creationId xmlns:a16="http://schemas.microsoft.com/office/drawing/2014/main" id="{EF0669BF-B47F-FEDD-DB1E-3555C4D8081D}"/>
                </a:ext>
              </a:extLst>
            </p:cNvPr>
            <p:cNvSpPr/>
            <p:nvPr/>
          </p:nvSpPr>
          <p:spPr>
            <a:xfrm rot="19905711">
              <a:off x="10688006" y="2575247"/>
              <a:ext cx="85724" cy="1706547"/>
            </a:xfrm>
            <a:prstGeom prst="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Rechteck 20">
              <a:extLst>
                <a:ext uri="{FF2B5EF4-FFF2-40B4-BE49-F238E27FC236}">
                  <a16:creationId xmlns:a16="http://schemas.microsoft.com/office/drawing/2014/main" id="{1518BF52-FCF3-96AC-56D0-12DCDD920B1B}"/>
                </a:ext>
              </a:extLst>
            </p:cNvPr>
            <p:cNvSpPr/>
            <p:nvPr/>
          </p:nvSpPr>
          <p:spPr>
            <a:xfrm rot="1973798">
              <a:off x="10548310" y="1835091"/>
              <a:ext cx="76528" cy="976035"/>
            </a:xfrm>
            <a:prstGeom prst="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Rechteck 22">
              <a:extLst>
                <a:ext uri="{FF2B5EF4-FFF2-40B4-BE49-F238E27FC236}">
                  <a16:creationId xmlns:a16="http://schemas.microsoft.com/office/drawing/2014/main" id="{771A2A5D-3D86-65F7-159D-4FF0C8A9E57F}"/>
                </a:ext>
              </a:extLst>
            </p:cNvPr>
            <p:cNvSpPr/>
            <p:nvPr/>
          </p:nvSpPr>
          <p:spPr>
            <a:xfrm>
              <a:off x="9689881" y="952578"/>
              <a:ext cx="1554683" cy="977828"/>
            </a:xfrm>
            <a:prstGeom prst="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57" name="Gruppieren 23">
            <a:extLst>
              <a:ext uri="{FF2B5EF4-FFF2-40B4-BE49-F238E27FC236}">
                <a16:creationId xmlns:a16="http://schemas.microsoft.com/office/drawing/2014/main" id="{60B82C59-EABC-A5CE-59A7-D3B34231C84C}"/>
              </a:ext>
            </a:extLst>
          </p:cNvPr>
          <p:cNvGrpSpPr/>
          <p:nvPr/>
        </p:nvGrpSpPr>
        <p:grpSpPr>
          <a:xfrm>
            <a:off x="8027377" y="2842395"/>
            <a:ext cx="1790814" cy="3153261"/>
            <a:chOff x="6760245" y="1592818"/>
            <a:chExt cx="1790814" cy="3153261"/>
          </a:xfrm>
          <a:solidFill>
            <a:srgbClr val="0070C0"/>
          </a:solidFill>
        </p:grpSpPr>
        <p:sp>
          <p:nvSpPr>
            <p:cNvPr id="58" name="Rechteck 24">
              <a:extLst>
                <a:ext uri="{FF2B5EF4-FFF2-40B4-BE49-F238E27FC236}">
                  <a16:creationId xmlns:a16="http://schemas.microsoft.com/office/drawing/2014/main" id="{261A0936-58A2-9A66-8A43-6D703AF41259}"/>
                </a:ext>
              </a:extLst>
            </p:cNvPr>
            <p:cNvSpPr/>
            <p:nvPr/>
          </p:nvSpPr>
          <p:spPr>
            <a:xfrm>
              <a:off x="7145857" y="4531902"/>
              <a:ext cx="1405202" cy="214177"/>
            </a:xfrm>
            <a:prstGeom prst="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9" name="Rechteck 25">
              <a:extLst>
                <a:ext uri="{FF2B5EF4-FFF2-40B4-BE49-F238E27FC236}">
                  <a16:creationId xmlns:a16="http://schemas.microsoft.com/office/drawing/2014/main" id="{385B2F1B-AA4B-D3FC-C347-A0F6CE32CBDE}"/>
                </a:ext>
              </a:extLst>
            </p:cNvPr>
            <p:cNvSpPr/>
            <p:nvPr/>
          </p:nvSpPr>
          <p:spPr>
            <a:xfrm rot="2670200">
              <a:off x="6760245" y="3048275"/>
              <a:ext cx="1283585" cy="219075"/>
            </a:xfrm>
            <a:prstGeom prst="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0" name="Rechteck 26">
              <a:extLst>
                <a:ext uri="{FF2B5EF4-FFF2-40B4-BE49-F238E27FC236}">
                  <a16:creationId xmlns:a16="http://schemas.microsoft.com/office/drawing/2014/main" id="{7DD608A8-0E6E-8E03-B284-02C56FB54DFE}"/>
                </a:ext>
              </a:extLst>
            </p:cNvPr>
            <p:cNvSpPr/>
            <p:nvPr/>
          </p:nvSpPr>
          <p:spPr>
            <a:xfrm rot="18899652">
              <a:off x="6752964" y="2254755"/>
              <a:ext cx="1283585" cy="219075"/>
            </a:xfrm>
            <a:prstGeom prst="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61" name="Gruppieren 28">
              <a:extLst>
                <a:ext uri="{FF2B5EF4-FFF2-40B4-BE49-F238E27FC236}">
                  <a16:creationId xmlns:a16="http://schemas.microsoft.com/office/drawing/2014/main" id="{83498A9A-D3EA-2315-7FFB-0D10F807A1C8}"/>
                </a:ext>
              </a:extLst>
            </p:cNvPr>
            <p:cNvGrpSpPr/>
            <p:nvPr/>
          </p:nvGrpSpPr>
          <p:grpSpPr>
            <a:xfrm>
              <a:off x="7505700" y="1592818"/>
              <a:ext cx="632451" cy="2941115"/>
              <a:chOff x="7505700" y="1592818"/>
              <a:chExt cx="632451" cy="2941115"/>
            </a:xfrm>
            <a:grpFill/>
          </p:grpSpPr>
          <p:sp>
            <p:nvSpPr>
              <p:cNvPr id="62" name="Rechteck 29">
                <a:extLst>
                  <a:ext uri="{FF2B5EF4-FFF2-40B4-BE49-F238E27FC236}">
                    <a16:creationId xmlns:a16="http://schemas.microsoft.com/office/drawing/2014/main" id="{86B2ED5C-DA92-C02D-8E76-B32477DBFFD8}"/>
                  </a:ext>
                </a:extLst>
              </p:cNvPr>
              <p:cNvSpPr/>
              <p:nvPr/>
            </p:nvSpPr>
            <p:spPr>
              <a:xfrm>
                <a:off x="7505700" y="3455951"/>
                <a:ext cx="561974" cy="1077982"/>
              </a:xfrm>
              <a:prstGeom prst="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3" name="Ellipse 62">
                <a:extLst>
                  <a:ext uri="{FF2B5EF4-FFF2-40B4-BE49-F238E27FC236}">
                    <a16:creationId xmlns:a16="http://schemas.microsoft.com/office/drawing/2014/main" id="{4FCD37DE-A837-8B48-5430-A02BDA3617D6}"/>
                  </a:ext>
                </a:extLst>
              </p:cNvPr>
              <p:cNvSpPr/>
              <p:nvPr/>
            </p:nvSpPr>
            <p:spPr>
              <a:xfrm>
                <a:off x="7677150" y="1592818"/>
                <a:ext cx="461001" cy="498439"/>
              </a:xfrm>
              <a:prstGeom prst="ellipse">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grpSp>
      <p:pic>
        <p:nvPicPr>
          <p:cNvPr id="64" name="Grafik 31">
            <a:extLst>
              <a:ext uri="{FF2B5EF4-FFF2-40B4-BE49-F238E27FC236}">
                <a16:creationId xmlns:a16="http://schemas.microsoft.com/office/drawing/2014/main" id="{DFCEC769-432B-CDFA-B193-5465D728F5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9824383" y="1488868"/>
            <a:ext cx="766052" cy="1751771"/>
          </a:xfrm>
          <a:prstGeom prst="rect">
            <a:avLst/>
          </a:prstGeom>
        </p:spPr>
      </p:pic>
      <p:pic>
        <p:nvPicPr>
          <p:cNvPr id="65" name="Grafik 32">
            <a:extLst>
              <a:ext uri="{FF2B5EF4-FFF2-40B4-BE49-F238E27FC236}">
                <a16:creationId xmlns:a16="http://schemas.microsoft.com/office/drawing/2014/main" id="{FB216D13-E92B-ECE7-D2E4-A3374CF1C3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9129554" y="1966065"/>
            <a:ext cx="766052" cy="1751771"/>
          </a:xfrm>
          <a:prstGeom prst="rect">
            <a:avLst/>
          </a:prstGeom>
        </p:spPr>
      </p:pic>
      <p:sp>
        <p:nvSpPr>
          <p:cNvPr id="66" name="Textfeld 33">
            <a:extLst>
              <a:ext uri="{FF2B5EF4-FFF2-40B4-BE49-F238E27FC236}">
                <a16:creationId xmlns:a16="http://schemas.microsoft.com/office/drawing/2014/main" id="{5BCF8C8D-43A4-BDAA-0920-36DBA31188F9}"/>
              </a:ext>
            </a:extLst>
          </p:cNvPr>
          <p:cNvSpPr txBox="1"/>
          <p:nvPr/>
        </p:nvSpPr>
        <p:spPr>
          <a:xfrm>
            <a:off x="7320136" y="191542"/>
            <a:ext cx="4896544" cy="1077218"/>
          </a:xfrm>
          <a:prstGeom prst="rect">
            <a:avLst/>
          </a:prstGeom>
          <a:noFill/>
        </p:spPr>
        <p:txBody>
          <a:bodyPr wrap="square" rtlCol="0">
            <a:spAutoFit/>
          </a:bodyPr>
          <a:lstStyle/>
          <a:p>
            <a:r>
              <a:rPr lang="en-US" sz="1600" dirty="0"/>
              <a:t>How shall a test show repeatable results? The camera must be positioned very precisely but the position is fragile. In such height, a ladder, robot or lifter is needed but all have positioning tolerances.</a:t>
            </a:r>
          </a:p>
        </p:txBody>
      </p:sp>
      <p:sp>
        <p:nvSpPr>
          <p:cNvPr id="67" name="Espace réservé du numéro de diapositive 66">
            <a:extLst>
              <a:ext uri="{FF2B5EF4-FFF2-40B4-BE49-F238E27FC236}">
                <a16:creationId xmlns:a16="http://schemas.microsoft.com/office/drawing/2014/main" id="{7B54E047-ACAE-A0B8-C58C-CC9A438050C1}"/>
              </a:ext>
            </a:extLst>
          </p:cNvPr>
          <p:cNvSpPr>
            <a:spLocks noGrp="1"/>
          </p:cNvSpPr>
          <p:nvPr>
            <p:ph type="sldNum" sz="quarter" idx="12"/>
          </p:nvPr>
        </p:nvSpPr>
        <p:spPr/>
        <p:txBody>
          <a:bodyPr/>
          <a:lstStyle/>
          <a:p>
            <a:fld id="{E4A5D464-134C-4C80-B41F-7081051DEBC1}" type="slidenum">
              <a:rPr lang="ja-JP" altLang="fr-FR" smtClean="0"/>
              <a:pPr/>
              <a:t>7</a:t>
            </a:fld>
            <a:endParaRPr lang="fr-FR" altLang="ja-JP"/>
          </a:p>
        </p:txBody>
      </p:sp>
    </p:spTree>
    <p:extLst>
      <p:ext uri="{BB962C8B-B14F-4D97-AF65-F5344CB8AC3E}">
        <p14:creationId xmlns:p14="http://schemas.microsoft.com/office/powerpoint/2010/main" val="196171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feld 27">
            <a:extLst>
              <a:ext uri="{FF2B5EF4-FFF2-40B4-BE49-F238E27FC236}">
                <a16:creationId xmlns:a16="http://schemas.microsoft.com/office/drawing/2014/main" id="{669FF2DB-477E-19AF-2E27-F24322D60EE8}"/>
              </a:ext>
            </a:extLst>
          </p:cNvPr>
          <p:cNvSpPr txBox="1"/>
          <p:nvPr/>
        </p:nvSpPr>
        <p:spPr>
          <a:xfrm>
            <a:off x="304800" y="1585823"/>
            <a:ext cx="11582400" cy="3139321"/>
          </a:xfrm>
          <a:prstGeom prst="rect">
            <a:avLst/>
          </a:prstGeom>
          <a:noFill/>
        </p:spPr>
        <p:txBody>
          <a:bodyPr wrap="square" rtlCol="0">
            <a:spAutoFit/>
          </a:bodyPr>
          <a:lstStyle/>
          <a:p>
            <a:r>
              <a:rPr lang="en-US" dirty="0"/>
              <a:t>What precision can we expect from a luminance camera in 2.5m distance that is held by hand or by a machine with position tolerances?</a:t>
            </a:r>
          </a:p>
          <a:p>
            <a:endParaRPr lang="en-US" dirty="0"/>
          </a:p>
          <a:p>
            <a:r>
              <a:rPr lang="en-US" dirty="0"/>
              <a:t>There will inevitably be differences between the measurement of luminance on a goniometer compared to the measurement on a vehicle.</a:t>
            </a:r>
          </a:p>
          <a:p>
            <a:endParaRPr lang="en-US" dirty="0"/>
          </a:p>
          <a:p>
            <a:endParaRPr lang="en-US" dirty="0"/>
          </a:p>
          <a:p>
            <a:endParaRPr lang="en-US" dirty="0"/>
          </a:p>
          <a:p>
            <a:endParaRPr lang="en-US" dirty="0"/>
          </a:p>
          <a:p>
            <a:endParaRPr lang="en-US" dirty="0"/>
          </a:p>
          <a:p>
            <a:endParaRPr lang="en-US" dirty="0"/>
          </a:p>
        </p:txBody>
      </p:sp>
      <p:cxnSp>
        <p:nvCxnSpPr>
          <p:cNvPr id="38" name="Gerade Verbindung mit Pfeil 6">
            <a:extLst>
              <a:ext uri="{FF2B5EF4-FFF2-40B4-BE49-F238E27FC236}">
                <a16:creationId xmlns:a16="http://schemas.microsoft.com/office/drawing/2014/main" id="{7F75F142-3E18-A39C-B875-2186F86061B0}"/>
              </a:ext>
            </a:extLst>
          </p:cNvPr>
          <p:cNvCxnSpPr/>
          <p:nvPr/>
        </p:nvCxnSpPr>
        <p:spPr>
          <a:xfrm>
            <a:off x="5295900" y="3803722"/>
            <a:ext cx="0" cy="758702"/>
          </a:xfrm>
          <a:prstGeom prst="straightConnector1">
            <a:avLst/>
          </a:prstGeom>
          <a:ln>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Gerade Verbindung mit Pfeil 7">
            <a:extLst>
              <a:ext uri="{FF2B5EF4-FFF2-40B4-BE49-F238E27FC236}">
                <a16:creationId xmlns:a16="http://schemas.microsoft.com/office/drawing/2014/main" id="{4F9CE645-08DD-F2B6-46BB-1E2D7D1BB9E9}"/>
              </a:ext>
            </a:extLst>
          </p:cNvPr>
          <p:cNvCxnSpPr>
            <a:cxnSpLocks/>
          </p:cNvCxnSpPr>
          <p:nvPr/>
        </p:nvCxnSpPr>
        <p:spPr>
          <a:xfrm>
            <a:off x="4948237" y="3995367"/>
            <a:ext cx="762000" cy="375412"/>
          </a:xfrm>
          <a:prstGeom prst="straightConnector1">
            <a:avLst/>
          </a:prstGeom>
          <a:ln>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Gerade Verbindung mit Pfeil 9">
            <a:extLst>
              <a:ext uri="{FF2B5EF4-FFF2-40B4-BE49-F238E27FC236}">
                <a16:creationId xmlns:a16="http://schemas.microsoft.com/office/drawing/2014/main" id="{88C69E29-89A6-58C8-7636-EDD569EBC3AF}"/>
              </a:ext>
            </a:extLst>
          </p:cNvPr>
          <p:cNvCxnSpPr>
            <a:cxnSpLocks/>
          </p:cNvCxnSpPr>
          <p:nvPr/>
        </p:nvCxnSpPr>
        <p:spPr>
          <a:xfrm flipV="1">
            <a:off x="4972049" y="3914724"/>
            <a:ext cx="762000" cy="476250"/>
          </a:xfrm>
          <a:prstGeom prst="straightConnector1">
            <a:avLst/>
          </a:prstGeom>
          <a:ln>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41" name="Gruppieren 2">
            <a:extLst>
              <a:ext uri="{FF2B5EF4-FFF2-40B4-BE49-F238E27FC236}">
                <a16:creationId xmlns:a16="http://schemas.microsoft.com/office/drawing/2014/main" id="{905E6CCD-238A-3506-6A90-12A5A6474B78}"/>
              </a:ext>
            </a:extLst>
          </p:cNvPr>
          <p:cNvGrpSpPr/>
          <p:nvPr/>
        </p:nvGrpSpPr>
        <p:grpSpPr>
          <a:xfrm>
            <a:off x="981077" y="3938893"/>
            <a:ext cx="3876675" cy="509252"/>
            <a:chOff x="6600825" y="2793727"/>
            <a:chExt cx="3876675" cy="509252"/>
          </a:xfrm>
        </p:grpSpPr>
        <p:sp>
          <p:nvSpPr>
            <p:cNvPr id="42" name="Rechteck 3">
              <a:extLst>
                <a:ext uri="{FF2B5EF4-FFF2-40B4-BE49-F238E27FC236}">
                  <a16:creationId xmlns:a16="http://schemas.microsoft.com/office/drawing/2014/main" id="{27534830-63B6-724C-0781-8C436B8CE55E}"/>
                </a:ext>
              </a:extLst>
            </p:cNvPr>
            <p:cNvSpPr/>
            <p:nvPr/>
          </p:nvSpPr>
          <p:spPr>
            <a:xfrm>
              <a:off x="9667875" y="2793727"/>
              <a:ext cx="809625" cy="50925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Camera</a:t>
              </a:r>
            </a:p>
          </p:txBody>
        </p:sp>
        <p:sp>
          <p:nvSpPr>
            <p:cNvPr id="43" name="Rechteck 4">
              <a:extLst>
                <a:ext uri="{FF2B5EF4-FFF2-40B4-BE49-F238E27FC236}">
                  <a16:creationId xmlns:a16="http://schemas.microsoft.com/office/drawing/2014/main" id="{0CCDE6C4-EB04-B725-15CD-848B23D42BE2}"/>
                </a:ext>
              </a:extLst>
            </p:cNvPr>
            <p:cNvSpPr/>
            <p:nvPr/>
          </p:nvSpPr>
          <p:spPr>
            <a:xfrm>
              <a:off x="9410700" y="3012804"/>
              <a:ext cx="257175" cy="1244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4" name="Gerader Verbinder 5">
              <a:extLst>
                <a:ext uri="{FF2B5EF4-FFF2-40B4-BE49-F238E27FC236}">
                  <a16:creationId xmlns:a16="http://schemas.microsoft.com/office/drawing/2014/main" id="{95C796EA-E44F-053F-8EDA-1B2516DF3DE1}"/>
                </a:ext>
              </a:extLst>
            </p:cNvPr>
            <p:cNvCxnSpPr>
              <a:cxnSpLocks/>
              <a:stCxn id="43" idx="1"/>
            </p:cNvCxnSpPr>
            <p:nvPr/>
          </p:nvCxnSpPr>
          <p:spPr>
            <a:xfrm flipH="1">
              <a:off x="6600825" y="3075038"/>
              <a:ext cx="2809875" cy="62234"/>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sp>
        <p:nvSpPr>
          <p:cNvPr id="45" name="Espace réservé du numéro de diapositive 44">
            <a:extLst>
              <a:ext uri="{FF2B5EF4-FFF2-40B4-BE49-F238E27FC236}">
                <a16:creationId xmlns:a16="http://schemas.microsoft.com/office/drawing/2014/main" id="{97F6E724-5318-6DD7-141E-2C78C5B372F0}"/>
              </a:ext>
            </a:extLst>
          </p:cNvPr>
          <p:cNvSpPr>
            <a:spLocks noGrp="1"/>
          </p:cNvSpPr>
          <p:nvPr>
            <p:ph type="sldNum" sz="quarter" idx="12"/>
          </p:nvPr>
        </p:nvSpPr>
        <p:spPr/>
        <p:txBody>
          <a:bodyPr/>
          <a:lstStyle/>
          <a:p>
            <a:fld id="{E4A5D464-134C-4C80-B41F-7081051DEBC1}" type="slidenum">
              <a:rPr lang="ja-JP" altLang="fr-FR" smtClean="0"/>
              <a:pPr/>
              <a:t>8</a:t>
            </a:fld>
            <a:endParaRPr lang="fr-FR" altLang="ja-JP"/>
          </a:p>
        </p:txBody>
      </p:sp>
    </p:spTree>
    <p:extLst>
      <p:ext uri="{BB962C8B-B14F-4D97-AF65-F5344CB8AC3E}">
        <p14:creationId xmlns:p14="http://schemas.microsoft.com/office/powerpoint/2010/main" val="3674689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27">
            <a:extLst>
              <a:ext uri="{FF2B5EF4-FFF2-40B4-BE49-F238E27FC236}">
                <a16:creationId xmlns:a16="http://schemas.microsoft.com/office/drawing/2014/main" id="{FB1DD8EB-EA0A-EB14-94E2-C4BCB25C3140}"/>
              </a:ext>
            </a:extLst>
          </p:cNvPr>
          <p:cNvSpPr txBox="1"/>
          <p:nvPr/>
        </p:nvSpPr>
        <p:spPr>
          <a:xfrm>
            <a:off x="304800" y="760050"/>
            <a:ext cx="11582400" cy="5909310"/>
          </a:xfrm>
          <a:prstGeom prst="rect">
            <a:avLst/>
          </a:prstGeom>
          <a:noFill/>
        </p:spPr>
        <p:txBody>
          <a:bodyPr wrap="square" rtlCol="0">
            <a:spAutoFit/>
          </a:bodyPr>
          <a:lstStyle/>
          <a:p>
            <a:r>
              <a:rPr lang="en-US" dirty="0"/>
              <a:t>	12.5 cm² is not a big area so small tolerances in the evaluation of a boundary have a huge influence on compliance evaluation. </a:t>
            </a:r>
          </a:p>
          <a:p>
            <a:r>
              <a:rPr lang="en-US" dirty="0"/>
              <a:t>Even a tolerance of 1 mm produces large level of uncertainty.</a:t>
            </a:r>
          </a:p>
          <a:p>
            <a:r>
              <a:rPr lang="en-US" dirty="0"/>
              <a:t>Example is a position lamp in the form of a band or stripe.</a:t>
            </a:r>
          </a:p>
          <a:p>
            <a:endParaRPr lang="en-US" dirty="0"/>
          </a:p>
          <a:p>
            <a:endParaRPr lang="en-US" dirty="0"/>
          </a:p>
          <a:p>
            <a:endParaRPr lang="en-US" dirty="0"/>
          </a:p>
          <a:p>
            <a:endParaRPr lang="en-US" dirty="0"/>
          </a:p>
          <a:p>
            <a:endParaRPr lang="en-US" dirty="0"/>
          </a:p>
          <a:p>
            <a:endParaRPr lang="en-US" dirty="0"/>
          </a:p>
          <a:p>
            <a:r>
              <a:rPr lang="en-US" dirty="0"/>
              <a:t>When viewed from an 80° outboard angle, it is a short line.</a:t>
            </a:r>
          </a:p>
          <a:p>
            <a:endParaRPr lang="en-US" dirty="0"/>
          </a:p>
          <a:p>
            <a:endParaRPr lang="en-US" dirty="0"/>
          </a:p>
          <a:p>
            <a:endParaRPr lang="en-US" dirty="0"/>
          </a:p>
          <a:p>
            <a:endParaRPr lang="en-US" dirty="0"/>
          </a:p>
          <a:p>
            <a:endParaRPr lang="en-US" dirty="0"/>
          </a:p>
          <a:p>
            <a:endParaRPr lang="en-US" dirty="0"/>
          </a:p>
          <a:p>
            <a:r>
              <a:rPr lang="en-US" dirty="0"/>
              <a:t>Such line 1 cm high must have a length of 12.5 to reach the required 12.5 cm². </a:t>
            </a:r>
          </a:p>
          <a:p>
            <a:r>
              <a:rPr lang="en-US" dirty="0"/>
              <a:t>An uncertainty of just 1mm on all boundaries means a result between 0,8 cm x 12.3 cm = 9.84 cm² (78.2%) and 1.2 cm x 12.7 cm = 15.24 cm² (123.2%).</a:t>
            </a:r>
          </a:p>
          <a:p>
            <a:r>
              <a:rPr lang="en-US" dirty="0"/>
              <a:t>A tolerance of more than 20% is not acceptable.</a:t>
            </a:r>
          </a:p>
        </p:txBody>
      </p:sp>
      <p:pic>
        <p:nvPicPr>
          <p:cNvPr id="5" name="Grafik 4">
            <a:extLst>
              <a:ext uri="{FF2B5EF4-FFF2-40B4-BE49-F238E27FC236}">
                <a16:creationId xmlns:a16="http://schemas.microsoft.com/office/drawing/2014/main" id="{782075BC-3FD7-8CE2-6170-80E29BB486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1962" y="2136853"/>
            <a:ext cx="1662113" cy="1296864"/>
          </a:xfrm>
          <a:prstGeom prst="rect">
            <a:avLst/>
          </a:prstGeom>
        </p:spPr>
      </p:pic>
      <p:cxnSp>
        <p:nvCxnSpPr>
          <p:cNvPr id="6" name="Gerader Verbinder 19">
            <a:extLst>
              <a:ext uri="{FF2B5EF4-FFF2-40B4-BE49-F238E27FC236}">
                <a16:creationId xmlns:a16="http://schemas.microsoft.com/office/drawing/2014/main" id="{39A859BB-C77C-F275-C7C0-31940D81B091}"/>
              </a:ext>
            </a:extLst>
          </p:cNvPr>
          <p:cNvCxnSpPr/>
          <p:nvPr/>
        </p:nvCxnSpPr>
        <p:spPr>
          <a:xfrm>
            <a:off x="657225" y="2571705"/>
            <a:ext cx="131445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Grafik 46">
            <a:extLst>
              <a:ext uri="{FF2B5EF4-FFF2-40B4-BE49-F238E27FC236}">
                <a16:creationId xmlns:a16="http://schemas.microsoft.com/office/drawing/2014/main" id="{F36224C0-9EFA-A2A9-B540-B368AD982D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9125" y="4033370"/>
            <a:ext cx="3009900" cy="1109720"/>
          </a:xfrm>
          <a:prstGeom prst="rect">
            <a:avLst/>
          </a:prstGeom>
        </p:spPr>
      </p:pic>
      <p:cxnSp>
        <p:nvCxnSpPr>
          <p:cNvPr id="8" name="Gerader Verbinder 48">
            <a:extLst>
              <a:ext uri="{FF2B5EF4-FFF2-40B4-BE49-F238E27FC236}">
                <a16:creationId xmlns:a16="http://schemas.microsoft.com/office/drawing/2014/main" id="{2EB84BF5-8927-25BD-1E5F-EC405DDA0D3B}"/>
              </a:ext>
            </a:extLst>
          </p:cNvPr>
          <p:cNvCxnSpPr/>
          <p:nvPr/>
        </p:nvCxnSpPr>
        <p:spPr>
          <a:xfrm>
            <a:off x="3417094" y="4426699"/>
            <a:ext cx="13335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Gerade Verbindung mit Pfeil 50">
            <a:extLst>
              <a:ext uri="{FF2B5EF4-FFF2-40B4-BE49-F238E27FC236}">
                <a16:creationId xmlns:a16="http://schemas.microsoft.com/office/drawing/2014/main" id="{B792146F-39ED-459A-0C3C-5F2CED81D0C5}"/>
              </a:ext>
            </a:extLst>
          </p:cNvPr>
          <p:cNvCxnSpPr>
            <a:cxnSpLocks/>
          </p:cNvCxnSpPr>
          <p:nvPr/>
        </p:nvCxnSpPr>
        <p:spPr>
          <a:xfrm flipH="1" flipV="1">
            <a:off x="3629025" y="4426699"/>
            <a:ext cx="885825" cy="535781"/>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9">
            <a:extLst>
              <a:ext uri="{FF2B5EF4-FFF2-40B4-BE49-F238E27FC236}">
                <a16:creationId xmlns:a16="http://schemas.microsoft.com/office/drawing/2014/main" id="{93D59212-6B3E-C8BF-7C1B-AE75123EE03D}"/>
              </a:ext>
            </a:extLst>
          </p:cNvPr>
          <p:cNvSpPr>
            <a:spLocks noGrp="1"/>
          </p:cNvSpPr>
          <p:nvPr>
            <p:ph type="sldNum" sz="quarter" idx="12"/>
          </p:nvPr>
        </p:nvSpPr>
        <p:spPr/>
        <p:txBody>
          <a:bodyPr/>
          <a:lstStyle/>
          <a:p>
            <a:fld id="{E4A5D464-134C-4C80-B41F-7081051DEBC1}" type="slidenum">
              <a:rPr lang="ja-JP" altLang="fr-FR" smtClean="0"/>
              <a:pPr/>
              <a:t>9</a:t>
            </a:fld>
            <a:endParaRPr lang="fr-FR" altLang="ja-JP"/>
          </a:p>
        </p:txBody>
      </p:sp>
    </p:spTree>
    <p:extLst>
      <p:ext uri="{BB962C8B-B14F-4D97-AF65-F5344CB8AC3E}">
        <p14:creationId xmlns:p14="http://schemas.microsoft.com/office/powerpoint/2010/main" val="78413828"/>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21</TotalTime>
  <Words>963</Words>
  <Application>Microsoft Office PowerPoint</Application>
  <PresentationFormat>Widescreen</PresentationFormat>
  <Paragraphs>108</Paragraphs>
  <Slides>11</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11</vt:i4>
      </vt:variant>
    </vt:vector>
  </HeadingPairs>
  <TitlesOfParts>
    <vt:vector size="16" baseType="lpstr">
      <vt:lpstr>Arial</vt:lpstr>
      <vt:lpstr>Calibri</vt:lpstr>
      <vt:lpstr>Courier New</vt:lpstr>
      <vt:lpstr>Wingdings</vt:lpstr>
      <vt:lpstr>Masque présentation OICA</vt:lpstr>
      <vt:lpstr>Apparent Surface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Jean-Marc Prigent</dc:creator>
  <cp:lastModifiedBy>Davide Puglisi</cp:lastModifiedBy>
  <cp:revision>3</cp:revision>
  <dcterms:created xsi:type="dcterms:W3CDTF">2024-09-09T11:31:38Z</dcterms:created>
  <dcterms:modified xsi:type="dcterms:W3CDTF">2024-09-09T14:51:17Z</dcterms:modified>
</cp:coreProperties>
</file>