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58" r:id="rId10"/>
    <p:sldId id="271" r:id="rId11"/>
    <p:sldId id="276" r:id="rId12"/>
    <p:sldId id="326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551400E1-86F4-4528-9091-236DEBD8C8BF}"/>
    <pc:docChg chg="custSel modSld">
      <pc:chgData name="Nicolas De Mahieu" userId="86ffda28-54bf-46cb-8307-ac4eaeeea850" providerId="ADAL" clId="{551400E1-86F4-4528-9091-236DEBD8C8BF}" dt="2024-07-29T07:58:05.909" v="99" actId="208"/>
      <pc:docMkLst>
        <pc:docMk/>
      </pc:docMkLst>
      <pc:sldChg chg="delSp mod">
        <pc:chgData name="Nicolas De Mahieu" userId="86ffda28-54bf-46cb-8307-ac4eaeeea850" providerId="ADAL" clId="{551400E1-86F4-4528-9091-236DEBD8C8BF}" dt="2024-07-29T07:37:06.534" v="0" actId="478"/>
        <pc:sldMkLst>
          <pc:docMk/>
          <pc:sldMk cId="2711021579" sldId="256"/>
        </pc:sldMkLst>
        <pc:spChg chg="del">
          <ac:chgData name="Nicolas De Mahieu" userId="86ffda28-54bf-46cb-8307-ac4eaeeea850" providerId="ADAL" clId="{551400E1-86F4-4528-9091-236DEBD8C8BF}" dt="2024-07-29T07:37:06.534" v="0" actId="478"/>
          <ac:spMkLst>
            <pc:docMk/>
            <pc:sldMk cId="2711021579" sldId="256"/>
            <ac:spMk id="2" creationId="{43BBADB8-C687-F89F-7942-2EB2C95D1847}"/>
          </ac:spMkLst>
        </pc:spChg>
      </pc:sldChg>
      <pc:sldChg chg="modSp mod">
        <pc:chgData name="Nicolas De Mahieu" userId="86ffda28-54bf-46cb-8307-ac4eaeeea850" providerId="ADAL" clId="{551400E1-86F4-4528-9091-236DEBD8C8BF}" dt="2024-07-29T07:58:05.909" v="99" actId="208"/>
        <pc:sldMkLst>
          <pc:docMk/>
          <pc:sldMk cId="1819491214" sldId="271"/>
        </pc:sldMkLst>
        <pc:spChg chg="mod">
          <ac:chgData name="Nicolas De Mahieu" userId="86ffda28-54bf-46cb-8307-ac4eaeeea850" providerId="ADAL" clId="{551400E1-86F4-4528-9091-236DEBD8C8BF}" dt="2024-07-29T07:57:35.655" v="95" actId="207"/>
          <ac:spMkLst>
            <pc:docMk/>
            <pc:sldMk cId="1819491214" sldId="271"/>
            <ac:spMk id="12" creationId="{AE28B196-533E-C366-FCA5-4B987D2F4B3F}"/>
          </ac:spMkLst>
        </pc:spChg>
        <pc:spChg chg="mod">
          <ac:chgData name="Nicolas De Mahieu" userId="86ffda28-54bf-46cb-8307-ac4eaeeea850" providerId="ADAL" clId="{551400E1-86F4-4528-9091-236DEBD8C8BF}" dt="2024-07-29T07:57:41.633" v="97" actId="207"/>
          <ac:spMkLst>
            <pc:docMk/>
            <pc:sldMk cId="1819491214" sldId="271"/>
            <ac:spMk id="15" creationId="{8CBC1AF0-4418-FED3-5F48-1D3704BEEE47}"/>
          </ac:spMkLst>
        </pc:spChg>
        <pc:spChg chg="mod">
          <ac:chgData name="Nicolas De Mahieu" userId="86ffda28-54bf-46cb-8307-ac4eaeeea850" providerId="ADAL" clId="{551400E1-86F4-4528-9091-236DEBD8C8BF}" dt="2024-07-29T07:58:05.909" v="99" actId="208"/>
          <ac:spMkLst>
            <pc:docMk/>
            <pc:sldMk cId="1819491214" sldId="271"/>
            <ac:spMk id="17" creationId="{9693A6AE-13D1-45D5-6646-F86F03F404F2}"/>
          </ac:spMkLst>
        </pc:spChg>
        <pc:spChg chg="mod">
          <ac:chgData name="Nicolas De Mahieu" userId="86ffda28-54bf-46cb-8307-ac4eaeeea850" providerId="ADAL" clId="{551400E1-86F4-4528-9091-236DEBD8C8BF}" dt="2024-07-29T07:57:02.600" v="91" actId="208"/>
          <ac:spMkLst>
            <pc:docMk/>
            <pc:sldMk cId="1819491214" sldId="271"/>
            <ac:spMk id="18" creationId="{DAC3F931-7449-BEFA-8EB9-FEA057C197C7}"/>
          </ac:spMkLst>
        </pc:spChg>
        <pc:spChg chg="mod">
          <ac:chgData name="Nicolas De Mahieu" userId="86ffda28-54bf-46cb-8307-ac4eaeeea850" providerId="ADAL" clId="{551400E1-86F4-4528-9091-236DEBD8C8BF}" dt="2024-07-29T07:57:09.939" v="92" actId="208"/>
          <ac:spMkLst>
            <pc:docMk/>
            <pc:sldMk cId="1819491214" sldId="271"/>
            <ac:spMk id="19" creationId="{9C6212ED-258A-9385-7025-9A9F4257EB0E}"/>
          </ac:spMkLst>
        </pc:spChg>
        <pc:cxnChg chg="mod">
          <ac:chgData name="Nicolas De Mahieu" userId="86ffda28-54bf-46cb-8307-ac4eaeeea850" providerId="ADAL" clId="{551400E1-86F4-4528-9091-236DEBD8C8BF}" dt="2024-07-29T07:57:35.655" v="95" actId="207"/>
          <ac:cxnSpMkLst>
            <pc:docMk/>
            <pc:sldMk cId="1819491214" sldId="271"/>
            <ac:cxnSpMk id="11" creationId="{2C530ECF-809B-6993-647C-DB23636274B0}"/>
          </ac:cxnSpMkLst>
        </pc:cxnChg>
        <pc:cxnChg chg="mod">
          <ac:chgData name="Nicolas De Mahieu" userId="86ffda28-54bf-46cb-8307-ac4eaeeea850" providerId="ADAL" clId="{551400E1-86F4-4528-9091-236DEBD8C8BF}" dt="2024-07-29T07:57:51.844" v="98" actId="208"/>
          <ac:cxnSpMkLst>
            <pc:docMk/>
            <pc:sldMk cId="1819491214" sldId="271"/>
            <ac:cxnSpMk id="13" creationId="{E7AD5666-96B1-5676-DACB-462CDE23F6E6}"/>
          </ac:cxnSpMkLst>
        </pc:cxnChg>
        <pc:cxnChg chg="mod">
          <ac:chgData name="Nicolas De Mahieu" userId="86ffda28-54bf-46cb-8307-ac4eaeeea850" providerId="ADAL" clId="{551400E1-86F4-4528-9091-236DEBD8C8BF}" dt="2024-07-29T07:58:05.909" v="99" actId="208"/>
          <ac:cxnSpMkLst>
            <pc:docMk/>
            <pc:sldMk cId="1819491214" sldId="271"/>
            <ac:cxnSpMk id="14" creationId="{AC7F7B12-0828-4D5E-D2E7-47DE8975D4BB}"/>
          </ac:cxnSpMkLst>
        </pc:cxnChg>
      </pc:sldChg>
      <pc:sldChg chg="modSp mod">
        <pc:chgData name="Nicolas De Mahieu" userId="86ffda28-54bf-46cb-8307-ac4eaeeea850" providerId="ADAL" clId="{551400E1-86F4-4528-9091-236DEBD8C8BF}" dt="2024-07-29T07:43:29.818" v="89" actId="113"/>
        <pc:sldMkLst>
          <pc:docMk/>
          <pc:sldMk cId="1644366218" sldId="276"/>
        </pc:sldMkLst>
        <pc:spChg chg="mod">
          <ac:chgData name="Nicolas De Mahieu" userId="86ffda28-54bf-46cb-8307-ac4eaeeea850" providerId="ADAL" clId="{551400E1-86F4-4528-9091-236DEBD8C8BF}" dt="2024-07-29T07:42:17.467" v="75" actId="20577"/>
          <ac:spMkLst>
            <pc:docMk/>
            <pc:sldMk cId="1644366218" sldId="276"/>
            <ac:spMk id="18" creationId="{5E06783D-E1E7-A0BB-787D-7EF7A852E9CA}"/>
          </ac:spMkLst>
        </pc:spChg>
        <pc:graphicFrameChg chg="modGraphic">
          <ac:chgData name="Nicolas De Mahieu" userId="86ffda28-54bf-46cb-8307-ac4eaeeea850" providerId="ADAL" clId="{551400E1-86F4-4528-9091-236DEBD8C8BF}" dt="2024-07-29T07:43:29.818" v="89" actId="113"/>
          <ac:graphicFrameMkLst>
            <pc:docMk/>
            <pc:sldMk cId="1644366218" sldId="276"/>
            <ac:graphicFrameMk id="5" creationId="{2AA7B922-EF1D-F3AF-C39F-DA071055F988}"/>
          </ac:graphicFrameMkLst>
        </pc:graphicFrameChg>
      </pc:sldChg>
      <pc:sldChg chg="modSp mod">
        <pc:chgData name="Nicolas De Mahieu" userId="86ffda28-54bf-46cb-8307-ac4eaeeea850" providerId="ADAL" clId="{551400E1-86F4-4528-9091-236DEBD8C8BF}" dt="2024-07-29T07:39:55.040" v="64" actId="114"/>
        <pc:sldMkLst>
          <pc:docMk/>
          <pc:sldMk cId="2965084060" sldId="279"/>
        </pc:sldMkLst>
        <pc:spChg chg="mod">
          <ac:chgData name="Nicolas De Mahieu" userId="86ffda28-54bf-46cb-8307-ac4eaeeea850" providerId="ADAL" clId="{551400E1-86F4-4528-9091-236DEBD8C8BF}" dt="2024-07-29T07:39:55.040" v="64" actId="114"/>
          <ac:spMkLst>
            <pc:docMk/>
            <pc:sldMk cId="2965084060" sldId="279"/>
            <ac:spMk id="2" creationId="{6A002496-C195-AE03-769A-9C5909292BF4}"/>
          </ac:spMkLst>
        </pc:spChg>
        <pc:graphicFrameChg chg="mod modGraphic">
          <ac:chgData name="Nicolas De Mahieu" userId="86ffda28-54bf-46cb-8307-ac4eaeeea850" providerId="ADAL" clId="{551400E1-86F4-4528-9091-236DEBD8C8BF}" dt="2024-07-29T07:39:44.082" v="63" actId="20577"/>
          <ac:graphicFrameMkLst>
            <pc:docMk/>
            <pc:sldMk cId="2965084060" sldId="279"/>
            <ac:graphicFrameMk id="7" creationId="{06BF973B-AEB2-3AE6-0BD6-984821066A5C}"/>
          </ac:graphicFrameMkLst>
        </pc:graphicFrameChg>
      </pc:sldChg>
      <pc:sldChg chg="modSp mod">
        <pc:chgData name="Nicolas De Mahieu" userId="86ffda28-54bf-46cb-8307-ac4eaeeea850" providerId="ADAL" clId="{551400E1-86F4-4528-9091-236DEBD8C8BF}" dt="2024-07-29T07:40:04.843" v="66" actId="114"/>
        <pc:sldMkLst>
          <pc:docMk/>
          <pc:sldMk cId="3727638212" sldId="280"/>
        </pc:sldMkLst>
        <pc:spChg chg="mod">
          <ac:chgData name="Nicolas De Mahieu" userId="86ffda28-54bf-46cb-8307-ac4eaeeea850" providerId="ADAL" clId="{551400E1-86F4-4528-9091-236DEBD8C8BF}" dt="2024-07-29T07:40:04.843" v="66" actId="114"/>
          <ac:spMkLst>
            <pc:docMk/>
            <pc:sldMk cId="3727638212" sldId="280"/>
            <ac:spMk id="2" creationId="{6A002496-C195-AE03-769A-9C5909292BF4}"/>
          </ac:spMkLst>
        </pc:spChg>
      </pc:sldChg>
      <pc:sldChg chg="modSp mod">
        <pc:chgData name="Nicolas De Mahieu" userId="86ffda28-54bf-46cb-8307-ac4eaeeea850" providerId="ADAL" clId="{551400E1-86F4-4528-9091-236DEBD8C8BF}" dt="2024-07-29T07:40:11.004" v="69" actId="20577"/>
        <pc:sldMkLst>
          <pc:docMk/>
          <pc:sldMk cId="1094825713" sldId="281"/>
        </pc:sldMkLst>
        <pc:spChg chg="mod">
          <ac:chgData name="Nicolas De Mahieu" userId="86ffda28-54bf-46cb-8307-ac4eaeeea850" providerId="ADAL" clId="{551400E1-86F4-4528-9091-236DEBD8C8BF}" dt="2024-07-29T07:40:11.004" v="69" actId="20577"/>
          <ac:spMkLst>
            <pc:docMk/>
            <pc:sldMk cId="1094825713" sldId="281"/>
            <ac:spMk id="2" creationId="{6A002496-C195-AE03-769A-9C5909292BF4}"/>
          </ac:spMkLst>
        </pc:spChg>
      </pc:sldChg>
      <pc:sldChg chg="modSp mod">
        <pc:chgData name="Nicolas De Mahieu" userId="86ffda28-54bf-46cb-8307-ac4eaeeea850" providerId="ADAL" clId="{551400E1-86F4-4528-9091-236DEBD8C8BF}" dt="2024-07-29T07:40:20.562" v="71" actId="114"/>
        <pc:sldMkLst>
          <pc:docMk/>
          <pc:sldMk cId="2034840837" sldId="282"/>
        </pc:sldMkLst>
        <pc:spChg chg="mod">
          <ac:chgData name="Nicolas De Mahieu" userId="86ffda28-54bf-46cb-8307-ac4eaeeea850" providerId="ADAL" clId="{551400E1-86F4-4528-9091-236DEBD8C8BF}" dt="2024-07-29T07:40:20.562" v="71" actId="114"/>
          <ac:spMkLst>
            <pc:docMk/>
            <pc:sldMk cId="2034840837" sldId="282"/>
            <ac:spMk id="2" creationId="{6A002496-C195-AE03-769A-9C5909292BF4}"/>
          </ac:spMkLst>
        </pc:spChg>
      </pc:sldChg>
      <pc:sldChg chg="modSp mod">
        <pc:chgData name="Nicolas De Mahieu" userId="86ffda28-54bf-46cb-8307-ac4eaeeea850" providerId="ADAL" clId="{551400E1-86F4-4528-9091-236DEBD8C8BF}" dt="2024-07-29T07:41:30.150" v="72" actId="20577"/>
        <pc:sldMkLst>
          <pc:docMk/>
          <pc:sldMk cId="3929122422" sldId="284"/>
        </pc:sldMkLst>
        <pc:spChg chg="mod">
          <ac:chgData name="Nicolas De Mahieu" userId="86ffda28-54bf-46cb-8307-ac4eaeeea850" providerId="ADAL" clId="{551400E1-86F4-4528-9091-236DEBD8C8BF}" dt="2024-07-29T07:41:30.150" v="72" actId="20577"/>
          <ac:spMkLst>
            <pc:docMk/>
            <pc:sldMk cId="3929122422" sldId="284"/>
            <ac:spMk id="2" creationId="{E5E704EF-7F54-A3BB-45C5-181D3E80963E}"/>
          </ac:spMkLst>
        </pc:spChg>
      </pc:sldChg>
      <pc:sldChg chg="modSp mod">
        <pc:chgData name="Nicolas De Mahieu" userId="86ffda28-54bf-46cb-8307-ac4eaeeea850" providerId="ADAL" clId="{551400E1-86F4-4528-9091-236DEBD8C8BF}" dt="2024-07-29T07:44:11.950" v="90" actId="20577"/>
        <pc:sldMkLst>
          <pc:docMk/>
          <pc:sldMk cId="2961955087" sldId="326"/>
        </pc:sldMkLst>
        <pc:spChg chg="mod">
          <ac:chgData name="Nicolas De Mahieu" userId="86ffda28-54bf-46cb-8307-ac4eaeeea850" providerId="ADAL" clId="{551400E1-86F4-4528-9091-236DEBD8C8BF}" dt="2024-07-29T07:44:11.950" v="90" actId="20577"/>
          <ac:spMkLst>
            <pc:docMk/>
            <pc:sldMk cId="2961955087" sldId="326"/>
            <ac:spMk id="6" creationId="{5648BEA6-B6D2-83EE-23EB-E7A35E8564E6}"/>
          </ac:spMkLst>
        </pc:spChg>
      </pc:sldChg>
    </pc:docChg>
  </pc:docChgLst>
  <pc:docChgLst>
    <pc:chgData name="Nicolas De Mahieu" userId="86ffda28-54bf-46cb-8307-ac4eaeeea850" providerId="ADAL" clId="{BAD3ED8F-99AE-4563-95F0-F94A96D1ED69}"/>
    <pc:docChg chg="undo custSel modSld">
      <pc:chgData name="Nicolas De Mahieu" userId="86ffda28-54bf-46cb-8307-ac4eaeeea850" providerId="ADAL" clId="{BAD3ED8F-99AE-4563-95F0-F94A96D1ED69}" dt="2024-07-26T13:22:08.539" v="25" actId="207"/>
      <pc:docMkLst>
        <pc:docMk/>
      </pc:docMkLst>
      <pc:sldChg chg="addSp modSp mod">
        <pc:chgData name="Nicolas De Mahieu" userId="86ffda28-54bf-46cb-8307-ac4eaeeea850" providerId="ADAL" clId="{BAD3ED8F-99AE-4563-95F0-F94A96D1ED69}" dt="2024-07-26T13:22:08.539" v="25" actId="207"/>
        <pc:sldMkLst>
          <pc:docMk/>
          <pc:sldMk cId="2711021579" sldId="256"/>
        </pc:sldMkLst>
        <pc:spChg chg="add mod">
          <ac:chgData name="Nicolas De Mahieu" userId="86ffda28-54bf-46cb-8307-ac4eaeeea850" providerId="ADAL" clId="{BAD3ED8F-99AE-4563-95F0-F94A96D1ED69}" dt="2024-07-26T13:22:08.539" v="25" actId="207"/>
          <ac:spMkLst>
            <pc:docMk/>
            <pc:sldMk cId="2711021579" sldId="256"/>
            <ac:spMk id="2" creationId="{43BBADB8-C687-F89F-7942-2EB2C95D1847}"/>
          </ac:spMkLst>
        </pc:spChg>
        <pc:spChg chg="mod">
          <ac:chgData name="Nicolas De Mahieu" userId="86ffda28-54bf-46cb-8307-ac4eaeeea850" providerId="ADAL" clId="{BAD3ED8F-99AE-4563-95F0-F94A96D1ED69}" dt="2024-07-26T13:21:45.640" v="12" actId="20577"/>
          <ac:spMkLst>
            <pc:docMk/>
            <pc:sldMk cId="2711021579" sldId="256"/>
            <ac:spMk id="24" creationId="{AE9B229A-CA90-1350-36B2-3BF1598F58A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175F2E-6B34-EAE0-69BD-FEA9E6A1D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538-7C23-B609-1727-0A955CE06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4FCB02-C625-11B6-F53B-F583D1EB6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80CC-FD86-4776-9745-B0FF9840DA4F}" type="datetimeFigureOut">
              <a:rPr lang="fr-FR" smtClean="0"/>
              <a:t>29/07/2024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9E46B5-D290-B758-DEEC-5B6455C97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962136-7274-C718-9DAB-D07BC478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5262D-0DB8-4A56-9828-BB4349063D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151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Monday, July 29,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ETRTO additional inputs for IWG WGWT workplan 2024-2025</a:t>
            </a:r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IWG WGWT 61</a:t>
            </a:r>
            <a:r>
              <a:rPr lang="en-US" baseline="30000" dirty="0"/>
              <a:t>st</a:t>
            </a:r>
            <a:r>
              <a:rPr lang="en-US" dirty="0"/>
              <a:t> session 30 July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pPr/>
              <a:t>Monday, July 29,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9149513-5CFF-2DA8-F3A0-2BE863128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32" y="-74225"/>
            <a:ext cx="10515600" cy="809411"/>
          </a:xfrm>
        </p:spPr>
        <p:txBody>
          <a:bodyPr>
            <a:normAutofit/>
          </a:bodyPr>
          <a:lstStyle/>
          <a:p>
            <a:r>
              <a:rPr lang="fr-FR" sz="3200" b="1" dirty="0"/>
              <a:t>HOW TO DESIGN STAGE 1 TEST CAMPAIGN</a:t>
            </a:r>
            <a:endParaRPr lang="fr-BE" sz="32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293795-3B03-C17E-BD7B-B10BD87C0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B9CDA2-C837-AA2F-B534-DBB873E6E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62385E-9F6E-1D79-16B1-D372DA7C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A483A46-7EE3-7DFF-44EB-0B69B1B21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22" y="530152"/>
            <a:ext cx="10020405" cy="57040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1973BE1-6D57-C135-8091-810ED04A3DE3}"/>
              </a:ext>
            </a:extLst>
          </p:cNvPr>
          <p:cNvSpPr/>
          <p:nvPr/>
        </p:nvSpPr>
        <p:spPr>
          <a:xfrm>
            <a:off x="5608032" y="2645924"/>
            <a:ext cx="584885" cy="58490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291ABC9-2BAD-9E94-A00D-7DB020E6A4A7}"/>
              </a:ext>
            </a:extLst>
          </p:cNvPr>
          <p:cNvSpPr txBox="1"/>
          <p:nvPr/>
        </p:nvSpPr>
        <p:spPr>
          <a:xfrm>
            <a:off x="10329882" y="2661167"/>
            <a:ext cx="170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B050"/>
                </a:solidFill>
              </a:rPr>
              <a:t>Standard conditions </a:t>
            </a:r>
            <a:r>
              <a:rPr lang="fr-FR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fr-FR" sz="1400" b="1" dirty="0">
                <a:solidFill>
                  <a:srgbClr val="00B050"/>
                </a:solidFill>
              </a:rPr>
              <a:t> OK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A50735A6-72D5-7EE0-6BE8-5AED2983D278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6192917" y="2922777"/>
            <a:ext cx="4136965" cy="1560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C530ECF-809B-6993-647C-DB23636274B0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9142266" y="3609389"/>
            <a:ext cx="1138189" cy="184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E28B196-533E-C366-FCA5-4B987D2F4B3F}"/>
              </a:ext>
            </a:extLst>
          </p:cNvPr>
          <p:cNvSpPr txBox="1"/>
          <p:nvPr/>
        </p:nvSpPr>
        <p:spPr>
          <a:xfrm>
            <a:off x="10280455" y="3455500"/>
            <a:ext cx="1182953" cy="30777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C000"/>
                </a:solidFill>
              </a:rPr>
              <a:t>Questionable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7AD5666-96B1-5676-DACB-462CDE23F6E6}"/>
              </a:ext>
            </a:extLst>
          </p:cNvPr>
          <p:cNvCxnSpPr>
            <a:cxnSpLocks/>
          </p:cNvCxnSpPr>
          <p:nvPr/>
        </p:nvCxnSpPr>
        <p:spPr>
          <a:xfrm>
            <a:off x="6069352" y="3853953"/>
            <a:ext cx="4211103" cy="39958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C7F7B12-0828-4D5E-D2E7-47DE8975D4BB}"/>
              </a:ext>
            </a:extLst>
          </p:cNvPr>
          <p:cNvCxnSpPr>
            <a:cxnSpLocks/>
          </p:cNvCxnSpPr>
          <p:nvPr/>
        </p:nvCxnSpPr>
        <p:spPr>
          <a:xfrm flipV="1">
            <a:off x="5803927" y="4357474"/>
            <a:ext cx="4476528" cy="6535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8CBC1AF0-4418-FED3-5F48-1D3704BEEE47}"/>
              </a:ext>
            </a:extLst>
          </p:cNvPr>
          <p:cNvSpPr txBox="1"/>
          <p:nvPr/>
        </p:nvSpPr>
        <p:spPr>
          <a:xfrm>
            <a:off x="10321245" y="3968486"/>
            <a:ext cx="17550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C000"/>
                </a:solidFill>
              </a:rPr>
              <a:t>Hypothesis / assumption that WD will be the 5</a:t>
            </a:r>
            <a:r>
              <a:rPr lang="en-US" sz="1400" b="1" baseline="30000" dirty="0">
                <a:solidFill>
                  <a:srgbClr val="FFC000"/>
                </a:solidFill>
              </a:rPr>
              <a:t>th</a:t>
            </a:r>
            <a:r>
              <a:rPr lang="en-US" sz="1400" b="1" dirty="0">
                <a:solidFill>
                  <a:srgbClr val="FFC000"/>
                </a:solidFill>
              </a:rPr>
              <a:t> correction factor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86BFD50-2455-C781-9C35-A1BEC756088B}"/>
              </a:ext>
            </a:extLst>
          </p:cNvPr>
          <p:cNvSpPr txBox="1"/>
          <p:nvPr/>
        </p:nvSpPr>
        <p:spPr>
          <a:xfrm>
            <a:off x="1333849" y="6336466"/>
            <a:ext cx="854836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Used methodology : “Statistical Power and Sample Size for Multiple Regression”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93A6AE-13D1-45D5-6646-F86F03F404F2}"/>
              </a:ext>
            </a:extLst>
          </p:cNvPr>
          <p:cNvSpPr/>
          <p:nvPr/>
        </p:nvSpPr>
        <p:spPr>
          <a:xfrm>
            <a:off x="4417781" y="4302670"/>
            <a:ext cx="1386146" cy="24031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C3F931-7449-BEFA-8EB9-FEA057C197C7}"/>
              </a:ext>
            </a:extLst>
          </p:cNvPr>
          <p:cNvSpPr/>
          <p:nvPr/>
        </p:nvSpPr>
        <p:spPr>
          <a:xfrm>
            <a:off x="5608032" y="3447640"/>
            <a:ext cx="3534234" cy="23817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6212ED-258A-9385-7025-9A9F4257EB0E}"/>
              </a:ext>
            </a:extLst>
          </p:cNvPr>
          <p:cNvSpPr/>
          <p:nvPr/>
        </p:nvSpPr>
        <p:spPr>
          <a:xfrm>
            <a:off x="5608032" y="3689287"/>
            <a:ext cx="461320" cy="24031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4912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C8E9884A-FF13-F8EC-EB46-A58D7D367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9978" y="522123"/>
            <a:ext cx="5596209" cy="231197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5E06783D-E1E7-A0BB-787D-7EF7A852E9CA}"/>
              </a:ext>
            </a:extLst>
          </p:cNvPr>
          <p:cNvSpPr txBox="1"/>
          <p:nvPr/>
        </p:nvSpPr>
        <p:spPr>
          <a:xfrm>
            <a:off x="348979" y="183568"/>
            <a:ext cx="9465412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WT-60-6  JASIC revised proposal to the worn tyre wet test precision improvement activities to Co chair proposal</a:t>
            </a:r>
            <a:endParaRPr lang="fr-FR" sz="1600" dirty="0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2AA7B922-EF1D-F3AF-C39F-DA071055F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563296"/>
              </p:ext>
            </p:extLst>
          </p:nvPr>
        </p:nvGraphicFramePr>
        <p:xfrm>
          <a:off x="125506" y="3251478"/>
          <a:ext cx="11438299" cy="214891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24629">
                  <a:extLst>
                    <a:ext uri="{9D8B030D-6E8A-4147-A177-3AD203B41FA5}">
                      <a16:colId xmlns:a16="http://schemas.microsoft.com/office/drawing/2014/main" val="2850079694"/>
                    </a:ext>
                  </a:extLst>
                </a:gridCol>
                <a:gridCol w="6557319">
                  <a:extLst>
                    <a:ext uri="{9D8B030D-6E8A-4147-A177-3AD203B41FA5}">
                      <a16:colId xmlns:a16="http://schemas.microsoft.com/office/drawing/2014/main" val="1654968207"/>
                    </a:ext>
                  </a:extLst>
                </a:gridCol>
                <a:gridCol w="2756351">
                  <a:extLst>
                    <a:ext uri="{9D8B030D-6E8A-4147-A177-3AD203B41FA5}">
                      <a16:colId xmlns:a16="http://schemas.microsoft.com/office/drawing/2014/main" val="3324700558"/>
                    </a:ext>
                  </a:extLst>
                </a:gridCol>
              </a:tblGrid>
              <a:tr h="142791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Scenario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General conditions &amp; Test campaign conditions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Variable 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0762634"/>
                  </a:ext>
                </a:extLst>
              </a:tr>
              <a:tr h="602015">
                <a:tc rowSpan="2">
                  <a:txBody>
                    <a:bodyPr/>
                    <a:lstStyle/>
                    <a:p>
                      <a:r>
                        <a:rPr lang="en-US" sz="1600" noProof="0" dirty="0"/>
                        <a:t>JASIC proposal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noProof="0" dirty="0"/>
                        <a:t>α = </a:t>
                      </a:r>
                      <a:r>
                        <a:rPr lang="en-US" sz="1600" b="0" noProof="0" dirty="0">
                          <a:solidFill>
                            <a:srgbClr val="0070C0"/>
                          </a:solidFill>
                        </a:rPr>
                        <a:t>0.05</a:t>
                      </a:r>
                      <a:r>
                        <a:rPr lang="en-US" sz="1600" b="0" noProof="0" dirty="0"/>
                        <a:t>, target Power level = </a:t>
                      </a:r>
                      <a:r>
                        <a:rPr lang="en-US" sz="1600" b="0" noProof="0" dirty="0">
                          <a:solidFill>
                            <a:srgbClr val="0070C0"/>
                          </a:solidFill>
                        </a:rPr>
                        <a:t>0.8</a:t>
                      </a:r>
                      <a:r>
                        <a:rPr lang="en-US" sz="1600" b="0" noProof="0" dirty="0"/>
                        <a:t>, R² =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0.6</a:t>
                      </a:r>
                    </a:p>
                    <a:p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Number of predictors = </a:t>
                      </a:r>
                      <a:r>
                        <a:rPr lang="en-US" sz="1600" b="0" noProof="0" dirty="0">
                          <a:solidFill>
                            <a:srgbClr val="0070C0"/>
                          </a:solidFill>
                        </a:rPr>
                        <a:t>5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 (a, b, c, d + water depth)</a:t>
                      </a:r>
                      <a:r>
                        <a:rPr lang="en-US" sz="1600" b="0" noProof="0" dirty="0">
                          <a:solidFill>
                            <a:srgbClr val="0070C0"/>
                          </a:solidFill>
                        </a:rPr>
                        <a:t>	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/>
                        <a:t> min number of tests/tyre = 27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5352900"/>
                  </a:ext>
                </a:extLst>
              </a:tr>
              <a:tr h="6020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noProof="0" dirty="0"/>
                        <a:t>α = </a:t>
                      </a:r>
                      <a:r>
                        <a:rPr lang="en-US" sz="1600" b="0" noProof="0" dirty="0">
                          <a:solidFill>
                            <a:srgbClr val="0070C0"/>
                          </a:solidFill>
                        </a:rPr>
                        <a:t>0.05</a:t>
                      </a:r>
                      <a:r>
                        <a:rPr lang="en-US" sz="1600" b="0" noProof="0" dirty="0"/>
                        <a:t>, R² =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0.6 </a:t>
                      </a:r>
                    </a:p>
                    <a:p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Number of predictors = </a:t>
                      </a:r>
                      <a:r>
                        <a:rPr lang="en-US" sz="1600" b="0" noProof="0" dirty="0">
                          <a:solidFill>
                            <a:srgbClr val="0070C0"/>
                          </a:solidFill>
                        </a:rPr>
                        <a:t>5 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(a, b, c, d + water depth), </a:t>
                      </a:r>
                      <a:r>
                        <a:rPr lang="en-US" sz="1600" b="1" noProof="0" dirty="0">
                          <a:solidFill>
                            <a:srgbClr val="0070C0"/>
                          </a:solidFill>
                        </a:rPr>
                        <a:t>27 tests/tyre</a:t>
                      </a:r>
                      <a:r>
                        <a:rPr lang="en-US" sz="1600" b="0" noProof="0" dirty="0">
                          <a:solidFill>
                            <a:srgbClr val="0070C0"/>
                          </a:solidFill>
                        </a:rPr>
                        <a:t>	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noProof="0" dirty="0">
                          <a:solidFill>
                            <a:schemeClr val="tx1"/>
                          </a:solidFill>
                        </a:rPr>
                        <a:t>Power </a:t>
                      </a:r>
                      <a:r>
                        <a:rPr lang="fr-FR" sz="2000" b="1" noProof="0" dirty="0" err="1">
                          <a:solidFill>
                            <a:schemeClr val="tx1"/>
                          </a:solidFill>
                        </a:rPr>
                        <a:t>level</a:t>
                      </a:r>
                      <a:r>
                        <a:rPr lang="fr-FR" sz="2000" b="1" noProof="0" dirty="0">
                          <a:solidFill>
                            <a:schemeClr val="tx1"/>
                          </a:solidFill>
                        </a:rPr>
                        <a:t> = 0.79</a:t>
                      </a:r>
                      <a:r>
                        <a:rPr lang="fr-FR" sz="2000" b="1" noProof="0" dirty="0"/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noProof="0" dirty="0"/>
                        <a:t>(OK vs target = 0.8)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8003960"/>
                  </a:ext>
                </a:extLst>
              </a:tr>
              <a:tr h="602015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ETRTO proposal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noProof="0" dirty="0"/>
                        <a:t>α = </a:t>
                      </a:r>
                      <a:r>
                        <a:rPr lang="en-US" sz="1600" b="0" noProof="0" dirty="0">
                          <a:solidFill>
                            <a:srgbClr val="0070C0"/>
                          </a:solidFill>
                        </a:rPr>
                        <a:t>0.05</a:t>
                      </a:r>
                      <a:r>
                        <a:rPr lang="en-US" sz="1600" b="0" noProof="0" dirty="0"/>
                        <a:t>, R² = </a:t>
                      </a:r>
                      <a:r>
                        <a:rPr lang="en-US" sz="1600" b="0" noProof="0" dirty="0">
                          <a:solidFill>
                            <a:srgbClr val="00B050"/>
                          </a:solidFill>
                        </a:rPr>
                        <a:t>0.68 </a:t>
                      </a:r>
                    </a:p>
                    <a:p>
                      <a:r>
                        <a:rPr lang="en-US" sz="1600" b="0" noProof="0" dirty="0"/>
                        <a:t>Number of predictors = </a:t>
                      </a:r>
                      <a:r>
                        <a:rPr lang="en-US" sz="1600" b="0" noProof="0" dirty="0">
                          <a:solidFill>
                            <a:srgbClr val="00B050"/>
                          </a:solidFill>
                        </a:rPr>
                        <a:t>4</a:t>
                      </a:r>
                      <a:r>
                        <a:rPr lang="en-US" sz="16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600" b="1" noProof="0" dirty="0">
                          <a:solidFill>
                            <a:srgbClr val="0070C0"/>
                          </a:solidFill>
                        </a:rPr>
                        <a:t>12 tests/tyre		</a:t>
                      </a:r>
                      <a:endParaRPr lang="en-US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noProof="0" dirty="0">
                          <a:solidFill>
                            <a:schemeClr val="tx1"/>
                          </a:solidFill>
                        </a:rPr>
                        <a:t>Power </a:t>
                      </a:r>
                      <a:r>
                        <a:rPr lang="fr-FR" sz="2000" b="1" noProof="0" dirty="0" err="1">
                          <a:solidFill>
                            <a:schemeClr val="tx1"/>
                          </a:solidFill>
                        </a:rPr>
                        <a:t>level</a:t>
                      </a:r>
                      <a:r>
                        <a:rPr lang="fr-FR" sz="2000" b="1" noProof="0" dirty="0">
                          <a:solidFill>
                            <a:schemeClr val="tx1"/>
                          </a:solidFill>
                        </a:rPr>
                        <a:t> = </a:t>
                      </a:r>
                      <a:r>
                        <a:rPr lang="fr-FR" sz="2000" b="1" noProof="0" dirty="0"/>
                        <a:t>0.84 </a:t>
                      </a:r>
                    </a:p>
                    <a:p>
                      <a:pPr algn="ctr"/>
                      <a:r>
                        <a:rPr lang="en-US" sz="1600" noProof="0" dirty="0"/>
                        <a:t>(OK </a:t>
                      </a:r>
                      <a:r>
                        <a:rPr lang="fr-FR" sz="1600" noProof="0" dirty="0"/>
                        <a:t>vs </a:t>
                      </a:r>
                      <a:r>
                        <a:rPr lang="fr-FR" sz="1600" noProof="0" dirty="0" err="1"/>
                        <a:t>target</a:t>
                      </a:r>
                      <a:r>
                        <a:rPr lang="fr-FR" sz="1600" noProof="0" dirty="0"/>
                        <a:t> = 0.8)</a:t>
                      </a:r>
                      <a:endParaRPr lang="en-US" sz="1600" noProof="0" dirty="0"/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0664685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D0240AB2-767B-CBD3-CC7B-A8997738743F}"/>
              </a:ext>
            </a:extLst>
          </p:cNvPr>
          <p:cNvSpPr/>
          <p:nvPr/>
        </p:nvSpPr>
        <p:spPr>
          <a:xfrm>
            <a:off x="5162363" y="2019863"/>
            <a:ext cx="2688296" cy="75150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BE2E06-E535-E787-EFAE-D76D3F91DEA7}"/>
              </a:ext>
            </a:extLst>
          </p:cNvPr>
          <p:cNvSpPr/>
          <p:nvPr/>
        </p:nvSpPr>
        <p:spPr>
          <a:xfrm>
            <a:off x="7908323" y="2010031"/>
            <a:ext cx="1219201" cy="790833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032B2631-97D3-93EB-61ED-8E34C02B4DDC}"/>
              </a:ext>
            </a:extLst>
          </p:cNvPr>
          <p:cNvCxnSpPr>
            <a:cxnSpLocks/>
          </p:cNvCxnSpPr>
          <p:nvPr/>
        </p:nvCxnSpPr>
        <p:spPr>
          <a:xfrm flipV="1">
            <a:off x="11961339" y="3028761"/>
            <a:ext cx="0" cy="2360249"/>
          </a:xfrm>
          <a:prstGeom prst="straightConnector1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3FDA3363-C841-CE2E-0C52-BBF08B9ECA51}"/>
              </a:ext>
            </a:extLst>
          </p:cNvPr>
          <p:cNvCxnSpPr>
            <a:cxnSpLocks/>
          </p:cNvCxnSpPr>
          <p:nvPr/>
        </p:nvCxnSpPr>
        <p:spPr>
          <a:xfrm flipH="1">
            <a:off x="11549445" y="5389010"/>
            <a:ext cx="411894" cy="0"/>
          </a:xfrm>
          <a:prstGeom prst="straightConnector1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476B5601-5F2C-25BD-AF0E-4D56859AD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3199" y="2833816"/>
            <a:ext cx="5346624" cy="234028"/>
          </a:xfrm>
          <a:prstGeom prst="rect">
            <a:avLst/>
          </a:prstGeom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171D9050-F047-3821-58FA-63059A754854}"/>
              </a:ext>
            </a:extLst>
          </p:cNvPr>
          <p:cNvCxnSpPr>
            <a:cxnSpLocks/>
          </p:cNvCxnSpPr>
          <p:nvPr/>
        </p:nvCxnSpPr>
        <p:spPr>
          <a:xfrm flipH="1" flipV="1">
            <a:off x="9127524" y="2867044"/>
            <a:ext cx="2833815" cy="161717"/>
          </a:xfrm>
          <a:prstGeom prst="straightConnector1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71710F14-C027-C175-5AD6-372BB63B99E5}"/>
              </a:ext>
            </a:extLst>
          </p:cNvPr>
          <p:cNvSpPr/>
          <p:nvPr/>
        </p:nvSpPr>
        <p:spPr>
          <a:xfrm>
            <a:off x="3781067" y="2819813"/>
            <a:ext cx="5346456" cy="328447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CFB68012-A5EA-1CE3-2D50-4F815058293B}"/>
              </a:ext>
            </a:extLst>
          </p:cNvPr>
          <p:cNvCxnSpPr>
            <a:cxnSpLocks/>
          </p:cNvCxnSpPr>
          <p:nvPr/>
        </p:nvCxnSpPr>
        <p:spPr>
          <a:xfrm flipH="1" flipV="1">
            <a:off x="6528620" y="2585884"/>
            <a:ext cx="2294100" cy="1019634"/>
          </a:xfrm>
          <a:prstGeom prst="straightConnector1">
            <a:avLst/>
          </a:prstGeom>
          <a:noFill/>
          <a:ln w="5715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44366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9134EAC-601E-B5F7-6675-EFB71AFE9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proposal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E00170-756D-23CE-1C40-6A7EDC280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648BEA6-B6D2-83EE-23EB-E7A35E8564E6}"/>
              </a:ext>
            </a:extLst>
          </p:cNvPr>
          <p:cNvSpPr txBox="1"/>
          <p:nvPr/>
        </p:nvSpPr>
        <p:spPr>
          <a:xfrm>
            <a:off x="278865" y="1223753"/>
            <a:ext cx="10172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24 </a:t>
            </a:r>
            <a:r>
              <a:rPr lang="fr-FR" sz="2400" b="1" dirty="0" err="1"/>
              <a:t>SKU’s</a:t>
            </a:r>
            <a:r>
              <a:rPr lang="fr-FR" sz="2400" b="1" dirty="0"/>
              <a:t>, 15 test centers, </a:t>
            </a:r>
            <a:r>
              <a:rPr lang="fr-FR" sz="2400" b="1" dirty="0" err="1"/>
              <a:t>each</a:t>
            </a:r>
            <a:r>
              <a:rPr lang="fr-FR" sz="2400" b="1" dirty="0"/>
              <a:t> test center </a:t>
            </a:r>
            <a:r>
              <a:rPr lang="fr-FR" sz="2400" b="1" dirty="0" err="1"/>
              <a:t>testing</a:t>
            </a:r>
            <a:r>
              <a:rPr lang="fr-FR" sz="2400" b="1" dirty="0"/>
              <a:t> 8 </a:t>
            </a:r>
            <a:r>
              <a:rPr lang="fr-FR" sz="2400" b="1" dirty="0" err="1"/>
              <a:t>SKU’s</a:t>
            </a:r>
            <a:r>
              <a:rPr lang="fr-FR" sz="2400" b="1" dirty="0"/>
              <a:t>, 3 </a:t>
            </a:r>
            <a:r>
              <a:rPr lang="fr-FR" sz="2400" b="1" dirty="0" err="1"/>
              <a:t>repetitions</a:t>
            </a:r>
            <a:r>
              <a:rPr lang="fr-FR" sz="2400" b="1" dirty="0"/>
              <a:t>, </a:t>
            </a:r>
            <a:r>
              <a:rPr lang="fr-FR" sz="2400" b="1" dirty="0" err="1"/>
              <a:t>each</a:t>
            </a:r>
            <a:r>
              <a:rPr lang="fr-FR" sz="2400" b="1" dirty="0"/>
              <a:t> SKU </a:t>
            </a:r>
            <a:r>
              <a:rPr lang="fr-FR" sz="2400" b="1" dirty="0" err="1"/>
              <a:t>tested</a:t>
            </a:r>
            <a:r>
              <a:rPr lang="fr-FR" sz="2400" b="1" dirty="0"/>
              <a:t> in 5 test centers:</a:t>
            </a:r>
            <a:endParaRPr lang="fr-BE" sz="2400" b="1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3EEC6F6-A460-F606-D310-D45AEC03E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51" y="5642660"/>
            <a:ext cx="11180896" cy="63486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sz="2400" b="1" dirty="0"/>
              <a:t>Still considering the agreed test sequence “SRTT16 worn – Candidates – SRTT16 worn”, two levels low/high of wet surface temperatures and two levels of water height (e.g. 0.7 / 1.3 mm) for capable test centers</a:t>
            </a:r>
            <a:endParaRPr lang="en-US" sz="1600" b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14DEF1B-A6D8-B394-E77A-E8FC16541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892" y="2054750"/>
            <a:ext cx="10172844" cy="347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9550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C9356-2499-5A9F-8251-0C083E069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0E3EE-B594-183A-6A77-D43F47B7D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F50379-008E-E38A-D37E-81EA2189E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85CD5D-D6D4-345F-8942-408E4DD53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AD97EF-1B93-3BD2-356E-F2ECC15AF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93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CF612D-633A-4244-B667-443C4D3D5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324" y="1285799"/>
            <a:ext cx="10912476" cy="4686376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51" y="76414"/>
            <a:ext cx="10515600" cy="809411"/>
          </a:xfrm>
        </p:spPr>
        <p:txBody>
          <a:bodyPr>
            <a:normAutofit/>
          </a:bodyPr>
          <a:lstStyle/>
          <a:p>
            <a:r>
              <a:rPr lang="fr-FR" sz="3600" b="1" dirty="0"/>
              <a:t>CONTEXT &amp; OBJECTIVES</a:t>
            </a:r>
            <a:endParaRPr lang="en-US" sz="36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2C787B3-3D9B-39C5-6CF9-758C604471E9}"/>
              </a:ext>
            </a:extLst>
          </p:cNvPr>
          <p:cNvSpPr txBox="1"/>
          <p:nvPr/>
        </p:nvSpPr>
        <p:spPr>
          <a:xfrm>
            <a:off x="133513" y="643778"/>
            <a:ext cx="10912475" cy="5086350"/>
          </a:xfrm>
          <a:prstGeom prst="rect">
            <a:avLst/>
          </a:prstGeom>
          <a:noFill/>
        </p:spPr>
        <p:txBody>
          <a:bodyPr wrap="square" rIns="1800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RECALL OF THE AGREEMENTS AND OBJECTIVES OF THE IWG WGWT TEST CAMPAIGN 2024/2025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u="sng" dirty="0"/>
              <a:t>IWG WGWT Agreements in 60</a:t>
            </a:r>
            <a:r>
              <a:rPr lang="en-US" sz="2000" b="1" u="sng" baseline="30000" dirty="0"/>
              <a:t>th</a:t>
            </a:r>
            <a:r>
              <a:rPr lang="en-US" sz="2000" b="1" u="sng" dirty="0"/>
              <a:t> session.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2-stage approach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KPI shall be the weighted standard deviation σ (per </a:t>
            </a:r>
            <a:r>
              <a:rPr lang="en-US" sz="2000" b="1" dirty="0" err="1"/>
              <a:t>tyre</a:t>
            </a:r>
            <a:r>
              <a:rPr lang="en-US" sz="2000" b="1" dirty="0"/>
              <a:t> category) (IWG WGWT discussed on how to fix the target level of weighted standard deviation σ).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u="sng" dirty="0"/>
              <a:t>Objectives for stage 1: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to verify the effectiveness of the proposed change in wetted frictional properties, and its impact on candidate tires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To provide sufficient test samples number for statistical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To test at 2 ‘extreme’ temperatures (with the expectation to have better results than in 2019-2021).</a:t>
            </a:r>
          </a:p>
          <a:p>
            <a:pPr lvl="1"/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u="sng" dirty="0"/>
              <a:t>Objectives for stage 2:</a:t>
            </a:r>
            <a:r>
              <a:rPr lang="en-US" sz="2000" b="1" dirty="0"/>
              <a:t> subject to the results and conclusions of stage 1. </a:t>
            </a:r>
            <a:endParaRPr lang="en-US" sz="20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566749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A002496-C195-AE03-769A-9C5909292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494" y="1542513"/>
            <a:ext cx="10515600" cy="4082987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Considering</a:t>
            </a:r>
            <a:r>
              <a:rPr lang="fr-FR" dirty="0"/>
              <a:t> the IWG WGWT </a:t>
            </a:r>
            <a:r>
              <a:rPr lang="fr-FR" dirty="0" err="1"/>
              <a:t>agreements</a:t>
            </a:r>
            <a:r>
              <a:rPr lang="fr-FR" dirty="0"/>
              <a:t> and the ETRTO + JASIC objectives, ETRTO </a:t>
            </a:r>
            <a:r>
              <a:rPr lang="fr-FR" dirty="0" err="1"/>
              <a:t>further</a:t>
            </a:r>
            <a:r>
              <a:rPr lang="fr-FR" dirty="0"/>
              <a:t> </a:t>
            </a:r>
            <a:r>
              <a:rPr lang="fr-FR" dirty="0" err="1"/>
              <a:t>reflected</a:t>
            </a:r>
            <a:r>
              <a:rPr lang="fr-FR" dirty="0"/>
              <a:t> on the </a:t>
            </a:r>
            <a:r>
              <a:rPr lang="fr-FR" dirty="0" err="1"/>
              <a:t>co</a:t>
            </a:r>
            <a:r>
              <a:rPr lang="fr-FR" dirty="0"/>
              <a:t>-chair document WT-60-2 and made the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 err="1"/>
              <a:t>proposal</a:t>
            </a:r>
            <a:r>
              <a:rPr lang="fr-FR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i="1" dirty="0"/>
              <a:t>Establish the objective for the test precision improvement (KPI) in a quantified manner along with the relevant justifications.</a:t>
            </a:r>
            <a:endParaRPr lang="fr-BE" sz="2400" i="1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6F58C29-037B-0E34-EFDF-E6611E1FD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thoughts</a:t>
            </a:r>
            <a:r>
              <a:rPr lang="fr-FR" dirty="0"/>
              <a:t> for stage 1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3254A3-DFAA-264A-63F7-570471693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2B70B8-85BB-306C-996B-029116207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7CC2F4-4AA3-1383-0B64-0ED4D699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06BF973B-AEB2-3AE6-0BD6-984821066A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407708"/>
              </p:ext>
            </p:extLst>
          </p:nvPr>
        </p:nvGraphicFramePr>
        <p:xfrm>
          <a:off x="1088464" y="3567953"/>
          <a:ext cx="10171207" cy="2789733"/>
        </p:xfrm>
        <a:graphic>
          <a:graphicData uri="http://schemas.openxmlformats.org/drawingml/2006/table">
            <a:tbl>
              <a:tblPr/>
              <a:tblGrid>
                <a:gridCol w="5481864">
                  <a:extLst>
                    <a:ext uri="{9D8B030D-6E8A-4147-A177-3AD203B41FA5}">
                      <a16:colId xmlns:a16="http://schemas.microsoft.com/office/drawing/2014/main" val="3791920810"/>
                    </a:ext>
                  </a:extLst>
                </a:gridCol>
                <a:gridCol w="4689343">
                  <a:extLst>
                    <a:ext uri="{9D8B030D-6E8A-4147-A177-3AD203B41FA5}">
                      <a16:colId xmlns:a16="http://schemas.microsoft.com/office/drawing/2014/main" val="4112627339"/>
                    </a:ext>
                  </a:extLst>
                </a:gridCol>
              </a:tblGrid>
              <a:tr h="214595">
                <a:tc>
                  <a:txBody>
                    <a:bodyPr/>
                    <a:lstStyle/>
                    <a:p>
                      <a:pPr algn="l" fontAlgn="b"/>
                      <a:r>
                        <a:rPr lang="fr-B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consideration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proposal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7365870"/>
                  </a:ext>
                </a:extLst>
              </a:tr>
              <a:tr h="257513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 is not correct to use the same target as worn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tyres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are more sensitive to wet conditions than new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tyres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higher variability is to be expected. Expected variation cannot be 0,065 and 0,060 for Normal and 3PMSF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repectively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The JASIC proposed target has to be seen as a theoretical target but shall be verified considering the current testing technology.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ETRTO find the proposal of the 2-stage approach as appropriate. To fix the dispersion target now is too premature, as ETRTO proposal for stage 1 is to verify the test method precision improvement considering the proposed improvements (including JASIC requirements: extreme temperatures and sufficient test samples number for statistical analysis). After this stage 1, to evaluate the test method dispersion and then to refine the target to be reached (in a 2nd stage plan). This verification should be done comparing the Weighted Standard Deviation from 2024-2025 stage 1 test campaign versus previous 2019-2021 test campaign.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652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084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A002496-C195-AE03-769A-9C5909292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442929"/>
            <a:ext cx="10515600" cy="4082987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sz="2400" i="1" dirty="0"/>
              <a:t>Establish the current test precision following all the recent changes introduced / planned. Establish the remaining dispersion sources not solved yet.</a:t>
            </a:r>
          </a:p>
          <a:p>
            <a:pPr marL="514350" indent="-514350">
              <a:buFont typeface="+mj-lt"/>
              <a:buAutoNum type="arabicPeriod" startAt="2"/>
            </a:pPr>
            <a:endParaRPr lang="en-US" sz="2400" dirty="0"/>
          </a:p>
          <a:p>
            <a:pPr marL="514350" indent="-514350">
              <a:buFont typeface="+mj-lt"/>
              <a:buAutoNum type="arabicPeriod" startAt="2"/>
            </a:pPr>
            <a:endParaRPr lang="en-US" sz="24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400" i="1" dirty="0"/>
              <a:t>If the improvement objective is not reached, which possible alternative approaches could be investigated?</a:t>
            </a:r>
            <a:endParaRPr lang="fr-BE" sz="2400" i="1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6F58C29-037B-0E34-EFDF-E6611E1FD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thoughts</a:t>
            </a:r>
            <a:r>
              <a:rPr lang="fr-FR" dirty="0"/>
              <a:t> for stage 1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3254A3-DFAA-264A-63F7-570471693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2B70B8-85BB-306C-996B-029116207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7CC2F4-4AA3-1383-0B64-0ED4D699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83EC0966-8C7F-AC1E-B832-707A3534B8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867335"/>
              </p:ext>
            </p:extLst>
          </p:nvPr>
        </p:nvGraphicFramePr>
        <p:xfrm>
          <a:off x="1193799" y="2189694"/>
          <a:ext cx="7366000" cy="1294728"/>
        </p:xfrm>
        <a:graphic>
          <a:graphicData uri="http://schemas.openxmlformats.org/drawingml/2006/table">
            <a:tbl>
              <a:tblPr/>
              <a:tblGrid>
                <a:gridCol w="4013200">
                  <a:extLst>
                    <a:ext uri="{9D8B030D-6E8A-4147-A177-3AD203B41FA5}">
                      <a16:colId xmlns:a16="http://schemas.microsoft.com/office/drawing/2014/main" val="3580726746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289514745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consideration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proposal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217842"/>
                  </a:ext>
                </a:extLst>
              </a:tr>
              <a:tr h="105088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Stage to verify/confirm the test method precision improvement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ETRTO is in favor for a 2-stage approach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695989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50EEB921-3C5D-7D06-DB21-5D465C45DC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997023"/>
              </p:ext>
            </p:extLst>
          </p:nvPr>
        </p:nvGraphicFramePr>
        <p:xfrm>
          <a:off x="1193799" y="3920052"/>
          <a:ext cx="9725213" cy="2791460"/>
        </p:xfrm>
        <a:graphic>
          <a:graphicData uri="http://schemas.openxmlformats.org/drawingml/2006/table">
            <a:tbl>
              <a:tblPr/>
              <a:tblGrid>
                <a:gridCol w="4013200">
                  <a:extLst>
                    <a:ext uri="{9D8B030D-6E8A-4147-A177-3AD203B41FA5}">
                      <a16:colId xmlns:a16="http://schemas.microsoft.com/office/drawing/2014/main" val="1736233870"/>
                    </a:ext>
                  </a:extLst>
                </a:gridCol>
                <a:gridCol w="5712013">
                  <a:extLst>
                    <a:ext uri="{9D8B030D-6E8A-4147-A177-3AD203B41FA5}">
                      <a16:colId xmlns:a16="http://schemas.microsoft.com/office/drawing/2014/main" val="2918032694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B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</a:t>
                      </a:r>
                      <a:r>
                        <a:rPr lang="fr-B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consideration</a:t>
                      </a:r>
                      <a:endParaRPr lang="fr-B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proposal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325708"/>
                  </a:ext>
                </a:extLst>
              </a:tr>
              <a:tr h="2578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 if water depth is an influent parameter, the real dispersion source is the conjunction of [ track grip level + water depth ]  (50/50), not only water depth. The correction by the LTD SRTT takes well into account this overall influent parameter and it has been already demonstrated as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statistically significant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JASIC calculation methodology for number of </a:t>
                      </a:r>
                      <a:r>
                        <a:rPr lang="en-US" sz="14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tyres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to be tested (N) can be considered as correct when considering 5 coefficients. However, for ETRTO the stage 1 shall be based on the verification of the test method precision improvement and so consider the </a:t>
                      </a:r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correction formula with 4 coefficients. Considering 4 coefficients will lead to a </a:t>
                      </a:r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N = 24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as proposed in ETRTO workplan for step 1 for a </a:t>
                      </a:r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margin of error of 5%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.(see appendix) </a:t>
                      </a:r>
                    </a:p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ETRTO workplan is considering </a:t>
                      </a:r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3 repetitions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considering different temperatures. ETRTO agree with JASIC proposal to test at </a:t>
                      </a:r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low and high temperature ranges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179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6382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A002496-C195-AE03-769A-9C5909292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sz="2400" i="1" dirty="0"/>
              <a:t>Water depth introduction in the correction formula, restriction of the test watering systems.</a:t>
            </a:r>
          </a:p>
          <a:p>
            <a:pPr marL="514350" indent="-514350">
              <a:buFont typeface="+mj-lt"/>
              <a:buAutoNum type="arabicPeriod" startAt="4"/>
            </a:pPr>
            <a:endParaRPr lang="en-US" sz="24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6F58C29-037B-0E34-EFDF-E6611E1FD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thoughts</a:t>
            </a:r>
            <a:r>
              <a:rPr lang="fr-FR" dirty="0"/>
              <a:t> for stage 1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3254A3-DFAA-264A-63F7-570471693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2B70B8-85BB-306C-996B-029116207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7CC2F4-4AA3-1383-0B64-0ED4D699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A74340BE-EAEC-CFC0-8AD3-37930C850F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393375"/>
              </p:ext>
            </p:extLst>
          </p:nvPr>
        </p:nvGraphicFramePr>
        <p:xfrm>
          <a:off x="1208743" y="2497259"/>
          <a:ext cx="9495116" cy="3528060"/>
        </p:xfrm>
        <a:graphic>
          <a:graphicData uri="http://schemas.openxmlformats.org/drawingml/2006/table">
            <a:tbl>
              <a:tblPr/>
              <a:tblGrid>
                <a:gridCol w="4474881">
                  <a:extLst>
                    <a:ext uri="{9D8B030D-6E8A-4147-A177-3AD203B41FA5}">
                      <a16:colId xmlns:a16="http://schemas.microsoft.com/office/drawing/2014/main" val="1103133878"/>
                    </a:ext>
                  </a:extLst>
                </a:gridCol>
                <a:gridCol w="5020235">
                  <a:extLst>
                    <a:ext uri="{9D8B030D-6E8A-4147-A177-3AD203B41FA5}">
                      <a16:colId xmlns:a16="http://schemas.microsoft.com/office/drawing/2014/main" val="4254178548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t"/>
                      <a:r>
                        <a:rPr lang="fr-B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consideration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B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proposal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7496287"/>
                  </a:ext>
                </a:extLst>
              </a:tr>
              <a:tr h="33147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review the correction formula takes time and testing capacity way too long than required to arrive in 2026 with definite results. ETRTO's proposal has a higher feasibility, and results can be provided in time, keeping considering water depth influence within BFC and µpeak factors. An improvement of the factors has been proposed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For ETRTO, the stage 1 </a:t>
                      </a:r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cannot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consider the modification of the correction formula for the following reasons:</a:t>
                      </a:r>
                      <a:b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1. </a:t>
                      </a:r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trailer and vehicle method to be considered in the same timeframe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(vehicle method not considered by JASIC) It is not correct to penalize CP's using vehicle method. </a:t>
                      </a:r>
                      <a:b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2. test sample proposed by JASIC is </a:t>
                      </a:r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not statistically relevant to modify the formula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b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3. There is </a:t>
                      </a:r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no unique method to master and measure the water depth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seen by the </a:t>
                      </a:r>
                      <a:r>
                        <a:rPr lang="en-US" sz="14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tyre</a:t>
                      </a: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during testing.</a:t>
                      </a:r>
                      <a:b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For ETRTO any modification to the correction formula is only possible, if deemed valuable and necessary, based on a targeted stage 2 test campaign (timeline and scope to be defined)</a:t>
                      </a:r>
                      <a:b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On  the proposal on restriction of the test method, this could penalize some Contracting Parties as tests need to be executable (accessible, affordable, repeatable, reproducible)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0716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8257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A002496-C195-AE03-769A-9C5909292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sz="2400" i="1" dirty="0"/>
              <a:t>Importance of improvement of certification test precision</a:t>
            </a:r>
          </a:p>
          <a:p>
            <a:pPr marL="514350" indent="-514350">
              <a:buFont typeface="+mj-lt"/>
              <a:buAutoNum type="arabicPeriod" startAt="5"/>
            </a:pPr>
            <a:endParaRPr lang="en-US" sz="2400" dirty="0"/>
          </a:p>
          <a:p>
            <a:pPr marL="514350" indent="-514350">
              <a:buFont typeface="+mj-lt"/>
              <a:buAutoNum type="arabicPeriod" startAt="5"/>
            </a:pPr>
            <a:endParaRPr lang="en-US" sz="2400" dirty="0"/>
          </a:p>
          <a:p>
            <a:pPr marL="514350" indent="-514350">
              <a:buFont typeface="+mj-lt"/>
              <a:buAutoNum type="arabicPeriod" startAt="5"/>
            </a:pPr>
            <a:endParaRPr lang="en-US" sz="2400" dirty="0"/>
          </a:p>
          <a:p>
            <a:pPr marL="514350" indent="-514350">
              <a:buFont typeface="+mj-lt"/>
              <a:buAutoNum type="arabicPeriod" startAt="5"/>
            </a:pPr>
            <a:r>
              <a:rPr lang="en-US" sz="2400" i="1" dirty="0"/>
              <a:t>Workplan cost and resources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6F58C29-037B-0E34-EFDF-E6611E1FD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thoughts</a:t>
            </a:r>
            <a:r>
              <a:rPr lang="fr-FR" dirty="0"/>
              <a:t> for stage 1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3254A3-DFAA-264A-63F7-570471693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2B70B8-85BB-306C-996B-029116207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7CC2F4-4AA3-1383-0B64-0ED4D699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FA55820B-10C5-4D71-AB69-A8E58B146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104092"/>
              </p:ext>
            </p:extLst>
          </p:nvPr>
        </p:nvGraphicFramePr>
        <p:xfrm>
          <a:off x="1193800" y="2306217"/>
          <a:ext cx="7366000" cy="1219200"/>
        </p:xfrm>
        <a:graphic>
          <a:graphicData uri="http://schemas.openxmlformats.org/drawingml/2006/table">
            <a:tbl>
              <a:tblPr/>
              <a:tblGrid>
                <a:gridCol w="4507753">
                  <a:extLst>
                    <a:ext uri="{9D8B030D-6E8A-4147-A177-3AD203B41FA5}">
                      <a16:colId xmlns:a16="http://schemas.microsoft.com/office/drawing/2014/main" val="1369342075"/>
                    </a:ext>
                  </a:extLst>
                </a:gridCol>
                <a:gridCol w="2858247">
                  <a:extLst>
                    <a:ext uri="{9D8B030D-6E8A-4147-A177-3AD203B41FA5}">
                      <a16:colId xmlns:a16="http://schemas.microsoft.com/office/drawing/2014/main" val="317153601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t"/>
                      <a:r>
                        <a:rPr lang="fr-BE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consideration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BE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ETRTO proposal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8712875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l" fontAlgn="t"/>
                      <a:r>
                        <a:rPr lang="fr-B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How to consider the eligibility of the STD reduction considering that it is needed for type approval test?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5817179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372E80AD-07D6-66DB-6D3C-0AA798F74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105424"/>
              </p:ext>
            </p:extLst>
          </p:nvPr>
        </p:nvGraphicFramePr>
        <p:xfrm>
          <a:off x="1193800" y="4039617"/>
          <a:ext cx="8425329" cy="2194560"/>
        </p:xfrm>
        <a:graphic>
          <a:graphicData uri="http://schemas.openxmlformats.org/drawingml/2006/table">
            <a:tbl>
              <a:tblPr/>
              <a:tblGrid>
                <a:gridCol w="4516718">
                  <a:extLst>
                    <a:ext uri="{9D8B030D-6E8A-4147-A177-3AD203B41FA5}">
                      <a16:colId xmlns:a16="http://schemas.microsoft.com/office/drawing/2014/main" val="4081430968"/>
                    </a:ext>
                  </a:extLst>
                </a:gridCol>
                <a:gridCol w="3908611">
                  <a:extLst>
                    <a:ext uri="{9D8B030D-6E8A-4147-A177-3AD203B41FA5}">
                      <a16:colId xmlns:a16="http://schemas.microsoft.com/office/drawing/2014/main" val="3579729528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t"/>
                      <a:r>
                        <a:rPr lang="fr-BE" sz="16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ETRTO consideration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BE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ETRTO </a:t>
                      </a:r>
                      <a:r>
                        <a:rPr lang="fr-BE" sz="16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endParaRPr lang="fr-BE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2357303"/>
                  </a:ext>
                </a:extLst>
              </a:tr>
              <a:tr h="1104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JASIC'S Test plan is unbalanced amongst Technical Centers and it doesn't take in consideration all possible testing modes (trailer with self watering system, trailer with external watering system, vehicle)</a:t>
                      </a:r>
                      <a:r>
                        <a:rPr lang="en-US" sz="1600" b="0" i="0" u="none" strike="sng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ETRTO proposal, is considering well the balance between testing capacity and relevant dataset for stage 1 considering the limitations of the timeframe we have to work in.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All Technical Centers involved in the testing plan should not to penalize anyone, to maximize results array and split costs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621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48408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46B00CC-6C77-F578-6437-F96443A63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921" y="1896917"/>
            <a:ext cx="10724031" cy="40750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/>
              <a:t>ETRTO workplan complies with the IWG WGWT stage 1 requirements</a:t>
            </a:r>
            <a:endParaRPr lang="fr-BE" sz="2400" b="1" dirty="0"/>
          </a:p>
          <a:p>
            <a:endParaRPr lang="fr-BE" sz="2400" dirty="0"/>
          </a:p>
          <a:p>
            <a:r>
              <a:rPr lang="fr-BE" sz="2400" dirty="0"/>
              <a:t>Following ETRTO </a:t>
            </a:r>
            <a:r>
              <a:rPr lang="fr-BE" sz="2400" dirty="0" err="1"/>
              <a:t>calculations</a:t>
            </a:r>
            <a:r>
              <a:rPr lang="fr-BE" sz="2400" dirty="0"/>
              <a:t>, the ETRTO </a:t>
            </a:r>
            <a:r>
              <a:rPr lang="fr-BE" sz="2400" dirty="0" err="1"/>
              <a:t>proposed</a:t>
            </a:r>
            <a:r>
              <a:rPr lang="fr-BE" sz="2400" dirty="0"/>
              <a:t> plan (</a:t>
            </a:r>
            <a:r>
              <a:rPr lang="fr-BE" sz="2400" dirty="0" err="1"/>
              <a:t>see</a:t>
            </a:r>
            <a:r>
              <a:rPr lang="fr-BE" sz="2400" dirty="0"/>
              <a:t> </a:t>
            </a:r>
            <a:r>
              <a:rPr lang="fr-BE" sz="2400" dirty="0" err="1"/>
              <a:t>appendix</a:t>
            </a:r>
            <a:r>
              <a:rPr lang="fr-BE" sz="2400" dirty="0"/>
              <a:t> )</a:t>
            </a:r>
          </a:p>
          <a:p>
            <a:pPr marL="0" indent="0">
              <a:buNone/>
            </a:pPr>
            <a:r>
              <a:rPr lang="fr-BE" sz="2400" dirty="0"/>
              <a:t> </a:t>
            </a:r>
          </a:p>
          <a:p>
            <a:endParaRPr lang="fr-BE" sz="2400" dirty="0"/>
          </a:p>
          <a:p>
            <a:pPr marL="0" indent="0">
              <a:buNone/>
            </a:pPr>
            <a:r>
              <a:rPr lang="fr-BE" sz="2400" dirty="0"/>
              <a:t>							</a:t>
            </a:r>
            <a:r>
              <a:rPr lang="fr-BE" sz="2400" dirty="0" err="1"/>
              <a:t>is</a:t>
            </a:r>
            <a:r>
              <a:rPr lang="fr-BE" sz="2400" dirty="0"/>
              <a:t> in line </a:t>
            </a:r>
            <a:r>
              <a:rPr lang="fr-BE" sz="2400" dirty="0" err="1"/>
              <a:t>with</a:t>
            </a:r>
            <a:r>
              <a:rPr lang="fr-BE" sz="2400" dirty="0"/>
              <a:t> JASIC </a:t>
            </a:r>
            <a:r>
              <a:rPr lang="fr-BE" sz="2400" dirty="0" err="1"/>
              <a:t>approach</a:t>
            </a:r>
            <a:endParaRPr lang="fr-BE" sz="2400" dirty="0"/>
          </a:p>
          <a:p>
            <a:pPr marL="0" indent="0">
              <a:buNone/>
            </a:pPr>
            <a:endParaRPr lang="fr-BE" sz="2400" dirty="0"/>
          </a:p>
          <a:p>
            <a:r>
              <a:rPr lang="en-US" sz="2400" b="1" dirty="0"/>
              <a:t>Stage 1 </a:t>
            </a:r>
            <a:r>
              <a:rPr lang="en-US" sz="2400" dirty="0"/>
              <a:t>will allow to </a:t>
            </a:r>
            <a:r>
              <a:rPr lang="en-US" sz="2400" b="1" dirty="0"/>
              <a:t>confirm the effectiveness of the proposed change in wetted frictional properties</a:t>
            </a:r>
            <a:r>
              <a:rPr lang="en-US" sz="2400" dirty="0"/>
              <a:t>, and its impact on candidate tires by considering a </a:t>
            </a:r>
            <a:r>
              <a:rPr lang="en-US" sz="2400" b="1" dirty="0"/>
              <a:t>statistical relevant sample </a:t>
            </a:r>
            <a:r>
              <a:rPr lang="en-US" sz="2400" dirty="0"/>
              <a:t>and assessing </a:t>
            </a:r>
            <a:r>
              <a:rPr lang="en-US" sz="2400" b="1" dirty="0"/>
              <a:t>low and high temperature ranges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fr-BE" sz="2400" dirty="0"/>
          </a:p>
          <a:p>
            <a:endParaRPr lang="fr-BE" sz="2400" dirty="0"/>
          </a:p>
          <a:p>
            <a:pPr marL="0" indent="0">
              <a:buNone/>
            </a:pPr>
            <a:endParaRPr lang="fr-BE" sz="2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E94C51-B7DD-3F2F-95EA-C312F1974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DA8D4C-424E-3D22-3497-303C44603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698047-08B4-5E35-A445-9FF8A1B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9DD4D4A-303F-CF29-EFDF-17F0A8981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235" y="3296643"/>
            <a:ext cx="8905883" cy="43307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5271C0C-1BB9-23EF-9CF6-EE2DAE373F92}"/>
              </a:ext>
            </a:extLst>
          </p:cNvPr>
          <p:cNvSpPr/>
          <p:nvPr/>
        </p:nvSpPr>
        <p:spPr>
          <a:xfrm>
            <a:off x="661734" y="3191690"/>
            <a:ext cx="9932512" cy="647222"/>
          </a:xfrm>
          <a:prstGeom prst="rect">
            <a:avLst/>
          </a:prstGeom>
          <a:solidFill>
            <a:schemeClr val="accent1">
              <a:alpha val="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9E79638D-F1D2-BDEE-7912-7F5E89E89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2569173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5E704EF-7F54-A3BB-45C5-181D3E809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Stage 2 </a:t>
            </a:r>
            <a:r>
              <a:rPr lang="en-US" dirty="0"/>
              <a:t>subject to the results and conclusions of stage 1.</a:t>
            </a:r>
            <a:endParaRPr lang="fr-BE" dirty="0"/>
          </a:p>
          <a:p>
            <a:r>
              <a:rPr lang="fr-BE" dirty="0"/>
              <a:t>Stage 2 to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eventually</a:t>
            </a:r>
            <a:r>
              <a:rPr lang="fr-BE" dirty="0"/>
              <a:t> </a:t>
            </a:r>
            <a:r>
              <a:rPr lang="fr-BE" dirty="0" err="1"/>
              <a:t>performed</a:t>
            </a:r>
            <a:r>
              <a:rPr lang="fr-BE" dirty="0"/>
              <a:t>: </a:t>
            </a:r>
          </a:p>
          <a:p>
            <a:pPr lvl="1"/>
            <a:r>
              <a:rPr lang="fr-BE" dirty="0"/>
              <a:t>on a </a:t>
            </a:r>
            <a:r>
              <a:rPr lang="fr-BE" dirty="0" err="1"/>
              <a:t>selected</a:t>
            </a:r>
            <a:r>
              <a:rPr lang="fr-BE" dirty="0"/>
              <a:t> UN 1958 agreement </a:t>
            </a:r>
            <a:r>
              <a:rPr lang="fr-BE" dirty="0" err="1"/>
              <a:t>market</a:t>
            </a:r>
            <a:r>
              <a:rPr lang="fr-BE" dirty="0"/>
              <a:t> </a:t>
            </a:r>
            <a:r>
              <a:rPr lang="fr-BE" dirty="0" err="1"/>
              <a:t>sample</a:t>
            </a:r>
            <a:r>
              <a:rPr lang="fr-BE" dirty="0"/>
              <a:t> </a:t>
            </a:r>
            <a:r>
              <a:rPr lang="fr-BE" dirty="0" err="1"/>
              <a:t>with</a:t>
            </a:r>
            <a:r>
              <a:rPr lang="fr-BE" dirty="0"/>
              <a:t> the </a:t>
            </a:r>
            <a:r>
              <a:rPr lang="fr-BE" dirty="0" err="1"/>
              <a:t>necessary</a:t>
            </a:r>
            <a:r>
              <a:rPr lang="fr-BE" dirty="0"/>
              <a:t> </a:t>
            </a:r>
            <a:r>
              <a:rPr lang="fr-BE" dirty="0" err="1"/>
              <a:t>statistical</a:t>
            </a:r>
            <a:r>
              <a:rPr lang="fr-BE" dirty="0"/>
              <a:t> relevance; </a:t>
            </a:r>
          </a:p>
          <a:p>
            <a:pPr lvl="1"/>
            <a:r>
              <a:rPr lang="fr-BE" dirty="0" err="1"/>
              <a:t>considering</a:t>
            </a:r>
            <a:r>
              <a:rPr lang="fr-BE" dirty="0"/>
              <a:t> all test </a:t>
            </a:r>
            <a:r>
              <a:rPr lang="fr-BE" dirty="0" err="1"/>
              <a:t>methods</a:t>
            </a:r>
            <a:r>
              <a:rPr lang="fr-BE" dirty="0"/>
              <a:t> and </a:t>
            </a:r>
            <a:r>
              <a:rPr lang="fr-BE" dirty="0" err="1"/>
              <a:t>watering</a:t>
            </a:r>
            <a:r>
              <a:rPr lang="fr-BE" dirty="0"/>
              <a:t> </a:t>
            </a:r>
            <a:r>
              <a:rPr lang="fr-BE" dirty="0" err="1"/>
              <a:t>systems</a:t>
            </a:r>
            <a:r>
              <a:rPr lang="fr-BE" dirty="0"/>
              <a:t>.</a:t>
            </a:r>
          </a:p>
          <a:p>
            <a:pPr marL="0" indent="0">
              <a:buNone/>
            </a:pPr>
            <a:r>
              <a:rPr lang="fr-BE" dirty="0"/>
              <a:t> </a:t>
            </a:r>
          </a:p>
          <a:p>
            <a:pPr marL="0" indent="0">
              <a:buNone/>
            </a:pPr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294E6A6-29FB-9284-3312-12BCC46F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ETRTO vision for Stage 2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1281AA-1B10-AE5C-F4A5-02F95DDF1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6BF572-10FE-3269-F40C-93C1FA054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EF39E4-5202-2061-3D2B-AB106E407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122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Appendix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July 29,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425</TotalTime>
  <Words>1432</Words>
  <Application>Microsoft Office PowerPoint</Application>
  <PresentationFormat>Grand écran</PresentationFormat>
  <Paragraphs>136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ETRTO additional inputs for IWG WGWT workplan 2024-2025</vt:lpstr>
      <vt:lpstr>CONTEXT &amp; OBJECTIVES</vt:lpstr>
      <vt:lpstr>ETRTO thoughts for stage 1</vt:lpstr>
      <vt:lpstr>ETRTO thoughts for stage 1</vt:lpstr>
      <vt:lpstr>ETRTO thoughts for stage 1</vt:lpstr>
      <vt:lpstr>ETRTO thoughts for stage 1</vt:lpstr>
      <vt:lpstr>Conclusions</vt:lpstr>
      <vt:lpstr>ETRTO vision for Stage 2</vt:lpstr>
      <vt:lpstr>Appendix</vt:lpstr>
      <vt:lpstr>HOW TO DESIGN STAGE 1 TEST CAMPAIGN</vt:lpstr>
      <vt:lpstr>Présentation PowerPoint</vt:lpstr>
      <vt:lpstr>ETRTO proposal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60</cp:revision>
  <dcterms:created xsi:type="dcterms:W3CDTF">2021-11-17T09:31:58Z</dcterms:created>
  <dcterms:modified xsi:type="dcterms:W3CDTF">2024-07-29T07:58:12Z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2024-04-09T14:56:17Z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743bf91e-a649-43c5-af17-c859db3cd322</vt:lpwstr>
  </property>
  <property fmtid="{D5CDD505-2E9C-101B-9397-08002B2CF9AE}" pid="8" name="MSIP_Label_09e9a456-2778-4ca9-be06-1190b1e1118a_ContentBits">
    <vt:lpwstr>0</vt:lpwstr>
  </property>
</Properties>
</file>