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95" r:id="rId4"/>
    <p:sldMasterId id="2147483697" r:id="rId5"/>
  </p:sldMasterIdLst>
  <p:notesMasterIdLst>
    <p:notesMasterId r:id="rId26"/>
  </p:notesMasterIdLst>
  <p:sldIdLst>
    <p:sldId id="365" r:id="rId6"/>
    <p:sldId id="650" r:id="rId7"/>
    <p:sldId id="682" r:id="rId8"/>
    <p:sldId id="2147482642" r:id="rId9"/>
    <p:sldId id="702" r:id="rId10"/>
    <p:sldId id="715" r:id="rId11"/>
    <p:sldId id="705" r:id="rId12"/>
    <p:sldId id="696" r:id="rId13"/>
    <p:sldId id="673" r:id="rId14"/>
    <p:sldId id="675" r:id="rId15"/>
    <p:sldId id="676" r:id="rId16"/>
    <p:sldId id="692" r:id="rId17"/>
    <p:sldId id="704" r:id="rId18"/>
    <p:sldId id="707" r:id="rId19"/>
    <p:sldId id="2147482643" r:id="rId20"/>
    <p:sldId id="2147482644" r:id="rId21"/>
    <p:sldId id="2147482645" r:id="rId22"/>
    <p:sldId id="2147482646" r:id="rId23"/>
    <p:sldId id="2147482647" r:id="rId24"/>
    <p:sldId id="2147482648"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B3C0426-FFF5-499B-B7B2-DBA210AB6DDD}">
          <p14:sldIdLst>
            <p14:sldId id="365"/>
            <p14:sldId id="650"/>
            <p14:sldId id="682"/>
            <p14:sldId id="2147482642"/>
            <p14:sldId id="702"/>
            <p14:sldId id="715"/>
            <p14:sldId id="705"/>
            <p14:sldId id="696"/>
            <p14:sldId id="673"/>
            <p14:sldId id="675"/>
            <p14:sldId id="676"/>
            <p14:sldId id="692"/>
            <p14:sldId id="704"/>
            <p14:sldId id="707"/>
            <p14:sldId id="2147482643"/>
            <p14:sldId id="2147482644"/>
            <p14:sldId id="2147482645"/>
            <p14:sldId id="2147482646"/>
            <p14:sldId id="2147482647"/>
            <p14:sldId id="214748264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F7F7F"/>
    <a:srgbClr val="5B9BD5"/>
    <a:srgbClr val="C5E0B4"/>
    <a:srgbClr val="8CF0F0"/>
    <a:srgbClr val="C1F4F7"/>
    <a:srgbClr val="74E6EC"/>
    <a:srgbClr val="21D6E0"/>
    <a:srgbClr val="00CCFF"/>
    <a:srgbClr val="0084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82" d="100"/>
          <a:sy n="82" d="100"/>
        </p:scale>
        <p:origin x="792" y="77"/>
      </p:cViewPr>
      <p:guideLst/>
    </p:cSldViewPr>
  </p:slideViewPr>
  <p:notesTextViewPr>
    <p:cViewPr>
      <p:scale>
        <a:sx n="1" d="1"/>
        <a:sy n="1" d="1"/>
      </p:scale>
      <p:origin x="0" y="0"/>
    </p:cViewPr>
  </p:notesTextViewPr>
  <p:sorterViewPr>
    <p:cViewPr varScale="1">
      <p:scale>
        <a:sx n="100" d="100"/>
        <a:sy n="100" d="100"/>
      </p:scale>
      <p:origin x="0" y="-1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BEAC50-7C0C-408E-B7D3-94FDCDCAA045}" type="datetimeFigureOut">
              <a:rPr kumimoji="1" lang="ja-JP" altLang="en-US" smtClean="0"/>
              <a:t>2024/7/25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B57C91-509A-420E-AE3C-ACA39268700D}" type="slidenum">
              <a:rPr kumimoji="1" lang="ja-JP" altLang="en-US" smtClean="0"/>
              <a:t>‹#›</a:t>
            </a:fld>
            <a:endParaRPr kumimoji="1" lang="ja-JP" altLang="en-US"/>
          </a:p>
        </p:txBody>
      </p:sp>
    </p:spTree>
    <p:extLst>
      <p:ext uri="{BB962C8B-B14F-4D97-AF65-F5344CB8AC3E}">
        <p14:creationId xmlns:p14="http://schemas.microsoft.com/office/powerpoint/2010/main" val="32800656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557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763809"/>
            <a:ext cx="9144000" cy="2387600"/>
          </a:xfrm>
          <a:prstGeom prst="rect">
            <a:avLst/>
          </a:prstGeom>
        </p:spPr>
        <p:txBody>
          <a:bodyPr anchor="b"/>
          <a:lstStyle>
            <a:lvl1pPr algn="ctr">
              <a:defRPr sz="4000" b="1" cap="none" spc="0">
                <a:ln w="0"/>
                <a:solidFill>
                  <a:schemeClr val="accent1">
                    <a:lumMod val="50000"/>
                  </a:schemeClr>
                </a:solidFill>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4243484"/>
            <a:ext cx="9144000" cy="1655762"/>
          </a:xfrm>
          <a:prstGeom prst="rect">
            <a:avLst/>
          </a:prstGeom>
        </p:spPr>
        <p:txBody>
          <a:bodyPr/>
          <a:lstStyle>
            <a:lvl1pPr marL="0" indent="0" algn="ctr">
              <a:buNone/>
              <a:defRPr sz="20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113998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コンテンツ/サマリ">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3" name="コンテンツ プレースホルダー 2"/>
          <p:cNvSpPr>
            <a:spLocks noGrp="1"/>
          </p:cNvSpPr>
          <p:nvPr>
            <p:ph idx="1"/>
          </p:nvPr>
        </p:nvSpPr>
        <p:spPr>
          <a:xfrm>
            <a:off x="346876" y="1279712"/>
            <a:ext cx="11520000" cy="5040000"/>
          </a:xfrm>
          <a:prstGeom prst="rect">
            <a:avLst/>
          </a:prstGeom>
        </p:spPr>
        <p:txBody>
          <a:bodyPr/>
          <a:lstStyle>
            <a:lvl1pPr marL="228600" indent="-228600">
              <a:buFont typeface="Wingdings" panose="05000000000000000000" pitchFamily="2" charset="2"/>
              <a:buChar char="Ø"/>
              <a:defRPr sz="2400" b="1">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1800">
                <a:latin typeface="メイリオ" panose="020B0604030504040204" pitchFamily="50" charset="-128"/>
                <a:ea typeface="メイリオ" panose="020B0604030504040204" pitchFamily="50" charset="-128"/>
              </a:defRPr>
            </a:lvl3pPr>
            <a:lvl4pPr>
              <a:defRPr sz="1600">
                <a:latin typeface="メイリオ" panose="020B0604030504040204" pitchFamily="50" charset="-128"/>
                <a:ea typeface="メイリオ" panose="020B0604030504040204" pitchFamily="50" charset="-128"/>
              </a:defRPr>
            </a:lvl4pPr>
            <a:lvl5pPr>
              <a:defRPr sz="1600">
                <a:latin typeface="メイリオ" panose="020B0604030504040204" pitchFamily="50" charset="-128"/>
                <a:ea typeface="メイリオ" panose="020B060403050404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04464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デバイダ">
    <p:spTree>
      <p:nvGrpSpPr>
        <p:cNvPr id="1" name=""/>
        <p:cNvGrpSpPr/>
        <p:nvPr/>
      </p:nvGrpSpPr>
      <p:grpSpPr>
        <a:xfrm>
          <a:off x="0" y="0"/>
          <a:ext cx="0" cy="0"/>
          <a:chOff x="0" y="0"/>
          <a:chExt cx="0" cy="0"/>
        </a:xfrm>
      </p:grpSpPr>
      <p:sp>
        <p:nvSpPr>
          <p:cNvPr id="2" name="タイトル 1"/>
          <p:cNvSpPr>
            <a:spLocks noGrp="1"/>
          </p:cNvSpPr>
          <p:nvPr>
            <p:ph type="title"/>
          </p:nvPr>
        </p:nvSpPr>
        <p:spPr>
          <a:xfrm>
            <a:off x="340532" y="2440153"/>
            <a:ext cx="9888000" cy="648000"/>
          </a:xfrm>
          <a:prstGeom prst="rect">
            <a:avLst/>
          </a:prstGeom>
        </p:spPr>
        <p:txBody>
          <a:bodyPr anchor="b"/>
          <a:lstStyle>
            <a:lvl1pPr>
              <a:defRPr sz="2800" b="1">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
        <p:nvSpPr>
          <p:cNvPr id="7" name="正方形/長方形 6"/>
          <p:cNvSpPr/>
          <p:nvPr userDrawn="1"/>
        </p:nvSpPr>
        <p:spPr>
          <a:xfrm>
            <a:off x="0" y="3016153"/>
            <a:ext cx="12192000" cy="72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spTree>
    <p:extLst>
      <p:ext uri="{BB962C8B-B14F-4D97-AF65-F5344CB8AC3E}">
        <p14:creationId xmlns:p14="http://schemas.microsoft.com/office/powerpoint/2010/main" val="377781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ボトムサマリ">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4"/>
          </p:nvPr>
        </p:nvSpPr>
        <p:spPr>
          <a:xfrm>
            <a:off x="0" y="5914357"/>
            <a:ext cx="12192000" cy="576000"/>
          </a:xfrm>
          <a:prstGeom prst="rect">
            <a:avLst/>
          </a:prstGeom>
          <a:solidFill>
            <a:srgbClr val="8CF0F0"/>
          </a:solidFill>
        </p:spPr>
        <p:txBody>
          <a:bodyPr anchor="ctr"/>
          <a:lstStyle>
            <a:lvl1pPr marL="0" indent="0" algn="ctr">
              <a:spcBef>
                <a:spcPts val="0"/>
              </a:spcBef>
              <a:buNone/>
              <a:defRPr sz="2000" b="1">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867265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ブランク">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948385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ブランク">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59094087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hyperlink" Target="http://www.jasic.org/j/top.htm" TargetMode="External"/><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700155"/>
      </p:ext>
    </p:extLst>
  </p:cSld>
  <p:clrMap bg1="lt1" tx1="dk1" bg2="lt2" tx2="dk2" accent1="accent1" accent2="accent2" accent3="accent3" accent4="accent4" accent5="accent5" accent6="accent6" hlink="hlink" folHlink="folHlink"/>
  <p:sldLayoutIdLst>
    <p:sldLayoutId id="2147483696"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10992000" y="6498000"/>
            <a:ext cx="1200000" cy="360000"/>
          </a:xfrm>
          <a:prstGeom prst="rect">
            <a:avLst/>
          </a:prstGeom>
        </p:spPr>
        <p:txBody>
          <a:bodyPr vert="horz" lIns="91440" tIns="45720" rIns="91440" bIns="45720" rtlCol="0" anchor="ctr"/>
          <a:lstStyle>
            <a:lvl1pPr algn="r">
              <a:defRPr sz="1200" b="1">
                <a:solidFill>
                  <a:schemeClr val="bg1">
                    <a:lumMod val="50000"/>
                  </a:schemeClr>
                </a:solidFill>
                <a:latin typeface="メイリオ" panose="020B0604030504040204" pitchFamily="50" charset="-128"/>
                <a:ea typeface="メイリオ" panose="020B0604030504040204" pitchFamily="50" charset="-128"/>
              </a:defRPr>
            </a:lvl1pPr>
          </a:lstStyle>
          <a:p>
            <a:fld id="{25521C42-4E1A-4C54-9F7D-AF2B1AD94E92}" type="slidenum">
              <a:rPr lang="ja-JP" altLang="en-US" smtClean="0"/>
              <a:pPr/>
              <a:t>‹#›</a:t>
            </a:fld>
            <a:endParaRPr lang="ja-JP" altLang="en-US"/>
          </a:p>
        </p:txBody>
      </p:sp>
      <p:sp>
        <p:nvSpPr>
          <p:cNvPr id="7" name="正方形/長方形 6"/>
          <p:cNvSpPr/>
          <p:nvPr userDrawn="1"/>
        </p:nvSpPr>
        <p:spPr>
          <a:xfrm>
            <a:off x="0" y="0"/>
            <a:ext cx="12192000" cy="576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pic>
        <p:nvPicPr>
          <p:cNvPr id="8" name="Picture 4" descr="header_r1_c1">
            <a:hlinkClick r:id="rId8"/>
          </p:cNvPr>
          <p:cNvPicPr>
            <a:picLocks noChangeAspect="1" noChangeArrowheads="1"/>
          </p:cNvPicPr>
          <p:nvPr userDrawn="1"/>
        </p:nvPicPr>
        <p:blipFill rotWithShape="1">
          <a:blip r:embed="rId9">
            <a:extLst>
              <a:ext uri="{28A0092B-C50C-407E-A947-70E740481C1C}">
                <a14:useLocalDpi xmlns:a14="http://schemas.microsoft.com/office/drawing/2010/main" val="0"/>
              </a:ext>
            </a:extLst>
          </a:blip>
          <a:srcRect l="-136" r="-136"/>
          <a:stretch/>
        </p:blipFill>
        <p:spPr bwMode="auto">
          <a:xfrm>
            <a:off x="10266763" y="0"/>
            <a:ext cx="1925237"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2E275F21-9B0B-6633-F3D5-42A10AC727E3}"/>
              </a:ext>
            </a:extLst>
          </p:cNvPr>
          <p:cNvSpPr txBox="1"/>
          <p:nvPr userDrawn="1"/>
        </p:nvSpPr>
        <p:spPr>
          <a:xfrm>
            <a:off x="362528" y="6498000"/>
            <a:ext cx="11466945" cy="276999"/>
          </a:xfrm>
          <a:prstGeom prst="rect">
            <a:avLst/>
          </a:prstGeom>
          <a:noFill/>
        </p:spPr>
        <p:txBody>
          <a:bodyPr wrap="square">
            <a:spAutoFit/>
          </a:bodyPr>
          <a:lstStyle/>
          <a:p>
            <a:pPr algn="ctr"/>
            <a:r>
              <a:rPr lang="en-US" altLang="ja-JP" sz="1200" dirty="0">
                <a:solidFill>
                  <a:schemeClr val="tx1"/>
                </a:solidFill>
                <a:latin typeface="Meiryo UI" panose="020B0604030504040204" pitchFamily="50" charset="-128"/>
                <a:ea typeface="Meiryo UI" panose="020B0604030504040204" pitchFamily="50" charset="-128"/>
              </a:rPr>
              <a:t>Copyright © 2024 JASIC, </a:t>
            </a:r>
            <a:r>
              <a:rPr lang="en-US" altLang="ja-JP" sz="1200" b="0" i="0" u="none" strike="noStrike" baseline="0" dirty="0">
                <a:solidFill>
                  <a:schemeClr val="tx1"/>
                </a:solidFill>
                <a:latin typeface="Meiryo UI" panose="020B0604030504040204" pitchFamily="50" charset="-128"/>
                <a:ea typeface="Meiryo UI" panose="020B0604030504040204" pitchFamily="50" charset="-128"/>
              </a:rPr>
              <a:t>all rights reserved. For reproduction permission and all other issues, please contact [jasic@jasic.org] </a:t>
            </a:r>
            <a:endParaRPr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4B762405-E051-94B6-D93B-287DDBA1B0A8}"/>
              </a:ext>
            </a:extLst>
          </p:cNvPr>
          <p:cNvCxnSpPr>
            <a:cxnSpLocks/>
          </p:cNvCxnSpPr>
          <p:nvPr userDrawn="1"/>
        </p:nvCxnSpPr>
        <p:spPr>
          <a:xfrm>
            <a:off x="156000" y="6498000"/>
            <a:ext cx="1188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66353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9" r:id="rId4"/>
    <p:sldLayoutId id="2147483710" r:id="rId5"/>
    <p:sldLayoutId id="2147483711" r:id="rId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サブタイトル 5"/>
          <p:cNvSpPr>
            <a:spLocks noGrp="1"/>
          </p:cNvSpPr>
          <p:nvPr>
            <p:ph type="subTitle" idx="1"/>
          </p:nvPr>
        </p:nvSpPr>
        <p:spPr/>
        <p:txBody>
          <a:bodyPr/>
          <a:lstStyle/>
          <a:p>
            <a:r>
              <a:rPr kumimoji="1" lang="en-US" altLang="ja-JP" dirty="0"/>
              <a:t>2024.Jul.25</a:t>
            </a:r>
          </a:p>
          <a:p>
            <a:r>
              <a:rPr kumimoji="1" lang="en-US" altLang="ja-JP" dirty="0"/>
              <a:t>Isao Tabushi / JASIC (Japan)</a:t>
            </a:r>
            <a:endParaRPr kumimoji="1" lang="ja-JP" altLang="en-US" dirty="0"/>
          </a:p>
        </p:txBody>
      </p:sp>
      <p:sp>
        <p:nvSpPr>
          <p:cNvPr id="4" name="スライド番号プレースホルダー 3"/>
          <p:cNvSpPr>
            <a:spLocks noGrp="1"/>
          </p:cNvSpPr>
          <p:nvPr>
            <p:ph type="sldNum" sz="quarter" idx="12"/>
          </p:nvPr>
        </p:nvSpPr>
        <p:spPr/>
        <p:txBody>
          <a:bodyPr/>
          <a:lstStyle/>
          <a:p>
            <a:fld id="{25521C42-4E1A-4C54-9F7D-AF2B1AD94E92}" type="slidenum">
              <a:rPr kumimoji="1" lang="ja-JP" altLang="en-US" smtClean="0"/>
              <a:t>1</a:t>
            </a:fld>
            <a:endParaRPr kumimoji="1" lang="ja-JP" altLang="en-US"/>
          </a:p>
        </p:txBody>
      </p:sp>
      <p:sp>
        <p:nvSpPr>
          <p:cNvPr id="8" name="タイトル 4">
            <a:extLst>
              <a:ext uri="{FF2B5EF4-FFF2-40B4-BE49-F238E27FC236}">
                <a16:creationId xmlns:a16="http://schemas.microsoft.com/office/drawing/2014/main" id="{7C8DE5BF-8730-F8B0-E8E6-00105FDEE630}"/>
              </a:ext>
            </a:extLst>
          </p:cNvPr>
          <p:cNvSpPr>
            <a:spLocks noGrp="1"/>
          </p:cNvSpPr>
          <p:nvPr>
            <p:ph type="ctrTitle"/>
          </p:nvPr>
        </p:nvSpPr>
        <p:spPr>
          <a:xfrm>
            <a:off x="1524000" y="1763713"/>
            <a:ext cx="9144000" cy="2387600"/>
          </a:xfrm>
        </p:spPr>
        <p:txBody>
          <a:bodyPr/>
          <a:lstStyle/>
          <a:p>
            <a:r>
              <a:rPr lang="en-US" altLang="ja-JP" dirty="0"/>
              <a:t>12th</a:t>
            </a:r>
            <a:r>
              <a:rPr kumimoji="1" lang="en-US" altLang="ja-JP" dirty="0"/>
              <a:t> A-LCA IWG SG2 MTG</a:t>
            </a:r>
            <a:br>
              <a:rPr kumimoji="1" lang="en-US" altLang="ja-JP" dirty="0"/>
            </a:br>
            <a:br>
              <a:rPr lang="en-US" altLang="ja-JP" dirty="0"/>
            </a:br>
            <a:endParaRPr kumimoji="1" lang="ja-JP" altLang="en-US" dirty="0">
              <a:solidFill>
                <a:schemeClr val="tx1"/>
              </a:solidFill>
            </a:endParaRPr>
          </a:p>
        </p:txBody>
      </p:sp>
    </p:spTree>
    <p:extLst>
      <p:ext uri="{BB962C8B-B14F-4D97-AF65-F5344CB8AC3E}">
        <p14:creationId xmlns:p14="http://schemas.microsoft.com/office/powerpoint/2010/main" val="3573364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テキスト プレースホルダー 9">
            <a:extLst>
              <a:ext uri="{FF2B5EF4-FFF2-40B4-BE49-F238E27FC236}">
                <a16:creationId xmlns:a16="http://schemas.microsoft.com/office/drawing/2014/main" id="{0A4ACC8A-0DEF-C869-3A06-86D6A3E2B84E}"/>
              </a:ext>
            </a:extLst>
          </p:cNvPr>
          <p:cNvSpPr>
            <a:spLocks noGrp="1"/>
          </p:cNvSpPr>
          <p:nvPr>
            <p:ph type="body" sz="quarter" idx="14"/>
          </p:nvPr>
        </p:nvSpPr>
        <p:spPr/>
        <p:txBody>
          <a:bodyPr/>
          <a:lstStyle/>
          <a:p>
            <a:r>
              <a:rPr lang="en-US" altLang="ja-JP" dirty="0"/>
              <a:t>Need to be discussed Harmonized Level of Secondary Data Sets</a:t>
            </a:r>
            <a:endParaRPr lang="ja-JP" altLang="en-US" dirty="0"/>
          </a:p>
        </p:txBody>
      </p:sp>
      <p:sp>
        <p:nvSpPr>
          <p:cNvPr id="4" name="タイトル 3">
            <a:extLst>
              <a:ext uri="{FF2B5EF4-FFF2-40B4-BE49-F238E27FC236}">
                <a16:creationId xmlns:a16="http://schemas.microsoft.com/office/drawing/2014/main" id="{7E395DA6-2363-DD66-3E0E-63B1F2C48C94}"/>
              </a:ext>
            </a:extLst>
          </p:cNvPr>
          <p:cNvSpPr>
            <a:spLocks noGrp="1"/>
          </p:cNvSpPr>
          <p:nvPr>
            <p:ph type="title"/>
          </p:nvPr>
        </p:nvSpPr>
        <p:spPr/>
        <p:txBody>
          <a:bodyPr/>
          <a:lstStyle/>
          <a:p>
            <a:r>
              <a:rPr lang="en-US" altLang="ja-JP" dirty="0"/>
              <a:t>Target of Secondary Data Sets discussion</a:t>
            </a:r>
            <a:endParaRPr lang="ja-JP" altLang="en-US" dirty="0"/>
          </a:p>
        </p:txBody>
      </p:sp>
      <p:sp>
        <p:nvSpPr>
          <p:cNvPr id="3" name="スライド番号プレースホルダー 2">
            <a:extLst>
              <a:ext uri="{FF2B5EF4-FFF2-40B4-BE49-F238E27FC236}">
                <a16:creationId xmlns:a16="http://schemas.microsoft.com/office/drawing/2014/main" id="{84119883-1734-E2EA-8F89-F64372E4B5E5}"/>
              </a:ext>
            </a:extLst>
          </p:cNvPr>
          <p:cNvSpPr>
            <a:spLocks noGrp="1"/>
          </p:cNvSpPr>
          <p:nvPr>
            <p:ph type="sldNum" sz="quarter" idx="12"/>
          </p:nvPr>
        </p:nvSpPr>
        <p:spPr/>
        <p:txBody>
          <a:bodyPr/>
          <a:lstStyle/>
          <a:p>
            <a:fld id="{25521C42-4E1A-4C54-9F7D-AF2B1AD94E92}" type="slidenum">
              <a:rPr kumimoji="1" lang="ja-JP" altLang="en-US" smtClean="0"/>
              <a:t>10</a:t>
            </a:fld>
            <a:endParaRPr kumimoji="1" lang="ja-JP" altLang="en-US"/>
          </a:p>
        </p:txBody>
      </p:sp>
      <p:graphicFrame>
        <p:nvGraphicFramePr>
          <p:cNvPr id="5" name="表 5">
            <a:extLst>
              <a:ext uri="{FF2B5EF4-FFF2-40B4-BE49-F238E27FC236}">
                <a16:creationId xmlns:a16="http://schemas.microsoft.com/office/drawing/2014/main" id="{B27C8B04-7806-FF81-1D72-988C85B80CC7}"/>
              </a:ext>
            </a:extLst>
          </p:cNvPr>
          <p:cNvGraphicFramePr>
            <a:graphicFrameLocks noGrp="1"/>
          </p:cNvGraphicFramePr>
          <p:nvPr/>
        </p:nvGraphicFramePr>
        <p:xfrm>
          <a:off x="269801" y="1372984"/>
          <a:ext cx="11303962" cy="3960000"/>
        </p:xfrm>
        <a:graphic>
          <a:graphicData uri="http://schemas.openxmlformats.org/drawingml/2006/table">
            <a:tbl>
              <a:tblPr firstRow="1" bandRow="1">
                <a:tableStyleId>{5C22544A-7EE6-4342-B048-85BDC9FD1C3A}</a:tableStyleId>
              </a:tblPr>
              <a:tblGrid>
                <a:gridCol w="1727962">
                  <a:extLst>
                    <a:ext uri="{9D8B030D-6E8A-4147-A177-3AD203B41FA5}">
                      <a16:colId xmlns:a16="http://schemas.microsoft.com/office/drawing/2014/main" val="3939406024"/>
                    </a:ext>
                  </a:extLst>
                </a:gridCol>
                <a:gridCol w="4500000">
                  <a:extLst>
                    <a:ext uri="{9D8B030D-6E8A-4147-A177-3AD203B41FA5}">
                      <a16:colId xmlns:a16="http://schemas.microsoft.com/office/drawing/2014/main" val="4198751104"/>
                    </a:ext>
                  </a:extLst>
                </a:gridCol>
                <a:gridCol w="1980000">
                  <a:extLst>
                    <a:ext uri="{9D8B030D-6E8A-4147-A177-3AD203B41FA5}">
                      <a16:colId xmlns:a16="http://schemas.microsoft.com/office/drawing/2014/main" val="3578316211"/>
                    </a:ext>
                  </a:extLst>
                </a:gridCol>
                <a:gridCol w="1980000">
                  <a:extLst>
                    <a:ext uri="{9D8B030D-6E8A-4147-A177-3AD203B41FA5}">
                      <a16:colId xmlns:a16="http://schemas.microsoft.com/office/drawing/2014/main" val="1669386721"/>
                    </a:ext>
                  </a:extLst>
                </a:gridCol>
                <a:gridCol w="1116000">
                  <a:extLst>
                    <a:ext uri="{9D8B030D-6E8A-4147-A177-3AD203B41FA5}">
                      <a16:colId xmlns:a16="http://schemas.microsoft.com/office/drawing/2014/main" val="3009056477"/>
                    </a:ext>
                  </a:extLst>
                </a:gridCol>
              </a:tblGrid>
              <a:tr h="792000">
                <a:tc>
                  <a:txBody>
                    <a:bodyPr/>
                    <a:lstStyle/>
                    <a:p>
                      <a:pPr algn="ctr"/>
                      <a:r>
                        <a:rPr kumimoji="1" lang="en-US" altLang="ja-JP" sz="1800" dirty="0">
                          <a:latin typeface="Meiryo UI" panose="020B0604030504040204" pitchFamily="50" charset="-128"/>
                          <a:ea typeface="Meiryo UI" panose="020B0604030504040204" pitchFamily="50" charset="-128"/>
                        </a:rPr>
                        <a:t>Harmonized</a:t>
                      </a:r>
                    </a:p>
                    <a:p>
                      <a:pPr algn="ctr"/>
                      <a:r>
                        <a:rPr kumimoji="1" lang="en-US" altLang="ja-JP" sz="1800" dirty="0">
                          <a:latin typeface="Meiryo UI" panose="020B0604030504040204" pitchFamily="50" charset="-128"/>
                          <a:ea typeface="Meiryo UI" panose="020B0604030504040204" pitchFamily="50" charset="-128"/>
                        </a:rPr>
                        <a:t>Level</a:t>
                      </a:r>
                      <a:endParaRPr kumimoji="1" lang="ja-JP" altLang="en-US" sz="18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800" dirty="0">
                          <a:latin typeface="Meiryo UI" panose="020B0604030504040204" pitchFamily="50" charset="-128"/>
                          <a:ea typeface="Meiryo UI" panose="020B0604030504040204" pitchFamily="50" charset="-128"/>
                        </a:rPr>
                        <a:t>Description</a:t>
                      </a:r>
                      <a:endParaRPr kumimoji="1" lang="ja-JP" altLang="en-US" sz="18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800" dirty="0">
                          <a:latin typeface="Meiryo UI" panose="020B0604030504040204" pitchFamily="50" charset="-128"/>
                          <a:ea typeface="Meiryo UI" panose="020B0604030504040204" pitchFamily="50" charset="-128"/>
                        </a:rPr>
                        <a:t>Difficulty of consensus</a:t>
                      </a:r>
                      <a:endParaRPr kumimoji="1" lang="ja-JP" altLang="en-US" sz="18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800" dirty="0">
                          <a:latin typeface="Meiryo UI" panose="020B0604030504040204" pitchFamily="50" charset="-128"/>
                          <a:ea typeface="Meiryo UI" panose="020B0604030504040204" pitchFamily="50" charset="-128"/>
                        </a:rPr>
                        <a:t>Fairness for all user</a:t>
                      </a:r>
                      <a:endParaRPr kumimoji="1" lang="ja-JP" altLang="en-US" sz="18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800" dirty="0">
                          <a:latin typeface="Meiryo UI" panose="020B0604030504040204" pitchFamily="50" charset="-128"/>
                          <a:ea typeface="Meiryo UI" panose="020B0604030504040204" pitchFamily="50" charset="-128"/>
                        </a:rPr>
                        <a:t>Target</a:t>
                      </a:r>
                      <a:endParaRPr kumimoji="1" lang="ja-JP" altLang="en-US" sz="1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88840671"/>
                  </a:ext>
                </a:extLst>
              </a:tr>
              <a:tr h="792000">
                <a:tc>
                  <a:txBody>
                    <a:bodyPr/>
                    <a:lstStyle/>
                    <a:p>
                      <a:pPr algn="ctr"/>
                      <a:r>
                        <a:rPr kumimoji="1" lang="en-US" altLang="ja-JP" dirty="0">
                          <a:latin typeface="Meiryo UI" panose="020B0604030504040204" pitchFamily="50" charset="-128"/>
                          <a:ea typeface="Meiryo UI" panose="020B0604030504040204" pitchFamily="50" charset="-128"/>
                        </a:rPr>
                        <a:t>Level 4</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l"/>
                      <a:r>
                        <a:rPr kumimoji="1" lang="en-US" altLang="ja-JP" dirty="0">
                          <a:latin typeface="Meiryo UI" panose="020B0604030504040204" pitchFamily="50" charset="-128"/>
                          <a:ea typeface="Meiryo UI" panose="020B0604030504040204" pitchFamily="50" charset="-128"/>
                        </a:rPr>
                        <a:t>Develop New Deliciated DB for A-LCA</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High</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High</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48340002"/>
                  </a:ext>
                </a:extLst>
              </a:tr>
              <a:tr h="792000">
                <a:tc>
                  <a:txBody>
                    <a:bodyPr/>
                    <a:lstStyle/>
                    <a:p>
                      <a:pPr algn="ctr"/>
                      <a:r>
                        <a:rPr kumimoji="1" lang="en-US" altLang="ja-JP" dirty="0">
                          <a:latin typeface="Meiryo UI" panose="020B0604030504040204" pitchFamily="50" charset="-128"/>
                          <a:ea typeface="Meiryo UI" panose="020B0604030504040204" pitchFamily="50" charset="-128"/>
                        </a:rPr>
                        <a:t>Level 3</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l"/>
                      <a:r>
                        <a:rPr kumimoji="1" lang="en-US" altLang="ja-JP" dirty="0">
                          <a:latin typeface="Meiryo UI" panose="020B0604030504040204" pitchFamily="50" charset="-128"/>
                          <a:ea typeface="Meiryo UI" panose="020B0604030504040204" pitchFamily="50" charset="-128"/>
                        </a:rPr>
                        <a:t>Select one common DB from existing DB for A-LCA</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924805305"/>
                  </a:ext>
                </a:extLst>
              </a:tr>
              <a:tr h="792000">
                <a:tc>
                  <a:txBody>
                    <a:bodyPr/>
                    <a:lstStyle/>
                    <a:p>
                      <a:pPr algn="ctr"/>
                      <a:r>
                        <a:rPr kumimoji="1" lang="en-US" altLang="ja-JP" dirty="0">
                          <a:latin typeface="Meiryo UI" panose="020B0604030504040204" pitchFamily="50" charset="-128"/>
                          <a:ea typeface="Meiryo UI" panose="020B0604030504040204" pitchFamily="50" charset="-128"/>
                        </a:rPr>
                        <a:t>Level 2</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l"/>
                      <a:r>
                        <a:rPr kumimoji="1" lang="en-US" altLang="ja-JP" dirty="0">
                          <a:latin typeface="Meiryo UI" panose="020B0604030504040204" pitchFamily="50" charset="-128"/>
                          <a:ea typeface="Meiryo UI" panose="020B0604030504040204" pitchFamily="50" charset="-128"/>
                        </a:rPr>
                        <a:t>Nominate several common  DB from existing DB for A-LCA</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2400" b="1" dirty="0">
                          <a:latin typeface="Meiryo UI" panose="020B0604030504040204" pitchFamily="50" charset="-128"/>
                          <a:ea typeface="Meiryo UI" panose="020B0604030504040204" pitchFamily="50" charset="-128"/>
                        </a:rPr>
                        <a:t>←</a:t>
                      </a:r>
                      <a:endParaRPr kumimoji="1" lang="en-US" altLang="ja-JP" sz="2400" b="1" dirty="0">
                        <a:latin typeface="Meiryo UI" panose="020B0604030504040204" pitchFamily="50" charset="-128"/>
                        <a:ea typeface="Meiryo UI" panose="020B0604030504040204" pitchFamily="50" charset="-128"/>
                      </a:endParaRPr>
                    </a:p>
                    <a:p>
                      <a:pPr algn="ctr"/>
                      <a:r>
                        <a:rPr kumimoji="1" lang="en-US" altLang="ja-JP" sz="1400" dirty="0">
                          <a:latin typeface="Meiryo UI" panose="020B0604030504040204" pitchFamily="50" charset="-128"/>
                          <a:ea typeface="Meiryo UI" panose="020B0604030504040204" pitchFamily="50" charset="-128"/>
                        </a:rPr>
                        <a:t>Proposal</a:t>
                      </a: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724865839"/>
                  </a:ext>
                </a:extLst>
              </a:tr>
              <a:tr h="792000">
                <a:tc>
                  <a:txBody>
                    <a:bodyPr/>
                    <a:lstStyle/>
                    <a:p>
                      <a:pPr algn="ctr"/>
                      <a:r>
                        <a:rPr kumimoji="1" lang="en-US" altLang="ja-JP" dirty="0">
                          <a:latin typeface="Meiryo UI" panose="020B0604030504040204" pitchFamily="50" charset="-128"/>
                          <a:ea typeface="Meiryo UI" panose="020B0604030504040204" pitchFamily="50" charset="-128"/>
                        </a:rPr>
                        <a:t>Level 1</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l"/>
                      <a:r>
                        <a:rPr kumimoji="1" lang="en-US" altLang="ja-JP" dirty="0">
                          <a:latin typeface="Meiryo UI" panose="020B0604030504040204" pitchFamily="50" charset="-128"/>
                          <a:ea typeface="Meiryo UI" panose="020B0604030504040204" pitchFamily="50" charset="-128"/>
                        </a:rPr>
                        <a:t>No decision making of DB selection for A-LCA</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dirty="0">
                          <a:latin typeface="Meiryo UI" panose="020B0604030504040204" pitchFamily="50" charset="-128"/>
                          <a:ea typeface="Meiryo UI" panose="020B0604030504040204" pitchFamily="50" charset="-128"/>
                        </a:rPr>
                        <a:t>Low</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Low</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103079893"/>
                  </a:ext>
                </a:extLst>
              </a:tr>
            </a:tbl>
          </a:graphicData>
        </a:graphic>
      </p:graphicFrame>
      <p:sp>
        <p:nvSpPr>
          <p:cNvPr id="9" name="二等辺三角形 8">
            <a:extLst>
              <a:ext uri="{FF2B5EF4-FFF2-40B4-BE49-F238E27FC236}">
                <a16:creationId xmlns:a16="http://schemas.microsoft.com/office/drawing/2014/main" id="{0F2C7E12-D0E0-7290-0C77-A23124E1CB34}"/>
              </a:ext>
            </a:extLst>
          </p:cNvPr>
          <p:cNvSpPr/>
          <p:nvPr/>
        </p:nvSpPr>
        <p:spPr>
          <a:xfrm flipV="1">
            <a:off x="7164180" y="3100264"/>
            <a:ext cx="720000" cy="126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二等辺三角形 10">
            <a:extLst>
              <a:ext uri="{FF2B5EF4-FFF2-40B4-BE49-F238E27FC236}">
                <a16:creationId xmlns:a16="http://schemas.microsoft.com/office/drawing/2014/main" id="{72732F01-8797-1CEA-A1DC-C6C4E5D5B398}"/>
              </a:ext>
            </a:extLst>
          </p:cNvPr>
          <p:cNvSpPr/>
          <p:nvPr/>
        </p:nvSpPr>
        <p:spPr>
          <a:xfrm flipV="1">
            <a:off x="9153236" y="3100264"/>
            <a:ext cx="720000" cy="126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3A28F5FF-ED1C-FC63-7066-D41C0286E5AC}"/>
              </a:ext>
            </a:extLst>
          </p:cNvPr>
          <p:cNvSpPr/>
          <p:nvPr/>
        </p:nvSpPr>
        <p:spPr>
          <a:xfrm>
            <a:off x="269801" y="3771901"/>
            <a:ext cx="11303962" cy="8043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FFD5418C-119D-D77A-7551-88370E33646A}"/>
              </a:ext>
            </a:extLst>
          </p:cNvPr>
          <p:cNvSpPr txBox="1"/>
          <p:nvPr/>
        </p:nvSpPr>
        <p:spPr>
          <a:xfrm>
            <a:off x="8615607" y="97824"/>
            <a:ext cx="1434403" cy="369332"/>
          </a:xfrm>
          <a:prstGeom prst="rect">
            <a:avLst/>
          </a:prstGeom>
          <a:solidFill>
            <a:srgbClr val="FFFF00"/>
          </a:solidFill>
        </p:spPr>
        <p:txBody>
          <a:bodyPr wrap="square" rtlCol="0">
            <a:spAutoFit/>
          </a:bodyPr>
          <a:lstStyle/>
          <a:p>
            <a:pPr algn="ctr"/>
            <a:r>
              <a:rPr kumimoji="1" lang="en-US" altLang="ja-JP" b="1" dirty="0"/>
              <a:t>Remind</a:t>
            </a:r>
            <a:endParaRPr kumimoji="1" lang="ja-JP" altLang="en-US" b="1" dirty="0"/>
          </a:p>
        </p:txBody>
      </p:sp>
    </p:spTree>
    <p:extLst>
      <p:ext uri="{BB962C8B-B14F-4D97-AF65-F5344CB8AC3E}">
        <p14:creationId xmlns:p14="http://schemas.microsoft.com/office/powerpoint/2010/main" val="4187149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E395DA6-2363-DD66-3E0E-63B1F2C48C94}"/>
              </a:ext>
            </a:extLst>
          </p:cNvPr>
          <p:cNvSpPr>
            <a:spLocks noGrp="1"/>
          </p:cNvSpPr>
          <p:nvPr>
            <p:ph type="title"/>
          </p:nvPr>
        </p:nvSpPr>
        <p:spPr/>
        <p:txBody>
          <a:bodyPr/>
          <a:lstStyle/>
          <a:p>
            <a:r>
              <a:rPr kumimoji="1" lang="en-US" altLang="ja-JP" sz="2800" dirty="0"/>
              <a:t>Data set proposal list (summary of 8</a:t>
            </a:r>
            <a:r>
              <a:rPr kumimoji="1" lang="en-US" altLang="ja-JP" sz="2800" baseline="30000" dirty="0"/>
              <a:t>th</a:t>
            </a:r>
            <a:r>
              <a:rPr kumimoji="1" lang="en-US" altLang="ja-JP" sz="2800" dirty="0"/>
              <a:t> Meeting)</a:t>
            </a:r>
            <a:endParaRPr lang="ja-JP" altLang="en-US" dirty="0"/>
          </a:p>
        </p:txBody>
      </p:sp>
      <p:sp>
        <p:nvSpPr>
          <p:cNvPr id="3" name="スライド番号プレースホルダー 2">
            <a:extLst>
              <a:ext uri="{FF2B5EF4-FFF2-40B4-BE49-F238E27FC236}">
                <a16:creationId xmlns:a16="http://schemas.microsoft.com/office/drawing/2014/main" id="{84119883-1734-E2EA-8F89-F64372E4B5E5}"/>
              </a:ext>
            </a:extLst>
          </p:cNvPr>
          <p:cNvSpPr>
            <a:spLocks noGrp="1"/>
          </p:cNvSpPr>
          <p:nvPr>
            <p:ph type="sldNum" sz="quarter" idx="12"/>
          </p:nvPr>
        </p:nvSpPr>
        <p:spPr/>
        <p:txBody>
          <a:bodyPr/>
          <a:lstStyle/>
          <a:p>
            <a:fld id="{25521C42-4E1A-4C54-9F7D-AF2B1AD94E92}" type="slidenum">
              <a:rPr kumimoji="1" lang="ja-JP" altLang="en-US" smtClean="0"/>
              <a:t>11</a:t>
            </a:fld>
            <a:endParaRPr kumimoji="1" lang="ja-JP" altLang="en-US"/>
          </a:p>
        </p:txBody>
      </p:sp>
      <p:graphicFrame>
        <p:nvGraphicFramePr>
          <p:cNvPr id="2" name="表 7">
            <a:extLst>
              <a:ext uri="{FF2B5EF4-FFF2-40B4-BE49-F238E27FC236}">
                <a16:creationId xmlns:a16="http://schemas.microsoft.com/office/drawing/2014/main" id="{9229B862-100E-D9A3-477B-363BBB5DCE1F}"/>
              </a:ext>
            </a:extLst>
          </p:cNvPr>
          <p:cNvGraphicFramePr>
            <a:graphicFrameLocks noGrp="1"/>
          </p:cNvGraphicFramePr>
          <p:nvPr/>
        </p:nvGraphicFramePr>
        <p:xfrm>
          <a:off x="1416000" y="1559354"/>
          <a:ext cx="9360000" cy="3564000"/>
        </p:xfrm>
        <a:graphic>
          <a:graphicData uri="http://schemas.openxmlformats.org/drawingml/2006/table">
            <a:tbl>
              <a:tblPr firstRow="1" bandRow="1">
                <a:tableStyleId>{5C22544A-7EE6-4342-B048-85BDC9FD1C3A}</a:tableStyleId>
              </a:tblPr>
              <a:tblGrid>
                <a:gridCol w="4680000">
                  <a:extLst>
                    <a:ext uri="{9D8B030D-6E8A-4147-A177-3AD203B41FA5}">
                      <a16:colId xmlns:a16="http://schemas.microsoft.com/office/drawing/2014/main" val="1170168079"/>
                    </a:ext>
                  </a:extLst>
                </a:gridCol>
                <a:gridCol w="4680000">
                  <a:extLst>
                    <a:ext uri="{9D8B030D-6E8A-4147-A177-3AD203B41FA5}">
                      <a16:colId xmlns:a16="http://schemas.microsoft.com/office/drawing/2014/main" val="2788699624"/>
                    </a:ext>
                  </a:extLst>
                </a:gridCol>
              </a:tblGrid>
              <a:tr h="396000">
                <a:tc>
                  <a:txBody>
                    <a:bodyPr/>
                    <a:lstStyle/>
                    <a:p>
                      <a:r>
                        <a:rPr kumimoji="1" lang="en-US" altLang="ja-JP" sz="1800" dirty="0">
                          <a:latin typeface="Meiryo UI" panose="020B0604030504040204" pitchFamily="50" charset="-128"/>
                          <a:ea typeface="Meiryo UI" panose="020B0604030504040204" pitchFamily="50" charset="-128"/>
                        </a:rPr>
                        <a:t>Data set name</a:t>
                      </a:r>
                      <a:endParaRPr kumimoji="1" lang="ja-JP" altLang="en-US" sz="1800" dirty="0">
                        <a:latin typeface="Meiryo UI" panose="020B0604030504040204" pitchFamily="50" charset="-128"/>
                        <a:ea typeface="Meiryo UI" panose="020B0604030504040204" pitchFamily="50" charset="-128"/>
                      </a:endParaRPr>
                    </a:p>
                  </a:txBody>
                  <a:tcPr/>
                </a:tc>
                <a:tc>
                  <a:txBody>
                    <a:bodyPr/>
                    <a:lstStyle/>
                    <a:p>
                      <a:r>
                        <a:rPr kumimoji="1" lang="en-US" altLang="ja-JP" sz="1800" dirty="0">
                          <a:latin typeface="Meiryo UI" panose="020B0604030504040204" pitchFamily="50" charset="-128"/>
                          <a:ea typeface="Meiryo UI" panose="020B0604030504040204" pitchFamily="50" charset="-128"/>
                        </a:rPr>
                        <a:t>Recommender</a:t>
                      </a:r>
                      <a:endParaRPr kumimoji="1" lang="ja-JP" altLang="en-US" sz="18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41105177"/>
                  </a:ext>
                </a:extLst>
              </a:tr>
              <a:tr h="396000">
                <a:tc>
                  <a:txBody>
                    <a:bodyPr/>
                    <a:lstStyle/>
                    <a:p>
                      <a:r>
                        <a:rPr kumimoji="1" lang="en-US" altLang="ja-JP" sz="1600" dirty="0">
                          <a:latin typeface="Meiryo UI" panose="020B0604030504040204" pitchFamily="50" charset="-128"/>
                          <a:ea typeface="Meiryo UI" panose="020B0604030504040204" pitchFamily="50" charset="-128"/>
                        </a:rPr>
                        <a:t>GREET</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800" dirty="0">
                          <a:latin typeface="Meiryo UI" panose="020B0604030504040204" pitchFamily="50" charset="-128"/>
                          <a:ea typeface="Meiryo UI" panose="020B0604030504040204" pitchFamily="50" charset="-128"/>
                        </a:rPr>
                        <a:t>JASIC, OICA, VECC</a:t>
                      </a:r>
                    </a:p>
                  </a:txBody>
                  <a:tcPr/>
                </a:tc>
                <a:extLst>
                  <a:ext uri="{0D108BD9-81ED-4DB2-BD59-A6C34878D82A}">
                    <a16:rowId xmlns:a16="http://schemas.microsoft.com/office/drawing/2014/main" val="3905261604"/>
                  </a:ext>
                </a:extLst>
              </a:tr>
              <a:tr h="396000">
                <a:tc>
                  <a:txBody>
                    <a:bodyPr/>
                    <a:lstStyle/>
                    <a:p>
                      <a:r>
                        <a:rPr kumimoji="1" lang="en-US" altLang="ja-JP" sz="1600" dirty="0">
                          <a:latin typeface="Meiryo UI" panose="020B0604030504040204" pitchFamily="50" charset="-128"/>
                          <a:ea typeface="Meiryo UI" panose="020B0604030504040204" pitchFamily="50" charset="-128"/>
                        </a:rPr>
                        <a:t>IDEA</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JASIC, OICA</a:t>
                      </a:r>
                    </a:p>
                  </a:txBody>
                  <a:tcPr/>
                </a:tc>
                <a:extLst>
                  <a:ext uri="{0D108BD9-81ED-4DB2-BD59-A6C34878D82A}">
                    <a16:rowId xmlns:a16="http://schemas.microsoft.com/office/drawing/2014/main" val="592133610"/>
                  </a:ext>
                </a:extLst>
              </a:tr>
              <a:tr h="396000">
                <a:tc>
                  <a:txBody>
                    <a:bodyPr/>
                    <a:lstStyle/>
                    <a:p>
                      <a:r>
                        <a:rPr kumimoji="1" lang="en-US" altLang="ja-JP" sz="1600" dirty="0">
                          <a:latin typeface="Meiryo UI" panose="020B0604030504040204" pitchFamily="50" charset="-128"/>
                          <a:ea typeface="Meiryo UI" panose="020B0604030504040204" pitchFamily="50" charset="-128"/>
                        </a:rPr>
                        <a:t>LCIDB</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OICA</a:t>
                      </a:r>
                    </a:p>
                  </a:txBody>
                  <a:tcPr/>
                </a:tc>
                <a:extLst>
                  <a:ext uri="{0D108BD9-81ED-4DB2-BD59-A6C34878D82A}">
                    <a16:rowId xmlns:a16="http://schemas.microsoft.com/office/drawing/2014/main" val="1503230398"/>
                  </a:ext>
                </a:extLst>
              </a:tr>
              <a:tr h="396000">
                <a:tc>
                  <a:txBody>
                    <a:bodyPr/>
                    <a:lstStyle/>
                    <a:p>
                      <a:r>
                        <a:rPr kumimoji="1" lang="en-US" altLang="ja-JP" sz="1600" dirty="0">
                          <a:latin typeface="Meiryo UI" panose="020B0604030504040204" pitchFamily="50" charset="-128"/>
                          <a:ea typeface="Meiryo UI" panose="020B0604030504040204" pitchFamily="50" charset="-128"/>
                        </a:rPr>
                        <a:t>CALCD</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OICA</a:t>
                      </a:r>
                    </a:p>
                  </a:txBody>
                  <a:tcPr/>
                </a:tc>
                <a:extLst>
                  <a:ext uri="{0D108BD9-81ED-4DB2-BD59-A6C34878D82A}">
                    <a16:rowId xmlns:a16="http://schemas.microsoft.com/office/drawing/2014/main" val="3281079756"/>
                  </a:ext>
                </a:extLst>
              </a:tr>
              <a:tr h="396000">
                <a:tc>
                  <a:txBody>
                    <a:bodyPr/>
                    <a:lstStyle/>
                    <a:p>
                      <a:r>
                        <a:rPr kumimoji="1" lang="en-US" altLang="ja-JP" sz="1600" dirty="0">
                          <a:latin typeface="Meiryo UI" panose="020B0604030504040204" pitchFamily="50" charset="-128"/>
                          <a:ea typeface="Meiryo UI" panose="020B0604030504040204" pitchFamily="50" charset="-128"/>
                        </a:rPr>
                        <a:t>Ecoinvent</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OICA,</a:t>
                      </a:r>
                      <a:r>
                        <a:rPr lang="en-US" altLang="ja-JP" sz="1800" dirty="0">
                          <a:latin typeface="Meiryo UI" panose="020B0604030504040204" pitchFamily="50" charset="-128"/>
                          <a:ea typeface="Meiryo UI" panose="020B0604030504040204" pitchFamily="50" charset="-128"/>
                        </a:rPr>
                        <a:t> VECC</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471405621"/>
                  </a:ext>
                </a:extLst>
              </a:tr>
              <a:tr h="396000">
                <a:tc>
                  <a:txBody>
                    <a:bodyPr/>
                    <a:lstStyle/>
                    <a:p>
                      <a:r>
                        <a:rPr kumimoji="1" lang="en-US" altLang="ja-JP" sz="1600" dirty="0" err="1">
                          <a:latin typeface="Meiryo UI" panose="020B0604030504040204" pitchFamily="50" charset="-128"/>
                          <a:ea typeface="Meiryo UI" panose="020B0604030504040204" pitchFamily="50" charset="-128"/>
                        </a:rPr>
                        <a:t>GaBi</a:t>
                      </a:r>
                      <a:r>
                        <a:rPr kumimoji="1" lang="en-US" altLang="ja-JP" sz="1600" dirty="0">
                          <a:latin typeface="Meiryo UI" panose="020B0604030504040204" pitchFamily="50" charset="-128"/>
                          <a:ea typeface="Meiryo UI" panose="020B0604030504040204" pitchFamily="50" charset="-128"/>
                        </a:rPr>
                        <a:t> Databases</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OICA, </a:t>
                      </a:r>
                      <a:r>
                        <a:rPr lang="en-US" altLang="ja-JP" sz="1800" dirty="0">
                          <a:latin typeface="Meiryo UI" panose="020B0604030504040204" pitchFamily="50" charset="-128"/>
                          <a:ea typeface="Meiryo UI" panose="020B0604030504040204" pitchFamily="50" charset="-128"/>
                        </a:rPr>
                        <a:t>VECC</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777876931"/>
                  </a:ext>
                </a:extLst>
              </a:tr>
              <a:tr h="39600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800" dirty="0">
                          <a:latin typeface="Meiryo UI" panose="020B0604030504040204" pitchFamily="50" charset="-128"/>
                          <a:ea typeface="Meiryo UI" panose="020B0604030504040204" pitchFamily="50" charset="-128"/>
                        </a:rPr>
                        <a:t>EF compliant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800" dirty="0">
                          <a:latin typeface="Meiryo UI" panose="020B0604030504040204" pitchFamily="50" charset="-128"/>
                          <a:ea typeface="Meiryo UI" panose="020B0604030504040204" pitchFamily="50" charset="-128"/>
                        </a:rPr>
                        <a:t>OICA</a:t>
                      </a:r>
                    </a:p>
                  </a:txBody>
                  <a:tcPr/>
                </a:tc>
                <a:extLst>
                  <a:ext uri="{0D108BD9-81ED-4DB2-BD59-A6C34878D82A}">
                    <a16:rowId xmlns:a16="http://schemas.microsoft.com/office/drawing/2014/main" val="2992030626"/>
                  </a:ext>
                </a:extLst>
              </a:tr>
              <a:tr h="39600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800" dirty="0">
                          <a:latin typeface="Meiryo UI" panose="020B0604030504040204" pitchFamily="50" charset="-128"/>
                          <a:ea typeface="Meiryo UI" panose="020B0604030504040204" pitchFamily="50" charset="-128"/>
                        </a:rPr>
                        <a:t>Each industry association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800" dirty="0">
                          <a:latin typeface="Meiryo UI" panose="020B0604030504040204" pitchFamily="50" charset="-128"/>
                          <a:ea typeface="Meiryo UI" panose="020B0604030504040204" pitchFamily="50" charset="-128"/>
                        </a:rPr>
                        <a:t>JASIC, European Aluminum</a:t>
                      </a:r>
                    </a:p>
                  </a:txBody>
                  <a:tcPr/>
                </a:tc>
                <a:extLst>
                  <a:ext uri="{0D108BD9-81ED-4DB2-BD59-A6C34878D82A}">
                    <a16:rowId xmlns:a16="http://schemas.microsoft.com/office/drawing/2014/main" val="809493221"/>
                  </a:ext>
                </a:extLst>
              </a:tr>
            </a:tbl>
          </a:graphicData>
        </a:graphic>
      </p:graphicFrame>
      <p:sp>
        <p:nvSpPr>
          <p:cNvPr id="5" name="テキスト ボックス 4">
            <a:extLst>
              <a:ext uri="{FF2B5EF4-FFF2-40B4-BE49-F238E27FC236}">
                <a16:creationId xmlns:a16="http://schemas.microsoft.com/office/drawing/2014/main" id="{E9E9CD40-B77B-44D4-1C1B-7BA683E019EF}"/>
              </a:ext>
            </a:extLst>
          </p:cNvPr>
          <p:cNvSpPr txBox="1"/>
          <p:nvPr/>
        </p:nvSpPr>
        <p:spPr>
          <a:xfrm>
            <a:off x="8192161" y="549679"/>
            <a:ext cx="1980000" cy="369332"/>
          </a:xfrm>
          <a:prstGeom prst="rect">
            <a:avLst/>
          </a:prstGeom>
          <a:solidFill>
            <a:srgbClr val="FFFF00"/>
          </a:solidFill>
        </p:spPr>
        <p:txBody>
          <a:bodyPr wrap="square" rtlCol="0">
            <a:spAutoFit/>
          </a:bodyPr>
          <a:lstStyle/>
          <a:p>
            <a:pPr algn="ctr"/>
            <a:r>
              <a:rPr kumimoji="1" lang="en-US" altLang="ja-JP" b="1" dirty="0"/>
              <a:t>Remind</a:t>
            </a:r>
            <a:endParaRPr kumimoji="1" lang="ja-JP" altLang="en-US" b="1" dirty="0"/>
          </a:p>
        </p:txBody>
      </p:sp>
    </p:spTree>
    <p:extLst>
      <p:ext uri="{BB962C8B-B14F-4D97-AF65-F5344CB8AC3E}">
        <p14:creationId xmlns:p14="http://schemas.microsoft.com/office/powerpoint/2010/main" val="41666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テキスト プレースホルダー 10">
            <a:extLst>
              <a:ext uri="{FF2B5EF4-FFF2-40B4-BE49-F238E27FC236}">
                <a16:creationId xmlns:a16="http://schemas.microsoft.com/office/drawing/2014/main" id="{BF0AE170-6726-0907-6EE0-6D9BDA6AEEBA}"/>
              </a:ext>
            </a:extLst>
          </p:cNvPr>
          <p:cNvSpPr>
            <a:spLocks noGrp="1"/>
          </p:cNvSpPr>
          <p:nvPr>
            <p:ph type="body" sz="quarter" idx="14"/>
          </p:nvPr>
        </p:nvSpPr>
        <p:spPr/>
        <p:txBody>
          <a:bodyPr/>
          <a:lstStyle/>
          <a:p>
            <a:r>
              <a:rPr lang="en-US" altLang="ja-JP" dirty="0"/>
              <a:t>SG2 has discussed adoption of UUID to each materials. But gave up…</a:t>
            </a:r>
          </a:p>
          <a:p>
            <a:r>
              <a:rPr lang="en-US" altLang="ja-JP" dirty="0"/>
              <a:t> </a:t>
            </a:r>
            <a:r>
              <a:rPr lang="ja-JP" altLang="en-US" dirty="0"/>
              <a:t>⇒ </a:t>
            </a:r>
            <a:r>
              <a:rPr lang="en-US" altLang="ja-JP" dirty="0"/>
              <a:t>Finally, SG2 decide just to nominate the Data sets List.</a:t>
            </a:r>
          </a:p>
        </p:txBody>
      </p:sp>
      <p:sp>
        <p:nvSpPr>
          <p:cNvPr id="2" name="タイトル 1">
            <a:extLst>
              <a:ext uri="{FF2B5EF4-FFF2-40B4-BE49-F238E27FC236}">
                <a16:creationId xmlns:a16="http://schemas.microsoft.com/office/drawing/2014/main" id="{D391A82D-CF8F-1A70-B33F-C8B15577B93C}"/>
              </a:ext>
            </a:extLst>
          </p:cNvPr>
          <p:cNvSpPr>
            <a:spLocks noGrp="1"/>
          </p:cNvSpPr>
          <p:nvPr>
            <p:ph type="title"/>
          </p:nvPr>
        </p:nvSpPr>
        <p:spPr/>
        <p:txBody>
          <a:bodyPr/>
          <a:lstStyle/>
          <a:p>
            <a:r>
              <a:rPr kumimoji="1" lang="en-US" altLang="ja-JP" dirty="0"/>
              <a:t>Adoption of UUID to Material Classifications</a:t>
            </a:r>
            <a:endParaRPr kumimoji="1" lang="ja-JP" altLang="en-US" dirty="0"/>
          </a:p>
        </p:txBody>
      </p:sp>
      <p:sp>
        <p:nvSpPr>
          <p:cNvPr id="3" name="スライド番号プレースホルダー 2">
            <a:extLst>
              <a:ext uri="{FF2B5EF4-FFF2-40B4-BE49-F238E27FC236}">
                <a16:creationId xmlns:a16="http://schemas.microsoft.com/office/drawing/2014/main" id="{604D8C22-B680-692E-E2B0-5B6D5E39AB1A}"/>
              </a:ext>
            </a:extLst>
          </p:cNvPr>
          <p:cNvSpPr>
            <a:spLocks noGrp="1"/>
          </p:cNvSpPr>
          <p:nvPr>
            <p:ph type="sldNum" sz="quarter" idx="12"/>
          </p:nvPr>
        </p:nvSpPr>
        <p:spPr/>
        <p:txBody>
          <a:bodyPr/>
          <a:lstStyle/>
          <a:p>
            <a:fld id="{25521C42-4E1A-4C54-9F7D-AF2B1AD94E92}" type="slidenum">
              <a:rPr kumimoji="1" lang="ja-JP" altLang="en-US" smtClean="0"/>
              <a:t>12</a:t>
            </a:fld>
            <a:endParaRPr kumimoji="1" lang="ja-JP" altLang="en-US"/>
          </a:p>
        </p:txBody>
      </p:sp>
      <p:graphicFrame>
        <p:nvGraphicFramePr>
          <p:cNvPr id="4" name="表 3">
            <a:extLst>
              <a:ext uri="{FF2B5EF4-FFF2-40B4-BE49-F238E27FC236}">
                <a16:creationId xmlns:a16="http://schemas.microsoft.com/office/drawing/2014/main" id="{86A1C565-35A8-1ED0-36A5-AB4F67028A84}"/>
              </a:ext>
            </a:extLst>
          </p:cNvPr>
          <p:cNvGraphicFramePr>
            <a:graphicFrameLocks noGrp="1"/>
          </p:cNvGraphicFramePr>
          <p:nvPr/>
        </p:nvGraphicFramePr>
        <p:xfrm>
          <a:off x="46980" y="713105"/>
          <a:ext cx="12098040" cy="5096160"/>
        </p:xfrm>
        <a:graphic>
          <a:graphicData uri="http://schemas.openxmlformats.org/drawingml/2006/table">
            <a:tbl>
              <a:tblPr>
                <a:tableStyleId>{5C22544A-7EE6-4342-B048-85BDC9FD1C3A}</a:tableStyleId>
              </a:tblPr>
              <a:tblGrid>
                <a:gridCol w="648000">
                  <a:extLst>
                    <a:ext uri="{9D8B030D-6E8A-4147-A177-3AD203B41FA5}">
                      <a16:colId xmlns:a16="http://schemas.microsoft.com/office/drawing/2014/main" val="2974546440"/>
                    </a:ext>
                  </a:extLst>
                </a:gridCol>
                <a:gridCol w="269987">
                  <a:extLst>
                    <a:ext uri="{9D8B030D-6E8A-4147-A177-3AD203B41FA5}">
                      <a16:colId xmlns:a16="http://schemas.microsoft.com/office/drawing/2014/main" val="2666014987"/>
                    </a:ext>
                  </a:extLst>
                </a:gridCol>
                <a:gridCol w="756000">
                  <a:extLst>
                    <a:ext uri="{9D8B030D-6E8A-4147-A177-3AD203B41FA5}">
                      <a16:colId xmlns:a16="http://schemas.microsoft.com/office/drawing/2014/main" val="1588645915"/>
                    </a:ext>
                  </a:extLst>
                </a:gridCol>
                <a:gridCol w="1944000">
                  <a:extLst>
                    <a:ext uri="{9D8B030D-6E8A-4147-A177-3AD203B41FA5}">
                      <a16:colId xmlns:a16="http://schemas.microsoft.com/office/drawing/2014/main" val="3234521063"/>
                    </a:ext>
                  </a:extLst>
                </a:gridCol>
                <a:gridCol w="1406066">
                  <a:extLst>
                    <a:ext uri="{9D8B030D-6E8A-4147-A177-3AD203B41FA5}">
                      <a16:colId xmlns:a16="http://schemas.microsoft.com/office/drawing/2014/main" val="699871800"/>
                    </a:ext>
                  </a:extLst>
                </a:gridCol>
                <a:gridCol w="269987">
                  <a:extLst>
                    <a:ext uri="{9D8B030D-6E8A-4147-A177-3AD203B41FA5}">
                      <a16:colId xmlns:a16="http://schemas.microsoft.com/office/drawing/2014/main" val="3096499841"/>
                    </a:ext>
                  </a:extLst>
                </a:gridCol>
                <a:gridCol w="1224000">
                  <a:extLst>
                    <a:ext uri="{9D8B030D-6E8A-4147-A177-3AD203B41FA5}">
                      <a16:colId xmlns:a16="http://schemas.microsoft.com/office/drawing/2014/main" val="434380402"/>
                    </a:ext>
                  </a:extLst>
                </a:gridCol>
                <a:gridCol w="4140000">
                  <a:extLst>
                    <a:ext uri="{9D8B030D-6E8A-4147-A177-3AD203B41FA5}">
                      <a16:colId xmlns:a16="http://schemas.microsoft.com/office/drawing/2014/main" val="3931303570"/>
                    </a:ext>
                  </a:extLst>
                </a:gridCol>
                <a:gridCol w="1440000">
                  <a:extLst>
                    <a:ext uri="{9D8B030D-6E8A-4147-A177-3AD203B41FA5}">
                      <a16:colId xmlns:a16="http://schemas.microsoft.com/office/drawing/2014/main" val="1372309979"/>
                    </a:ext>
                  </a:extLst>
                </a:gridCol>
              </a:tblGrid>
              <a:tr h="157300">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Material</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No</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Upstream</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Process name</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ID</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No</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Downstream</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Process name</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ctr" latinLnBrk="0" hangingPunct="1"/>
                      <a:r>
                        <a:rPr kumimoji="1" lang="en-US" sz="1200" b="0" kern="1200" dirty="0">
                          <a:solidFill>
                            <a:schemeClr val="tx1"/>
                          </a:solidFill>
                          <a:latin typeface="Meiryo UI" panose="020B0604030504040204" pitchFamily="50" charset="-128"/>
                          <a:ea typeface="Meiryo UI" panose="020B0604030504040204" pitchFamily="50" charset="-128"/>
                          <a:cs typeface="+mn-cs"/>
                        </a:rPr>
                        <a:t>ID</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29920621"/>
                  </a:ext>
                </a:extLst>
              </a:tr>
              <a:tr h="303118">
                <a:tc rowSpan="10">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Steel</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1</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Blast furnace</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200" b="0" kern="1200" dirty="0">
                          <a:solidFill>
                            <a:schemeClr val="tx1"/>
                          </a:solidFill>
                          <a:latin typeface="Meiryo UI" panose="020B0604030504040204" pitchFamily="50" charset="-128"/>
                          <a:ea typeface="Meiryo UI" panose="020B0604030504040204" pitchFamily="50" charset="-128"/>
                          <a:cs typeface="+mn-cs"/>
                        </a:rPr>
                        <a:t>Crude steel</a:t>
                      </a:r>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1200" b="0" kern="1200" dirty="0">
                          <a:solidFill>
                            <a:schemeClr val="tx1"/>
                          </a:solidFill>
                          <a:latin typeface="Meiryo UI" panose="020B0604030504040204" pitchFamily="50" charset="-128"/>
                          <a:ea typeface="Meiryo UI" panose="020B0604030504040204" pitchFamily="50" charset="-128"/>
                          <a:cs typeface="+mn-cs"/>
                        </a:rPr>
                        <a:t>convert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furnace method</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en-US" sz="1200" b="0" kern="1200" dirty="0">
                          <a:solidFill>
                            <a:schemeClr val="tx1"/>
                          </a:solidFill>
                          <a:latin typeface="Meiryo UI" panose="020B0604030504040204" pitchFamily="50" charset="-128"/>
                          <a:ea typeface="Meiryo UI" panose="020B0604030504040204" pitchFamily="50" charset="-128"/>
                          <a:cs typeface="+mn-cs"/>
                        </a:rPr>
                        <a:t>221115201pJPN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1</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ast iron</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zh-TW" altLang="en-US" sz="1200" b="0" kern="1200" dirty="0">
                          <a:solidFill>
                            <a:schemeClr val="tx1"/>
                          </a:solidFill>
                          <a:latin typeface="Meiryo UI" panose="020B0604030504040204" pitchFamily="50" charset="-128"/>
                          <a:ea typeface="Meiryo UI" panose="020B0604030504040204" pitchFamily="50" charset="-128"/>
                          <a:cs typeface="+mn-cs"/>
                        </a:rPr>
                        <a:t>Pig iron castings for machinery</a:t>
                      </a:r>
                      <a:endParaRPr kumimoji="1" 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en-US" sz="1200" b="0" kern="1200" dirty="0">
                          <a:solidFill>
                            <a:schemeClr val="tx1"/>
                          </a:solidFill>
                          <a:latin typeface="Meiryo UI" panose="020B0604030504040204" pitchFamily="50" charset="-128"/>
                          <a:ea typeface="Meiryo UI" panose="020B0604030504040204" pitchFamily="50" charset="-128"/>
                          <a:cs typeface="+mn-cs"/>
                        </a:rPr>
                        <a:t>225111000pJPN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1672561"/>
                  </a:ext>
                </a:extLst>
              </a:tr>
              <a:tr h="157300">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2</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Methane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DRI</a:t>
                      </a: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Pig</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 </a:t>
                      </a:r>
                      <a:r>
                        <a:rPr lang="en-US" sz="1200" b="0" i="0" u="none" strike="noStrike" dirty="0">
                          <a:solidFill>
                            <a:schemeClr val="tx1"/>
                          </a:solidFill>
                          <a:effectLst/>
                          <a:latin typeface="Meiryo UI" panose="020B0604030504040204" pitchFamily="50" charset="-128"/>
                          <a:ea typeface="Meiryo UI" panose="020B0604030504040204" pitchFamily="50" charset="-128"/>
                        </a:rPr>
                        <a:t>steel_Methane_DRI_1</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AIST_JAMA_001</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2</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ast steel</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Ordinary steel castings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cast steel)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including cast steel pipes</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225311000pJPN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2486522"/>
                  </a:ext>
                </a:extLst>
              </a:tr>
              <a:tr h="303118">
                <a:tc vMerge="1">
                  <a:txBody>
                    <a:bodyPr/>
                    <a:lstStyle/>
                    <a:p>
                      <a:endParaRPr kumimoji="1" lang="ja-JP" altLang="en-US"/>
                    </a:p>
                  </a:txBody>
                  <a:tcPr/>
                </a:tc>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8000" marR="180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vMerge="1">
                  <a:txBody>
                    <a:bodyPr/>
                    <a:lstStyle/>
                    <a:p>
                      <a:pPr algn="l" fontAlgn="ctr"/>
                      <a:endParaRPr lang="en-US" sz="900" b="0" i="0" u="none" strike="noStrike" dirty="0">
                        <a:solidFill>
                          <a:srgbClr val="FF0000"/>
                        </a:solidFill>
                        <a:effectLst/>
                        <a:latin typeface="+mn-ea"/>
                        <a:ea typeface="+mn-ea"/>
                      </a:endParaRPr>
                    </a:p>
                  </a:txBody>
                  <a:tcPr marL="18000" marR="18000" marT="18000" marB="18000" anchor="ctr">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Crude steel_Methane </a:t>
                      </a:r>
                      <a:r>
                        <a:rPr lang="en-US" sz="1200" b="0" i="0" u="none" strike="noStrike" dirty="0">
                          <a:solidFill>
                            <a:schemeClr val="tx1"/>
                          </a:solidFill>
                          <a:effectLst/>
                          <a:latin typeface="Meiryo UI" panose="020B0604030504040204" pitchFamily="50" charset="-128"/>
                          <a:ea typeface="Meiryo UI" panose="020B0604030504040204" pitchFamily="50" charset="-128"/>
                        </a:rPr>
                        <a:t>DRI_2</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AIST_JAMA_001A</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3</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H</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ot-rolled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Ordinary steel medium and thin plates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less than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6 mm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thick, including low-mo plates and electric steel plates</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222118201pJPN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419833"/>
                  </a:ext>
                </a:extLst>
              </a:tr>
              <a:tr h="303118">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3">
                  <a:txBody>
                    <a:bodyPr/>
                    <a:lstStyle/>
                    <a:p>
                      <a:pPr marL="0" algn="ctr" defTabSz="914400" rtl="0" eaLnBrk="1" fontAlgn="ctr" latinLnBrk="0" hangingPunct="1"/>
                      <a:r>
                        <a:rPr kumimoji="1" lang="ja-JP" altLang="en-US" sz="1200" b="0" kern="1200" dirty="0">
                          <a:solidFill>
                            <a:schemeClr val="tx1"/>
                          </a:solidFill>
                          <a:latin typeface="Meiryo UI" panose="020B0604030504040204" pitchFamily="50" charset="-128"/>
                          <a:ea typeface="Meiryo UI" panose="020B0604030504040204" pitchFamily="50" charset="-128"/>
                          <a:cs typeface="+mn-cs"/>
                        </a:rPr>
                        <a:t>３</a:t>
                      </a: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3">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H</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ydrogen </a:t>
                      </a:r>
                      <a:r>
                        <a:rPr lang="en-US" sz="1200" b="0" i="0" u="none" strike="noStrike" dirty="0">
                          <a:solidFill>
                            <a:schemeClr val="tx1"/>
                          </a:solidFill>
                          <a:effectLst/>
                          <a:latin typeface="Meiryo UI" panose="020B0604030504040204" pitchFamily="50" charset="-128"/>
                          <a:ea typeface="Meiryo UI" panose="020B0604030504040204" pitchFamily="50" charset="-128"/>
                        </a:rPr>
                        <a:t>DRI</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Hydrogen</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en-US" sz="1200" b="0" i="0" u="none" strike="noStrike" dirty="0">
                          <a:solidFill>
                            <a:schemeClr val="tx1"/>
                          </a:solidFill>
                          <a:effectLst/>
                          <a:latin typeface="Meiryo UI" panose="020B0604030504040204" pitchFamily="50" charset="-128"/>
                          <a:ea typeface="Meiryo UI" panose="020B0604030504040204" pitchFamily="50" charset="-128"/>
                        </a:rPr>
                        <a:t>SMR (Gray)</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AIST_JAMA_021</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4</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old-rolled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Cold-rolled ordinary steel sheet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including cold-rolled low-mo steel sheet and recycled finished steel sheet</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222212201pJPN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6983579"/>
                  </a:ext>
                </a:extLst>
              </a:tr>
              <a:tr h="303118">
                <a:tc vMerge="1">
                  <a:txBody>
                    <a:bodyPr/>
                    <a:lstStyle/>
                    <a:p>
                      <a:endParaRPr kumimoji="1" lang="ja-JP" altLang="en-US"/>
                    </a:p>
                  </a:txBody>
                  <a:tcPr/>
                </a:tc>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8000" marR="180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vMerge="1">
                  <a:txBody>
                    <a:bodyPr/>
                    <a:lstStyle/>
                    <a:p>
                      <a:pPr algn="l" fontAlgn="ctr"/>
                      <a:endParaRPr lang="en-US" sz="900" b="0" i="0" u="none" strike="noStrike" dirty="0">
                        <a:solidFill>
                          <a:srgbClr val="FF0000"/>
                        </a:solidFill>
                        <a:effectLst/>
                        <a:latin typeface="+mn-ea"/>
                        <a:ea typeface="+mn-ea"/>
                      </a:endParaRPr>
                    </a:p>
                  </a:txBody>
                  <a:tcPr marL="18000" marR="18000" marT="18000" marB="18000" anchor="ctr">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Hydrogen</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en-US" sz="1200" b="0" i="0" u="none" strike="noStrike" dirty="0">
                          <a:solidFill>
                            <a:schemeClr val="tx1"/>
                          </a:solidFill>
                          <a:effectLst/>
                          <a:latin typeface="Meiryo UI" panose="020B0604030504040204" pitchFamily="50" charset="-128"/>
                          <a:ea typeface="Meiryo UI" panose="020B0604030504040204" pitchFamily="50" charset="-128"/>
                        </a:rPr>
                        <a:t>SMR +CCS (Green)</a:t>
                      </a:r>
                    </a:p>
                  </a:txBody>
                  <a:tcPr marL="7200" marR="7200" marT="7200" marB="7200"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AIST_JAMA_022</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5</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E</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lectromagnetic steel </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sheet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zh-TW" altLang="en-US" sz="1200" b="0" i="0" u="none" strike="noStrike" dirty="0">
                          <a:solidFill>
                            <a:schemeClr val="tx1"/>
                          </a:solidFill>
                          <a:effectLst/>
                          <a:latin typeface="Meiryo UI" panose="020B0604030504040204" pitchFamily="50" charset="-128"/>
                          <a:ea typeface="Meiryo UI" panose="020B0604030504040204" pitchFamily="50" charset="-128"/>
                        </a:rPr>
                        <a:t>Cold-rolled electric steel strip</a:t>
                      </a:r>
                      <a:r>
                        <a:rPr lang="en-US" altLang="zh-TW" sz="1200" b="0" i="0" u="none" strike="noStrike" dirty="0">
                          <a:solidFill>
                            <a:schemeClr val="tx1"/>
                          </a:solidFill>
                          <a:effectLst/>
                          <a:latin typeface="Meiryo UI" panose="020B0604030504040204" pitchFamily="50" charset="-128"/>
                          <a:ea typeface="Meiryo UI" panose="020B0604030504040204" pitchFamily="50" charset="-128"/>
                        </a:rPr>
                        <a:t>, </a:t>
                      </a:r>
                      <a:r>
                        <a:rPr lang="zh-TW" altLang="en-US" sz="1200" b="0" i="0" u="none" strike="noStrike" dirty="0">
                          <a:solidFill>
                            <a:schemeClr val="tx1"/>
                          </a:solidFill>
                          <a:effectLst/>
                          <a:latin typeface="Meiryo UI" panose="020B0604030504040204" pitchFamily="50" charset="-128"/>
                          <a:ea typeface="Meiryo UI" panose="020B0604030504040204" pitchFamily="50" charset="-128"/>
                        </a:rPr>
                        <a:t>converter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222213201pJPN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6361771"/>
                  </a:ext>
                </a:extLst>
              </a:tr>
              <a:tr h="448936">
                <a:tc vMerge="1">
                  <a:txBody>
                    <a:bodyPr/>
                    <a:lstStyle/>
                    <a:p>
                      <a:endParaRPr kumimoji="1" lang="ja-JP" altLang="en-US"/>
                    </a:p>
                  </a:txBody>
                  <a:tcPr/>
                </a:tc>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8000" marR="180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vMerge="1">
                  <a:txBody>
                    <a:bodyPr/>
                    <a:lstStyle/>
                    <a:p>
                      <a:pPr algn="l" fontAlgn="ctr"/>
                      <a:endParaRPr lang="en-US" sz="900" b="0" i="0" u="none" strike="noStrike" dirty="0">
                        <a:solidFill>
                          <a:srgbClr val="FF0000"/>
                        </a:solidFill>
                        <a:effectLst/>
                        <a:latin typeface="+mn-ea"/>
                        <a:ea typeface="+mn-ea"/>
                      </a:endParaRPr>
                    </a:p>
                  </a:txBody>
                  <a:tcPr marL="18000" marR="18000" marT="18000" marB="18000" anchor="ctr">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Hydrogen</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en-US" sz="1200" b="0" i="0" u="none" strike="noStrike" dirty="0">
                          <a:solidFill>
                            <a:schemeClr val="tx1"/>
                          </a:solidFill>
                          <a:effectLst/>
                          <a:latin typeface="Meiryo UI" panose="020B0604030504040204" pitchFamily="50" charset="-128"/>
                          <a:ea typeface="Meiryo UI" panose="020B0604030504040204" pitchFamily="50" charset="-128"/>
                        </a:rPr>
                        <a:t>Renew Electrolysis (Blue)</a:t>
                      </a:r>
                    </a:p>
                  </a:txBody>
                  <a:tcPr marL="7200" marR="7200" marT="7200" marB="7200"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AIST_JAMA_026</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6</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H</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ot-rolled hot-dip galvanized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Hot rolled hot dip galvanized steel sheet</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AIST_JAMA_000A</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5569189"/>
                  </a:ext>
                </a:extLst>
              </a:tr>
              <a:tr h="448936">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ctr" latinLnBrk="0" hangingPunct="1"/>
                      <a:r>
                        <a:rPr kumimoji="1" lang="en-US" altLang="ja-JP" sz="1200" b="0" kern="1200" dirty="0">
                          <a:solidFill>
                            <a:schemeClr val="tx1"/>
                          </a:solidFill>
                          <a:latin typeface="Meiryo UI" panose="020B0604030504040204" pitchFamily="50" charset="-128"/>
                          <a:ea typeface="Meiryo UI" panose="020B0604030504040204" pitchFamily="50" charset="-128"/>
                          <a:cs typeface="+mn-cs"/>
                        </a:rPr>
                        <a:t>4</a:t>
                      </a:r>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E</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lectric furnace</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Crude steel</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electric furnace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221115202pJPN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7</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H</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ot-rolled electro</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galvanized</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Hot rolled electrogalvanized steel sheet</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method</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AIST_JAMA_000B</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5198831"/>
                  </a:ext>
                </a:extLst>
              </a:tr>
              <a:tr h="448936">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ctr" latinLnBrk="0" hangingPunct="1"/>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endParaRPr kumimoji="1" 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8</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old-rolled hot-dip galvanized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Hot dip galvanized steel sheet</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process</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224111211pJPN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3455264"/>
                  </a:ext>
                </a:extLst>
              </a:tr>
              <a:tr h="448936">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ctr" latinLnBrk="0" hangingPunct="1"/>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9</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old-rolled electro</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galvanized</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 steel sheet</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Electrogalvanized steel sheet</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process</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224111221pJPN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18212639"/>
                  </a:ext>
                </a:extLst>
              </a:tr>
              <a:tr h="303118">
                <a:tc vMerge="1">
                  <a:txBody>
                    <a:bodyPr/>
                    <a:lstStyle/>
                    <a:p>
                      <a:pPr marL="0" algn="ctr" defTabSz="914400" rtl="0" eaLnBrk="1" fontAlgn="ctr" latinLnBrk="0" hangingPunct="1"/>
                      <a:endParaRPr kumimoji="1" lang="ja-JP" altLang="en-US" sz="800" b="0" kern="1200" dirty="0">
                        <a:solidFill>
                          <a:schemeClr val="tx1"/>
                        </a:solidFill>
                        <a:latin typeface="+mn-ea"/>
                        <a:ea typeface="+mn-ea"/>
                        <a:cs typeface="+mn-cs"/>
                      </a:endParaRPr>
                    </a:p>
                  </a:txBody>
                  <a:tcPr marL="10800" marR="10800" marT="10800" marB="108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ctr" latinLnBrk="0" hangingPunct="1"/>
                      <a:endParaRPr kumimoji="1" lang="ja-JP" altLang="en-US" sz="1200" b="0" kern="1200" dirty="0">
                        <a:solidFill>
                          <a:schemeClr val="tx1"/>
                        </a:solidFill>
                        <a:latin typeface="Meiryo UI" panose="020B0604030504040204" pitchFamily="50" charset="-128"/>
                        <a:ea typeface="Meiryo UI" panose="020B0604030504040204" pitchFamily="50" charset="-128"/>
                        <a:cs typeface="+mn-cs"/>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endParaRPr 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10</a:t>
                      </a:r>
                    </a:p>
                  </a:txBody>
                  <a:tcPr marL="7200" marR="7200" marT="7200" marB="7200"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zh-TW" altLang="en-US" sz="1200" b="0" i="0" u="none" strike="noStrike" dirty="0">
                          <a:solidFill>
                            <a:schemeClr val="tx1"/>
                          </a:solidFill>
                          <a:effectLst/>
                          <a:latin typeface="Meiryo UI" panose="020B0604030504040204" pitchFamily="50" charset="-128"/>
                          <a:ea typeface="Meiryo UI" panose="020B0604030504040204" pitchFamily="50" charset="-128"/>
                        </a:rPr>
                        <a:t>Carbon steel bar/wire rod</a:t>
                      </a:r>
                    </a:p>
                  </a:txBody>
                  <a:tcPr marL="7200" marR="7200" marT="7200" marB="72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Ordinary steel wire rod and bar in coil</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 </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converter process</a:t>
                      </a:r>
                    </a:p>
                  </a:txBody>
                  <a:tcPr marL="7200" marR="7200" marT="7200" marB="7200"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dirty="0">
                          <a:solidFill>
                            <a:schemeClr val="tx1"/>
                          </a:solidFill>
                          <a:effectLst/>
                          <a:latin typeface="Meiryo UI" panose="020B0604030504040204" pitchFamily="50" charset="-128"/>
                          <a:ea typeface="Meiryo UI" panose="020B0604030504040204" pitchFamily="50" charset="-128"/>
                        </a:rPr>
                        <a:t>222116201pJPN</a:t>
                      </a:r>
                    </a:p>
                  </a:txBody>
                  <a:tcPr marL="7200" marR="7200" marT="7200" marB="720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949738216"/>
                  </a:ext>
                </a:extLst>
              </a:tr>
            </a:tbl>
          </a:graphicData>
        </a:graphic>
      </p:graphicFrame>
      <p:sp>
        <p:nvSpPr>
          <p:cNvPr id="5" name="テキスト ボックス 4">
            <a:extLst>
              <a:ext uri="{FF2B5EF4-FFF2-40B4-BE49-F238E27FC236}">
                <a16:creationId xmlns:a16="http://schemas.microsoft.com/office/drawing/2014/main" id="{19D79C28-1196-E036-4900-D91B0486D923}"/>
              </a:ext>
            </a:extLst>
          </p:cNvPr>
          <p:cNvSpPr txBox="1"/>
          <p:nvPr/>
        </p:nvSpPr>
        <p:spPr>
          <a:xfrm>
            <a:off x="8825218" y="146548"/>
            <a:ext cx="1409663" cy="369332"/>
          </a:xfrm>
          <a:prstGeom prst="rect">
            <a:avLst/>
          </a:prstGeom>
          <a:solidFill>
            <a:srgbClr val="FFFF00"/>
          </a:solidFill>
        </p:spPr>
        <p:txBody>
          <a:bodyPr wrap="square" rtlCol="0">
            <a:spAutoFit/>
          </a:bodyPr>
          <a:lstStyle/>
          <a:p>
            <a:pPr algn="ctr"/>
            <a:r>
              <a:rPr kumimoji="1" lang="en-US" altLang="ja-JP" b="1" dirty="0"/>
              <a:t>Remind</a:t>
            </a:r>
            <a:endParaRPr kumimoji="1" lang="ja-JP" altLang="en-US" b="1" dirty="0"/>
          </a:p>
        </p:txBody>
      </p:sp>
    </p:spTree>
    <p:extLst>
      <p:ext uri="{BB962C8B-B14F-4D97-AF65-F5344CB8AC3E}">
        <p14:creationId xmlns:p14="http://schemas.microsoft.com/office/powerpoint/2010/main" val="669444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C2B9C-7FC9-B52E-30D2-1F92C8D7F0CD}"/>
              </a:ext>
            </a:extLst>
          </p:cNvPr>
          <p:cNvSpPr>
            <a:spLocks noGrp="1"/>
          </p:cNvSpPr>
          <p:nvPr>
            <p:ph type="title"/>
          </p:nvPr>
        </p:nvSpPr>
        <p:spPr/>
        <p:txBody>
          <a:bodyPr/>
          <a:lstStyle/>
          <a:p>
            <a:r>
              <a:rPr kumimoji="1" lang="en-US" altLang="ja-JP" dirty="0"/>
              <a:t>Discussion – dataset criteria</a:t>
            </a:r>
            <a:endParaRPr kumimoji="1" lang="ja-JP" altLang="en-US" dirty="0"/>
          </a:p>
        </p:txBody>
      </p:sp>
      <p:sp>
        <p:nvSpPr>
          <p:cNvPr id="4" name="スライド番号プレースホルダー 3">
            <a:extLst>
              <a:ext uri="{FF2B5EF4-FFF2-40B4-BE49-F238E27FC236}">
                <a16:creationId xmlns:a16="http://schemas.microsoft.com/office/drawing/2014/main" id="{99BC586A-9467-3F4B-3E7B-C9CC673808D1}"/>
              </a:ext>
            </a:extLst>
          </p:cNvPr>
          <p:cNvSpPr>
            <a:spLocks noGrp="1"/>
          </p:cNvSpPr>
          <p:nvPr>
            <p:ph type="sldNum" sz="quarter" idx="12"/>
          </p:nvPr>
        </p:nvSpPr>
        <p:spPr/>
        <p:txBody>
          <a:bodyPr/>
          <a:lstStyle/>
          <a:p>
            <a:fld id="{25521C42-4E1A-4C54-9F7D-AF2B1AD94E92}" type="slidenum">
              <a:rPr kumimoji="1" lang="ja-JP" altLang="en-US" smtClean="0"/>
              <a:t>13</a:t>
            </a:fld>
            <a:endParaRPr kumimoji="1" lang="ja-JP" altLang="en-US"/>
          </a:p>
        </p:txBody>
      </p:sp>
      <p:sp>
        <p:nvSpPr>
          <p:cNvPr id="5" name="テキスト ボックス 4">
            <a:extLst>
              <a:ext uri="{FF2B5EF4-FFF2-40B4-BE49-F238E27FC236}">
                <a16:creationId xmlns:a16="http://schemas.microsoft.com/office/drawing/2014/main" id="{FCC48F47-1845-92A5-EFF2-8D461D2C59E4}"/>
              </a:ext>
            </a:extLst>
          </p:cNvPr>
          <p:cNvSpPr txBox="1"/>
          <p:nvPr/>
        </p:nvSpPr>
        <p:spPr>
          <a:xfrm>
            <a:off x="740021" y="763530"/>
            <a:ext cx="10146180" cy="646331"/>
          </a:xfrm>
          <a:prstGeom prst="rect">
            <a:avLst/>
          </a:prstGeom>
          <a:noFill/>
        </p:spPr>
        <p:txBody>
          <a:bodyPr wrap="square" rtlCol="0">
            <a:spAutoFit/>
          </a:bodyPr>
          <a:lstStyle/>
          <a:p>
            <a:pPr marL="285750" indent="-285750">
              <a:buFont typeface="Wingdings" panose="05000000000000000000" pitchFamily="2" charset="2"/>
              <a:buChar char="ü"/>
            </a:pPr>
            <a:r>
              <a:rPr kumimoji="1" lang="en-US" altLang="ja-JP" dirty="0">
                <a:latin typeface="Meiryo UI" panose="020B0604030504040204" pitchFamily="50" charset="-128"/>
                <a:ea typeface="Meiryo UI" panose="020B0604030504040204" pitchFamily="50" charset="-128"/>
              </a:rPr>
              <a:t>In IWG, there were many comment to make a criteria for the dataset.</a:t>
            </a:r>
          </a:p>
          <a:p>
            <a:pPr marL="285750" indent="-285750">
              <a:buFont typeface="Wingdings" panose="05000000000000000000" pitchFamily="2" charset="2"/>
              <a:buChar char="ü"/>
            </a:pPr>
            <a:r>
              <a:rPr lang="en-US" altLang="ja-JP" dirty="0">
                <a:latin typeface="Meiryo UI" panose="020B0604030504040204" pitchFamily="50" charset="-128"/>
                <a:ea typeface="Meiryo UI" panose="020B0604030504040204" pitchFamily="50" charset="-128"/>
              </a:rPr>
              <a:t>Now we assume below points could be discussion point as criteria.</a:t>
            </a:r>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B8CC5BE-F7E4-844B-520A-8F85DF1D35EF}"/>
              </a:ext>
            </a:extLst>
          </p:cNvPr>
          <p:cNvSpPr txBox="1"/>
          <p:nvPr/>
        </p:nvSpPr>
        <p:spPr>
          <a:xfrm>
            <a:off x="983094" y="1525391"/>
            <a:ext cx="10518698" cy="4913781"/>
          </a:xfrm>
          <a:prstGeom prst="rect">
            <a:avLst/>
          </a:prstGeom>
          <a:noFill/>
        </p:spPr>
        <p:txBody>
          <a:bodyPr wrap="square" rtlCol="0">
            <a:spAutoFit/>
          </a:bodyPr>
          <a:lstStyle/>
          <a:p>
            <a:pPr>
              <a:lnSpc>
                <a:spcPct val="200000"/>
              </a:lnSpc>
            </a:pPr>
            <a:r>
              <a:rPr kumimoji="1" lang="en-US" altLang="ja-JP" sz="2000" b="1" dirty="0">
                <a:latin typeface="Meiryo UI" panose="020B0604030504040204" pitchFamily="50" charset="-128"/>
                <a:ea typeface="Meiryo UI" panose="020B0604030504040204" pitchFamily="50" charset="-128"/>
              </a:rPr>
              <a:t>&lt;Proposal of dataset criteria&gt;</a:t>
            </a:r>
          </a:p>
          <a:p>
            <a:pPr marL="742950" lvl="1" indent="-285750">
              <a:lnSpc>
                <a:spcPct val="200000"/>
              </a:lnSpc>
              <a:buFont typeface="Arial" panose="020B0604020202020204" pitchFamily="34" charset="0"/>
              <a:buChar char="•"/>
            </a:pPr>
            <a:r>
              <a:rPr lang="en-US" altLang="ja-JP" sz="2000" dirty="0">
                <a:latin typeface="Meiryo UI" panose="020B0604030504040204" pitchFamily="50" charset="-128"/>
                <a:ea typeface="Meiryo UI" panose="020B0604030504040204" pitchFamily="50" charset="-128"/>
              </a:rPr>
              <a:t>Declaration of defined criteria</a:t>
            </a:r>
          </a:p>
          <a:p>
            <a:pPr marL="742950" lvl="1" indent="-285750">
              <a:lnSpc>
                <a:spcPct val="200000"/>
              </a:lnSpc>
              <a:buFont typeface="Arial" panose="020B0604020202020204" pitchFamily="34" charset="0"/>
              <a:buChar char="•"/>
            </a:pPr>
            <a:r>
              <a:rPr lang="en-US" altLang="ja-JP" sz="2000" dirty="0">
                <a:latin typeface="Meiryo UI" panose="020B0604030504040204" pitchFamily="50" charset="-128"/>
                <a:ea typeface="Meiryo UI" panose="020B0604030504040204" pitchFamily="50" charset="-128"/>
              </a:rPr>
              <a:t>Dataset updated date</a:t>
            </a:r>
          </a:p>
          <a:p>
            <a:pPr marL="742950" lvl="1" indent="-285750">
              <a:lnSpc>
                <a:spcPct val="200000"/>
              </a:lnSpc>
              <a:buFont typeface="Arial" panose="020B0604020202020204" pitchFamily="34" charset="0"/>
              <a:buChar char="•"/>
            </a:pPr>
            <a:r>
              <a:rPr kumimoji="1" lang="en-US" altLang="ja-JP" sz="2000" dirty="0">
                <a:latin typeface="Meiryo UI" panose="020B0604030504040204" pitchFamily="50" charset="-128"/>
                <a:ea typeface="Meiryo UI" panose="020B0604030504040204" pitchFamily="50" charset="-128"/>
              </a:rPr>
              <a:t>Dataset </a:t>
            </a:r>
            <a:r>
              <a:rPr lang="en-US" altLang="ja-JP" sz="2000" dirty="0">
                <a:latin typeface="Meiryo UI" panose="020B0604030504040204" pitchFamily="50" charset="-128"/>
                <a:ea typeface="Meiryo UI" panose="020B0604030504040204" pitchFamily="50" charset="-128"/>
              </a:rPr>
              <a:t>suitability for A-LCA</a:t>
            </a:r>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(Suitable</a:t>
            </a:r>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for</a:t>
            </a:r>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our</a:t>
            </a:r>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material classification list)</a:t>
            </a:r>
          </a:p>
          <a:p>
            <a:pPr marL="742950" lvl="1" indent="-285750">
              <a:lnSpc>
                <a:spcPct val="200000"/>
              </a:lnSpc>
              <a:buFont typeface="Arial" panose="020B0604020202020204" pitchFamily="34" charset="0"/>
              <a:buChar char="•"/>
            </a:pPr>
            <a:r>
              <a:rPr kumimoji="1" lang="en-US" altLang="ja-JP" sz="2000" dirty="0">
                <a:latin typeface="Meiryo UI" panose="020B0604030504040204" pitchFamily="50" charset="-128"/>
                <a:ea typeface="Meiryo UI" panose="020B0604030504040204" pitchFamily="50" charset="-128"/>
              </a:rPr>
              <a:t>Usage history  (How many user was using the dataset)</a:t>
            </a:r>
          </a:p>
          <a:p>
            <a:pPr marL="742950" lvl="1" indent="-285750">
              <a:lnSpc>
                <a:spcPct val="200000"/>
              </a:lnSpc>
              <a:buFont typeface="Arial" panose="020B0604020202020204" pitchFamily="34" charset="0"/>
              <a:buChar char="•"/>
            </a:pPr>
            <a:r>
              <a:rPr kumimoji="1" lang="en-US" altLang="ja-JP" sz="2000" dirty="0">
                <a:latin typeface="Meiryo UI" panose="020B0604030504040204" pitchFamily="50" charset="-128"/>
                <a:ea typeface="Meiryo UI" panose="020B0604030504040204" pitchFamily="50" charset="-128"/>
              </a:rPr>
              <a:t>Data source (Original creation dataset (e.g., average value of </a:t>
            </a:r>
            <a:r>
              <a:rPr lang="en-US" altLang="ja-JP" sz="2000" dirty="0">
                <a:latin typeface="Meiryo UI" panose="020B0604030504040204" pitchFamily="50" charset="-128"/>
                <a:ea typeface="Meiryo UI" panose="020B0604030504040204" pitchFamily="50" charset="-128"/>
              </a:rPr>
              <a:t>industry)</a:t>
            </a:r>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or Citations from other literature)</a:t>
            </a:r>
            <a:endParaRPr lang="en-US" altLang="ja-JP" sz="2000" dirty="0">
              <a:latin typeface="Meiryo UI" panose="020B0604030504040204" pitchFamily="50" charset="-128"/>
              <a:ea typeface="Meiryo UI" panose="020B0604030504040204" pitchFamily="50" charset="-128"/>
            </a:endParaRPr>
          </a:p>
          <a:p>
            <a:pPr marL="742950" lvl="1" indent="-285750">
              <a:lnSpc>
                <a:spcPct val="200000"/>
              </a:lnSpc>
              <a:buFont typeface="Arial" panose="020B0604020202020204" pitchFamily="34" charset="0"/>
              <a:buChar char="•"/>
            </a:pPr>
            <a:r>
              <a:rPr lang="en-US" altLang="ja-JP" sz="2000" dirty="0">
                <a:latin typeface="Meiryo UI" panose="020B0604030504040204" pitchFamily="50" charset="-128"/>
                <a:ea typeface="Meiryo UI" panose="020B0604030504040204" pitchFamily="50" charset="-128"/>
              </a:rPr>
              <a:t>External reviewer</a:t>
            </a:r>
          </a:p>
        </p:txBody>
      </p:sp>
      <p:sp>
        <p:nvSpPr>
          <p:cNvPr id="3" name="テキスト ボックス 2">
            <a:extLst>
              <a:ext uri="{FF2B5EF4-FFF2-40B4-BE49-F238E27FC236}">
                <a16:creationId xmlns:a16="http://schemas.microsoft.com/office/drawing/2014/main" id="{5218587F-DF22-C34A-F976-7B5FD1093615}"/>
              </a:ext>
            </a:extLst>
          </p:cNvPr>
          <p:cNvSpPr txBox="1"/>
          <p:nvPr/>
        </p:nvSpPr>
        <p:spPr>
          <a:xfrm>
            <a:off x="7655266" y="120912"/>
            <a:ext cx="1980000" cy="369332"/>
          </a:xfrm>
          <a:prstGeom prst="rect">
            <a:avLst/>
          </a:prstGeom>
          <a:solidFill>
            <a:srgbClr val="FFFF00"/>
          </a:solidFill>
        </p:spPr>
        <p:txBody>
          <a:bodyPr wrap="square" rtlCol="0">
            <a:spAutoFit/>
          </a:bodyPr>
          <a:lstStyle/>
          <a:p>
            <a:pPr algn="ctr"/>
            <a:r>
              <a:rPr kumimoji="1" lang="en-US" altLang="ja-JP" b="1" dirty="0"/>
              <a:t>Remind</a:t>
            </a:r>
            <a:endParaRPr kumimoji="1" lang="ja-JP" altLang="en-US" b="1" dirty="0"/>
          </a:p>
        </p:txBody>
      </p:sp>
    </p:spTree>
    <p:extLst>
      <p:ext uri="{BB962C8B-B14F-4D97-AF65-F5344CB8AC3E}">
        <p14:creationId xmlns:p14="http://schemas.microsoft.com/office/powerpoint/2010/main" val="1284321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A25973AA-7E02-9ED2-0C0D-90CE85C95042}"/>
              </a:ext>
            </a:extLst>
          </p:cNvPr>
          <p:cNvSpPr>
            <a:spLocks noGrp="1"/>
          </p:cNvSpPr>
          <p:nvPr>
            <p:ph type="title"/>
          </p:nvPr>
        </p:nvSpPr>
        <p:spPr>
          <a:xfrm>
            <a:off x="340532" y="1957269"/>
            <a:ext cx="9888000" cy="1130884"/>
          </a:xfrm>
        </p:spPr>
        <p:txBody>
          <a:bodyPr/>
          <a:lstStyle/>
          <a:p>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3. Drafting</a:t>
            </a:r>
            <a:endParaRPr lang="ja-JP" altLang="en-US" dirty="0"/>
          </a:p>
        </p:txBody>
      </p:sp>
      <p:sp>
        <p:nvSpPr>
          <p:cNvPr id="4" name="スライド番号プレースホルダー 3">
            <a:extLst>
              <a:ext uri="{FF2B5EF4-FFF2-40B4-BE49-F238E27FC236}">
                <a16:creationId xmlns:a16="http://schemas.microsoft.com/office/drawing/2014/main" id="{AF5594CE-F074-5523-0B24-D8A1BD146347}"/>
              </a:ext>
            </a:extLst>
          </p:cNvPr>
          <p:cNvSpPr>
            <a:spLocks noGrp="1"/>
          </p:cNvSpPr>
          <p:nvPr>
            <p:ph type="sldNum" sz="quarter" idx="12"/>
          </p:nvPr>
        </p:nvSpPr>
        <p:spPr/>
        <p:txBody>
          <a:bodyPr/>
          <a:lstStyle/>
          <a:p>
            <a:fld id="{25521C42-4E1A-4C54-9F7D-AF2B1AD94E92}" type="slidenum">
              <a:rPr kumimoji="1" lang="ja-JP" altLang="en-US" smtClean="0"/>
              <a:t>14</a:t>
            </a:fld>
            <a:endParaRPr kumimoji="1" lang="ja-JP" altLang="en-US"/>
          </a:p>
        </p:txBody>
      </p:sp>
    </p:spTree>
    <p:extLst>
      <p:ext uri="{BB962C8B-B14F-4D97-AF65-F5344CB8AC3E}">
        <p14:creationId xmlns:p14="http://schemas.microsoft.com/office/powerpoint/2010/main" val="2386333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D383B448-122E-2D6D-8114-6172BEE3E6A8}"/>
              </a:ext>
            </a:extLst>
          </p:cNvPr>
          <p:cNvSpPr>
            <a:spLocks noGrp="1"/>
          </p:cNvSpPr>
          <p:nvPr>
            <p:ph type="body" sz="quarter" idx="14"/>
          </p:nvPr>
        </p:nvSpPr>
        <p:spPr/>
        <p:txBody>
          <a:bodyPr/>
          <a:lstStyle/>
          <a:p>
            <a:endParaRPr lang="ja-JP" altLang="en-US" dirty="0"/>
          </a:p>
        </p:txBody>
      </p:sp>
      <p:sp>
        <p:nvSpPr>
          <p:cNvPr id="4" name="タイトル 3">
            <a:extLst>
              <a:ext uri="{FF2B5EF4-FFF2-40B4-BE49-F238E27FC236}">
                <a16:creationId xmlns:a16="http://schemas.microsoft.com/office/drawing/2014/main" id="{CECBEBFC-3444-F93D-946E-C34AF7B8E9EA}"/>
              </a:ext>
            </a:extLst>
          </p:cNvPr>
          <p:cNvSpPr>
            <a:spLocks noGrp="1"/>
          </p:cNvSpPr>
          <p:nvPr>
            <p:ph type="title"/>
          </p:nvPr>
        </p:nvSpPr>
        <p:spPr/>
        <p:txBody>
          <a:bodyPr/>
          <a:lstStyle/>
          <a:p>
            <a:r>
              <a:rPr lang="en-US" altLang="ja-JP" dirty="0"/>
              <a:t>SG2 drafting concept</a:t>
            </a:r>
            <a:endParaRPr lang="ja-JP" altLang="en-US" dirty="0"/>
          </a:p>
        </p:txBody>
      </p:sp>
      <p:sp>
        <p:nvSpPr>
          <p:cNvPr id="3" name="スライド番号プレースホルダー 2">
            <a:extLst>
              <a:ext uri="{FF2B5EF4-FFF2-40B4-BE49-F238E27FC236}">
                <a16:creationId xmlns:a16="http://schemas.microsoft.com/office/drawing/2014/main" id="{80D321D1-C94C-F211-8AFD-C5539D14AFB7}"/>
              </a:ext>
            </a:extLst>
          </p:cNvPr>
          <p:cNvSpPr>
            <a:spLocks noGrp="1"/>
          </p:cNvSpPr>
          <p:nvPr>
            <p:ph type="sldNum" sz="quarter" idx="12"/>
          </p:nvPr>
        </p:nvSpPr>
        <p:spPr/>
        <p:txBody>
          <a:bodyPr/>
          <a:lstStyle/>
          <a:p>
            <a:fld id="{25521C42-4E1A-4C54-9F7D-AF2B1AD94E92}" type="slidenum">
              <a:rPr kumimoji="1" lang="ja-JP" altLang="en-US" smtClean="0"/>
              <a:t>15</a:t>
            </a:fld>
            <a:endParaRPr kumimoji="1" lang="ja-JP" altLang="en-US"/>
          </a:p>
        </p:txBody>
      </p:sp>
      <p:sp>
        <p:nvSpPr>
          <p:cNvPr id="6" name="テキスト ボックス 5">
            <a:extLst>
              <a:ext uri="{FF2B5EF4-FFF2-40B4-BE49-F238E27FC236}">
                <a16:creationId xmlns:a16="http://schemas.microsoft.com/office/drawing/2014/main" id="{D3306B13-C126-98A5-9F44-870ACC9208A4}"/>
              </a:ext>
            </a:extLst>
          </p:cNvPr>
          <p:cNvSpPr txBox="1"/>
          <p:nvPr/>
        </p:nvSpPr>
        <p:spPr>
          <a:xfrm>
            <a:off x="860037" y="926688"/>
            <a:ext cx="8258796" cy="4401205"/>
          </a:xfrm>
          <a:prstGeom prst="rect">
            <a:avLst/>
          </a:prstGeom>
          <a:noFill/>
        </p:spPr>
        <p:txBody>
          <a:bodyPr wrap="square" rtlCol="0">
            <a:spAutoFit/>
          </a:bodyPr>
          <a:lstStyle/>
          <a:p>
            <a:pPr marL="285750" indent="-285750">
              <a:buFont typeface="Wingdings" panose="05000000000000000000" pitchFamily="2" charset="2"/>
              <a:buChar char="n"/>
            </a:pPr>
            <a:r>
              <a:rPr lang="en-US" altLang="ja-JP" sz="2000" b="1" u="sng" dirty="0">
                <a:latin typeface="Meiryo UI" panose="020B0604030504040204" pitchFamily="50" charset="-128"/>
                <a:ea typeface="Meiryo UI" panose="020B0604030504040204" pitchFamily="50" charset="-128"/>
              </a:rPr>
              <a:t>Content of material production stage</a:t>
            </a:r>
            <a:endParaRPr lang="en-US" altLang="ja-JP" sz="2000" dirty="0">
              <a:latin typeface="Meiryo UI" panose="020B0604030504040204" pitchFamily="50" charset="-128"/>
              <a:ea typeface="Meiryo UI" panose="020B0604030504040204" pitchFamily="50" charset="-128"/>
            </a:endParaRPr>
          </a:p>
          <a:p>
            <a:pPr marL="342900" indent="-342900">
              <a:buFont typeface="+mj-lt"/>
              <a:buAutoNum type="arabicPeriod"/>
            </a:pPr>
            <a:r>
              <a:rPr lang="en-US" altLang="ja-JP" sz="2000" dirty="0">
                <a:latin typeface="Meiryo UI" panose="020B0604030504040204" pitchFamily="50" charset="-128"/>
                <a:ea typeface="Meiryo UI" panose="020B0604030504040204" pitchFamily="50" charset="-128"/>
              </a:rPr>
              <a:t>System boundary of material production stage</a:t>
            </a:r>
          </a:p>
          <a:p>
            <a:pPr marL="800100" lvl="1" indent="-342900">
              <a:buFont typeface="+mj-lt"/>
              <a:buAutoNum type="arabicPeriod"/>
            </a:pPr>
            <a:r>
              <a:rPr lang="en-US" altLang="ja-JP" sz="2000" kern="100" dirty="0">
                <a:effectLst/>
                <a:latin typeface="Meiryo UI" panose="020B0604030504040204" pitchFamily="50" charset="-128"/>
                <a:ea typeface="Meiryo UI" panose="020B0604030504040204" pitchFamily="50" charset="-128"/>
                <a:cs typeface="Times New Roman" panose="02020603050405020304" pitchFamily="18" charset="0"/>
              </a:rPr>
              <a:t>Processes included in the scope of data collection</a:t>
            </a:r>
            <a:endParaRPr lang="ja-JP" alt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800100" lvl="1" indent="-342900">
              <a:buFont typeface="+mj-lt"/>
              <a:buAutoNum type="arabicPeriod"/>
            </a:pPr>
            <a:r>
              <a:rPr lang="en-US" altLang="ja-JP" sz="2000" dirty="0">
                <a:latin typeface="Meiryo UI" panose="020B0604030504040204" pitchFamily="50" charset="-128"/>
                <a:ea typeface="Meiryo UI" panose="020B0604030504040204" pitchFamily="50" charset="-128"/>
              </a:rPr>
              <a:t>Data collection categories</a:t>
            </a:r>
          </a:p>
          <a:p>
            <a:pPr marL="1257300" lvl="2" indent="-342900">
              <a:buFont typeface="+mj-lt"/>
              <a:buAutoNum type="arabicPeriod"/>
            </a:pPr>
            <a:r>
              <a:rPr lang="en-US" altLang="ja-JP" sz="2000" kern="100" dirty="0">
                <a:effectLst/>
                <a:latin typeface="Meiryo UI" panose="020B0604030504040204" pitchFamily="50" charset="-128"/>
                <a:ea typeface="Meiryo UI" panose="020B0604030504040204" pitchFamily="50" charset="-128"/>
                <a:cs typeface="Times New Roman" panose="02020603050405020304" pitchFamily="18" charset="0"/>
              </a:rPr>
              <a:t>Primary data collection categories</a:t>
            </a:r>
          </a:p>
          <a:p>
            <a:pPr marL="1257300" lvl="2" indent="-342900">
              <a:buFont typeface="+mj-lt"/>
              <a:buAutoNum type="arabicPeriod"/>
            </a:pPr>
            <a:r>
              <a:rPr lang="en-US" altLang="ja-JP" sz="2000" kern="100" dirty="0">
                <a:effectLst/>
                <a:latin typeface="Meiryo UI" panose="020B0604030504040204" pitchFamily="50" charset="-128"/>
                <a:ea typeface="Meiryo UI" panose="020B0604030504040204" pitchFamily="50" charset="-128"/>
                <a:cs typeface="Times New Roman" panose="02020603050405020304" pitchFamily="18" charset="0"/>
              </a:rPr>
              <a:t>Secondary data collection categories</a:t>
            </a:r>
          </a:p>
          <a:p>
            <a:pPr marL="800100" lvl="1" indent="-342900">
              <a:buFont typeface="+mj-lt"/>
              <a:buAutoNum type="arabicPeriod"/>
            </a:pPr>
            <a:r>
              <a:rPr lang="en-US" altLang="ja-JP" sz="2000" kern="100" dirty="0">
                <a:effectLst/>
                <a:latin typeface="Meiryo UI" panose="020B0604030504040204" pitchFamily="50" charset="-128"/>
                <a:ea typeface="Meiryo UI" panose="020B0604030504040204" pitchFamily="50" charset="-128"/>
                <a:cs typeface="Times New Roman" panose="02020603050405020304" pitchFamily="18" charset="0"/>
              </a:rPr>
              <a:t>Scenario</a:t>
            </a:r>
            <a:endParaRPr lang="en-US" altLang="ja-JP" sz="2000" dirty="0">
              <a:latin typeface="Meiryo UI" panose="020B0604030504040204" pitchFamily="50" charset="-128"/>
              <a:ea typeface="Meiryo UI" panose="020B0604030504040204" pitchFamily="50" charset="-128"/>
            </a:endParaRPr>
          </a:p>
          <a:p>
            <a:pPr marL="342900" indent="-342900">
              <a:buFont typeface="+mj-lt"/>
              <a:buAutoNum type="arabicPeriod"/>
            </a:pPr>
            <a:r>
              <a:rPr lang="en-US" altLang="ja-JP" sz="2000" dirty="0">
                <a:latin typeface="Meiryo UI" panose="020B0604030504040204" pitchFamily="50" charset="-128"/>
                <a:ea typeface="Meiryo UI" panose="020B0604030504040204" pitchFamily="50" charset="-128"/>
              </a:rPr>
              <a:t>Material classification</a:t>
            </a:r>
          </a:p>
          <a:p>
            <a:pPr marL="342900" indent="-342900">
              <a:buFont typeface="+mj-lt"/>
              <a:buAutoNum type="arabicPeriod"/>
            </a:pPr>
            <a:r>
              <a:rPr lang="en-US" altLang="ja-JP" sz="2000" dirty="0">
                <a:latin typeface="Meiryo UI" panose="020B0604030504040204" pitchFamily="50" charset="-128"/>
                <a:ea typeface="Meiryo UI" panose="020B0604030504040204" pitchFamily="50" charset="-128"/>
              </a:rPr>
              <a:t>Boundary and flow definition of each material</a:t>
            </a:r>
          </a:p>
          <a:p>
            <a:pPr marL="800100" lvl="1" indent="-342900">
              <a:buFont typeface="+mj-lt"/>
              <a:buAutoNum type="arabicPeriod"/>
            </a:pPr>
            <a:r>
              <a:rPr lang="en-US" altLang="ja-JP" sz="2000" dirty="0">
                <a:latin typeface="Meiryo UI" panose="020B0604030504040204" pitchFamily="50" charset="-128"/>
                <a:ea typeface="Meiryo UI" panose="020B0604030504040204" pitchFamily="50" charset="-128"/>
              </a:rPr>
              <a:t>Steel</a:t>
            </a:r>
          </a:p>
          <a:p>
            <a:pPr marL="800100" lvl="1" indent="-342900">
              <a:buFont typeface="+mj-lt"/>
              <a:buAutoNum type="arabicPeriod"/>
            </a:pPr>
            <a:r>
              <a:rPr lang="en-US" altLang="ja-JP" sz="2000" dirty="0" err="1">
                <a:latin typeface="Meiryo UI" panose="020B0604030504040204" pitchFamily="50" charset="-128"/>
                <a:ea typeface="Meiryo UI" panose="020B0604030504040204" pitchFamily="50" charset="-128"/>
              </a:rPr>
              <a:t>Aluminium</a:t>
            </a:r>
            <a:endParaRPr lang="en-US" altLang="ja-JP" sz="2000" dirty="0">
              <a:latin typeface="Meiryo UI" panose="020B0604030504040204" pitchFamily="50" charset="-128"/>
              <a:ea typeface="Meiryo UI" panose="020B0604030504040204" pitchFamily="50" charset="-128"/>
            </a:endParaRPr>
          </a:p>
          <a:p>
            <a:pPr marL="800100" lvl="1" indent="-342900">
              <a:buFont typeface="+mj-lt"/>
              <a:buAutoNum type="arabicPeriod"/>
            </a:pPr>
            <a:r>
              <a:rPr lang="en-US" altLang="ja-JP" sz="2000" dirty="0">
                <a:latin typeface="Meiryo UI" panose="020B0604030504040204" pitchFamily="50" charset="-128"/>
                <a:ea typeface="Meiryo UI" panose="020B0604030504040204" pitchFamily="50" charset="-128"/>
              </a:rPr>
              <a:t>Copper</a:t>
            </a:r>
          </a:p>
          <a:p>
            <a:pPr marL="800100" lvl="1" indent="-342900">
              <a:buFont typeface="+mj-lt"/>
              <a:buAutoNum type="arabicPeriod"/>
            </a:pPr>
            <a:r>
              <a:rPr lang="en-US" altLang="ja-JP" sz="2000" dirty="0">
                <a:latin typeface="Meiryo UI" panose="020B0604030504040204" pitchFamily="50" charset="-128"/>
                <a:ea typeface="Meiryo UI" panose="020B0604030504040204" pitchFamily="50" charset="-128"/>
              </a:rPr>
              <a:t>Plastic</a:t>
            </a:r>
          </a:p>
          <a:p>
            <a:pPr lvl="1"/>
            <a:r>
              <a:rPr lang="en-US" altLang="ja-JP" sz="2000" dirty="0">
                <a:latin typeface="Meiryo UI" panose="020B0604030504040204" pitchFamily="50" charset="-128"/>
                <a:ea typeface="Meiryo UI" panose="020B0604030504040204" pitchFamily="50" charset="-128"/>
              </a:rPr>
              <a:t>X. Other materials...</a:t>
            </a:r>
          </a:p>
        </p:txBody>
      </p:sp>
      <p:sp>
        <p:nvSpPr>
          <p:cNvPr id="7" name="右中かっこ 6">
            <a:extLst>
              <a:ext uri="{FF2B5EF4-FFF2-40B4-BE49-F238E27FC236}">
                <a16:creationId xmlns:a16="http://schemas.microsoft.com/office/drawing/2014/main" id="{FDE1024C-A131-FAA4-099F-CEF1B4AB2C53}"/>
              </a:ext>
            </a:extLst>
          </p:cNvPr>
          <p:cNvSpPr/>
          <p:nvPr/>
        </p:nvSpPr>
        <p:spPr>
          <a:xfrm>
            <a:off x="8103765" y="3204594"/>
            <a:ext cx="671120" cy="2067026"/>
          </a:xfrm>
          <a:prstGeom prst="rightBrace">
            <a:avLst>
              <a:gd name="adj1" fmla="val 22083"/>
              <a:gd name="adj2" fmla="val 50000"/>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8" name="右中かっこ 7">
            <a:extLst>
              <a:ext uri="{FF2B5EF4-FFF2-40B4-BE49-F238E27FC236}">
                <a16:creationId xmlns:a16="http://schemas.microsoft.com/office/drawing/2014/main" id="{16CA951A-FF78-64F5-62BD-A059CFB3133F}"/>
              </a:ext>
            </a:extLst>
          </p:cNvPr>
          <p:cNvSpPr/>
          <p:nvPr/>
        </p:nvSpPr>
        <p:spPr>
          <a:xfrm>
            <a:off x="8103765" y="1333850"/>
            <a:ext cx="671120" cy="1765304"/>
          </a:xfrm>
          <a:prstGeom prst="rightBrace">
            <a:avLst>
              <a:gd name="adj1" fmla="val 22083"/>
              <a:gd name="adj2" fmla="val 50000"/>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4FF121A1-4814-FB42-B873-3CAF303CE4FE}"/>
              </a:ext>
            </a:extLst>
          </p:cNvPr>
          <p:cNvSpPr txBox="1"/>
          <p:nvPr/>
        </p:nvSpPr>
        <p:spPr>
          <a:xfrm>
            <a:off x="8917497" y="2031836"/>
            <a:ext cx="3045204"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rPr>
              <a:t>Today’s discussion focus</a:t>
            </a:r>
            <a:endParaRPr kumimoji="1" lang="ja-JP" altLang="en-US"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F373B06-2FD6-2E48-F98B-CFE8FFE002DA}"/>
              </a:ext>
            </a:extLst>
          </p:cNvPr>
          <p:cNvSpPr txBox="1"/>
          <p:nvPr/>
        </p:nvSpPr>
        <p:spPr>
          <a:xfrm>
            <a:off x="8917497" y="4053441"/>
            <a:ext cx="3045204"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rPr>
              <a:t>What we discussed so far</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03885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C9165F93-ADDC-A03E-9A05-22202622A01C}"/>
              </a:ext>
            </a:extLst>
          </p:cNvPr>
          <p:cNvSpPr>
            <a:spLocks noGrp="1"/>
          </p:cNvSpPr>
          <p:nvPr>
            <p:ph type="body" sz="quarter" idx="14"/>
          </p:nvPr>
        </p:nvSpPr>
        <p:spPr>
          <a:xfrm>
            <a:off x="0" y="6030735"/>
            <a:ext cx="12192000" cy="459622"/>
          </a:xfrm>
        </p:spPr>
        <p:txBody>
          <a:bodyPr/>
          <a:lstStyle/>
          <a:p>
            <a:r>
              <a:rPr lang="en-US" altLang="ja-JP" dirty="0"/>
              <a:t>Boundary with production and </a:t>
            </a:r>
            <a:r>
              <a:rPr lang="en-US" altLang="ja-JP" dirty="0" err="1"/>
              <a:t>EoL</a:t>
            </a:r>
            <a:r>
              <a:rPr lang="en-US" altLang="ja-JP" dirty="0"/>
              <a:t> need to be confirmed</a:t>
            </a:r>
            <a:endParaRPr lang="ja-JP" altLang="en-US" dirty="0"/>
          </a:p>
        </p:txBody>
      </p:sp>
      <p:sp>
        <p:nvSpPr>
          <p:cNvPr id="3" name="タイトル 2">
            <a:extLst>
              <a:ext uri="{FF2B5EF4-FFF2-40B4-BE49-F238E27FC236}">
                <a16:creationId xmlns:a16="http://schemas.microsoft.com/office/drawing/2014/main" id="{2AED4F48-9B07-1502-26A2-443CC8E6B3E1}"/>
              </a:ext>
            </a:extLst>
          </p:cNvPr>
          <p:cNvSpPr>
            <a:spLocks noGrp="1"/>
          </p:cNvSpPr>
          <p:nvPr>
            <p:ph type="title"/>
          </p:nvPr>
        </p:nvSpPr>
        <p:spPr/>
        <p:txBody>
          <a:bodyPr/>
          <a:lstStyle/>
          <a:p>
            <a:r>
              <a:rPr kumimoji="1" lang="en-US" altLang="ja-JP" dirty="0"/>
              <a:t>1.System boundary of material production stage</a:t>
            </a:r>
            <a:endParaRPr kumimoji="1" lang="ja-JP" altLang="en-US" dirty="0"/>
          </a:p>
        </p:txBody>
      </p:sp>
      <p:sp>
        <p:nvSpPr>
          <p:cNvPr id="4" name="スライド番号プレースホルダー 3">
            <a:extLst>
              <a:ext uri="{FF2B5EF4-FFF2-40B4-BE49-F238E27FC236}">
                <a16:creationId xmlns:a16="http://schemas.microsoft.com/office/drawing/2014/main" id="{279C4DC3-A22D-135A-F8E5-61911E7272C0}"/>
              </a:ext>
            </a:extLst>
          </p:cNvPr>
          <p:cNvSpPr>
            <a:spLocks noGrp="1"/>
          </p:cNvSpPr>
          <p:nvPr>
            <p:ph type="sldNum" sz="quarter" idx="12"/>
          </p:nvPr>
        </p:nvSpPr>
        <p:spPr/>
        <p:txBody>
          <a:bodyPr/>
          <a:lstStyle/>
          <a:p>
            <a:fld id="{25521C42-4E1A-4C54-9F7D-AF2B1AD94E92}" type="slidenum">
              <a:rPr kumimoji="1" lang="ja-JP" altLang="en-US" smtClean="0"/>
              <a:t>16</a:t>
            </a:fld>
            <a:endParaRPr kumimoji="1" lang="ja-JP" altLang="en-US"/>
          </a:p>
        </p:txBody>
      </p:sp>
      <p:pic>
        <p:nvPicPr>
          <p:cNvPr id="5" name="図 4">
            <a:extLst>
              <a:ext uri="{FF2B5EF4-FFF2-40B4-BE49-F238E27FC236}">
                <a16:creationId xmlns:a16="http://schemas.microsoft.com/office/drawing/2014/main" id="{CCC5B497-6BFC-8495-14AD-9AD76425E139}"/>
              </a:ext>
            </a:extLst>
          </p:cNvPr>
          <p:cNvPicPr>
            <a:picLocks noChangeAspect="1"/>
          </p:cNvPicPr>
          <p:nvPr/>
        </p:nvPicPr>
        <p:blipFill>
          <a:blip r:embed="rId2"/>
          <a:stretch>
            <a:fillRect/>
          </a:stretch>
        </p:blipFill>
        <p:spPr>
          <a:xfrm>
            <a:off x="958454" y="655643"/>
            <a:ext cx="10033546" cy="5367449"/>
          </a:xfrm>
          <a:prstGeom prst="rect">
            <a:avLst/>
          </a:prstGeom>
        </p:spPr>
      </p:pic>
    </p:spTree>
    <p:extLst>
      <p:ext uri="{BB962C8B-B14F-4D97-AF65-F5344CB8AC3E}">
        <p14:creationId xmlns:p14="http://schemas.microsoft.com/office/powerpoint/2010/main" val="4107301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A94F69C6-47F2-8312-29F7-1284E8A18675}"/>
              </a:ext>
            </a:extLst>
          </p:cNvPr>
          <p:cNvSpPr>
            <a:spLocks noGrp="1"/>
          </p:cNvSpPr>
          <p:nvPr>
            <p:ph type="body" sz="quarter" idx="14"/>
          </p:nvPr>
        </p:nvSpPr>
        <p:spPr>
          <a:xfrm>
            <a:off x="0" y="5968766"/>
            <a:ext cx="12192000" cy="521591"/>
          </a:xfrm>
        </p:spPr>
        <p:txBody>
          <a:bodyPr/>
          <a:lstStyle/>
          <a:p>
            <a:r>
              <a:rPr lang="en-US" altLang="ja-JP" dirty="0"/>
              <a:t>Additionally, each material has own boundary of upstream and down stream.</a:t>
            </a:r>
            <a:endParaRPr lang="ja-JP" altLang="en-US" dirty="0"/>
          </a:p>
        </p:txBody>
      </p:sp>
      <p:sp>
        <p:nvSpPr>
          <p:cNvPr id="2" name="タイトル 1">
            <a:extLst>
              <a:ext uri="{FF2B5EF4-FFF2-40B4-BE49-F238E27FC236}">
                <a16:creationId xmlns:a16="http://schemas.microsoft.com/office/drawing/2014/main" id="{C3CD6DED-E3F7-EDBF-A698-1BF81C5AD01C}"/>
              </a:ext>
            </a:extLst>
          </p:cNvPr>
          <p:cNvSpPr>
            <a:spLocks noGrp="1"/>
          </p:cNvSpPr>
          <p:nvPr>
            <p:ph type="title"/>
          </p:nvPr>
        </p:nvSpPr>
        <p:spPr/>
        <p:txBody>
          <a:bodyPr/>
          <a:lstStyle/>
          <a:p>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1.1 Processes included in the scope of data collection</a:t>
            </a:r>
            <a:endParaRPr kumimoji="1" lang="ja-JP" altLang="en-US" sz="2400" dirty="0"/>
          </a:p>
        </p:txBody>
      </p:sp>
      <p:sp>
        <p:nvSpPr>
          <p:cNvPr id="3" name="スライド番号プレースホルダー 2">
            <a:extLst>
              <a:ext uri="{FF2B5EF4-FFF2-40B4-BE49-F238E27FC236}">
                <a16:creationId xmlns:a16="http://schemas.microsoft.com/office/drawing/2014/main" id="{FB6BEC8E-88E3-4E87-7EC4-63CC71F23E5C}"/>
              </a:ext>
            </a:extLst>
          </p:cNvPr>
          <p:cNvSpPr>
            <a:spLocks noGrp="1"/>
          </p:cNvSpPr>
          <p:nvPr>
            <p:ph type="sldNum" sz="quarter" idx="12"/>
          </p:nvPr>
        </p:nvSpPr>
        <p:spPr/>
        <p:txBody>
          <a:bodyPr/>
          <a:lstStyle/>
          <a:p>
            <a:fld id="{25521C42-4E1A-4C54-9F7D-AF2B1AD94E92}" type="slidenum">
              <a:rPr kumimoji="1" lang="ja-JP" altLang="en-US" smtClean="0"/>
              <a:t>17</a:t>
            </a:fld>
            <a:endParaRPr kumimoji="1" lang="ja-JP" altLang="en-US"/>
          </a:p>
        </p:txBody>
      </p:sp>
      <p:sp>
        <p:nvSpPr>
          <p:cNvPr id="4" name="テキスト ボックス 3">
            <a:extLst>
              <a:ext uri="{FF2B5EF4-FFF2-40B4-BE49-F238E27FC236}">
                <a16:creationId xmlns:a16="http://schemas.microsoft.com/office/drawing/2014/main" id="{5FD22B2A-45DD-900F-F05A-B0BC0B8F7918}"/>
              </a:ext>
            </a:extLst>
          </p:cNvPr>
          <p:cNvSpPr txBox="1"/>
          <p:nvPr/>
        </p:nvSpPr>
        <p:spPr>
          <a:xfrm>
            <a:off x="458598" y="889234"/>
            <a:ext cx="5637402" cy="369332"/>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b="1" u="sng" dirty="0">
                <a:latin typeface="Meiryo UI" panose="020B0604030504040204" pitchFamily="50" charset="-128"/>
                <a:ea typeface="Meiryo UI" panose="020B0604030504040204" pitchFamily="50" charset="-128"/>
              </a:rPr>
              <a:t>Definition of upstream and down stream</a:t>
            </a:r>
            <a:endParaRPr kumimoji="1" lang="ja-JP" altLang="en-US" b="1" u="sng"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DE0C049A-F3FC-164F-F1E1-919F464CD1C7}"/>
              </a:ext>
            </a:extLst>
          </p:cNvPr>
          <p:cNvPicPr>
            <a:picLocks noChangeAspect="1"/>
          </p:cNvPicPr>
          <p:nvPr/>
        </p:nvPicPr>
        <p:blipFill rotWithShape="1">
          <a:blip r:embed="rId2"/>
          <a:srcRect l="229" t="6529" r="15408" b="41894"/>
          <a:stretch/>
        </p:blipFill>
        <p:spPr>
          <a:xfrm>
            <a:off x="1073790" y="2106230"/>
            <a:ext cx="10129919" cy="3313057"/>
          </a:xfrm>
          <a:prstGeom prst="rect">
            <a:avLst/>
          </a:prstGeom>
        </p:spPr>
      </p:pic>
      <p:sp>
        <p:nvSpPr>
          <p:cNvPr id="6" name="テキスト ボックス 5">
            <a:extLst>
              <a:ext uri="{FF2B5EF4-FFF2-40B4-BE49-F238E27FC236}">
                <a16:creationId xmlns:a16="http://schemas.microsoft.com/office/drawing/2014/main" id="{36DDA050-9022-E800-87FF-55BBE849C06F}"/>
              </a:ext>
            </a:extLst>
          </p:cNvPr>
          <p:cNvSpPr txBox="1"/>
          <p:nvPr/>
        </p:nvSpPr>
        <p:spPr>
          <a:xfrm>
            <a:off x="763399" y="1359233"/>
            <a:ext cx="8900719" cy="646331"/>
          </a:xfrm>
          <a:prstGeom prst="rect">
            <a:avLst/>
          </a:prstGeom>
          <a:noFill/>
        </p:spPr>
        <p:txBody>
          <a:bodyPr wrap="square" rtlCol="0">
            <a:spAutoFit/>
          </a:bodyPr>
          <a:lstStyle/>
          <a:p>
            <a:pPr marL="285750" indent="-285750">
              <a:buFont typeface="Wingdings" panose="05000000000000000000" pitchFamily="2" charset="2"/>
              <a:buChar char="ü"/>
            </a:pPr>
            <a:r>
              <a:rPr lang="en-US" altLang="ja-JP" b="1" dirty="0">
                <a:latin typeface="Meiryo UI" panose="020B0604030504040204" pitchFamily="50" charset="-128"/>
                <a:ea typeface="Meiryo UI" panose="020B0604030504040204" pitchFamily="50" charset="-128"/>
              </a:rPr>
              <a:t>Upstream process </a:t>
            </a:r>
            <a:r>
              <a:rPr lang="en-US" altLang="ja-JP" dirty="0">
                <a:latin typeface="Meiryo UI" panose="020B0604030504040204" pitchFamily="50" charset="-128"/>
                <a:ea typeface="Meiryo UI" panose="020B0604030504040204" pitchFamily="50" charset="-128"/>
              </a:rPr>
              <a:t>: </a:t>
            </a:r>
            <a:r>
              <a:rPr lang="en-US" altLang="ja-JP" sz="1800" kern="100" dirty="0">
                <a:effectLst/>
                <a:latin typeface="Meiryo UI" panose="020B0604030504040204" pitchFamily="50" charset="-128"/>
                <a:ea typeface="Meiryo UI" panose="020B0604030504040204" pitchFamily="50" charset="-128"/>
              </a:rPr>
              <a:t>material mining, refining, and impurity removal</a:t>
            </a:r>
          </a:p>
          <a:p>
            <a:pPr marL="285750" indent="-285750">
              <a:buFont typeface="Wingdings" panose="05000000000000000000" pitchFamily="2" charset="2"/>
              <a:buChar char="ü"/>
            </a:pPr>
            <a:r>
              <a:rPr kumimoji="1" lang="en-US" altLang="ja-JP" b="1" kern="100" dirty="0">
                <a:latin typeface="Meiryo UI" panose="020B0604030504040204" pitchFamily="50" charset="-128"/>
                <a:ea typeface="Meiryo UI" panose="020B0604030504040204" pitchFamily="50" charset="-128"/>
              </a:rPr>
              <a:t>Down</a:t>
            </a:r>
            <a:r>
              <a:rPr lang="en-US" altLang="ja-JP" b="1" kern="100" dirty="0">
                <a:latin typeface="Meiryo UI" panose="020B0604030504040204" pitchFamily="50" charset="-128"/>
                <a:ea typeface="Meiryo UI" panose="020B0604030504040204" pitchFamily="50" charset="-128"/>
              </a:rPr>
              <a:t>stream process </a:t>
            </a:r>
            <a:r>
              <a:rPr lang="en-US" altLang="ja-JP" kern="100" dirty="0">
                <a:latin typeface="Meiryo UI" panose="020B0604030504040204" pitchFamily="50" charset="-128"/>
                <a:ea typeface="Meiryo UI" panose="020B0604030504040204" pitchFamily="50" charset="-128"/>
              </a:rPr>
              <a:t>: </a:t>
            </a:r>
            <a:r>
              <a:rPr lang="en-US" altLang="ja-JP" sz="1800" kern="100" dirty="0">
                <a:effectLst/>
                <a:latin typeface="Meiryo UI" panose="020B0604030504040204" pitchFamily="50" charset="-128"/>
                <a:ea typeface="Meiryo UI" panose="020B0604030504040204" pitchFamily="50" charset="-128"/>
              </a:rPr>
              <a:t>Processes related to material production</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6669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FB41257-A5D1-A652-2C84-0A9E0571D819}"/>
              </a:ext>
            </a:extLst>
          </p:cNvPr>
          <p:cNvSpPr>
            <a:spLocks noGrp="1"/>
          </p:cNvSpPr>
          <p:nvPr>
            <p:ph type="body" sz="quarter" idx="14"/>
          </p:nvPr>
        </p:nvSpPr>
        <p:spPr/>
        <p:txBody>
          <a:bodyPr/>
          <a:lstStyle/>
          <a:p>
            <a:endParaRPr kumimoji="1" lang="ja-JP" altLang="en-US"/>
          </a:p>
        </p:txBody>
      </p:sp>
      <p:sp>
        <p:nvSpPr>
          <p:cNvPr id="3" name="タイトル 2">
            <a:extLst>
              <a:ext uri="{FF2B5EF4-FFF2-40B4-BE49-F238E27FC236}">
                <a16:creationId xmlns:a16="http://schemas.microsoft.com/office/drawing/2014/main" id="{03B1EC90-228C-5F04-062F-DE6F2B68111B}"/>
              </a:ext>
            </a:extLst>
          </p:cNvPr>
          <p:cNvSpPr>
            <a:spLocks noGrp="1"/>
          </p:cNvSpPr>
          <p:nvPr>
            <p:ph type="title"/>
          </p:nvPr>
        </p:nvSpPr>
        <p:spPr/>
        <p:txBody>
          <a:bodyPr/>
          <a:lstStyle/>
          <a:p>
            <a:r>
              <a:rPr lang="en-US" altLang="ja-JP" sz="2800" kern="100" dirty="0">
                <a:effectLst/>
                <a:latin typeface="Meiryo UI" panose="020B0604030504040204" pitchFamily="50" charset="-128"/>
                <a:ea typeface="Meiryo UI" panose="020B0604030504040204" pitchFamily="50" charset="-128"/>
                <a:cs typeface="Times New Roman" panose="02020603050405020304" pitchFamily="18" charset="0"/>
              </a:rPr>
              <a:t>1.2 Data collection categories</a:t>
            </a:r>
            <a:endParaRPr kumimoji="1" lang="ja-JP" altLang="en-US" dirty="0"/>
          </a:p>
        </p:txBody>
      </p:sp>
      <p:sp>
        <p:nvSpPr>
          <p:cNvPr id="4" name="スライド番号プレースホルダー 3">
            <a:extLst>
              <a:ext uri="{FF2B5EF4-FFF2-40B4-BE49-F238E27FC236}">
                <a16:creationId xmlns:a16="http://schemas.microsoft.com/office/drawing/2014/main" id="{18A3A947-30EB-76AE-D74E-1CFA9A5FE84F}"/>
              </a:ext>
            </a:extLst>
          </p:cNvPr>
          <p:cNvSpPr>
            <a:spLocks noGrp="1"/>
          </p:cNvSpPr>
          <p:nvPr>
            <p:ph type="sldNum" sz="quarter" idx="12"/>
          </p:nvPr>
        </p:nvSpPr>
        <p:spPr/>
        <p:txBody>
          <a:bodyPr/>
          <a:lstStyle/>
          <a:p>
            <a:fld id="{25521C42-4E1A-4C54-9F7D-AF2B1AD94E92}" type="slidenum">
              <a:rPr kumimoji="1" lang="ja-JP" altLang="en-US" smtClean="0"/>
              <a:t>18</a:t>
            </a:fld>
            <a:endParaRPr kumimoji="1" lang="ja-JP" altLang="en-US"/>
          </a:p>
        </p:txBody>
      </p:sp>
      <p:sp>
        <p:nvSpPr>
          <p:cNvPr id="5" name="テキスト ボックス 4">
            <a:extLst>
              <a:ext uri="{FF2B5EF4-FFF2-40B4-BE49-F238E27FC236}">
                <a16:creationId xmlns:a16="http://schemas.microsoft.com/office/drawing/2014/main" id="{CF74B8FE-D3DD-F4FD-AE25-D18E6A4ABF92}"/>
              </a:ext>
            </a:extLst>
          </p:cNvPr>
          <p:cNvSpPr txBox="1"/>
          <p:nvPr/>
        </p:nvSpPr>
        <p:spPr>
          <a:xfrm>
            <a:off x="206927" y="889234"/>
            <a:ext cx="6462319" cy="369332"/>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b="1" u="sng" dirty="0">
                <a:latin typeface="Meiryo UI" panose="020B0604030504040204" pitchFamily="50" charset="-128"/>
                <a:ea typeface="Meiryo UI" panose="020B0604030504040204" pitchFamily="50" charset="-128"/>
              </a:rPr>
              <a:t>What data need to be collected in material stage</a:t>
            </a:r>
            <a:endParaRPr kumimoji="1" lang="ja-JP" altLang="en-US" b="1" u="sng"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EC8FBD9-E191-1D7D-4A89-8E82AB1BC6E6}"/>
              </a:ext>
            </a:extLst>
          </p:cNvPr>
          <p:cNvSpPr txBox="1"/>
          <p:nvPr/>
        </p:nvSpPr>
        <p:spPr>
          <a:xfrm>
            <a:off x="511729" y="1359233"/>
            <a:ext cx="11291581" cy="4247317"/>
          </a:xfrm>
          <a:prstGeom prst="rect">
            <a:avLst/>
          </a:prstGeom>
          <a:noFill/>
        </p:spPr>
        <p:txBody>
          <a:bodyPr wrap="square" rtlCol="0">
            <a:spAutoFit/>
          </a:bodyPr>
          <a:lstStyle/>
          <a:p>
            <a:pPr marL="285750" indent="-285750">
              <a:buFont typeface="Wingdings" panose="05000000000000000000" pitchFamily="2" charset="2"/>
              <a:buChar char="ü"/>
            </a:pPr>
            <a:r>
              <a:rPr lang="en-US" altLang="ja-JP" b="1" u="sng" dirty="0">
                <a:latin typeface="Meiryo UI" panose="020B0604030504040204" pitchFamily="50" charset="-128"/>
                <a:ea typeface="Meiryo UI" panose="020B0604030504040204" pitchFamily="50" charset="-128"/>
              </a:rPr>
              <a:t>Upstream process</a:t>
            </a:r>
          </a:p>
          <a:p>
            <a:pPr marL="742950" lvl="1" indent="-285750">
              <a:buFont typeface="Arial" panose="020B0604020202020204" pitchFamily="34" charset="0"/>
              <a:buChar char="•"/>
            </a:pPr>
            <a:r>
              <a:rPr lang="en-US" altLang="ja-JP" kern="100" dirty="0">
                <a:solidFill>
                  <a:schemeClr val="accent5"/>
                </a:solidFill>
                <a:effectLst/>
                <a:latin typeface="Meiryo UI" panose="020B0604030504040204" pitchFamily="50" charset="-128"/>
                <a:ea typeface="Meiryo UI" panose="020B0604030504040204" pitchFamily="50" charset="-128"/>
              </a:rPr>
              <a:t>Types of processes </a:t>
            </a:r>
          </a:p>
          <a:p>
            <a:pPr marL="742950" lvl="1" indent="-285750">
              <a:buFont typeface="Arial" panose="020B0604020202020204" pitchFamily="34" charset="0"/>
              <a:buChar char="•"/>
            </a:pPr>
            <a:r>
              <a:rPr lang="en-US" altLang="ja-JP" kern="100" dirty="0">
                <a:solidFill>
                  <a:srgbClr val="C00000"/>
                </a:solidFill>
                <a:effectLst/>
                <a:latin typeface="Meiryo UI" panose="020B0604030504040204" pitchFamily="50" charset="-128"/>
                <a:ea typeface="Meiryo UI" panose="020B0604030504040204" pitchFamily="50" charset="-128"/>
              </a:rPr>
              <a:t>Material input weight and blending ratio (usage rate of recycled materials and bio-derived materials) </a:t>
            </a:r>
            <a:r>
              <a:rPr lang="en-US" altLang="ja-JP" sz="1200" kern="100" dirty="0">
                <a:solidFill>
                  <a:srgbClr val="C00000"/>
                </a:solidFill>
                <a:effectLst/>
                <a:latin typeface="Meiryo UI" panose="020B0604030504040204" pitchFamily="50" charset="-128"/>
                <a:ea typeface="Meiryo UI" panose="020B0604030504040204" pitchFamily="50" charset="-128"/>
              </a:rPr>
              <a:t>*Secondary data </a:t>
            </a:r>
            <a:r>
              <a:rPr lang="en-US" altLang="ja-JP" sz="1200" kern="100" dirty="0">
                <a:solidFill>
                  <a:srgbClr val="C00000"/>
                </a:solidFill>
                <a:latin typeface="Meiryo UI" panose="020B0604030504040204" pitchFamily="50" charset="-128"/>
                <a:ea typeface="Meiryo UI" panose="020B0604030504040204" pitchFamily="50" charset="-128"/>
              </a:rPr>
              <a:t>can be used if based on specific scenario model.</a:t>
            </a:r>
            <a:endParaRPr lang="en-US" altLang="ja-JP" sz="1200" kern="100" dirty="0">
              <a:solidFill>
                <a:srgbClr val="C00000"/>
              </a:solidFill>
              <a:effectLst/>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kern="100" dirty="0">
                <a:solidFill>
                  <a:schemeClr val="accent5"/>
                </a:solidFill>
                <a:effectLst/>
                <a:latin typeface="Meiryo UI" panose="020B0604030504040204" pitchFamily="50" charset="-128"/>
                <a:ea typeface="Meiryo UI" panose="020B0604030504040204" pitchFamily="50" charset="-128"/>
              </a:rPr>
              <a:t>Country of origin, country/region of processing, amount of fuel used for electricity, and rate of renewable energy</a:t>
            </a:r>
          </a:p>
          <a:p>
            <a:pPr marL="742950" lvl="1" indent="-285750">
              <a:buFont typeface="Arial" panose="020B0604020202020204" pitchFamily="34" charset="0"/>
              <a:buChar char="•"/>
            </a:pPr>
            <a:r>
              <a:rPr lang="en-US" altLang="ja-JP" kern="100" dirty="0">
                <a:solidFill>
                  <a:schemeClr val="accent6"/>
                </a:solidFill>
                <a:effectLst/>
                <a:latin typeface="Meiryo UI" panose="020B0604030504040204" pitchFamily="50" charset="-128"/>
                <a:ea typeface="Meiryo UI" panose="020B0604030504040204" pitchFamily="50" charset="-128"/>
              </a:rPr>
              <a:t>GHG emission factors related to upstream processes</a:t>
            </a:r>
          </a:p>
          <a:p>
            <a:pPr marL="742950" lvl="1" indent="-285750">
              <a:buFont typeface="Wingdings" panose="05000000000000000000" pitchFamily="2" charset="2"/>
              <a:buChar char="ü"/>
            </a:pPr>
            <a:endParaRPr lang="en-US" altLang="ja-JP" kern="100" dirty="0">
              <a:effectLst/>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kumimoji="1" lang="en-US" altLang="ja-JP" b="1" u="sng" kern="100" dirty="0">
                <a:latin typeface="Meiryo UI" panose="020B0604030504040204" pitchFamily="50" charset="-128"/>
                <a:ea typeface="Meiryo UI" panose="020B0604030504040204" pitchFamily="50" charset="-128"/>
              </a:rPr>
              <a:t>Down</a:t>
            </a:r>
            <a:r>
              <a:rPr lang="en-US" altLang="ja-JP" b="1" u="sng" kern="100" dirty="0">
                <a:latin typeface="Meiryo UI" panose="020B0604030504040204" pitchFamily="50" charset="-128"/>
                <a:ea typeface="Meiryo UI" panose="020B0604030504040204" pitchFamily="50" charset="-128"/>
              </a:rPr>
              <a:t>stream process</a:t>
            </a:r>
          </a:p>
          <a:p>
            <a:pPr marL="742950" lvl="1" indent="-285750">
              <a:buFont typeface="Arial" panose="020B0604020202020204" pitchFamily="34" charset="0"/>
              <a:buChar char="•"/>
            </a:pPr>
            <a:r>
              <a:rPr kumimoji="1" lang="en-US" altLang="ja-JP" dirty="0">
                <a:solidFill>
                  <a:schemeClr val="accent5"/>
                </a:solidFill>
                <a:latin typeface="Meiryo UI" panose="020B0604030504040204" pitchFamily="50" charset="-128"/>
                <a:ea typeface="Meiryo UI" panose="020B0604030504040204" pitchFamily="50" charset="-128"/>
              </a:rPr>
              <a:t>Products being used as well as the types of processes related to their production</a:t>
            </a:r>
          </a:p>
          <a:p>
            <a:pPr marL="742950" lvl="1" indent="-285750">
              <a:buFont typeface="Arial" panose="020B0604020202020204" pitchFamily="34" charset="0"/>
              <a:buChar char="•"/>
            </a:pPr>
            <a:r>
              <a:rPr lang="en-US" altLang="ja-JP" kern="100" dirty="0">
                <a:solidFill>
                  <a:srgbClr val="C00000"/>
                </a:solidFill>
                <a:effectLst/>
                <a:latin typeface="Meiryo UI" panose="020B0604030504040204" pitchFamily="50" charset="-128"/>
                <a:ea typeface="Meiryo UI" panose="020B0604030504040204" pitchFamily="50" charset="-128"/>
              </a:rPr>
              <a:t>Material input weight and blending ratio (usage rate of recycled materials and bio-derived materials) </a:t>
            </a:r>
            <a:r>
              <a:rPr lang="en-US" altLang="ja-JP" sz="1200" kern="100" dirty="0">
                <a:solidFill>
                  <a:srgbClr val="C00000"/>
                </a:solidFill>
                <a:effectLst/>
                <a:latin typeface="Meiryo UI" panose="020B0604030504040204" pitchFamily="50" charset="-128"/>
                <a:ea typeface="Meiryo UI" panose="020B0604030504040204" pitchFamily="50" charset="-128"/>
              </a:rPr>
              <a:t>*Secondary data </a:t>
            </a:r>
            <a:r>
              <a:rPr lang="en-US" altLang="ja-JP" sz="1200" kern="100" dirty="0">
                <a:solidFill>
                  <a:srgbClr val="C00000"/>
                </a:solidFill>
                <a:latin typeface="Meiryo UI" panose="020B0604030504040204" pitchFamily="50" charset="-128"/>
                <a:ea typeface="Meiryo UI" panose="020B0604030504040204" pitchFamily="50" charset="-128"/>
              </a:rPr>
              <a:t>can be used if based on specific scenario model.</a:t>
            </a:r>
            <a:endParaRPr lang="en-US" altLang="ja-JP" sz="1200" kern="100" dirty="0">
              <a:solidFill>
                <a:srgbClr val="C00000"/>
              </a:solidFill>
              <a:effectLst/>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en-US" altLang="ja-JP" dirty="0">
                <a:solidFill>
                  <a:schemeClr val="accent5"/>
                </a:solidFill>
                <a:latin typeface="Meiryo UI" panose="020B0604030504040204" pitchFamily="50" charset="-128"/>
                <a:ea typeface="Meiryo UI" panose="020B0604030504040204" pitchFamily="50" charset="-128"/>
              </a:rPr>
              <a:t>Country/region of processing, amount of fuel used for electricity, and rate of renewable energy</a:t>
            </a:r>
          </a:p>
          <a:p>
            <a:pPr marL="742950" lvl="1" indent="-285750">
              <a:buFont typeface="Arial" panose="020B0604020202020204" pitchFamily="34" charset="0"/>
              <a:buChar char="•"/>
            </a:pPr>
            <a:r>
              <a:rPr kumimoji="1" lang="en-US" altLang="ja-JP" dirty="0">
                <a:solidFill>
                  <a:schemeClr val="accent6"/>
                </a:solidFill>
                <a:latin typeface="Meiryo UI" panose="020B0604030504040204" pitchFamily="50" charset="-128"/>
                <a:ea typeface="Meiryo UI" panose="020B0604030504040204" pitchFamily="50" charset="-128"/>
              </a:rPr>
              <a:t>GHG emission factors related to downstream processes</a:t>
            </a:r>
          </a:p>
        </p:txBody>
      </p:sp>
      <p:sp>
        <p:nvSpPr>
          <p:cNvPr id="8" name="テキスト ボックス 7">
            <a:extLst>
              <a:ext uri="{FF2B5EF4-FFF2-40B4-BE49-F238E27FC236}">
                <a16:creationId xmlns:a16="http://schemas.microsoft.com/office/drawing/2014/main" id="{4A479CCF-C348-7170-B569-73DBE43D6575}"/>
              </a:ext>
            </a:extLst>
          </p:cNvPr>
          <p:cNvSpPr txBox="1"/>
          <p:nvPr/>
        </p:nvSpPr>
        <p:spPr>
          <a:xfrm>
            <a:off x="6918122" y="897568"/>
            <a:ext cx="5066951" cy="923330"/>
          </a:xfrm>
          <a:prstGeom prst="rect">
            <a:avLst/>
          </a:prstGeom>
          <a:noFill/>
          <a:ln>
            <a:solidFill>
              <a:schemeClr val="tx1"/>
            </a:solidFill>
          </a:ln>
        </p:spPr>
        <p:txBody>
          <a:bodyPr wrap="square" rtlCol="0">
            <a:spAutoFit/>
          </a:bodyPr>
          <a:lstStyle/>
          <a:p>
            <a:r>
              <a:rPr lang="en-US" altLang="ja-JP" b="1" dirty="0">
                <a:solidFill>
                  <a:srgbClr val="0070C0"/>
                </a:solidFill>
                <a:latin typeface="Meiryo UI" panose="020B0604030504040204" pitchFamily="50" charset="-128"/>
                <a:ea typeface="Meiryo UI" panose="020B0604030504040204" pitchFamily="50" charset="-128"/>
              </a:rPr>
              <a:t>Blue</a:t>
            </a:r>
            <a:r>
              <a:rPr lang="en-US" altLang="ja-JP" dirty="0">
                <a:latin typeface="Meiryo UI" panose="020B0604030504040204" pitchFamily="50" charset="-128"/>
                <a:ea typeface="Meiryo UI" panose="020B0604030504040204" pitchFamily="50" charset="-128"/>
              </a:rPr>
              <a:t> 	: Primary data required</a:t>
            </a:r>
          </a:p>
          <a:p>
            <a:r>
              <a:rPr lang="en-US" altLang="ja-JP" b="1" dirty="0">
                <a:solidFill>
                  <a:schemeClr val="accent6"/>
                </a:solidFill>
                <a:latin typeface="Meiryo UI" panose="020B0604030504040204" pitchFamily="50" charset="-128"/>
                <a:ea typeface="Meiryo UI" panose="020B0604030504040204" pitchFamily="50" charset="-128"/>
              </a:rPr>
              <a:t>Green</a:t>
            </a:r>
            <a:r>
              <a:rPr lang="en-US" altLang="ja-JP" dirty="0">
                <a:latin typeface="Meiryo UI" panose="020B0604030504040204" pitchFamily="50" charset="-128"/>
                <a:ea typeface="Meiryo UI" panose="020B0604030504040204" pitchFamily="50" charset="-128"/>
              </a:rPr>
              <a:t> 	: Secondary data required</a:t>
            </a:r>
          </a:p>
          <a:p>
            <a:r>
              <a:rPr kumimoji="1" lang="en-US" altLang="ja-JP" b="1" dirty="0">
                <a:solidFill>
                  <a:srgbClr val="C00000"/>
                </a:solidFill>
                <a:latin typeface="Meiryo UI" panose="020B0604030504040204" pitchFamily="50" charset="-128"/>
                <a:ea typeface="Meiryo UI" panose="020B0604030504040204" pitchFamily="50" charset="-128"/>
              </a:rPr>
              <a:t>Red</a:t>
            </a:r>
            <a:r>
              <a:rPr kumimoji="1" lang="en-US" altLang="ja-JP" dirty="0">
                <a:latin typeface="Meiryo UI" panose="020B0604030504040204" pitchFamily="50" charset="-128"/>
                <a:ea typeface="Meiryo UI" panose="020B0604030504040204" pitchFamily="50" charset="-128"/>
              </a:rPr>
              <a:t> 	: Both pr</a:t>
            </a:r>
            <a:r>
              <a:rPr lang="en-US" altLang="ja-JP" dirty="0">
                <a:latin typeface="Meiryo UI" panose="020B0604030504040204" pitchFamily="50" charset="-128"/>
                <a:ea typeface="Meiryo UI" panose="020B0604030504040204" pitchFamily="50" charset="-128"/>
              </a:rPr>
              <a:t>imary / secondary allowed</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05033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606DB85-B64D-DE54-1E55-33353E550514}"/>
              </a:ext>
            </a:extLst>
          </p:cNvPr>
          <p:cNvSpPr>
            <a:spLocks noGrp="1"/>
          </p:cNvSpPr>
          <p:nvPr>
            <p:ph type="body" sz="quarter" idx="14"/>
          </p:nvPr>
        </p:nvSpPr>
        <p:spPr/>
        <p:txBody>
          <a:bodyPr/>
          <a:lstStyle/>
          <a:p>
            <a:endParaRPr kumimoji="1" lang="ja-JP" altLang="en-US"/>
          </a:p>
        </p:txBody>
      </p:sp>
      <p:sp>
        <p:nvSpPr>
          <p:cNvPr id="3" name="タイトル 2">
            <a:extLst>
              <a:ext uri="{FF2B5EF4-FFF2-40B4-BE49-F238E27FC236}">
                <a16:creationId xmlns:a16="http://schemas.microsoft.com/office/drawing/2014/main" id="{118A29D6-EF45-D5B6-F791-1D6C93D37686}"/>
              </a:ext>
            </a:extLst>
          </p:cNvPr>
          <p:cNvSpPr>
            <a:spLocks noGrp="1"/>
          </p:cNvSpPr>
          <p:nvPr>
            <p:ph type="title"/>
          </p:nvPr>
        </p:nvSpPr>
        <p:spPr/>
        <p:txBody>
          <a:bodyPr/>
          <a:lstStyle/>
          <a:p>
            <a:r>
              <a:rPr kumimoji="1" lang="en-US" altLang="ja-JP" dirty="0"/>
              <a:t>1.2.1 </a:t>
            </a:r>
            <a:r>
              <a:rPr lang="en-US" altLang="ja-JP" sz="2800" kern="100" dirty="0">
                <a:effectLst/>
                <a:latin typeface="Meiryo UI" panose="020B0604030504040204" pitchFamily="50" charset="-128"/>
                <a:ea typeface="Meiryo UI" panose="020B0604030504040204" pitchFamily="50" charset="-128"/>
                <a:cs typeface="Times New Roman" panose="02020603050405020304" pitchFamily="18" charset="0"/>
              </a:rPr>
              <a:t>Primary data collection categories</a:t>
            </a:r>
            <a:endParaRPr kumimoji="1" lang="ja-JP" altLang="en-US" dirty="0"/>
          </a:p>
        </p:txBody>
      </p:sp>
      <p:sp>
        <p:nvSpPr>
          <p:cNvPr id="4" name="スライド番号プレースホルダー 3">
            <a:extLst>
              <a:ext uri="{FF2B5EF4-FFF2-40B4-BE49-F238E27FC236}">
                <a16:creationId xmlns:a16="http://schemas.microsoft.com/office/drawing/2014/main" id="{67426773-9D42-F76A-0D9A-25FCD0366B9E}"/>
              </a:ext>
            </a:extLst>
          </p:cNvPr>
          <p:cNvSpPr>
            <a:spLocks noGrp="1"/>
          </p:cNvSpPr>
          <p:nvPr>
            <p:ph type="sldNum" sz="quarter" idx="12"/>
          </p:nvPr>
        </p:nvSpPr>
        <p:spPr/>
        <p:txBody>
          <a:bodyPr/>
          <a:lstStyle/>
          <a:p>
            <a:fld id="{25521C42-4E1A-4C54-9F7D-AF2B1AD94E92}" type="slidenum">
              <a:rPr kumimoji="1" lang="ja-JP" altLang="en-US" smtClean="0"/>
              <a:t>19</a:t>
            </a:fld>
            <a:endParaRPr kumimoji="1" lang="ja-JP" altLang="en-US"/>
          </a:p>
        </p:txBody>
      </p:sp>
      <p:sp>
        <p:nvSpPr>
          <p:cNvPr id="7" name="テキスト ボックス 6">
            <a:extLst>
              <a:ext uri="{FF2B5EF4-FFF2-40B4-BE49-F238E27FC236}">
                <a16:creationId xmlns:a16="http://schemas.microsoft.com/office/drawing/2014/main" id="{325EE557-E6EF-051D-D457-9977364281A4}"/>
              </a:ext>
            </a:extLst>
          </p:cNvPr>
          <p:cNvSpPr txBox="1"/>
          <p:nvPr/>
        </p:nvSpPr>
        <p:spPr>
          <a:xfrm>
            <a:off x="645952" y="940538"/>
            <a:ext cx="10796631" cy="1754326"/>
          </a:xfrm>
          <a:prstGeom prst="rect">
            <a:avLst/>
          </a:prstGeom>
          <a:noFill/>
        </p:spPr>
        <p:txBody>
          <a:bodyPr wrap="square" rtlCol="0">
            <a:spAutoFit/>
          </a:bodyPr>
          <a:lstStyle/>
          <a:p>
            <a:pPr marL="285750" indent="-285750">
              <a:buFont typeface="Wingdings" panose="05000000000000000000" pitchFamily="2" charset="2"/>
              <a:buChar char="ü"/>
            </a:pPr>
            <a:r>
              <a:rPr lang="en-US" altLang="ja-JP" b="1" dirty="0">
                <a:latin typeface="Meiryo UI" panose="020B0604030504040204" pitchFamily="50" charset="-128"/>
                <a:ea typeface="Meiryo UI" panose="020B0604030504040204" pitchFamily="50" charset="-128"/>
              </a:rPr>
              <a:t>What primary data source allowed?</a:t>
            </a:r>
          </a:p>
          <a:p>
            <a:pPr marL="742950" lvl="1" indent="-285750">
              <a:buFont typeface="Wingdings" panose="05000000000000000000" pitchFamily="2" charset="2"/>
              <a:buChar char="l"/>
            </a:pPr>
            <a:r>
              <a:rPr kumimoji="1" lang="en-US" altLang="ja-JP" b="1" dirty="0">
                <a:latin typeface="Meiryo UI" panose="020B0604030504040204" pitchFamily="50" charset="-128"/>
                <a:ea typeface="Meiryo UI" panose="020B0604030504040204" pitchFamily="50" charset="-128"/>
              </a:rPr>
              <a:t>IMDS data</a:t>
            </a:r>
          </a:p>
          <a:p>
            <a:pPr marL="742950" lvl="1" indent="-285750">
              <a:buFont typeface="Wingdings" panose="05000000000000000000" pitchFamily="2" charset="2"/>
              <a:buChar char="l"/>
            </a:pPr>
            <a:r>
              <a:rPr kumimoji="1" lang="en-US" altLang="ja-JP" b="1" dirty="0">
                <a:solidFill>
                  <a:schemeClr val="bg1">
                    <a:lumMod val="65000"/>
                  </a:schemeClr>
                </a:solidFill>
                <a:latin typeface="Meiryo UI" panose="020B0604030504040204" pitchFamily="50" charset="-128"/>
                <a:ea typeface="Meiryo UI" panose="020B0604030504040204" pitchFamily="50" charset="-128"/>
              </a:rPr>
              <a:t>Des</a:t>
            </a:r>
            <a:r>
              <a:rPr lang="en-US" altLang="ja-JP" b="1" dirty="0">
                <a:solidFill>
                  <a:schemeClr val="bg1">
                    <a:lumMod val="65000"/>
                  </a:schemeClr>
                </a:solidFill>
                <a:latin typeface="Meiryo UI" panose="020B0604030504040204" pitchFamily="50" charset="-128"/>
                <a:ea typeface="Meiryo UI" panose="020B0604030504040204" pitchFamily="50" charset="-128"/>
              </a:rPr>
              <a:t>ign data?</a:t>
            </a:r>
            <a:endParaRPr kumimoji="1" lang="en-US" altLang="ja-JP" b="1" dirty="0">
              <a:latin typeface="Meiryo UI" panose="020B0604030504040204" pitchFamily="50" charset="-128"/>
              <a:ea typeface="Meiryo UI" panose="020B0604030504040204" pitchFamily="50" charset="-128"/>
            </a:endParaRPr>
          </a:p>
          <a:p>
            <a:pPr marL="742950" lvl="1" indent="-285750">
              <a:buFont typeface="Wingdings" panose="05000000000000000000" pitchFamily="2" charset="2"/>
              <a:buChar char="l"/>
            </a:pPr>
            <a:r>
              <a:rPr kumimoji="1" lang="en-US" altLang="ja-JP" b="1" dirty="0">
                <a:solidFill>
                  <a:schemeClr val="bg1">
                    <a:lumMod val="65000"/>
                  </a:schemeClr>
                </a:solidFill>
                <a:latin typeface="Meiryo UI" panose="020B0604030504040204" pitchFamily="50" charset="-128"/>
                <a:ea typeface="Meiryo UI" panose="020B0604030504040204" pitchFamily="50" charset="-128"/>
              </a:rPr>
              <a:t>Actual mass measurement data? (As fo</a:t>
            </a:r>
            <a:r>
              <a:rPr lang="en-US" altLang="ja-JP" b="1" dirty="0">
                <a:solidFill>
                  <a:schemeClr val="bg1">
                    <a:lumMod val="65000"/>
                  </a:schemeClr>
                </a:solidFill>
                <a:latin typeface="Meiryo UI" panose="020B0604030504040204" pitchFamily="50" charset="-128"/>
                <a:ea typeface="Meiryo UI" panose="020B0604030504040204" pitchFamily="50" charset="-128"/>
              </a:rPr>
              <a:t>r material mass)</a:t>
            </a:r>
            <a:endParaRPr kumimoji="1" lang="en-US" altLang="ja-JP" b="1" dirty="0">
              <a:solidFill>
                <a:schemeClr val="bg1">
                  <a:lumMod val="65000"/>
                </a:schemeClr>
              </a:solidFill>
              <a:latin typeface="Meiryo UI" panose="020B0604030504040204" pitchFamily="50" charset="-128"/>
              <a:ea typeface="Meiryo UI" panose="020B0604030504040204" pitchFamily="50" charset="-128"/>
            </a:endParaRPr>
          </a:p>
          <a:p>
            <a:pPr marL="742950" lvl="1" indent="-285750">
              <a:buFont typeface="Wingdings" panose="05000000000000000000" pitchFamily="2" charset="2"/>
              <a:buChar char="l"/>
            </a:pPr>
            <a:r>
              <a:rPr lang="en-US" altLang="ja-JP" b="1" dirty="0">
                <a:solidFill>
                  <a:schemeClr val="bg1">
                    <a:lumMod val="65000"/>
                  </a:schemeClr>
                </a:solidFill>
                <a:latin typeface="Meiryo UI" panose="020B0604030504040204" pitchFamily="50" charset="-128"/>
                <a:ea typeface="Meiryo UI" panose="020B0604030504040204" pitchFamily="50" charset="-128"/>
              </a:rPr>
              <a:t>Material inspection data? (As for material name / ingredient)</a:t>
            </a:r>
          </a:p>
          <a:p>
            <a:pPr marL="742950" lvl="1" indent="-285750">
              <a:buFont typeface="Wingdings" panose="05000000000000000000" pitchFamily="2" charset="2"/>
              <a:buChar char="l"/>
            </a:pPr>
            <a:r>
              <a:rPr kumimoji="1" lang="en-US" altLang="ja-JP" b="1" dirty="0">
                <a:solidFill>
                  <a:schemeClr val="bg1">
                    <a:lumMod val="65000"/>
                  </a:schemeClr>
                </a:solidFill>
                <a:latin typeface="Meiryo UI" panose="020B0604030504040204" pitchFamily="50" charset="-128"/>
                <a:ea typeface="Meiryo UI" panose="020B0604030504040204" pitchFamily="50" charset="-128"/>
              </a:rPr>
              <a:t>CASS No.? (As for material name / </a:t>
            </a:r>
            <a:r>
              <a:rPr lang="en-US" altLang="ja-JP" b="1" dirty="0">
                <a:solidFill>
                  <a:schemeClr val="bg1">
                    <a:lumMod val="65000"/>
                  </a:schemeClr>
                </a:solidFill>
                <a:latin typeface="Meiryo UI" panose="020B0604030504040204" pitchFamily="50" charset="-128"/>
                <a:ea typeface="Meiryo UI" panose="020B0604030504040204" pitchFamily="50" charset="-128"/>
              </a:rPr>
              <a:t>ingredient</a:t>
            </a:r>
            <a:r>
              <a:rPr kumimoji="1" lang="en-US" altLang="ja-JP" b="1" dirty="0">
                <a:solidFill>
                  <a:schemeClr val="bg1">
                    <a:lumMod val="65000"/>
                  </a:schemeClr>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249800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9303D34-5A52-56DB-30BE-838099E90B98}"/>
              </a:ext>
            </a:extLst>
          </p:cNvPr>
          <p:cNvSpPr>
            <a:spLocks noGrp="1"/>
          </p:cNvSpPr>
          <p:nvPr>
            <p:ph type="sldNum" sz="quarter" idx="12"/>
          </p:nvPr>
        </p:nvSpPr>
        <p:spPr/>
        <p:txBody>
          <a:bodyPr/>
          <a:lstStyle/>
          <a:p>
            <a:fld id="{25521C42-4E1A-4C54-9F7D-AF2B1AD94E92}" type="slidenum">
              <a:rPr kumimoji="1" lang="ja-JP" altLang="en-US" smtClean="0"/>
              <a:t>2</a:t>
            </a:fld>
            <a:endParaRPr kumimoji="1" lang="ja-JP" altLang="en-US"/>
          </a:p>
        </p:txBody>
      </p:sp>
      <p:sp>
        <p:nvSpPr>
          <p:cNvPr id="5" name="タイトル 4">
            <a:extLst>
              <a:ext uri="{FF2B5EF4-FFF2-40B4-BE49-F238E27FC236}">
                <a16:creationId xmlns:a16="http://schemas.microsoft.com/office/drawing/2014/main" id="{30A31561-4FD4-C5D8-13A1-7CF662F1117D}"/>
              </a:ext>
            </a:extLst>
          </p:cNvPr>
          <p:cNvSpPr>
            <a:spLocks noGrp="1"/>
          </p:cNvSpPr>
          <p:nvPr>
            <p:ph type="title" idx="4294967295"/>
          </p:nvPr>
        </p:nvSpPr>
        <p:spPr>
          <a:xfrm>
            <a:off x="0" y="0"/>
            <a:ext cx="9886950" cy="647700"/>
          </a:xfrm>
          <a:prstGeom prst="rect">
            <a:avLst/>
          </a:prstGeom>
        </p:spPr>
        <p:txBody>
          <a:bodyPr/>
          <a:lstStyle/>
          <a:p>
            <a:r>
              <a:rPr lang="en-US" altLang="ja-JP" sz="3200" dirty="0">
                <a:solidFill>
                  <a:schemeClr val="bg1"/>
                </a:solidFill>
                <a:latin typeface="Arial" panose="020B0604020202020204" pitchFamily="34" charset="0"/>
                <a:cs typeface="Arial" panose="020B0604020202020204" pitchFamily="34" charset="0"/>
              </a:rPr>
              <a:t>Overall schedule plan</a:t>
            </a:r>
            <a:endParaRPr lang="ja-JP" altLang="en-US" sz="3200" dirty="0">
              <a:solidFill>
                <a:schemeClr val="bg1"/>
              </a:solidFill>
              <a:latin typeface="Arial" panose="020B0604020202020204" pitchFamily="34" charset="0"/>
              <a:cs typeface="Arial" panose="020B0604020202020204" pitchFamily="34" charset="0"/>
            </a:endParaRPr>
          </a:p>
        </p:txBody>
      </p:sp>
      <p:graphicFrame>
        <p:nvGraphicFramePr>
          <p:cNvPr id="6" name="表 6">
            <a:extLst>
              <a:ext uri="{FF2B5EF4-FFF2-40B4-BE49-F238E27FC236}">
                <a16:creationId xmlns:a16="http://schemas.microsoft.com/office/drawing/2014/main" id="{527EB594-7D95-227C-9E78-8230BE64E36C}"/>
              </a:ext>
            </a:extLst>
          </p:cNvPr>
          <p:cNvGraphicFramePr>
            <a:graphicFrameLocks noGrp="1"/>
          </p:cNvGraphicFramePr>
          <p:nvPr>
            <p:extLst>
              <p:ext uri="{D42A27DB-BD31-4B8C-83A1-F6EECF244321}">
                <p14:modId xmlns:p14="http://schemas.microsoft.com/office/powerpoint/2010/main" val="1616607085"/>
              </p:ext>
            </p:extLst>
          </p:nvPr>
        </p:nvGraphicFramePr>
        <p:xfrm>
          <a:off x="251791" y="963120"/>
          <a:ext cx="11629681" cy="5489727"/>
        </p:xfrm>
        <a:graphic>
          <a:graphicData uri="http://schemas.openxmlformats.org/drawingml/2006/table">
            <a:tbl>
              <a:tblPr firstRow="1" bandRow="1">
                <a:tableStyleId>{5C22544A-7EE6-4342-B048-85BDC9FD1C3A}</a:tableStyleId>
              </a:tblPr>
              <a:tblGrid>
                <a:gridCol w="2269681">
                  <a:extLst>
                    <a:ext uri="{9D8B030D-6E8A-4147-A177-3AD203B41FA5}">
                      <a16:colId xmlns:a16="http://schemas.microsoft.com/office/drawing/2014/main" val="4001043401"/>
                    </a:ext>
                  </a:extLst>
                </a:gridCol>
                <a:gridCol w="720000">
                  <a:extLst>
                    <a:ext uri="{9D8B030D-6E8A-4147-A177-3AD203B41FA5}">
                      <a16:colId xmlns:a16="http://schemas.microsoft.com/office/drawing/2014/main" val="2992723248"/>
                    </a:ext>
                  </a:extLst>
                </a:gridCol>
                <a:gridCol w="720000">
                  <a:extLst>
                    <a:ext uri="{9D8B030D-6E8A-4147-A177-3AD203B41FA5}">
                      <a16:colId xmlns:a16="http://schemas.microsoft.com/office/drawing/2014/main" val="4247764801"/>
                    </a:ext>
                  </a:extLst>
                </a:gridCol>
                <a:gridCol w="720000">
                  <a:extLst>
                    <a:ext uri="{9D8B030D-6E8A-4147-A177-3AD203B41FA5}">
                      <a16:colId xmlns:a16="http://schemas.microsoft.com/office/drawing/2014/main" val="564646693"/>
                    </a:ext>
                  </a:extLst>
                </a:gridCol>
                <a:gridCol w="720000">
                  <a:extLst>
                    <a:ext uri="{9D8B030D-6E8A-4147-A177-3AD203B41FA5}">
                      <a16:colId xmlns:a16="http://schemas.microsoft.com/office/drawing/2014/main" val="4229739956"/>
                    </a:ext>
                  </a:extLst>
                </a:gridCol>
                <a:gridCol w="720000">
                  <a:extLst>
                    <a:ext uri="{9D8B030D-6E8A-4147-A177-3AD203B41FA5}">
                      <a16:colId xmlns:a16="http://schemas.microsoft.com/office/drawing/2014/main" val="1813473986"/>
                    </a:ext>
                  </a:extLst>
                </a:gridCol>
                <a:gridCol w="720000">
                  <a:extLst>
                    <a:ext uri="{9D8B030D-6E8A-4147-A177-3AD203B41FA5}">
                      <a16:colId xmlns:a16="http://schemas.microsoft.com/office/drawing/2014/main" val="1783178303"/>
                    </a:ext>
                  </a:extLst>
                </a:gridCol>
                <a:gridCol w="720000">
                  <a:extLst>
                    <a:ext uri="{9D8B030D-6E8A-4147-A177-3AD203B41FA5}">
                      <a16:colId xmlns:a16="http://schemas.microsoft.com/office/drawing/2014/main" val="3334559617"/>
                    </a:ext>
                  </a:extLst>
                </a:gridCol>
                <a:gridCol w="720000">
                  <a:extLst>
                    <a:ext uri="{9D8B030D-6E8A-4147-A177-3AD203B41FA5}">
                      <a16:colId xmlns:a16="http://schemas.microsoft.com/office/drawing/2014/main" val="2191092503"/>
                    </a:ext>
                  </a:extLst>
                </a:gridCol>
                <a:gridCol w="720000">
                  <a:extLst>
                    <a:ext uri="{9D8B030D-6E8A-4147-A177-3AD203B41FA5}">
                      <a16:colId xmlns:a16="http://schemas.microsoft.com/office/drawing/2014/main" val="3595443050"/>
                    </a:ext>
                  </a:extLst>
                </a:gridCol>
                <a:gridCol w="720000">
                  <a:extLst>
                    <a:ext uri="{9D8B030D-6E8A-4147-A177-3AD203B41FA5}">
                      <a16:colId xmlns:a16="http://schemas.microsoft.com/office/drawing/2014/main" val="3891245135"/>
                    </a:ext>
                  </a:extLst>
                </a:gridCol>
                <a:gridCol w="720000">
                  <a:extLst>
                    <a:ext uri="{9D8B030D-6E8A-4147-A177-3AD203B41FA5}">
                      <a16:colId xmlns:a16="http://schemas.microsoft.com/office/drawing/2014/main" val="216085322"/>
                    </a:ext>
                  </a:extLst>
                </a:gridCol>
                <a:gridCol w="720000">
                  <a:extLst>
                    <a:ext uri="{9D8B030D-6E8A-4147-A177-3AD203B41FA5}">
                      <a16:colId xmlns:a16="http://schemas.microsoft.com/office/drawing/2014/main" val="2503129438"/>
                    </a:ext>
                  </a:extLst>
                </a:gridCol>
                <a:gridCol w="720000">
                  <a:extLst>
                    <a:ext uri="{9D8B030D-6E8A-4147-A177-3AD203B41FA5}">
                      <a16:colId xmlns:a16="http://schemas.microsoft.com/office/drawing/2014/main" val="338481022"/>
                    </a:ext>
                  </a:extLst>
                </a:gridCol>
              </a:tblGrid>
              <a:tr h="288060">
                <a:tc>
                  <a:txBody>
                    <a:bodyPr/>
                    <a:lstStyle/>
                    <a:p>
                      <a:pPr algn="ct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gridSpan="6">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2023</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tc>
                <a:tc hMerge="1">
                  <a:txBody>
                    <a:bodyPr/>
                    <a:lstStyle/>
                    <a:p>
                      <a:endParaRPr kumimoji="1" lang="ja-JP" altLang="en-US" dirty="0"/>
                    </a:p>
                  </a:txBody>
                  <a:tcPr/>
                </a:tc>
                <a:tc hMerge="1">
                  <a:txBody>
                    <a:bodyPr/>
                    <a:lstStyle/>
                    <a:p>
                      <a:endParaRPr kumimoji="1" lang="ja-JP" altLang="en-US" dirty="0"/>
                    </a:p>
                  </a:txBody>
                  <a:tcPr/>
                </a:tc>
                <a:tc gridSpan="6">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2024</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2025</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2947161209"/>
                  </a:ext>
                </a:extLst>
              </a:tr>
              <a:tr h="316866">
                <a:tc>
                  <a:txBody>
                    <a:bodyPr/>
                    <a:lstStyle/>
                    <a:p>
                      <a:pPr algn="ctr"/>
                      <a:endParaRPr kumimoji="1" lang="ja-JP" altLang="en-US" sz="16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Jun</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Aug</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Sep</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Oct</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Nov</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Dec</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Jan</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Feb</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Mar</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2Q</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3Q</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4Q</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r>
                        <a:rPr kumimoji="1" lang="en-US" altLang="ja-JP" sz="1400" dirty="0">
                          <a:latin typeface="Arial" panose="020B0604020202020204" pitchFamily="34" charset="0"/>
                          <a:ea typeface="Meiryo UI" panose="020B0604030504040204" pitchFamily="50" charset="-128"/>
                          <a:cs typeface="Arial" panose="020B0604020202020204" pitchFamily="34" charset="0"/>
                        </a:rPr>
                        <a:t>-</a:t>
                      </a:r>
                      <a:endParaRPr kumimoji="1" lang="ja-JP" altLang="en-US" sz="1400"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390923775"/>
                  </a:ext>
                </a:extLst>
              </a:tr>
              <a:tr h="32580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400" dirty="0">
                          <a:latin typeface="Arial" panose="020B0604020202020204" pitchFamily="34" charset="0"/>
                          <a:ea typeface="Meiryo UI" panose="020B0604030504040204" pitchFamily="50" charset="-128"/>
                          <a:cs typeface="Arial" panose="020B0604020202020204" pitchFamily="34" charset="0"/>
                        </a:rPr>
                        <a:t>IWG</a:t>
                      </a:r>
                      <a:r>
                        <a:rPr lang="ja-JP" altLang="en-US" sz="1400" dirty="0">
                          <a:latin typeface="Arial" panose="020B0604020202020204" pitchFamily="34" charset="0"/>
                          <a:ea typeface="Meiryo UI" panose="020B0604030504040204" pitchFamily="50" charset="-128"/>
                          <a:cs typeface="Arial" panose="020B0604020202020204" pitchFamily="34" charset="0"/>
                        </a:rPr>
                        <a:t>　</a:t>
                      </a:r>
                      <a:r>
                        <a:rPr lang="en-US" altLang="ja-JP" sz="1400" dirty="0">
                          <a:latin typeface="Arial" panose="020B0604020202020204" pitchFamily="34" charset="0"/>
                          <a:ea typeface="Meiryo UI" panose="020B0604030504040204" pitchFamily="50" charset="-128"/>
                          <a:cs typeface="Arial" panose="020B0604020202020204" pitchFamily="34" charset="0"/>
                        </a:rPr>
                        <a:t>MTG</a:t>
                      </a: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3233450145"/>
                  </a:ext>
                </a:extLst>
              </a:tr>
              <a:tr h="5159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latin typeface="Arial" panose="020B0604020202020204" pitchFamily="34" charset="0"/>
                          <a:ea typeface="Meiryo UI" panose="020B0604030504040204" pitchFamily="50" charset="-128"/>
                          <a:cs typeface="Arial" panose="020B0604020202020204" pitchFamily="34" charset="0"/>
                        </a:rPr>
                        <a:t>Objective ,usage method, applicable product setting</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284792229"/>
                  </a:ext>
                </a:extLst>
              </a:tr>
              <a:tr h="489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Automotive material list/classification setting</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893734559"/>
                  </a:ext>
                </a:extLst>
              </a:tr>
              <a:tr h="8929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System boundary setting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 Material flow/hotspot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 manufacturing SG3</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 waste/recycling SG5</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75898355"/>
                  </a:ext>
                </a:extLst>
              </a:tr>
              <a:tr h="4869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a level concept</a:t>
                      </a:r>
                      <a:r>
                        <a:rPr kumimoji="1" lang="ja-JP" altLang="en-US"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 </a:t>
                      </a: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setting</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794475736"/>
                  </a:ext>
                </a:extLst>
              </a:tr>
              <a:tr h="489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Cutoff/Data requirement/</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1038728882"/>
                  </a:ext>
                </a:extLst>
              </a:tr>
              <a:tr h="489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Setting of each material carbon intensity</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2701707609"/>
                  </a:ext>
                </a:extLst>
              </a:tr>
              <a:tr h="489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Data collecting and setting</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3026691958"/>
                  </a:ext>
                </a:extLst>
              </a:tr>
              <a:tr h="489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dk1"/>
                          </a:solidFill>
                          <a:latin typeface="Arial" panose="020B0604020202020204" pitchFamily="34" charset="0"/>
                          <a:ea typeface="Meiryo UI" panose="020B0604030504040204" pitchFamily="50" charset="-128"/>
                          <a:cs typeface="Arial" panose="020B0604020202020204" pitchFamily="34" charset="0"/>
                        </a:rPr>
                        <a:t>Info.exchange for verification</a:t>
                      </a:r>
                    </a:p>
                  </a:txBody>
                  <a:tcPr anchor="ct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tc>
                  <a:txBody>
                    <a:bodyPr/>
                    <a:lstStyle/>
                    <a:p>
                      <a:pPr algn="ctr"/>
                      <a:endParaRPr kumimoji="1" lang="ja-JP" altLang="en-US" dirty="0">
                        <a:latin typeface="Arial" panose="020B0604020202020204" pitchFamily="34" charset="0"/>
                        <a:ea typeface="Meiryo UI" panose="020B0604030504040204" pitchFamily="50" charset="-128"/>
                        <a:cs typeface="Arial" panose="020B0604020202020204" pitchFamily="34" charset="0"/>
                      </a:endParaRPr>
                    </a:p>
                  </a:txBody>
                  <a:tcPr/>
                </a:tc>
                <a:extLst>
                  <a:ext uri="{0D108BD9-81ED-4DB2-BD59-A6C34878D82A}">
                    <a16:rowId xmlns:a16="http://schemas.microsoft.com/office/drawing/2014/main" val="966389667"/>
                  </a:ext>
                </a:extLst>
              </a:tr>
            </a:tbl>
          </a:graphicData>
        </a:graphic>
      </p:graphicFrame>
      <p:cxnSp>
        <p:nvCxnSpPr>
          <p:cNvPr id="3" name="直線矢印コネクタ 2">
            <a:extLst>
              <a:ext uri="{FF2B5EF4-FFF2-40B4-BE49-F238E27FC236}">
                <a16:creationId xmlns:a16="http://schemas.microsoft.com/office/drawing/2014/main" id="{7060E869-F35B-1913-A9CF-172348609DBC}"/>
              </a:ext>
            </a:extLst>
          </p:cNvPr>
          <p:cNvCxnSpPr>
            <a:cxnSpLocks/>
          </p:cNvCxnSpPr>
          <p:nvPr/>
        </p:nvCxnSpPr>
        <p:spPr>
          <a:xfrm>
            <a:off x="3016243" y="2150999"/>
            <a:ext cx="171123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5D1C59C4-C001-BB5E-7E41-AA38EC0EB316}"/>
              </a:ext>
            </a:extLst>
          </p:cNvPr>
          <p:cNvCxnSpPr>
            <a:cxnSpLocks/>
          </p:cNvCxnSpPr>
          <p:nvPr/>
        </p:nvCxnSpPr>
        <p:spPr>
          <a:xfrm>
            <a:off x="3016243" y="2726596"/>
            <a:ext cx="171123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DCE6B606-E0A0-E430-EB13-B364B906D026}"/>
              </a:ext>
            </a:extLst>
          </p:cNvPr>
          <p:cNvCxnSpPr>
            <a:cxnSpLocks/>
          </p:cNvCxnSpPr>
          <p:nvPr/>
        </p:nvCxnSpPr>
        <p:spPr>
          <a:xfrm>
            <a:off x="4470615" y="3752792"/>
            <a:ext cx="1985425"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4" name="星: 5 pt 13">
            <a:extLst>
              <a:ext uri="{FF2B5EF4-FFF2-40B4-BE49-F238E27FC236}">
                <a16:creationId xmlns:a16="http://schemas.microsoft.com/office/drawing/2014/main" id="{90B627A6-ED5A-E887-375B-710F2BA2F801}"/>
              </a:ext>
            </a:extLst>
          </p:cNvPr>
          <p:cNvSpPr/>
          <p:nvPr/>
        </p:nvSpPr>
        <p:spPr>
          <a:xfrm>
            <a:off x="4583872" y="2492896"/>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id="{1C878537-61F7-63CA-EAF3-1B6D7832FDC7}"/>
              </a:ext>
            </a:extLst>
          </p:cNvPr>
          <p:cNvCxnSpPr>
            <a:cxnSpLocks/>
          </p:cNvCxnSpPr>
          <p:nvPr/>
        </p:nvCxnSpPr>
        <p:spPr>
          <a:xfrm>
            <a:off x="9018883" y="6177720"/>
            <a:ext cx="136288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828012D5-0DF0-1DBB-43C1-5167CC999568}"/>
              </a:ext>
            </a:extLst>
          </p:cNvPr>
          <p:cNvCxnSpPr>
            <a:cxnSpLocks/>
          </p:cNvCxnSpPr>
          <p:nvPr/>
        </p:nvCxnSpPr>
        <p:spPr>
          <a:xfrm>
            <a:off x="5879976" y="5715690"/>
            <a:ext cx="3138907"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星: 5 pt 1">
            <a:extLst>
              <a:ext uri="{FF2B5EF4-FFF2-40B4-BE49-F238E27FC236}">
                <a16:creationId xmlns:a16="http://schemas.microsoft.com/office/drawing/2014/main" id="{A0E7450C-7082-39C9-79B5-CB04C430C82E}"/>
              </a:ext>
            </a:extLst>
          </p:cNvPr>
          <p:cNvSpPr/>
          <p:nvPr/>
        </p:nvSpPr>
        <p:spPr>
          <a:xfrm>
            <a:off x="4854332" y="1632028"/>
            <a:ext cx="360000" cy="360000"/>
          </a:xfrm>
          <a:prstGeom prst="star5">
            <a:avLst/>
          </a:prstGeom>
          <a:solidFill>
            <a:srgbClr val="00B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B050"/>
              </a:solidFill>
              <a:latin typeface="メイリオ" panose="020B0604030504040204" pitchFamily="50" charset="-128"/>
              <a:ea typeface="メイリオ" panose="020B0604030504040204" pitchFamily="50" charset="-128"/>
            </a:endParaRPr>
          </a:p>
        </p:txBody>
      </p:sp>
      <p:sp>
        <p:nvSpPr>
          <p:cNvPr id="9" name="星: 5 pt 8">
            <a:extLst>
              <a:ext uri="{FF2B5EF4-FFF2-40B4-BE49-F238E27FC236}">
                <a16:creationId xmlns:a16="http://schemas.microsoft.com/office/drawing/2014/main" id="{F29F5B88-017D-7550-6525-E11C3A9E3CCF}"/>
              </a:ext>
            </a:extLst>
          </p:cNvPr>
          <p:cNvSpPr/>
          <p:nvPr/>
        </p:nvSpPr>
        <p:spPr>
          <a:xfrm>
            <a:off x="6796838" y="1637872"/>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星: 5 pt 10">
            <a:extLst>
              <a:ext uri="{FF2B5EF4-FFF2-40B4-BE49-F238E27FC236}">
                <a16:creationId xmlns:a16="http://schemas.microsoft.com/office/drawing/2014/main" id="{FED4D4A0-4D6E-11CF-76A1-BB6465E0FD54}"/>
              </a:ext>
            </a:extLst>
          </p:cNvPr>
          <p:cNvSpPr/>
          <p:nvPr/>
        </p:nvSpPr>
        <p:spPr>
          <a:xfrm>
            <a:off x="9743888" y="163202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 name="星: 5 pt 11">
            <a:extLst>
              <a:ext uri="{FF2B5EF4-FFF2-40B4-BE49-F238E27FC236}">
                <a16:creationId xmlns:a16="http://schemas.microsoft.com/office/drawing/2014/main" id="{A741AE95-12B0-0D08-7B5D-89BB9DB1924D}"/>
              </a:ext>
            </a:extLst>
          </p:cNvPr>
          <p:cNvSpPr/>
          <p:nvPr/>
        </p:nvSpPr>
        <p:spPr>
          <a:xfrm>
            <a:off x="11171260" y="163202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3" name="星: 5 pt 12">
            <a:extLst>
              <a:ext uri="{FF2B5EF4-FFF2-40B4-BE49-F238E27FC236}">
                <a16:creationId xmlns:a16="http://schemas.microsoft.com/office/drawing/2014/main" id="{8ACC04AF-F92A-A0E9-7CA3-8CA85BB46F31}"/>
              </a:ext>
            </a:extLst>
          </p:cNvPr>
          <p:cNvSpPr/>
          <p:nvPr/>
        </p:nvSpPr>
        <p:spPr>
          <a:xfrm>
            <a:off x="11531260" y="163202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BD2FA472-3820-92D0-79FF-0160EBD06D73}"/>
              </a:ext>
            </a:extLst>
          </p:cNvPr>
          <p:cNvSpPr txBox="1"/>
          <p:nvPr/>
        </p:nvSpPr>
        <p:spPr>
          <a:xfrm>
            <a:off x="-1129004" y="1791478"/>
            <a:ext cx="184731" cy="369332"/>
          </a:xfrm>
          <a:prstGeom prst="rect">
            <a:avLst/>
          </a:prstGeom>
          <a:noFill/>
        </p:spPr>
        <p:txBody>
          <a:bodyPr wrap="none" rtlCol="0">
            <a:spAutoFit/>
          </a:bodyPr>
          <a:lstStyle/>
          <a:p>
            <a:endParaRPr kumimoji="1" lang="ja-JP" altLang="en-US"/>
          </a:p>
        </p:txBody>
      </p:sp>
      <p:sp>
        <p:nvSpPr>
          <p:cNvPr id="23" name="二等辺三角形 22">
            <a:extLst>
              <a:ext uri="{FF2B5EF4-FFF2-40B4-BE49-F238E27FC236}">
                <a16:creationId xmlns:a16="http://schemas.microsoft.com/office/drawing/2014/main" id="{90A2C6EF-1926-D468-43F0-9F4B110190D9}"/>
              </a:ext>
            </a:extLst>
          </p:cNvPr>
          <p:cNvSpPr/>
          <p:nvPr/>
        </p:nvSpPr>
        <p:spPr>
          <a:xfrm flipV="1">
            <a:off x="9700326" y="1354697"/>
            <a:ext cx="307911" cy="23924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8BE05B0F-AD66-68D6-35F9-B7C937614D17}"/>
              </a:ext>
            </a:extLst>
          </p:cNvPr>
          <p:cNvCxnSpPr>
            <a:cxnSpLocks/>
          </p:cNvCxnSpPr>
          <p:nvPr/>
        </p:nvCxnSpPr>
        <p:spPr>
          <a:xfrm>
            <a:off x="4470615" y="3501008"/>
            <a:ext cx="1985425"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7" name="星: 5 pt 26">
            <a:extLst>
              <a:ext uri="{FF2B5EF4-FFF2-40B4-BE49-F238E27FC236}">
                <a16:creationId xmlns:a16="http://schemas.microsoft.com/office/drawing/2014/main" id="{6D9FE018-0218-1539-B0BA-DE75B67CADB8}"/>
              </a:ext>
            </a:extLst>
          </p:cNvPr>
          <p:cNvSpPr/>
          <p:nvPr/>
        </p:nvSpPr>
        <p:spPr>
          <a:xfrm>
            <a:off x="4556811" y="1988840"/>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30" name="直線矢印コネクタ 29">
            <a:extLst>
              <a:ext uri="{FF2B5EF4-FFF2-40B4-BE49-F238E27FC236}">
                <a16:creationId xmlns:a16="http://schemas.microsoft.com/office/drawing/2014/main" id="{39529825-35A9-BF58-B9C0-8B7435E52DFB}"/>
              </a:ext>
            </a:extLst>
          </p:cNvPr>
          <p:cNvCxnSpPr>
            <a:cxnSpLocks/>
          </p:cNvCxnSpPr>
          <p:nvPr/>
        </p:nvCxnSpPr>
        <p:spPr>
          <a:xfrm>
            <a:off x="5879976" y="5157192"/>
            <a:ext cx="3138907"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6F206F54-3A2E-03BD-2085-B0CBAE843D3A}"/>
              </a:ext>
            </a:extLst>
          </p:cNvPr>
          <p:cNvCxnSpPr>
            <a:cxnSpLocks/>
          </p:cNvCxnSpPr>
          <p:nvPr/>
        </p:nvCxnSpPr>
        <p:spPr>
          <a:xfrm>
            <a:off x="4470615" y="4149080"/>
            <a:ext cx="1985425"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9DF02FAB-868E-B7A9-62DC-BD0ABA916F1E}"/>
              </a:ext>
            </a:extLst>
          </p:cNvPr>
          <p:cNvCxnSpPr>
            <a:cxnSpLocks/>
          </p:cNvCxnSpPr>
          <p:nvPr/>
        </p:nvCxnSpPr>
        <p:spPr>
          <a:xfrm>
            <a:off x="5879976" y="4653136"/>
            <a:ext cx="3138907"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8BA8547-2ABC-7227-855C-41BB560AAD71}"/>
              </a:ext>
            </a:extLst>
          </p:cNvPr>
          <p:cNvCxnSpPr>
            <a:cxnSpLocks/>
          </p:cNvCxnSpPr>
          <p:nvPr/>
        </p:nvCxnSpPr>
        <p:spPr>
          <a:xfrm>
            <a:off x="4470615" y="3212976"/>
            <a:ext cx="1985425"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104EC6D9-6E2F-7786-A6FB-FB866B0D1126}"/>
              </a:ext>
            </a:extLst>
          </p:cNvPr>
          <p:cNvSpPr/>
          <p:nvPr/>
        </p:nvSpPr>
        <p:spPr>
          <a:xfrm>
            <a:off x="242003" y="4915106"/>
            <a:ext cx="8818020" cy="55371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E4B8516A-0ABA-8C67-D4AF-514EB2AA8C0B}"/>
              </a:ext>
            </a:extLst>
          </p:cNvPr>
          <p:cNvSpPr/>
          <p:nvPr/>
        </p:nvSpPr>
        <p:spPr>
          <a:xfrm>
            <a:off x="242003" y="3031733"/>
            <a:ext cx="6554835" cy="9003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9AA24D33-79DA-7118-9ADB-E3529FB41D3E}"/>
              </a:ext>
            </a:extLst>
          </p:cNvPr>
          <p:cNvSpPr txBox="1"/>
          <p:nvPr/>
        </p:nvSpPr>
        <p:spPr>
          <a:xfrm>
            <a:off x="6806626" y="3274663"/>
            <a:ext cx="4464754" cy="307777"/>
          </a:xfrm>
          <a:prstGeom prst="rect">
            <a:avLst/>
          </a:prstGeom>
          <a:noFill/>
        </p:spPr>
        <p:txBody>
          <a:bodyPr wrap="square">
            <a:spAutoFit/>
          </a:bodyPr>
          <a:lstStyle/>
          <a:p>
            <a:r>
              <a:rPr lang="en-US" altLang="ja-JP" sz="1400" dirty="0">
                <a:solidFill>
                  <a:srgbClr val="FF0000"/>
                </a:solidFill>
                <a:latin typeface="Meiryo UI" panose="020B0604030504040204" pitchFamily="50" charset="-128"/>
                <a:ea typeface="Meiryo UI" panose="020B0604030504040204" pitchFamily="50" charset="-128"/>
              </a:rPr>
              <a:t>Material classification concept for Batteries</a:t>
            </a: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3F558124-3F34-CBCB-1D6C-83CDB538467B}"/>
              </a:ext>
            </a:extLst>
          </p:cNvPr>
          <p:cNvSpPr txBox="1"/>
          <p:nvPr/>
        </p:nvSpPr>
        <p:spPr>
          <a:xfrm>
            <a:off x="9069811" y="4958329"/>
            <a:ext cx="2980876" cy="307777"/>
          </a:xfrm>
          <a:prstGeom prst="rect">
            <a:avLst/>
          </a:prstGeom>
          <a:noFill/>
        </p:spPr>
        <p:txBody>
          <a:bodyPr wrap="square">
            <a:spAutoFit/>
          </a:bodyPr>
          <a:lstStyle>
            <a:defPPr>
              <a:defRPr lang="ja-JP"/>
            </a:defPPr>
            <a:lvl1pPr>
              <a:defRPr sz="1400">
                <a:solidFill>
                  <a:srgbClr val="FF0000"/>
                </a:solidFill>
                <a:latin typeface="Meiryo UI" panose="020B0604030504040204" pitchFamily="50" charset="-128"/>
                <a:ea typeface="Meiryo UI" panose="020B0604030504040204" pitchFamily="50" charset="-128"/>
              </a:defRPr>
            </a:lvl1pPr>
          </a:lstStyle>
          <a:p>
            <a:r>
              <a:rPr lang="en-US" altLang="ja-JP" dirty="0"/>
              <a:t>Secondary Data Sets discussion</a:t>
            </a:r>
            <a:endParaRPr lang="ja-JP" altLang="en-US" dirty="0"/>
          </a:p>
        </p:txBody>
      </p:sp>
      <p:sp>
        <p:nvSpPr>
          <p:cNvPr id="19" name="星: 5 pt 18">
            <a:extLst>
              <a:ext uri="{FF2B5EF4-FFF2-40B4-BE49-F238E27FC236}">
                <a16:creationId xmlns:a16="http://schemas.microsoft.com/office/drawing/2014/main" id="{AC7CC521-4500-FEA4-30F5-150111989745}"/>
              </a:ext>
            </a:extLst>
          </p:cNvPr>
          <p:cNvSpPr/>
          <p:nvPr/>
        </p:nvSpPr>
        <p:spPr>
          <a:xfrm>
            <a:off x="8856865" y="1632028"/>
            <a:ext cx="360000" cy="360000"/>
          </a:xfrm>
          <a:prstGeom prst="star5">
            <a:avLst/>
          </a:prstGeom>
          <a:solidFill>
            <a:srgbClr val="00B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B05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91568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59C740F-1AB1-9A7A-9728-D0800EA6E43E}"/>
              </a:ext>
            </a:extLst>
          </p:cNvPr>
          <p:cNvSpPr>
            <a:spLocks noGrp="1"/>
          </p:cNvSpPr>
          <p:nvPr>
            <p:ph type="body" sz="quarter" idx="14"/>
          </p:nvPr>
        </p:nvSpPr>
        <p:spPr/>
        <p:txBody>
          <a:bodyPr/>
          <a:lstStyle/>
          <a:p>
            <a:endParaRPr kumimoji="1" lang="ja-JP" altLang="en-US"/>
          </a:p>
        </p:txBody>
      </p:sp>
      <p:sp>
        <p:nvSpPr>
          <p:cNvPr id="3" name="タイトル 2">
            <a:extLst>
              <a:ext uri="{FF2B5EF4-FFF2-40B4-BE49-F238E27FC236}">
                <a16:creationId xmlns:a16="http://schemas.microsoft.com/office/drawing/2014/main" id="{EFC03A8B-C7E0-69E1-F6F2-BD337489F037}"/>
              </a:ext>
            </a:extLst>
          </p:cNvPr>
          <p:cNvSpPr>
            <a:spLocks noGrp="1"/>
          </p:cNvSpPr>
          <p:nvPr>
            <p:ph type="title"/>
          </p:nvPr>
        </p:nvSpPr>
        <p:spPr/>
        <p:txBody>
          <a:bodyPr/>
          <a:lstStyle/>
          <a:p>
            <a:r>
              <a:rPr kumimoji="1" lang="en-US" altLang="ja-JP" dirty="0"/>
              <a:t>2.3 Scenario</a:t>
            </a:r>
            <a:endParaRPr kumimoji="1" lang="ja-JP" altLang="en-US" dirty="0"/>
          </a:p>
        </p:txBody>
      </p:sp>
      <p:sp>
        <p:nvSpPr>
          <p:cNvPr id="4" name="スライド番号プレースホルダー 3">
            <a:extLst>
              <a:ext uri="{FF2B5EF4-FFF2-40B4-BE49-F238E27FC236}">
                <a16:creationId xmlns:a16="http://schemas.microsoft.com/office/drawing/2014/main" id="{E16D1D26-C291-4216-D7A2-4F1A09D3CA11}"/>
              </a:ext>
            </a:extLst>
          </p:cNvPr>
          <p:cNvSpPr>
            <a:spLocks noGrp="1"/>
          </p:cNvSpPr>
          <p:nvPr>
            <p:ph type="sldNum" sz="quarter" idx="12"/>
          </p:nvPr>
        </p:nvSpPr>
        <p:spPr/>
        <p:txBody>
          <a:bodyPr/>
          <a:lstStyle/>
          <a:p>
            <a:fld id="{25521C42-4E1A-4C54-9F7D-AF2B1AD94E92}" type="slidenum">
              <a:rPr kumimoji="1" lang="ja-JP" altLang="en-US" smtClean="0"/>
              <a:t>20</a:t>
            </a:fld>
            <a:endParaRPr kumimoji="1" lang="ja-JP" altLang="en-US"/>
          </a:p>
        </p:txBody>
      </p:sp>
      <p:sp>
        <p:nvSpPr>
          <p:cNvPr id="6" name="テキスト ボックス 5">
            <a:extLst>
              <a:ext uri="{FF2B5EF4-FFF2-40B4-BE49-F238E27FC236}">
                <a16:creationId xmlns:a16="http://schemas.microsoft.com/office/drawing/2014/main" id="{455985D1-B8A4-D92A-A2B4-5717FA8DD5D1}"/>
              </a:ext>
            </a:extLst>
          </p:cNvPr>
          <p:cNvSpPr txBox="1"/>
          <p:nvPr/>
        </p:nvSpPr>
        <p:spPr>
          <a:xfrm>
            <a:off x="542486" y="763399"/>
            <a:ext cx="7158607" cy="369332"/>
          </a:xfrm>
          <a:prstGeom prst="rect">
            <a:avLst/>
          </a:prstGeom>
          <a:noFill/>
        </p:spPr>
        <p:txBody>
          <a:bodyPr wrap="square" rtlCol="0">
            <a:spAutoFit/>
          </a:bodyPr>
          <a:lstStyle/>
          <a:p>
            <a:pPr marL="285750" indent="-285750">
              <a:buFont typeface="Wingdings" panose="05000000000000000000" pitchFamily="2" charset="2"/>
              <a:buChar char="ü"/>
            </a:pPr>
            <a:r>
              <a:rPr kumimoji="1" lang="en-US" altLang="ja-JP" b="1" u="sng" dirty="0">
                <a:latin typeface="Meiryo UI" panose="020B0604030504040204" pitchFamily="50" charset="-128"/>
                <a:ea typeface="Meiryo UI" panose="020B0604030504040204" pitchFamily="50" charset="-128"/>
              </a:rPr>
              <a:t>Assumption need to be defined for calculation</a:t>
            </a:r>
            <a:endParaRPr kumimoji="1" lang="ja-JP" altLang="en-US" b="1" u="sng"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C2BB39EC-637C-2DAD-6FA4-6A1ABCC67868}"/>
              </a:ext>
            </a:extLst>
          </p:cNvPr>
          <p:cNvSpPr txBox="1"/>
          <p:nvPr/>
        </p:nvSpPr>
        <p:spPr>
          <a:xfrm>
            <a:off x="610300" y="1333364"/>
            <a:ext cx="11338420" cy="3693319"/>
          </a:xfrm>
          <a:prstGeom prst="rect">
            <a:avLst/>
          </a:prstGeom>
          <a:noFill/>
        </p:spPr>
        <p:txBody>
          <a:bodyPr wrap="square">
            <a:spAutoFit/>
          </a:bodyPr>
          <a:lstStyle/>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Material classification shall be selected from material list.</a:t>
            </a:r>
          </a:p>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Selected material classification shall be most similar material of used material.</a:t>
            </a:r>
          </a:p>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Which secondary data is used shall be described. (UUID, Dataset name, </a:t>
            </a:r>
            <a:r>
              <a:rPr lang="en-US" altLang="ja-JP" dirty="0" err="1">
                <a:latin typeface="Meiryo UI" panose="020B0604030504040204" pitchFamily="50" charset="-128"/>
                <a:ea typeface="Meiryo UI" panose="020B0604030504040204" pitchFamily="50" charset="-128"/>
              </a:rPr>
              <a:t>etc</a:t>
            </a:r>
            <a:r>
              <a:rPr lang="en-US" altLang="ja-JP" dirty="0">
                <a:latin typeface="Meiryo UI" panose="020B0604030504040204" pitchFamily="50" charset="-128"/>
                <a:ea typeface="Meiryo UI" panose="020B0604030504040204" pitchFamily="50" charset="-128"/>
              </a:rPr>
              <a:t>)  * Need to be discussed with IWG</a:t>
            </a:r>
          </a:p>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For secondary data of key materials, the upstream and downstream processes should be consistent with </a:t>
            </a:r>
            <a:r>
              <a:rPr lang="ja-JP" altLang="en-US" dirty="0">
                <a:solidFill>
                  <a:schemeClr val="accent5"/>
                </a:solidFill>
                <a:latin typeface="Meiryo UI" panose="020B0604030504040204" pitchFamily="50" charset="-128"/>
                <a:ea typeface="Meiryo UI" panose="020B0604030504040204" pitchFamily="50" charset="-128"/>
              </a:rPr>
              <a:t>“</a:t>
            </a:r>
            <a:r>
              <a:rPr lang="en-US" altLang="ja-JP" dirty="0">
                <a:solidFill>
                  <a:schemeClr val="accent5"/>
                </a:solidFill>
                <a:latin typeface="Meiryo UI" panose="020B0604030504040204" pitchFamily="50" charset="-128"/>
                <a:ea typeface="Meiryo UI" panose="020B0604030504040204" pitchFamily="50" charset="-128"/>
              </a:rPr>
              <a:t>3. Boundary and flow definition of each material</a:t>
            </a:r>
            <a:r>
              <a:rPr lang="ja-JP" altLang="en-US" dirty="0">
                <a:solidFill>
                  <a:schemeClr val="accent5"/>
                </a:solidFill>
                <a:latin typeface="Meiryo UI" panose="020B0604030504040204" pitchFamily="50" charset="-128"/>
                <a:ea typeface="Meiryo UI" panose="020B0604030504040204" pitchFamily="50" charset="-128"/>
              </a:rPr>
              <a:t>”</a:t>
            </a:r>
            <a:r>
              <a:rPr lang="en-US" altLang="ja-JP" dirty="0">
                <a:solidFill>
                  <a:schemeClr val="accent5"/>
                </a:solidFill>
                <a:latin typeface="Meiryo UI" panose="020B0604030504040204" pitchFamily="50" charset="-128"/>
                <a:ea typeface="Meiryo UI" panose="020B0604030504040204" pitchFamily="50" charset="-128"/>
              </a:rPr>
              <a:t>.</a:t>
            </a:r>
          </a:p>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Electricity locality and usage ratio of recycled materials depend on the user, companies can conduct their own modeling calculations.</a:t>
            </a:r>
          </a:p>
          <a:p>
            <a:pPr marL="285750" indent="-285750">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The yield rate during material production is set as being included in material intensity. When calculating CO2 during material acquisition, calculation is carried out by multiplying the material intensity by the product weight for each material and the yield rate during part processing. Therefore, instead of the yield rate during material production, the yield rate during part processing should be used for the yield rate of the material acquisition stage.</a:t>
            </a:r>
          </a:p>
        </p:txBody>
      </p:sp>
    </p:spTree>
    <p:extLst>
      <p:ext uri="{BB962C8B-B14F-4D97-AF65-F5344CB8AC3E}">
        <p14:creationId xmlns:p14="http://schemas.microsoft.com/office/powerpoint/2010/main" val="4052688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904159-1239-49B4-4737-440C1C1EB012}"/>
              </a:ext>
            </a:extLst>
          </p:cNvPr>
          <p:cNvSpPr>
            <a:spLocks noGrp="1"/>
          </p:cNvSpPr>
          <p:nvPr>
            <p:ph type="title"/>
          </p:nvPr>
        </p:nvSpPr>
        <p:spPr/>
        <p:txBody>
          <a:bodyPr/>
          <a:lstStyle/>
          <a:p>
            <a:r>
              <a:rPr kumimoji="1" lang="en-US" altLang="ja-JP" dirty="0"/>
              <a:t>Meeting minutes (Summary of 11</a:t>
            </a:r>
            <a:r>
              <a:rPr kumimoji="1" lang="en-US" altLang="ja-JP" baseline="30000" dirty="0"/>
              <a:t>th</a:t>
            </a:r>
            <a:r>
              <a:rPr kumimoji="1" lang="en-US" altLang="ja-JP" dirty="0"/>
              <a:t> meeting)</a:t>
            </a:r>
            <a:endParaRPr kumimoji="1" lang="ja-JP" altLang="en-US" dirty="0"/>
          </a:p>
        </p:txBody>
      </p:sp>
      <p:sp>
        <p:nvSpPr>
          <p:cNvPr id="3" name="コンテンツ プレースホルダー 2">
            <a:extLst>
              <a:ext uri="{FF2B5EF4-FFF2-40B4-BE49-F238E27FC236}">
                <a16:creationId xmlns:a16="http://schemas.microsoft.com/office/drawing/2014/main" id="{6FEEEFBD-9C73-DE2E-B336-E40654D13BFD}"/>
              </a:ext>
            </a:extLst>
          </p:cNvPr>
          <p:cNvSpPr>
            <a:spLocks noGrp="1"/>
          </p:cNvSpPr>
          <p:nvPr>
            <p:ph idx="1"/>
          </p:nvPr>
        </p:nvSpPr>
        <p:spPr>
          <a:xfrm>
            <a:off x="335999" y="834449"/>
            <a:ext cx="11944165" cy="2833425"/>
          </a:xfrm>
        </p:spPr>
        <p:txBody>
          <a:bodyPr/>
          <a:lstStyle/>
          <a:p>
            <a:pPr marL="0" indent="0">
              <a:buNone/>
            </a:pPr>
            <a:r>
              <a:rPr lang="en-US" altLang="ja-JP" b="0" u="sng" dirty="0">
                <a:solidFill>
                  <a:srgbClr val="242424"/>
                </a:solidFill>
                <a:latin typeface="-apple-system"/>
              </a:rPr>
              <a:t>1. Dataset criteria</a:t>
            </a:r>
            <a:endParaRPr lang="en-US" altLang="ja-JP" sz="1200" b="0" dirty="0">
              <a:solidFill>
                <a:srgbClr val="242424"/>
              </a:solidFill>
              <a:latin typeface="Meiryo UI" panose="020B0604030504040204" pitchFamily="50" charset="-128"/>
              <a:ea typeface="Meiryo UI" panose="020B0604030504040204" pitchFamily="50" charset="-128"/>
            </a:endParaRP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Tabushi proposed some criteria for dataset selection, such as update date, availability, usage history, data source, and external review.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Ramsdell suggested adding accessibility and cost as additional criteria. </a:t>
            </a:r>
          </a:p>
          <a:p>
            <a:pPr algn="l">
              <a:buFont typeface="Arial" panose="020B0604020202020204" pitchFamily="34" charset="0"/>
              <a:buChar char="•"/>
            </a:pPr>
            <a:r>
              <a:rPr lang="en-US" altLang="ja-JP" sz="1200" b="0" dirty="0" err="1">
                <a:solidFill>
                  <a:srgbClr val="242424"/>
                </a:solidFill>
                <a:latin typeface="Meiryo UI" panose="020B0604030504040204" pitchFamily="50" charset="-128"/>
                <a:ea typeface="Meiryo UI" panose="020B0604030504040204" pitchFamily="50" charset="-128"/>
              </a:rPr>
              <a:t>Benedetta</a:t>
            </a:r>
            <a:r>
              <a:rPr lang="en-US" altLang="ja-JP" sz="1200" b="0" dirty="0">
                <a:solidFill>
                  <a:srgbClr val="242424"/>
                </a:solidFill>
                <a:latin typeface="Meiryo UI" panose="020B0604030504040204" pitchFamily="50" charset="-128"/>
                <a:ea typeface="Meiryo UI" panose="020B0604030504040204" pitchFamily="50" charset="-128"/>
              </a:rPr>
              <a:t> suggested adding ILCD entry level and detailed documentation as additional criteria.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Tabushi explained that ILCD entry level is common for European datasets but not for other countries.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Maruno shared OICA's comments, proposing the need for free datasets, the use of GLAD platform, and the criteria for comparability of datasets.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Hofer shared the reference information for GLAD platform and expressed support for the UN initiative. </a:t>
            </a:r>
          </a:p>
          <a:p>
            <a:pPr algn="l">
              <a:buFont typeface="Arial" panose="020B0604020202020204" pitchFamily="34" charset="0"/>
              <a:buChar char="•"/>
            </a:pPr>
            <a:r>
              <a:rPr lang="en-US" altLang="ja-JP" sz="1200" b="0" dirty="0" err="1">
                <a:solidFill>
                  <a:srgbClr val="242424"/>
                </a:solidFill>
                <a:latin typeface="Meiryo UI" panose="020B0604030504040204" pitchFamily="50" charset="-128"/>
                <a:ea typeface="Meiryo UI" panose="020B0604030504040204" pitchFamily="50" charset="-128"/>
              </a:rPr>
              <a:t>Benedetta</a:t>
            </a:r>
            <a:r>
              <a:rPr lang="en-US" altLang="ja-JP" sz="1200" b="0" dirty="0">
                <a:solidFill>
                  <a:srgbClr val="242424"/>
                </a:solidFill>
                <a:latin typeface="Meiryo UI" panose="020B0604030504040204" pitchFamily="50" charset="-128"/>
                <a:ea typeface="Meiryo UI" panose="020B0604030504040204" pitchFamily="50" charset="-128"/>
              </a:rPr>
              <a:t> pointed out some caveats about the quality and cost of datasets on GLAD platform.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Tabushi summarized the opinions and said he would discuss them in an informal working group.</a:t>
            </a:r>
          </a:p>
          <a:p>
            <a:pPr algn="l">
              <a:buFont typeface="Arial" panose="020B0604020202020204" pitchFamily="34" charset="0"/>
              <a:buChar char="•"/>
            </a:pPr>
            <a:endParaRPr lang="en-US" altLang="ja-JP" sz="1200" b="0" i="0" dirty="0">
              <a:solidFill>
                <a:srgbClr val="242424"/>
              </a:solidFill>
              <a:effectLst/>
              <a:latin typeface="Meiryo UI" panose="020B0604030504040204" pitchFamily="50" charset="-128"/>
              <a:ea typeface="Meiryo UI" panose="020B0604030504040204" pitchFamily="50" charset="-128"/>
            </a:endParaRPr>
          </a:p>
          <a:p>
            <a:pPr marL="0" indent="0" algn="l">
              <a:buNone/>
            </a:pPr>
            <a:endParaRPr lang="ja-JP" altLang="en-US" sz="1200" b="0" i="0" dirty="0">
              <a:solidFill>
                <a:srgbClr val="242424"/>
              </a:solidFill>
              <a:effectLst/>
              <a:latin typeface="Meiryo UI" panose="020B0604030504040204" pitchFamily="50" charset="-128"/>
              <a:ea typeface="Meiryo UI" panose="020B0604030504040204" pitchFamily="50" charset="-128"/>
            </a:endParaRPr>
          </a:p>
          <a:p>
            <a:pPr marL="0" indent="0">
              <a:buNone/>
            </a:pPr>
            <a:endParaRPr lang="en-US" altLang="ja-JP" b="0" u="sng" dirty="0">
              <a:solidFill>
                <a:srgbClr val="242424"/>
              </a:solidFill>
              <a:latin typeface="-apple-system"/>
            </a:endParaRPr>
          </a:p>
        </p:txBody>
      </p:sp>
      <p:sp>
        <p:nvSpPr>
          <p:cNvPr id="4" name="スライド番号プレースホルダー 3">
            <a:extLst>
              <a:ext uri="{FF2B5EF4-FFF2-40B4-BE49-F238E27FC236}">
                <a16:creationId xmlns:a16="http://schemas.microsoft.com/office/drawing/2014/main" id="{C1FCA57F-7F79-A8AD-721C-606E762FF051}"/>
              </a:ext>
            </a:extLst>
          </p:cNvPr>
          <p:cNvSpPr>
            <a:spLocks noGrp="1"/>
          </p:cNvSpPr>
          <p:nvPr>
            <p:ph type="sldNum" sz="quarter" idx="12"/>
          </p:nvPr>
        </p:nvSpPr>
        <p:spPr/>
        <p:txBody>
          <a:bodyPr/>
          <a:lstStyle/>
          <a:p>
            <a:fld id="{25521C42-4E1A-4C54-9F7D-AF2B1AD94E92}" type="slidenum">
              <a:rPr kumimoji="1" lang="ja-JP" altLang="en-US" smtClean="0"/>
              <a:t>3</a:t>
            </a:fld>
            <a:endParaRPr kumimoji="1" lang="ja-JP" altLang="en-US"/>
          </a:p>
        </p:txBody>
      </p:sp>
      <p:sp>
        <p:nvSpPr>
          <p:cNvPr id="5" name="コンテンツ プレースホルダー 2">
            <a:extLst>
              <a:ext uri="{FF2B5EF4-FFF2-40B4-BE49-F238E27FC236}">
                <a16:creationId xmlns:a16="http://schemas.microsoft.com/office/drawing/2014/main" id="{5068C5C2-015A-795C-DF0E-85B3ED91BA6E}"/>
              </a:ext>
            </a:extLst>
          </p:cNvPr>
          <p:cNvSpPr txBox="1">
            <a:spLocks/>
          </p:cNvSpPr>
          <p:nvPr/>
        </p:nvSpPr>
        <p:spPr>
          <a:xfrm>
            <a:off x="335999" y="3854323"/>
            <a:ext cx="11944165" cy="2643677"/>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b="0" u="sng" dirty="0">
                <a:solidFill>
                  <a:srgbClr val="242424"/>
                </a:solidFill>
                <a:latin typeface="-apple-system"/>
              </a:rPr>
              <a:t>2. Material classification concept for other materials</a:t>
            </a:r>
            <a:endParaRPr lang="en-US" altLang="ja-JP" sz="1050" b="0" dirty="0">
              <a:solidFill>
                <a:srgbClr val="242424"/>
              </a:solidFill>
              <a:latin typeface="var(--fontFamilyBase)"/>
              <a:ea typeface="Meiryo UI" panose="020B0604030504040204" pitchFamily="50" charset="-128"/>
            </a:endParaRP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Furusawa presented a list of materials used for steel, </a:t>
            </a:r>
            <a:r>
              <a:rPr lang="en-US" altLang="ja-JP" sz="1200" b="0" dirty="0" err="1">
                <a:solidFill>
                  <a:srgbClr val="242424"/>
                </a:solidFill>
                <a:latin typeface="Meiryo UI" panose="020B0604030504040204" pitchFamily="50" charset="-128"/>
                <a:ea typeface="Meiryo UI" panose="020B0604030504040204" pitchFamily="50" charset="-128"/>
              </a:rPr>
              <a:t>aluminium</a:t>
            </a:r>
            <a:r>
              <a:rPr lang="en-US" altLang="ja-JP" sz="1200" b="0" dirty="0">
                <a:solidFill>
                  <a:srgbClr val="242424"/>
                </a:solidFill>
                <a:latin typeface="Meiryo UI" panose="020B0604030504040204" pitchFamily="50" charset="-128"/>
                <a:ea typeface="Meiryo UI" panose="020B0604030504040204" pitchFamily="50" charset="-128"/>
              </a:rPr>
              <a:t>, copper alloys, and batteries, and explained the proposed steps for setting the carbon intensity values for each material.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Furusawa showed some examples of system boundaries and process flows for different materials, such as platinum, epoxy, rubber, glass, and lead acid battery, based on various databases and sources. </a:t>
            </a:r>
          </a:p>
          <a:p>
            <a:pPr algn="l">
              <a:buFont typeface="Arial" panose="020B0604020202020204" pitchFamily="34" charset="0"/>
              <a:buChar char="•"/>
            </a:pPr>
            <a:r>
              <a:rPr lang="en-US" altLang="ja-JP" sz="1200" b="0" dirty="0" err="1">
                <a:solidFill>
                  <a:srgbClr val="242424"/>
                </a:solidFill>
                <a:latin typeface="Meiryo UI" panose="020B0604030504040204" pitchFamily="50" charset="-128"/>
                <a:ea typeface="Meiryo UI" panose="020B0604030504040204" pitchFamily="50" charset="-128"/>
              </a:rPr>
              <a:t>Benedetta</a:t>
            </a:r>
            <a:r>
              <a:rPr lang="en-US" altLang="ja-JP" sz="1200" b="0" dirty="0">
                <a:solidFill>
                  <a:srgbClr val="242424"/>
                </a:solidFill>
                <a:latin typeface="Meiryo UI" panose="020B0604030504040204" pitchFamily="50" charset="-128"/>
                <a:ea typeface="Meiryo UI" panose="020B0604030504040204" pitchFamily="50" charset="-128"/>
              </a:rPr>
              <a:t> suggested adding leather as a material for the seat, and offered to help with the data.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Lama pointed out that some </a:t>
            </a:r>
            <a:r>
              <a:rPr lang="en-US" altLang="ja-JP" sz="1200" b="0" dirty="0" err="1">
                <a:solidFill>
                  <a:srgbClr val="242424"/>
                </a:solidFill>
                <a:latin typeface="Meiryo UI" panose="020B0604030504040204" pitchFamily="50" charset="-128"/>
                <a:ea typeface="Meiryo UI" panose="020B0604030504040204" pitchFamily="50" charset="-128"/>
              </a:rPr>
              <a:t>tyre</a:t>
            </a:r>
            <a:r>
              <a:rPr lang="en-US" altLang="ja-JP" sz="1200" b="0" dirty="0">
                <a:solidFill>
                  <a:srgbClr val="242424"/>
                </a:solidFill>
                <a:latin typeface="Meiryo UI" panose="020B0604030504040204" pitchFamily="50" charset="-128"/>
                <a:ea typeface="Meiryo UI" panose="020B0604030504040204" pitchFamily="50" charset="-128"/>
              </a:rPr>
              <a:t> materials, such as carbon black and silica, were missing from the list, and recommended to use the </a:t>
            </a:r>
            <a:r>
              <a:rPr lang="en-US" altLang="ja-JP" sz="1200" b="0" dirty="0" err="1">
                <a:solidFill>
                  <a:srgbClr val="242424"/>
                </a:solidFill>
                <a:latin typeface="Meiryo UI" panose="020B0604030504040204" pitchFamily="50" charset="-128"/>
                <a:ea typeface="Meiryo UI" panose="020B0604030504040204" pitchFamily="50" charset="-128"/>
              </a:rPr>
              <a:t>tyre</a:t>
            </a:r>
            <a:r>
              <a:rPr lang="en-US" altLang="ja-JP" sz="1200" b="0" dirty="0">
                <a:solidFill>
                  <a:srgbClr val="242424"/>
                </a:solidFill>
                <a:latin typeface="Meiryo UI" panose="020B0604030504040204" pitchFamily="50" charset="-128"/>
                <a:ea typeface="Meiryo UI" panose="020B0604030504040204" pitchFamily="50" charset="-128"/>
              </a:rPr>
              <a:t> PCR as a reference.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Hofer proposed to have a decision tree for data selection, based on the level of detail and the availability of sector-specific data, and agreed to provide a slide for the next meeting. </a:t>
            </a:r>
            <a:endParaRPr lang="ja-JP" altLang="en-US" sz="1200" b="0" dirty="0">
              <a:solidFill>
                <a:srgbClr val="242424"/>
              </a:solidFill>
              <a:latin typeface="Meiryo UI" panose="020B0604030504040204" pitchFamily="50" charset="-128"/>
              <a:ea typeface="Meiryo UI" panose="020B0604030504040204" pitchFamily="50" charset="-128"/>
            </a:endParaRPr>
          </a:p>
          <a:p>
            <a:pPr marL="0" indent="0">
              <a:buFont typeface="Wingdings" panose="05000000000000000000" pitchFamily="2" charset="2"/>
              <a:buNone/>
            </a:pPr>
            <a:endParaRPr lang="en-US" altLang="ja-JP" b="0" u="sng" dirty="0">
              <a:solidFill>
                <a:srgbClr val="242424"/>
              </a:solidFill>
              <a:latin typeface="-apple-system"/>
            </a:endParaRPr>
          </a:p>
        </p:txBody>
      </p:sp>
    </p:spTree>
    <p:extLst>
      <p:ext uri="{BB962C8B-B14F-4D97-AF65-F5344CB8AC3E}">
        <p14:creationId xmlns:p14="http://schemas.microsoft.com/office/powerpoint/2010/main" val="2115870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1E2582-78D6-A2E3-66CD-8013ED789277}"/>
              </a:ext>
            </a:extLst>
          </p:cNvPr>
          <p:cNvSpPr>
            <a:spLocks noGrp="1"/>
          </p:cNvSpPr>
          <p:nvPr>
            <p:ph type="title"/>
          </p:nvPr>
        </p:nvSpPr>
        <p:spPr/>
        <p:txBody>
          <a:bodyPr/>
          <a:lstStyle/>
          <a:p>
            <a:r>
              <a:rPr lang="en-US" altLang="ja-JP" dirty="0"/>
              <a:t>Follow-up Tasks</a:t>
            </a:r>
            <a:endParaRPr kumimoji="1" lang="ja-JP" altLang="en-US" dirty="0"/>
          </a:p>
        </p:txBody>
      </p:sp>
      <p:sp>
        <p:nvSpPr>
          <p:cNvPr id="3" name="コンテンツ プレースホルダー 2">
            <a:extLst>
              <a:ext uri="{FF2B5EF4-FFF2-40B4-BE49-F238E27FC236}">
                <a16:creationId xmlns:a16="http://schemas.microsoft.com/office/drawing/2014/main" id="{9C434D76-0AA0-BBB3-5E83-EDD0F144268D}"/>
              </a:ext>
            </a:extLst>
          </p:cNvPr>
          <p:cNvSpPr>
            <a:spLocks noGrp="1"/>
          </p:cNvSpPr>
          <p:nvPr>
            <p:ph idx="1"/>
          </p:nvPr>
        </p:nvSpPr>
        <p:spPr>
          <a:xfrm>
            <a:off x="336000" y="1053681"/>
            <a:ext cx="11520000" cy="5040000"/>
          </a:xfrm>
        </p:spPr>
        <p:txBody>
          <a:bodyPr/>
          <a:lstStyle/>
          <a:p>
            <a:pPr>
              <a:buFont typeface="Wingdings" panose="05000000000000000000" pitchFamily="2" charset="2"/>
              <a:buChar char="l"/>
            </a:pPr>
            <a:r>
              <a:rPr kumimoji="1" lang="en-US" altLang="ja-JP" sz="1600" b="0" dirty="0"/>
              <a:t>Data Set Criteria: Add accessibility or cost as a criterion for data set selection (Tabushi)</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a:t>Data Set Documentation: Include documentation availability as a criterion for data set selection (Tabushi)</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a:t>Free Data Set for LCA: Explore the use of the GLAD platform for free data set accessibility (Tabushi)</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a:t>Data Set Quality: Ensure criteria for data set quality and comparability are established (Tabushi)</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a:t>Material List Addition: Add leather to the material list for consideration (Furusawa)</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err="1"/>
              <a:t>Tyre</a:t>
            </a:r>
            <a:r>
              <a:rPr kumimoji="1" lang="en-US" altLang="ja-JP" sz="1600" b="0" dirty="0"/>
              <a:t> Material Categories: Share the </a:t>
            </a:r>
            <a:r>
              <a:rPr kumimoji="1" lang="en-US" altLang="ja-JP" sz="1600" b="0" dirty="0" err="1"/>
              <a:t>tyre</a:t>
            </a:r>
            <a:r>
              <a:rPr kumimoji="1" lang="en-US" altLang="ja-JP" sz="1600" b="0" dirty="0"/>
              <a:t> PCR to inform material categorization for </a:t>
            </a:r>
            <a:r>
              <a:rPr kumimoji="1" lang="en-US" altLang="ja-JP" sz="1600" b="0" dirty="0" err="1"/>
              <a:t>tyres</a:t>
            </a:r>
            <a:r>
              <a:rPr kumimoji="1" lang="en-US" altLang="ja-JP" sz="1600" b="0" dirty="0"/>
              <a:t> (Lama)</a:t>
            </a:r>
          </a:p>
          <a:p>
            <a:pPr>
              <a:buFont typeface="Wingdings" panose="05000000000000000000" pitchFamily="2" charset="2"/>
              <a:buChar char="l"/>
            </a:pPr>
            <a:endParaRPr kumimoji="1" lang="en-US" altLang="ja-JP" sz="1600" b="0" dirty="0"/>
          </a:p>
          <a:p>
            <a:pPr>
              <a:buFont typeface="Wingdings" panose="05000000000000000000" pitchFamily="2" charset="2"/>
              <a:buChar char="l"/>
            </a:pPr>
            <a:r>
              <a:rPr kumimoji="1" lang="en-US" altLang="ja-JP" sz="1600" b="0" dirty="0"/>
              <a:t>Data Selection Process: Visualize a decision tree for data selection process based on data availability and quality (Dietmar)</a:t>
            </a:r>
            <a:endParaRPr kumimoji="1" lang="ja-JP" altLang="en-US" sz="1600" b="0" dirty="0"/>
          </a:p>
        </p:txBody>
      </p:sp>
      <p:sp>
        <p:nvSpPr>
          <p:cNvPr id="4" name="スライド番号プレースホルダー 3">
            <a:extLst>
              <a:ext uri="{FF2B5EF4-FFF2-40B4-BE49-F238E27FC236}">
                <a16:creationId xmlns:a16="http://schemas.microsoft.com/office/drawing/2014/main" id="{A4D9361A-F4B4-0944-9CCF-B150CF6D99AB}"/>
              </a:ext>
            </a:extLst>
          </p:cNvPr>
          <p:cNvSpPr>
            <a:spLocks noGrp="1"/>
          </p:cNvSpPr>
          <p:nvPr>
            <p:ph type="sldNum" sz="quarter" idx="12"/>
          </p:nvPr>
        </p:nvSpPr>
        <p:spPr/>
        <p:txBody>
          <a:bodyPr/>
          <a:lstStyle/>
          <a:p>
            <a:fld id="{25521C42-4E1A-4C54-9F7D-AF2B1AD94E92}" type="slidenum">
              <a:rPr kumimoji="1" lang="ja-JP" altLang="en-US" smtClean="0"/>
              <a:t>4</a:t>
            </a:fld>
            <a:endParaRPr kumimoji="1" lang="ja-JP" altLang="en-US"/>
          </a:p>
        </p:txBody>
      </p:sp>
    </p:spTree>
    <p:extLst>
      <p:ext uri="{BB962C8B-B14F-4D97-AF65-F5344CB8AC3E}">
        <p14:creationId xmlns:p14="http://schemas.microsoft.com/office/powerpoint/2010/main" val="1113864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6CA8A-C1FC-8C0B-17C6-2F0B998E97D2}"/>
              </a:ext>
            </a:extLst>
          </p:cNvPr>
          <p:cNvSpPr>
            <a:spLocks noGrp="1"/>
          </p:cNvSpPr>
          <p:nvPr>
            <p:ph type="title"/>
          </p:nvPr>
        </p:nvSpPr>
        <p:spPr/>
        <p:txBody>
          <a:bodyPr/>
          <a:lstStyle/>
          <a:p>
            <a:r>
              <a:rPr kumimoji="1" lang="en-US" altLang="ja-JP" dirty="0"/>
              <a:t>Agenda</a:t>
            </a:r>
            <a:endParaRPr kumimoji="1" lang="ja-JP" altLang="en-US" dirty="0"/>
          </a:p>
        </p:txBody>
      </p:sp>
      <p:sp>
        <p:nvSpPr>
          <p:cNvPr id="3" name="コンテンツ プレースホルダー 2">
            <a:extLst>
              <a:ext uri="{FF2B5EF4-FFF2-40B4-BE49-F238E27FC236}">
                <a16:creationId xmlns:a16="http://schemas.microsoft.com/office/drawing/2014/main" id="{13CAF8E3-060F-65E8-E349-976492BA20D0}"/>
              </a:ext>
            </a:extLst>
          </p:cNvPr>
          <p:cNvSpPr>
            <a:spLocks noGrp="1"/>
          </p:cNvSpPr>
          <p:nvPr>
            <p:ph idx="1"/>
          </p:nvPr>
        </p:nvSpPr>
        <p:spPr>
          <a:xfrm>
            <a:off x="346881" y="1008001"/>
            <a:ext cx="11520000" cy="4697553"/>
          </a:xfrm>
        </p:spPr>
        <p:txBody>
          <a:bodyPr/>
          <a:lstStyle/>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Dataset</a:t>
            </a:r>
          </a:p>
          <a:p>
            <a:pPr marL="914400" lvl="1" indent="-457200" algn="just">
              <a:lnSpc>
                <a:spcPct val="150000"/>
              </a:lnSpc>
              <a:buFont typeface="+mj-lt"/>
              <a:buAutoNum type="arabicPeriod"/>
            </a:pPr>
            <a:r>
              <a:rPr lang="en-US" altLang="ja-JP" sz="1800" kern="100" dirty="0">
                <a:latin typeface="Meiryo UI" panose="020B0604030504040204" pitchFamily="50" charset="-128"/>
                <a:ea typeface="Meiryo UI" panose="020B0604030504040204" pitchFamily="50" charset="-128"/>
                <a:cs typeface="Times New Roman" panose="02020603050405020304" pitchFamily="18" charset="0"/>
              </a:rPr>
              <a:t>Discussion - dataset criteria</a:t>
            </a:r>
            <a:endPar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Material classification</a:t>
            </a:r>
          </a:p>
          <a:p>
            <a:pPr marL="914400" lvl="1" indent="-457200" algn="just">
              <a:lnSpc>
                <a:spcPct val="150000"/>
              </a:lnSpc>
              <a:buFont typeface="+mj-lt"/>
              <a:buAutoNum type="arabicPeriod"/>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Follow up task</a:t>
            </a:r>
          </a:p>
          <a:p>
            <a:pPr marL="1371600" lvl="2"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Leather (Furusawa)</a:t>
            </a:r>
          </a:p>
          <a:p>
            <a:pPr marL="1371600" lvl="2" indent="-457200" algn="just">
              <a:lnSpc>
                <a:spcPct val="150000"/>
              </a:lnSpc>
              <a:buFont typeface="+mj-lt"/>
              <a:buAutoNum type="arabicPeriod"/>
            </a:pPr>
            <a:r>
              <a:rPr lang="en-US" altLang="ja-JP" kern="100" dirty="0" err="1">
                <a:effectLst/>
                <a:latin typeface="Meiryo UI" panose="020B0604030504040204" pitchFamily="50" charset="-128"/>
                <a:ea typeface="Meiryo UI" panose="020B0604030504040204" pitchFamily="50" charset="-128"/>
                <a:cs typeface="Times New Roman" panose="02020603050405020304" pitchFamily="18" charset="0"/>
              </a:rPr>
              <a:t>Tyre</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 material (Lama)</a:t>
            </a:r>
          </a:p>
          <a:p>
            <a:pPr marL="1371600" lvl="2"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Data selection process (Dietmar)</a:t>
            </a:r>
          </a:p>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Preparation for drafting</a:t>
            </a:r>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90154FD9-363A-30DF-06A8-C098E6C08FC0}"/>
              </a:ext>
            </a:extLst>
          </p:cNvPr>
          <p:cNvSpPr>
            <a:spLocks noGrp="1"/>
          </p:cNvSpPr>
          <p:nvPr>
            <p:ph type="sldNum" sz="quarter" idx="12"/>
          </p:nvPr>
        </p:nvSpPr>
        <p:spPr/>
        <p:txBody>
          <a:bodyPr/>
          <a:lstStyle/>
          <a:p>
            <a:fld id="{25521C42-4E1A-4C54-9F7D-AF2B1AD94E92}" type="slidenum">
              <a:rPr kumimoji="1" lang="ja-JP" altLang="en-US" smtClean="0"/>
              <a:t>5</a:t>
            </a:fld>
            <a:endParaRPr kumimoji="1" lang="ja-JP" altLang="en-US"/>
          </a:p>
        </p:txBody>
      </p:sp>
    </p:spTree>
    <p:extLst>
      <p:ext uri="{BB962C8B-B14F-4D97-AF65-F5344CB8AC3E}">
        <p14:creationId xmlns:p14="http://schemas.microsoft.com/office/powerpoint/2010/main" val="2638563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9FB8D58-D73B-9178-BBB8-5300B10BBAB7}"/>
              </a:ext>
            </a:extLst>
          </p:cNvPr>
          <p:cNvSpPr>
            <a:spLocks noGrp="1"/>
          </p:cNvSpPr>
          <p:nvPr>
            <p:ph type="title"/>
          </p:nvPr>
        </p:nvSpPr>
        <p:spPr/>
        <p:txBody>
          <a:bodyPr/>
          <a:lstStyle/>
          <a:p>
            <a:r>
              <a:rPr lang="en-US" altLang="ja-JP" dirty="0"/>
              <a:t>1.Dataset</a:t>
            </a:r>
            <a:endParaRPr lang="ja-JP" altLang="en-US" dirty="0"/>
          </a:p>
        </p:txBody>
      </p:sp>
      <p:sp>
        <p:nvSpPr>
          <p:cNvPr id="4" name="スライド番号プレースホルダー 3">
            <a:extLst>
              <a:ext uri="{FF2B5EF4-FFF2-40B4-BE49-F238E27FC236}">
                <a16:creationId xmlns:a16="http://schemas.microsoft.com/office/drawing/2014/main" id="{A783A718-0E9A-65B7-EA71-9F85F00CA807}"/>
              </a:ext>
            </a:extLst>
          </p:cNvPr>
          <p:cNvSpPr>
            <a:spLocks noGrp="1"/>
          </p:cNvSpPr>
          <p:nvPr>
            <p:ph type="sldNum" sz="quarter" idx="12"/>
          </p:nvPr>
        </p:nvSpPr>
        <p:spPr/>
        <p:txBody>
          <a:bodyPr/>
          <a:lstStyle/>
          <a:p>
            <a:fld id="{25521C42-4E1A-4C54-9F7D-AF2B1AD94E92}" type="slidenum">
              <a:rPr kumimoji="1" lang="ja-JP" altLang="en-US" smtClean="0"/>
              <a:t>6</a:t>
            </a:fld>
            <a:endParaRPr kumimoji="1" lang="ja-JP" altLang="en-US"/>
          </a:p>
        </p:txBody>
      </p:sp>
    </p:spTree>
    <p:extLst>
      <p:ext uri="{BB962C8B-B14F-4D97-AF65-F5344CB8AC3E}">
        <p14:creationId xmlns:p14="http://schemas.microsoft.com/office/powerpoint/2010/main" val="3354473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E88BCF8-4E19-D0F8-837D-301BDC31C169}"/>
              </a:ext>
            </a:extLst>
          </p:cNvPr>
          <p:cNvSpPr>
            <a:spLocks noGrp="1"/>
          </p:cNvSpPr>
          <p:nvPr>
            <p:ph type="title"/>
          </p:nvPr>
        </p:nvSpPr>
        <p:spPr/>
        <p:txBody>
          <a:bodyPr/>
          <a:lstStyle/>
          <a:p>
            <a:r>
              <a:rPr lang="en-US" altLang="ja-JP" dirty="0"/>
              <a:t>Remind of IWG presentation from SG2</a:t>
            </a:r>
            <a:endParaRPr lang="ja-JP" altLang="en-US" dirty="0"/>
          </a:p>
        </p:txBody>
      </p:sp>
      <p:sp>
        <p:nvSpPr>
          <p:cNvPr id="4" name="スライド番号プレースホルダー 3">
            <a:extLst>
              <a:ext uri="{FF2B5EF4-FFF2-40B4-BE49-F238E27FC236}">
                <a16:creationId xmlns:a16="http://schemas.microsoft.com/office/drawing/2014/main" id="{6CA9C572-7CCC-3F04-ABB8-408D1240E436}"/>
              </a:ext>
            </a:extLst>
          </p:cNvPr>
          <p:cNvSpPr>
            <a:spLocks noGrp="1"/>
          </p:cNvSpPr>
          <p:nvPr>
            <p:ph type="sldNum" sz="quarter" idx="12"/>
          </p:nvPr>
        </p:nvSpPr>
        <p:spPr/>
        <p:txBody>
          <a:bodyPr/>
          <a:lstStyle/>
          <a:p>
            <a:fld id="{25521C42-4E1A-4C54-9F7D-AF2B1AD94E92}" type="slidenum">
              <a:rPr kumimoji="1" lang="ja-JP" altLang="en-US" smtClean="0"/>
              <a:t>7</a:t>
            </a:fld>
            <a:endParaRPr kumimoji="1" lang="ja-JP" altLang="en-US"/>
          </a:p>
        </p:txBody>
      </p:sp>
    </p:spTree>
    <p:extLst>
      <p:ext uri="{BB962C8B-B14F-4D97-AF65-F5344CB8AC3E}">
        <p14:creationId xmlns:p14="http://schemas.microsoft.com/office/powerpoint/2010/main" val="1179814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F4EFCF9D-0733-D5F4-532A-570E203EF713}"/>
              </a:ext>
            </a:extLst>
          </p:cNvPr>
          <p:cNvSpPr>
            <a:spLocks noGrp="1"/>
          </p:cNvSpPr>
          <p:nvPr>
            <p:ph type="title"/>
          </p:nvPr>
        </p:nvSpPr>
        <p:spPr/>
        <p:txBody>
          <a:bodyPr/>
          <a:lstStyle/>
          <a:p>
            <a:r>
              <a:rPr lang="en-US" altLang="ja-JP" dirty="0"/>
              <a:t>Executive summary</a:t>
            </a:r>
            <a:endParaRPr lang="ja-JP" altLang="en-US" dirty="0"/>
          </a:p>
        </p:txBody>
      </p:sp>
      <p:sp>
        <p:nvSpPr>
          <p:cNvPr id="6" name="コンテンツ プレースホルダー 5">
            <a:extLst>
              <a:ext uri="{FF2B5EF4-FFF2-40B4-BE49-F238E27FC236}">
                <a16:creationId xmlns:a16="http://schemas.microsoft.com/office/drawing/2014/main" id="{D80F995E-DC6C-4CF3-296C-56E1874CAF32}"/>
              </a:ext>
            </a:extLst>
          </p:cNvPr>
          <p:cNvSpPr>
            <a:spLocks noGrp="1"/>
          </p:cNvSpPr>
          <p:nvPr>
            <p:ph idx="1"/>
          </p:nvPr>
        </p:nvSpPr>
        <p:spPr>
          <a:xfrm>
            <a:off x="337545" y="2060495"/>
            <a:ext cx="11520000" cy="4128875"/>
          </a:xfrm>
        </p:spPr>
        <p:txBody>
          <a:bodyPr/>
          <a:lstStyle/>
          <a:p>
            <a:r>
              <a:rPr lang="en-US" altLang="ja-JP" dirty="0"/>
              <a:t>Both Activity Data &amp; Intensity Data can be Primary Data or Secondary Data.</a:t>
            </a:r>
          </a:p>
          <a:p>
            <a:r>
              <a:rPr lang="en-US" altLang="ja-JP" dirty="0"/>
              <a:t>It is nearly impossible to get the all data by Primary Data.</a:t>
            </a:r>
          </a:p>
          <a:p>
            <a:r>
              <a:rPr lang="en-US" altLang="ja-JP" dirty="0"/>
              <a:t>Therefore, Secondary Data discussion is needed.</a:t>
            </a:r>
          </a:p>
          <a:p>
            <a:r>
              <a:rPr lang="en-US" altLang="ja-JP" dirty="0"/>
              <a:t>SG2 has discussed Material Classifications, these materials need to set Secondary Data for Intensity Data.</a:t>
            </a:r>
          </a:p>
          <a:p>
            <a:r>
              <a:rPr lang="en-US" altLang="ja-JP" dirty="0"/>
              <a:t>To harmonize Secondary Data as one specific Data Set, has difficulty of consensus.</a:t>
            </a:r>
          </a:p>
          <a:p>
            <a:r>
              <a:rPr lang="en-US" altLang="ja-JP" dirty="0"/>
              <a:t>SG2 propose to nominate the list of several Data Sets as preference.</a:t>
            </a:r>
          </a:p>
          <a:p>
            <a:endParaRPr lang="ja-JP" altLang="en-US" dirty="0"/>
          </a:p>
        </p:txBody>
      </p:sp>
      <p:sp>
        <p:nvSpPr>
          <p:cNvPr id="3" name="スライド番号プレースホルダー 2">
            <a:extLst>
              <a:ext uri="{FF2B5EF4-FFF2-40B4-BE49-F238E27FC236}">
                <a16:creationId xmlns:a16="http://schemas.microsoft.com/office/drawing/2014/main" id="{96F3846F-9765-2E17-E236-EBFE580393AC}"/>
              </a:ext>
            </a:extLst>
          </p:cNvPr>
          <p:cNvSpPr>
            <a:spLocks noGrp="1"/>
          </p:cNvSpPr>
          <p:nvPr>
            <p:ph type="sldNum" sz="quarter" idx="12"/>
          </p:nvPr>
        </p:nvSpPr>
        <p:spPr/>
        <p:txBody>
          <a:bodyPr/>
          <a:lstStyle/>
          <a:p>
            <a:fld id="{25521C42-4E1A-4C54-9F7D-AF2B1AD94E92}" type="slidenum">
              <a:rPr kumimoji="1" lang="ja-JP" altLang="en-US" smtClean="0"/>
              <a:t>8</a:t>
            </a:fld>
            <a:endParaRPr kumimoji="1" lang="ja-JP" altLang="en-US"/>
          </a:p>
        </p:txBody>
      </p:sp>
      <p:sp>
        <p:nvSpPr>
          <p:cNvPr id="7" name="楕円 6">
            <a:extLst>
              <a:ext uri="{FF2B5EF4-FFF2-40B4-BE49-F238E27FC236}">
                <a16:creationId xmlns:a16="http://schemas.microsoft.com/office/drawing/2014/main" id="{6EF43183-D157-768A-BE06-1EE60881FBCB}"/>
              </a:ext>
            </a:extLst>
          </p:cNvPr>
          <p:cNvSpPr/>
          <p:nvPr/>
        </p:nvSpPr>
        <p:spPr>
          <a:xfrm>
            <a:off x="2336387" y="771881"/>
            <a:ext cx="1980000" cy="10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メイリオ" panose="020B0604030504040204" pitchFamily="50" charset="-128"/>
                <a:ea typeface="メイリオ" panose="020B0604030504040204" pitchFamily="50" charset="-128"/>
              </a:rPr>
              <a:t>GHG emissions</a:t>
            </a:r>
          </a:p>
          <a:p>
            <a:pPr algn="ctr"/>
            <a:r>
              <a:rPr lang="en-US" altLang="ja-JP" dirty="0">
                <a:latin typeface="メイリオ" panose="020B0604030504040204" pitchFamily="50" charset="-128"/>
                <a:ea typeface="メイリオ" panose="020B0604030504040204" pitchFamily="50" charset="-128"/>
              </a:rPr>
              <a:t>[kg-CO</a:t>
            </a:r>
            <a:r>
              <a:rPr lang="en-US" altLang="ja-JP" sz="1200" dirty="0">
                <a:latin typeface="メイリオ" panose="020B0604030504040204" pitchFamily="50" charset="-128"/>
                <a:ea typeface="メイリオ" panose="020B0604030504040204" pitchFamily="50" charset="-128"/>
              </a:rPr>
              <a:t>2</a:t>
            </a:r>
            <a:r>
              <a:rPr lang="en-US" altLang="ja-JP" dirty="0">
                <a:latin typeface="メイリオ" panose="020B0604030504040204" pitchFamily="50" charset="-128"/>
                <a:ea typeface="メイリオ" panose="020B0604030504040204" pitchFamily="50" charset="-128"/>
              </a:rPr>
              <a:t>e]</a:t>
            </a: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7B6DF686-681D-4164-12B6-BF19B6899166}"/>
              </a:ext>
            </a:extLst>
          </p:cNvPr>
          <p:cNvSpPr/>
          <p:nvPr/>
        </p:nvSpPr>
        <p:spPr>
          <a:xfrm>
            <a:off x="5110429" y="771881"/>
            <a:ext cx="1980000" cy="10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メイリオ" panose="020B0604030504040204" pitchFamily="50" charset="-128"/>
                <a:ea typeface="メイリオ" panose="020B0604030504040204" pitchFamily="50" charset="-128"/>
              </a:rPr>
              <a:t>Activity Data</a:t>
            </a:r>
          </a:p>
          <a:p>
            <a:pPr algn="ctr"/>
            <a:r>
              <a:rPr lang="en-US" altLang="ja-JP" dirty="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p:txBody>
      </p:sp>
      <p:sp>
        <p:nvSpPr>
          <p:cNvPr id="9" name="楕円 8">
            <a:extLst>
              <a:ext uri="{FF2B5EF4-FFF2-40B4-BE49-F238E27FC236}">
                <a16:creationId xmlns:a16="http://schemas.microsoft.com/office/drawing/2014/main" id="{97A0EC86-BF12-50A7-0541-373C8A7446C4}"/>
              </a:ext>
            </a:extLst>
          </p:cNvPr>
          <p:cNvSpPr/>
          <p:nvPr/>
        </p:nvSpPr>
        <p:spPr>
          <a:xfrm>
            <a:off x="7884470" y="771881"/>
            <a:ext cx="1980000" cy="10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メイリオ" panose="020B0604030504040204" pitchFamily="50" charset="-128"/>
                <a:ea typeface="メイリオ" panose="020B0604030504040204" pitchFamily="50" charset="-128"/>
              </a:rPr>
              <a:t>Intensity Data</a:t>
            </a:r>
          </a:p>
          <a:p>
            <a:pPr algn="ctr"/>
            <a:r>
              <a:rPr lang="en-US" altLang="ja-JP" dirty="0">
                <a:latin typeface="メイリオ" panose="020B0604030504040204" pitchFamily="50" charset="-128"/>
                <a:ea typeface="メイリオ" panose="020B0604030504040204" pitchFamily="50" charset="-128"/>
              </a:rPr>
              <a:t>[kg-CO</a:t>
            </a:r>
            <a:r>
              <a:rPr lang="en-US" altLang="ja-JP" sz="1200" dirty="0">
                <a:latin typeface="メイリオ" panose="020B0604030504040204" pitchFamily="50" charset="-128"/>
                <a:ea typeface="メイリオ" panose="020B0604030504040204" pitchFamily="50" charset="-128"/>
              </a:rPr>
              <a:t>2</a:t>
            </a:r>
            <a:r>
              <a:rPr lang="en-US" altLang="ja-JP" dirty="0">
                <a:latin typeface="メイリオ" panose="020B0604030504040204" pitchFamily="50" charset="-128"/>
                <a:ea typeface="メイリオ" panose="020B0604030504040204" pitchFamily="50" charset="-128"/>
              </a:rPr>
              <a:t>e/kg]</a:t>
            </a:r>
            <a:endParaRPr kumimoji="1" lang="ja-JP" altLang="en-US" dirty="0">
              <a:latin typeface="メイリオ" panose="020B0604030504040204" pitchFamily="50" charset="-128"/>
              <a:ea typeface="メイリオ" panose="020B0604030504040204" pitchFamily="50" charset="-128"/>
            </a:endParaRPr>
          </a:p>
        </p:txBody>
      </p:sp>
      <p:sp>
        <p:nvSpPr>
          <p:cNvPr id="10" name="十字形 9">
            <a:extLst>
              <a:ext uri="{FF2B5EF4-FFF2-40B4-BE49-F238E27FC236}">
                <a16:creationId xmlns:a16="http://schemas.microsoft.com/office/drawing/2014/main" id="{373B1A4A-4876-0794-36FB-19DFD652C6F6}"/>
              </a:ext>
            </a:extLst>
          </p:cNvPr>
          <p:cNvSpPr/>
          <p:nvPr/>
        </p:nvSpPr>
        <p:spPr>
          <a:xfrm rot="2700000">
            <a:off x="7307450" y="1095881"/>
            <a:ext cx="360000" cy="360000"/>
          </a:xfrm>
          <a:prstGeom prst="plus">
            <a:avLst>
              <a:gd name="adj" fmla="val 328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次の値と等しい 10">
            <a:extLst>
              <a:ext uri="{FF2B5EF4-FFF2-40B4-BE49-F238E27FC236}">
                <a16:creationId xmlns:a16="http://schemas.microsoft.com/office/drawing/2014/main" id="{730A475E-7E0F-9CCB-4459-B9040D339093}"/>
              </a:ext>
            </a:extLst>
          </p:cNvPr>
          <p:cNvSpPr/>
          <p:nvPr/>
        </p:nvSpPr>
        <p:spPr>
          <a:xfrm>
            <a:off x="4533408" y="1095881"/>
            <a:ext cx="360000" cy="3600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EA5893B8-AD57-2B6C-34F5-DA2416C9C310}"/>
              </a:ext>
            </a:extLst>
          </p:cNvPr>
          <p:cNvSpPr txBox="1"/>
          <p:nvPr/>
        </p:nvSpPr>
        <p:spPr>
          <a:xfrm>
            <a:off x="8087022" y="5899767"/>
            <a:ext cx="3774367" cy="523220"/>
          </a:xfrm>
          <a:prstGeom prst="rect">
            <a:avLst/>
          </a:prstGeom>
          <a:noFill/>
        </p:spPr>
        <p:txBody>
          <a:bodyPr wrap="none" rtlCol="0">
            <a:spAutoFit/>
          </a:bodyPr>
          <a:lstStyle/>
          <a:p>
            <a:r>
              <a:rPr kumimoji="1" lang="en-US" altLang="ja-JP" sz="1400" dirty="0">
                <a:latin typeface="Meiryo UI" panose="020B0604030504040204" pitchFamily="50" charset="-128"/>
                <a:ea typeface="Meiryo UI" panose="020B0604030504040204" pitchFamily="50" charset="-128"/>
              </a:rPr>
              <a:t>Primary Data : product specific data</a:t>
            </a:r>
          </a:p>
          <a:p>
            <a:r>
              <a:rPr lang="en-US" altLang="ja-JP" sz="1400" dirty="0">
                <a:latin typeface="Meiryo UI" panose="020B0604030504040204" pitchFamily="50" charset="-128"/>
                <a:ea typeface="Meiryo UI" panose="020B0604030504040204" pitchFamily="50" charset="-128"/>
              </a:rPr>
              <a:t>Secondary Data : industrial average data</a:t>
            </a:r>
            <a:endParaRPr kumimoji="1" lang="ja-JP" altLang="en-US" sz="1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D96BB914-E6E8-31D1-A139-A270C07A263F}"/>
              </a:ext>
            </a:extLst>
          </p:cNvPr>
          <p:cNvSpPr txBox="1"/>
          <p:nvPr/>
        </p:nvSpPr>
        <p:spPr>
          <a:xfrm>
            <a:off x="9767101" y="1485819"/>
            <a:ext cx="2090893" cy="276999"/>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※For material acquisition</a:t>
            </a:r>
            <a:endParaRPr kumimoji="1" lang="ja-JP" altLang="en-US"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CDF51EA-CD94-444C-B48F-FF9A20DCB314}"/>
              </a:ext>
            </a:extLst>
          </p:cNvPr>
          <p:cNvSpPr txBox="1"/>
          <p:nvPr/>
        </p:nvSpPr>
        <p:spPr>
          <a:xfrm>
            <a:off x="7655266" y="120912"/>
            <a:ext cx="1980000" cy="369332"/>
          </a:xfrm>
          <a:prstGeom prst="rect">
            <a:avLst/>
          </a:prstGeom>
          <a:solidFill>
            <a:srgbClr val="FFFF00"/>
          </a:solidFill>
        </p:spPr>
        <p:txBody>
          <a:bodyPr wrap="square" rtlCol="0">
            <a:spAutoFit/>
          </a:bodyPr>
          <a:lstStyle/>
          <a:p>
            <a:pPr algn="ctr"/>
            <a:r>
              <a:rPr kumimoji="1" lang="en-US" altLang="ja-JP" b="1" dirty="0"/>
              <a:t>Remind</a:t>
            </a:r>
            <a:endParaRPr kumimoji="1" lang="ja-JP" altLang="en-US" b="1" dirty="0"/>
          </a:p>
        </p:txBody>
      </p:sp>
    </p:spTree>
    <p:extLst>
      <p:ext uri="{BB962C8B-B14F-4D97-AF65-F5344CB8AC3E}">
        <p14:creationId xmlns:p14="http://schemas.microsoft.com/office/powerpoint/2010/main" val="1211455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A4411D9-5DA8-7793-659C-17AC5C342276}"/>
              </a:ext>
            </a:extLst>
          </p:cNvPr>
          <p:cNvSpPr>
            <a:spLocks noGrp="1"/>
          </p:cNvSpPr>
          <p:nvPr>
            <p:ph type="title"/>
          </p:nvPr>
        </p:nvSpPr>
        <p:spPr>
          <a:xfrm>
            <a:off x="340532" y="2440153"/>
            <a:ext cx="11649305" cy="648000"/>
          </a:xfrm>
        </p:spPr>
        <p:txBody>
          <a:bodyPr/>
          <a:lstStyle/>
          <a:p>
            <a:r>
              <a:rPr lang="en-US" altLang="ja-JP" dirty="0"/>
              <a:t>Secondary Data Sets discussion</a:t>
            </a:r>
          </a:p>
        </p:txBody>
      </p:sp>
      <p:sp>
        <p:nvSpPr>
          <p:cNvPr id="4" name="スライド番号プレースホルダー 3">
            <a:extLst>
              <a:ext uri="{FF2B5EF4-FFF2-40B4-BE49-F238E27FC236}">
                <a16:creationId xmlns:a16="http://schemas.microsoft.com/office/drawing/2014/main" id="{9EA48E97-4275-E647-C895-3E36C221D4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521C42-4E1A-4C54-9F7D-AF2B1AD94E92}" type="slidenum">
              <a:rPr kumimoji="1" lang="ja-JP" altLang="en-US" sz="1200" b="1" i="0" u="none" strike="noStrike" kern="1200" cap="none" spc="0" normalizeH="0" baseline="0" noProof="0" smtClean="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1" i="0" u="none" strike="noStrike" kern="1200" cap="none" spc="0" normalizeH="0" baseline="0" noProof="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4074338115"/>
      </p:ext>
    </p:extLst>
  </p:cSld>
  <p:clrMapOvr>
    <a:masterClrMapping/>
  </p:clrMapOvr>
</p:sld>
</file>

<file path=ppt/theme/theme1.xml><?xml version="1.0" encoding="utf-8"?>
<a:theme xmlns:a="http://schemas.openxmlformats.org/drawingml/2006/main" name="2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ASIC.pptx" id="{F03D903B-D3A2-4878-8023-A94F61CEB0BC}" vid="{2DDECB0E-A060-4617-B992-71771F444E8A}"/>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smtClean="0">
            <a:latin typeface="メイリオ" panose="020B0604030504040204" pitchFamily="50" charset="-128"/>
            <a:ea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ASIC.pptx" id="{F03D903B-D3A2-4878-8023-A94F61CEB0BC}" vid="{76EC6F4E-F924-4286-B210-B22E028E4E68}"/>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955D4CA6E8CD54EB254DCD2D70DB341" ma:contentTypeVersion="4" ma:contentTypeDescription="新しいドキュメントを作成します。" ma:contentTypeScope="" ma:versionID="7fdbbccea6e80eb86b836667da61567c">
  <xsd:schema xmlns:xsd="http://www.w3.org/2001/XMLSchema" xmlns:xs="http://www.w3.org/2001/XMLSchema" xmlns:p="http://schemas.microsoft.com/office/2006/metadata/properties" xmlns:ns2="e728ceb6-04c0-4d23-afdb-473c0266749f" targetNamespace="http://schemas.microsoft.com/office/2006/metadata/properties" ma:root="true" ma:fieldsID="5f86b49a502d86c1c4d86501dea355eb" ns2:_="">
    <xsd:import namespace="e728ceb6-04c0-4d23-afdb-473c0266749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28ceb6-04c0-4d23-afdb-473c026674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63B3F7-F2F8-4CA3-98A6-F6B3F2B42A79}">
  <ds:schemaRefs>
    <ds:schemaRef ds:uri="http://purl.org/dc/elements/1.1/"/>
    <ds:schemaRef ds:uri="e728ceb6-04c0-4d23-afdb-473c0266749f"/>
    <ds:schemaRef ds:uri="http://purl.org/dc/terms/"/>
    <ds:schemaRef ds:uri="http://schemas.microsoft.com/office/2006/documentManagement/types"/>
    <ds:schemaRef ds:uri="http://purl.org/dc/dcmityp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93FE2CD4-F4B7-4A54-80AF-EA5FDC52BCFA}">
  <ds:schemaRefs>
    <ds:schemaRef ds:uri="http://schemas.microsoft.com/sharepoint/v3/contenttype/forms"/>
  </ds:schemaRefs>
</ds:datastoreItem>
</file>

<file path=customXml/itemProps3.xml><?xml version="1.0" encoding="utf-8"?>
<ds:datastoreItem xmlns:ds="http://schemas.openxmlformats.org/officeDocument/2006/customXml" ds:itemID="{F746E3D3-BB00-41BA-936F-5554DBEA16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728ceb6-04c0-4d23-afdb-473c026674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JASICマスタ案</Template>
  <TotalTime>7429</TotalTime>
  <Words>1806</Words>
  <Application>Microsoft Office PowerPoint</Application>
  <PresentationFormat>ワイド画面</PresentationFormat>
  <Paragraphs>300</Paragraphs>
  <Slides>20</Slides>
  <Notes>0</Notes>
  <HiddenSlides>7</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20</vt:i4>
      </vt:variant>
    </vt:vector>
  </HeadingPairs>
  <TitlesOfParts>
    <vt:vector size="29" baseType="lpstr">
      <vt:lpstr>-apple-system</vt:lpstr>
      <vt:lpstr>Meiryo UI</vt:lpstr>
      <vt:lpstr>var(--fontFamilyBase)</vt:lpstr>
      <vt:lpstr>メイリオ</vt:lpstr>
      <vt:lpstr>游ゴシック</vt:lpstr>
      <vt:lpstr>Arial</vt:lpstr>
      <vt:lpstr>Wingdings</vt:lpstr>
      <vt:lpstr>2_デザインの設定</vt:lpstr>
      <vt:lpstr>デザインの設定</vt:lpstr>
      <vt:lpstr>12th A-LCA IWG SG2 MTG  </vt:lpstr>
      <vt:lpstr>Overall schedule plan</vt:lpstr>
      <vt:lpstr>Meeting minutes (Summary of 11th meeting)</vt:lpstr>
      <vt:lpstr>Follow-up Tasks</vt:lpstr>
      <vt:lpstr>Agenda</vt:lpstr>
      <vt:lpstr>1.Dataset</vt:lpstr>
      <vt:lpstr>Remind of IWG presentation from SG2</vt:lpstr>
      <vt:lpstr>Executive summary</vt:lpstr>
      <vt:lpstr>Secondary Data Sets discussion</vt:lpstr>
      <vt:lpstr>Target of Secondary Data Sets discussion</vt:lpstr>
      <vt:lpstr>Data set proposal list (summary of 8th Meeting)</vt:lpstr>
      <vt:lpstr>Adoption of UUID to Material Classifications</vt:lpstr>
      <vt:lpstr>Discussion – dataset criteria</vt:lpstr>
      <vt:lpstr>3. Drafting</vt:lpstr>
      <vt:lpstr>SG2 drafting concept</vt:lpstr>
      <vt:lpstr>1.System boundary of material production stage</vt:lpstr>
      <vt:lpstr>1.1 Processes included in the scope of data collection</vt:lpstr>
      <vt:lpstr>1.2 Data collection categories</vt:lpstr>
      <vt:lpstr>1.2.1 Primary data collection categories</vt:lpstr>
      <vt:lpstr>2.3 Scenario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Isao Tabushi (田伏 功)</dc:creator>
  <cp:keywords>SecrecyB; A.01.0010; HM</cp:keywords>
  <cp:lastModifiedBy>ISAO TABUSHI (田伏 功)</cp:lastModifiedBy>
  <cp:revision>75</cp:revision>
  <dcterms:created xsi:type="dcterms:W3CDTF">2023-05-30T14:33:57Z</dcterms:created>
  <dcterms:modified xsi:type="dcterms:W3CDTF">2024-07-25T03:08:30Z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0x0101008955D4CA6E8CD54EB254DCD2D70DB341</vt:lpwstr>
  </property>
</Properties>
</file>