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slideLayouts/slideLayout17.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tags/tag5.xml" ContentType="application/vnd.openxmlformats-officedocument.presentationml.tags+xml"/>
  <Override PartName="/ppt/theme/theme5.xml" ContentType="application/vnd.openxmlformats-officedocument.theme+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notesSlides/notesSlide3.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8" r:id="rId4"/>
    <p:sldMasterId id="2147483648" r:id="rId5"/>
    <p:sldMasterId id="2147483660" r:id="rId6"/>
    <p:sldMasterId id="2147483670" r:id="rId7"/>
  </p:sldMasterIdLst>
  <p:notesMasterIdLst>
    <p:notesMasterId r:id="rId15"/>
  </p:notesMasterIdLst>
  <p:sldIdLst>
    <p:sldId id="258" r:id="rId8"/>
    <p:sldId id="2147141110" r:id="rId9"/>
    <p:sldId id="2147141106" r:id="rId10"/>
    <p:sldId id="2147141111" r:id="rId11"/>
    <p:sldId id="2147141113" r:id="rId12"/>
    <p:sldId id="2147141112" r:id="rId13"/>
    <p:sldId id="2147141096" r:id="rId14"/>
  </p:sldIdLst>
  <p:sldSz cx="12192000" cy="6858000"/>
  <p:notesSz cx="6858000" cy="9144000"/>
  <p:custDataLst>
    <p:tags r:id="rId16"/>
  </p:custDataLst>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3B3D484-A9F4-04E8-2BF2-88A06670664F}" name="Hofer, Dietmar" initials="DH" userId="S::Dietmar.Hofer@magna.com::52c34042-49e4-4bde-a049-8de95b1872c1" providerId="AD"/>
  <p188:author id="{354037FF-2604-55ED-503C-0FAB59500341}" name="Kircher, Andreas03" initials="KA" userId="S::uia10451@contiwan.com::d6d8eedc-fb5a-4a39-84fa-6064295f5ed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1F60"/>
    <a:srgbClr val="768EAB"/>
    <a:srgbClr val="9DAEC3"/>
    <a:srgbClr val="FFF2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486" autoAdjust="0"/>
  </p:normalViewPr>
  <p:slideViewPr>
    <p:cSldViewPr snapToGrid="0" showGuides="1">
      <p:cViewPr varScale="1">
        <p:scale>
          <a:sx n="104" d="100"/>
          <a:sy n="104" d="100"/>
        </p:scale>
        <p:origin x="75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rcher, Andreas03" userId="d6d8eedc-fb5a-4a39-84fa-6064295f5ed2" providerId="ADAL" clId="{3B61A6D7-D0C4-4029-8FB5-7ABF36112B8F}"/>
    <pc:docChg chg="delSld">
      <pc:chgData name="Kircher, Andreas03" userId="d6d8eedc-fb5a-4a39-84fa-6064295f5ed2" providerId="ADAL" clId="{3B61A6D7-D0C4-4029-8FB5-7ABF36112B8F}" dt="2024-09-10T13:09:24.423" v="0" actId="47"/>
      <pc:docMkLst>
        <pc:docMk/>
      </pc:docMkLst>
      <pc:sldChg chg="del">
        <pc:chgData name="Kircher, Andreas03" userId="d6d8eedc-fb5a-4a39-84fa-6064295f5ed2" providerId="ADAL" clId="{3B61A6D7-D0C4-4029-8FB5-7ABF36112B8F}" dt="2024-09-10T13:09:24.423" v="0" actId="47"/>
        <pc:sldMkLst>
          <pc:docMk/>
          <pc:sldMk cId="499525385" sldId="214714109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50A325-3CD5-E84D-98B6-ABF6A9B88CD8}" type="datetimeFigureOut">
              <a:rPr lang="en-BE" smtClean="0"/>
              <a:t>09/10/2024</a:t>
            </a:fld>
            <a:endParaRPr lang="en-B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5BD4FE-C42B-B04F-BCC1-A0C244F9BA0E}" type="slidenum">
              <a:rPr lang="en-BE" smtClean="0"/>
              <a:t>‹#›</a:t>
            </a:fld>
            <a:endParaRPr lang="en-BE"/>
          </a:p>
        </p:txBody>
      </p:sp>
    </p:spTree>
    <p:extLst>
      <p:ext uri="{BB962C8B-B14F-4D97-AF65-F5344CB8AC3E}">
        <p14:creationId xmlns:p14="http://schemas.microsoft.com/office/powerpoint/2010/main" val="17606372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Short update on Secondary Data</a:t>
            </a:r>
          </a:p>
        </p:txBody>
      </p:sp>
      <p:sp>
        <p:nvSpPr>
          <p:cNvPr id="4" name="Slide Number Placeholder 3"/>
          <p:cNvSpPr>
            <a:spLocks noGrp="1"/>
          </p:cNvSpPr>
          <p:nvPr>
            <p:ph type="sldNum" sz="quarter" idx="5"/>
          </p:nvPr>
        </p:nvSpPr>
        <p:spPr/>
        <p:txBody>
          <a:bodyPr/>
          <a:lstStyle/>
          <a:p>
            <a:fld id="{285BD4FE-C42B-B04F-BCC1-A0C244F9BA0E}" type="slidenum">
              <a:rPr lang="en-BE" smtClean="0"/>
              <a:t>1</a:t>
            </a:fld>
            <a:endParaRPr lang="en-BE"/>
          </a:p>
        </p:txBody>
      </p:sp>
    </p:spTree>
    <p:extLst>
      <p:ext uri="{BB962C8B-B14F-4D97-AF65-F5344CB8AC3E}">
        <p14:creationId xmlns:p14="http://schemas.microsoft.com/office/powerpoint/2010/main" val="934658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what is meant when we speak about defined data quality criteria…</a:t>
            </a:r>
          </a:p>
          <a:p>
            <a:endParaRPr lang="en-US" dirty="0"/>
          </a:p>
          <a:p>
            <a:r>
              <a:rPr lang="en-US" dirty="0"/>
              <a:t>Relevant data criteria identified in the Catena-X Rulebook</a:t>
            </a:r>
          </a:p>
          <a:p>
            <a:endParaRPr lang="en-US" dirty="0"/>
          </a:p>
          <a:p>
            <a:r>
              <a:rPr lang="en-US" dirty="0"/>
              <a:t>Next method consistency</a:t>
            </a:r>
          </a:p>
        </p:txBody>
      </p:sp>
      <p:sp>
        <p:nvSpPr>
          <p:cNvPr id="4" name="Slide Number Placeholder 3"/>
          <p:cNvSpPr>
            <a:spLocks noGrp="1"/>
          </p:cNvSpPr>
          <p:nvPr>
            <p:ph type="sldNum" sz="quarter" idx="5"/>
          </p:nvPr>
        </p:nvSpPr>
        <p:spPr/>
        <p:txBody>
          <a:bodyPr/>
          <a:lstStyle/>
          <a:p>
            <a:fld id="{285BD4FE-C42B-B04F-BCC1-A0C244F9BA0E}" type="slidenum">
              <a:rPr lang="en-BE" smtClean="0"/>
              <a:t>3</a:t>
            </a:fld>
            <a:endParaRPr lang="en-BE"/>
          </a:p>
        </p:txBody>
      </p:sp>
    </p:spTree>
    <p:extLst>
      <p:ext uri="{BB962C8B-B14F-4D97-AF65-F5344CB8AC3E}">
        <p14:creationId xmlns:p14="http://schemas.microsoft.com/office/powerpoint/2010/main" val="3647635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Draft decision Tree</a:t>
            </a:r>
          </a:p>
        </p:txBody>
      </p:sp>
      <p:sp>
        <p:nvSpPr>
          <p:cNvPr id="4" name="Foliennummernplatzhalter 3"/>
          <p:cNvSpPr>
            <a:spLocks noGrp="1"/>
          </p:cNvSpPr>
          <p:nvPr>
            <p:ph type="sldNum" sz="quarter" idx="5"/>
          </p:nvPr>
        </p:nvSpPr>
        <p:spPr/>
        <p:txBody>
          <a:bodyPr/>
          <a:lstStyle/>
          <a:p>
            <a:fld id="{285BD4FE-C42B-B04F-BCC1-A0C244F9BA0E}" type="slidenum">
              <a:rPr lang="en-BE" smtClean="0"/>
              <a:t>6</a:t>
            </a:fld>
            <a:endParaRPr lang="en-BE"/>
          </a:p>
        </p:txBody>
      </p:sp>
    </p:spTree>
    <p:extLst>
      <p:ext uri="{BB962C8B-B14F-4D97-AF65-F5344CB8AC3E}">
        <p14:creationId xmlns:p14="http://schemas.microsoft.com/office/powerpoint/2010/main" val="168354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Master" Target="../slideMasters/slideMaster2.xml"/><Relationship Id="rId5" Type="http://schemas.openxmlformats.org/officeDocument/2006/relationships/image" Target="../media/image26.png"/><Relationship Id="rId4" Type="http://schemas.openxmlformats.org/officeDocument/2006/relationships/image" Target="../media/image25.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hyperlink" Target="https://www.linkedin.com/company/clepa/" TargetMode="External"/><Relationship Id="rId5" Type="http://schemas.openxmlformats.org/officeDocument/2006/relationships/hyperlink" Target="http://www.clepa.eu/" TargetMode="External"/><Relationship Id="rId4" Type="http://schemas.openxmlformats.org/officeDocument/2006/relationships/hyperlink" Target="https://twitter.com/CLEPA_eu" TargetMode="Externa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Master" Target="../slideMasters/slideMaster4.xml"/><Relationship Id="rId5" Type="http://schemas.openxmlformats.org/officeDocument/2006/relationships/image" Target="../media/image26.png"/><Relationship Id="rId4" Type="http://schemas.openxmlformats.org/officeDocument/2006/relationships/image" Target="../media/image2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79DC2-CC9F-471E-080A-56706FC0BA3D}"/>
              </a:ext>
            </a:extLst>
          </p:cNvPr>
          <p:cNvSpPr>
            <a:spLocks noGrp="1"/>
          </p:cNvSpPr>
          <p:nvPr>
            <p:ph type="title"/>
          </p:nvPr>
        </p:nvSpPr>
        <p:spPr/>
        <p:txBody>
          <a:bodyPr/>
          <a:lstStyle/>
          <a:p>
            <a:r>
              <a:rPr lang="en-GB"/>
              <a:t>Click to edit Master title style</a:t>
            </a:r>
            <a:endParaRPr lang="en-BE"/>
          </a:p>
        </p:txBody>
      </p:sp>
      <p:sp>
        <p:nvSpPr>
          <p:cNvPr id="7" name="Text Placeholder 6">
            <a:extLst>
              <a:ext uri="{FF2B5EF4-FFF2-40B4-BE49-F238E27FC236}">
                <a16:creationId xmlns:a16="http://schemas.microsoft.com/office/drawing/2014/main" id="{1BD38515-77B3-015C-6F39-10DBA6A7283D}"/>
              </a:ext>
            </a:extLst>
          </p:cNvPr>
          <p:cNvSpPr>
            <a:spLocks noGrp="1"/>
          </p:cNvSpPr>
          <p:nvPr>
            <p:ph type="body" sz="quarter" idx="10" hasCustomPrompt="1"/>
          </p:nvPr>
        </p:nvSpPr>
        <p:spPr>
          <a:xfrm>
            <a:off x="838200" y="4373770"/>
            <a:ext cx="10591800" cy="446400"/>
          </a:xfrm>
          <a:prstGeom prst="rect">
            <a:avLst/>
          </a:prstGeom>
        </p:spPr>
        <p:txBody>
          <a:bodyPr/>
          <a:lstStyle/>
          <a:p>
            <a:pPr lvl="0"/>
            <a:r>
              <a:rPr lang="en-GB"/>
              <a:t>Click to edit date &amp; location</a:t>
            </a:r>
          </a:p>
        </p:txBody>
      </p:sp>
    </p:spTree>
    <p:extLst>
      <p:ext uri="{BB962C8B-B14F-4D97-AF65-F5344CB8AC3E}">
        <p14:creationId xmlns:p14="http://schemas.microsoft.com/office/powerpoint/2010/main" val="4197943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32C7CFC-806D-5B04-1B68-088BDCDD6C57}"/>
              </a:ext>
            </a:extLst>
          </p:cNvPr>
          <p:cNvSpPr>
            <a:spLocks noGrp="1"/>
          </p:cNvSpPr>
          <p:nvPr>
            <p:ph type="body" idx="1"/>
          </p:nvPr>
        </p:nvSpPr>
        <p:spPr>
          <a:xfrm>
            <a:off x="839788" y="1681163"/>
            <a:ext cx="5157787" cy="823912"/>
          </a:xfrm>
        </p:spPr>
        <p:txBody>
          <a:bodyPr anchor="ctr"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1C425F9-812C-55A8-4E4F-69448CE523F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5" name="Text Placeholder 4">
            <a:extLst>
              <a:ext uri="{FF2B5EF4-FFF2-40B4-BE49-F238E27FC236}">
                <a16:creationId xmlns:a16="http://schemas.microsoft.com/office/drawing/2014/main" id="{7E11207C-0F53-07EA-9CD4-35A0895ACAD4}"/>
              </a:ext>
            </a:extLst>
          </p:cNvPr>
          <p:cNvSpPr>
            <a:spLocks noGrp="1"/>
          </p:cNvSpPr>
          <p:nvPr>
            <p:ph type="body" sz="quarter" idx="3"/>
          </p:nvPr>
        </p:nvSpPr>
        <p:spPr>
          <a:xfrm>
            <a:off x="6172200" y="1681163"/>
            <a:ext cx="5183188" cy="823912"/>
          </a:xfrm>
        </p:spPr>
        <p:txBody>
          <a:bodyPr anchor="ctr"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B31CE9C-80F9-72D9-A6CB-84327267550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7" name="Date Placeholder 6">
            <a:extLst>
              <a:ext uri="{FF2B5EF4-FFF2-40B4-BE49-F238E27FC236}">
                <a16:creationId xmlns:a16="http://schemas.microsoft.com/office/drawing/2014/main" id="{90F0C10D-40BB-CB33-A247-5DF790EA8493}"/>
              </a:ext>
            </a:extLst>
          </p:cNvPr>
          <p:cNvSpPr>
            <a:spLocks noGrp="1"/>
          </p:cNvSpPr>
          <p:nvPr>
            <p:ph type="dt" sz="half" idx="10"/>
          </p:nvPr>
        </p:nvSpPr>
        <p:spPr/>
        <p:txBody>
          <a:bodyPr/>
          <a:lstStyle/>
          <a:p>
            <a:fld id="{CD0E125F-AD47-FE43-9176-D568B52E05EB}" type="datetime3">
              <a:rPr lang="en-US" smtClean="0"/>
              <a:t>10 September 2024</a:t>
            </a:fld>
            <a:endParaRPr lang="en-BE"/>
          </a:p>
        </p:txBody>
      </p:sp>
      <p:sp>
        <p:nvSpPr>
          <p:cNvPr id="8" name="Footer Placeholder 7">
            <a:extLst>
              <a:ext uri="{FF2B5EF4-FFF2-40B4-BE49-F238E27FC236}">
                <a16:creationId xmlns:a16="http://schemas.microsoft.com/office/drawing/2014/main" id="{072D5763-7EB2-C03F-FD06-83D7AE59A0C0}"/>
              </a:ext>
            </a:extLst>
          </p:cNvPr>
          <p:cNvSpPr>
            <a:spLocks noGrp="1"/>
          </p:cNvSpPr>
          <p:nvPr>
            <p:ph type="ftr" sz="quarter" idx="11"/>
          </p:nvPr>
        </p:nvSpPr>
        <p:spPr/>
        <p:txBody>
          <a:bodyPr/>
          <a:lstStyle/>
          <a:p>
            <a:endParaRPr lang="en-BE"/>
          </a:p>
        </p:txBody>
      </p:sp>
      <p:sp>
        <p:nvSpPr>
          <p:cNvPr id="9" name="Slide Number Placeholder 8">
            <a:extLst>
              <a:ext uri="{FF2B5EF4-FFF2-40B4-BE49-F238E27FC236}">
                <a16:creationId xmlns:a16="http://schemas.microsoft.com/office/drawing/2014/main" id="{37914BC1-E686-AD10-ABC1-5B044017763E}"/>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10" name="Title 1">
            <a:extLst>
              <a:ext uri="{FF2B5EF4-FFF2-40B4-BE49-F238E27FC236}">
                <a16:creationId xmlns:a16="http://schemas.microsoft.com/office/drawing/2014/main" id="{B1185616-EC89-4A80-26AD-5E2A3164B584}"/>
              </a:ext>
            </a:extLst>
          </p:cNvPr>
          <p:cNvSpPr>
            <a:spLocks noGrp="1"/>
          </p:cNvSpPr>
          <p:nvPr>
            <p:ph type="title"/>
          </p:nvPr>
        </p:nvSpPr>
        <p:spPr>
          <a:xfrm>
            <a:off x="838200" y="365125"/>
            <a:ext cx="9538252" cy="569153"/>
          </a:xfrm>
        </p:spPr>
        <p:txBody>
          <a:bodyPr/>
          <a:lstStyle/>
          <a:p>
            <a:r>
              <a:rPr lang="en-GB"/>
              <a:t>Click to edit Master title style</a:t>
            </a:r>
            <a:endParaRPr lang="en-BE"/>
          </a:p>
        </p:txBody>
      </p:sp>
      <p:sp>
        <p:nvSpPr>
          <p:cNvPr id="11" name="Text Placeholder 10">
            <a:extLst>
              <a:ext uri="{FF2B5EF4-FFF2-40B4-BE49-F238E27FC236}">
                <a16:creationId xmlns:a16="http://schemas.microsoft.com/office/drawing/2014/main" id="{6C6B746C-F6DF-406C-7410-11B4F853057C}"/>
              </a:ext>
            </a:extLst>
          </p:cNvPr>
          <p:cNvSpPr>
            <a:spLocks noGrp="1"/>
          </p:cNvSpPr>
          <p:nvPr>
            <p:ph type="body" sz="quarter" idx="13" hasCustomPrompt="1"/>
          </p:nvPr>
        </p:nvSpPr>
        <p:spPr>
          <a:xfrm>
            <a:off x="838752" y="934279"/>
            <a:ext cx="9537700" cy="417444"/>
          </a:xfrm>
        </p:spPr>
        <p:txBody>
          <a:bodyPr anchor="ctr"/>
          <a:lstStyle>
            <a:lvl1pPr marL="0" indent="0">
              <a:buFontTx/>
              <a:buNone/>
              <a:defRPr>
                <a:solidFill>
                  <a:schemeClr val="accent4"/>
                </a:solidFill>
              </a:defRPr>
            </a:lvl1pPr>
          </a:lstStyle>
          <a:p>
            <a:pPr lvl="0"/>
            <a:r>
              <a:rPr lang="en-GB"/>
              <a:t>Click to edit subtitle text </a:t>
            </a:r>
          </a:p>
        </p:txBody>
      </p:sp>
    </p:spTree>
    <p:extLst>
      <p:ext uri="{BB962C8B-B14F-4D97-AF65-F5344CB8AC3E}">
        <p14:creationId xmlns:p14="http://schemas.microsoft.com/office/powerpoint/2010/main" val="215198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9F0D7E-D290-02E1-29C0-79F646C2FC53}"/>
              </a:ext>
            </a:extLst>
          </p:cNvPr>
          <p:cNvSpPr>
            <a:spLocks noGrp="1"/>
          </p:cNvSpPr>
          <p:nvPr>
            <p:ph idx="1"/>
          </p:nvPr>
        </p:nvSpPr>
        <p:spPr>
          <a:xfrm>
            <a:off x="5180012" y="1238081"/>
            <a:ext cx="6172200" cy="4649335"/>
          </a:xfrm>
        </p:spPr>
        <p:txBody>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5" name="Date Placeholder 4">
            <a:extLst>
              <a:ext uri="{FF2B5EF4-FFF2-40B4-BE49-F238E27FC236}">
                <a16:creationId xmlns:a16="http://schemas.microsoft.com/office/drawing/2014/main" id="{5FA29DC4-AD1B-DE81-8F8C-CEC8124FD78D}"/>
              </a:ext>
            </a:extLst>
          </p:cNvPr>
          <p:cNvSpPr>
            <a:spLocks noGrp="1"/>
          </p:cNvSpPr>
          <p:nvPr>
            <p:ph type="dt" sz="half" idx="10"/>
          </p:nvPr>
        </p:nvSpPr>
        <p:spPr/>
        <p:txBody>
          <a:bodyPr/>
          <a:lstStyle/>
          <a:p>
            <a:fld id="{47D42932-47AB-CF46-B52D-9BB5D9188290}" type="datetime3">
              <a:rPr lang="en-US" smtClean="0"/>
              <a:t>10 September 2024</a:t>
            </a:fld>
            <a:endParaRPr lang="en-BE"/>
          </a:p>
        </p:txBody>
      </p:sp>
      <p:sp>
        <p:nvSpPr>
          <p:cNvPr id="6" name="Footer Placeholder 5">
            <a:extLst>
              <a:ext uri="{FF2B5EF4-FFF2-40B4-BE49-F238E27FC236}">
                <a16:creationId xmlns:a16="http://schemas.microsoft.com/office/drawing/2014/main" id="{13266769-C7D3-980A-E425-A5D916BD5E05}"/>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FEA2993D-61B0-67BF-9096-C4CD61286DA7}"/>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8" name="Title 1">
            <a:extLst>
              <a:ext uri="{FF2B5EF4-FFF2-40B4-BE49-F238E27FC236}">
                <a16:creationId xmlns:a16="http://schemas.microsoft.com/office/drawing/2014/main" id="{C3CC02B3-D52F-13EC-5EA1-59BC328273B2}"/>
              </a:ext>
            </a:extLst>
          </p:cNvPr>
          <p:cNvSpPr>
            <a:spLocks noGrp="1"/>
          </p:cNvSpPr>
          <p:nvPr>
            <p:ph type="title"/>
          </p:nvPr>
        </p:nvSpPr>
        <p:spPr>
          <a:xfrm>
            <a:off x="839788" y="457200"/>
            <a:ext cx="3932237" cy="1113183"/>
          </a:xfrm>
        </p:spPr>
        <p:txBody>
          <a:bodyPr anchor="ctr"/>
          <a:lstStyle>
            <a:lvl1pPr>
              <a:defRPr sz="3200"/>
            </a:lvl1pPr>
          </a:lstStyle>
          <a:p>
            <a:r>
              <a:rPr lang="en-GB"/>
              <a:t>Click to edit Master title style</a:t>
            </a:r>
            <a:endParaRPr lang="en-BE"/>
          </a:p>
        </p:txBody>
      </p:sp>
      <p:sp>
        <p:nvSpPr>
          <p:cNvPr id="9" name="Text Placeholder 10">
            <a:extLst>
              <a:ext uri="{FF2B5EF4-FFF2-40B4-BE49-F238E27FC236}">
                <a16:creationId xmlns:a16="http://schemas.microsoft.com/office/drawing/2014/main" id="{AAFAE45F-7E08-721E-F67D-28A5B341CFCC}"/>
              </a:ext>
            </a:extLst>
          </p:cNvPr>
          <p:cNvSpPr>
            <a:spLocks noGrp="1"/>
          </p:cNvSpPr>
          <p:nvPr>
            <p:ph type="body" sz="quarter" idx="13" hasCustomPrompt="1"/>
          </p:nvPr>
        </p:nvSpPr>
        <p:spPr>
          <a:xfrm>
            <a:off x="836612" y="1580323"/>
            <a:ext cx="3932237" cy="410524"/>
          </a:xfrm>
        </p:spPr>
        <p:txBody>
          <a:bodyPr anchor="ctr"/>
          <a:lstStyle>
            <a:lvl1pPr marL="0" indent="0">
              <a:buFontTx/>
              <a:buNone/>
              <a:defRPr>
                <a:solidFill>
                  <a:schemeClr val="accent4"/>
                </a:solidFill>
              </a:defRPr>
            </a:lvl1pPr>
          </a:lstStyle>
          <a:p>
            <a:pPr lvl="0"/>
            <a:r>
              <a:rPr lang="en-GB"/>
              <a:t>Click to edit subtitle text</a:t>
            </a:r>
          </a:p>
        </p:txBody>
      </p:sp>
      <p:sp>
        <p:nvSpPr>
          <p:cNvPr id="10" name="Text Placeholder 3">
            <a:extLst>
              <a:ext uri="{FF2B5EF4-FFF2-40B4-BE49-F238E27FC236}">
                <a16:creationId xmlns:a16="http://schemas.microsoft.com/office/drawing/2014/main" id="{9C7AE368-49A4-406C-EB32-C56BA833CC10}"/>
              </a:ext>
            </a:extLst>
          </p:cNvPr>
          <p:cNvSpPr>
            <a:spLocks noGrp="1"/>
          </p:cNvSpPr>
          <p:nvPr>
            <p:ph type="body" sz="half" idx="2"/>
          </p:nvPr>
        </p:nvSpPr>
        <p:spPr>
          <a:xfrm>
            <a:off x="839788" y="2474844"/>
            <a:ext cx="3932237" cy="3394144"/>
          </a:xfrm>
        </p:spPr>
        <p:txBody>
          <a:bodyPr>
            <a:noAutofit/>
          </a:bodyPr>
          <a:lstStyle>
            <a:lvl1pPr marL="0" indent="0">
              <a:buNone/>
              <a:defRPr sz="2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Tree>
    <p:extLst>
      <p:ext uri="{BB962C8B-B14F-4D97-AF65-F5344CB8AC3E}">
        <p14:creationId xmlns:p14="http://schemas.microsoft.com/office/powerpoint/2010/main" val="3344613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8A117-9DB5-6016-8DE8-DAF67EBB77D6}"/>
              </a:ext>
            </a:extLst>
          </p:cNvPr>
          <p:cNvSpPr>
            <a:spLocks noGrp="1"/>
          </p:cNvSpPr>
          <p:nvPr>
            <p:ph type="title"/>
          </p:nvPr>
        </p:nvSpPr>
        <p:spPr>
          <a:xfrm>
            <a:off x="839788" y="457200"/>
            <a:ext cx="3932237" cy="1113183"/>
          </a:xfrm>
        </p:spPr>
        <p:txBody>
          <a:bodyPr anchor="ctr"/>
          <a:lstStyle>
            <a:lvl1pPr>
              <a:defRPr sz="3200"/>
            </a:lvl1pPr>
          </a:lstStyle>
          <a:p>
            <a:r>
              <a:rPr lang="en-GB"/>
              <a:t>Click to edit Master title style</a:t>
            </a:r>
            <a:endParaRPr lang="en-BE"/>
          </a:p>
        </p:txBody>
      </p:sp>
      <p:sp>
        <p:nvSpPr>
          <p:cNvPr id="3" name="Picture Placeholder 2">
            <a:extLst>
              <a:ext uri="{FF2B5EF4-FFF2-40B4-BE49-F238E27FC236}">
                <a16:creationId xmlns:a16="http://schemas.microsoft.com/office/drawing/2014/main" id="{1D645446-FDEF-74AF-2996-FDC7233D404F}"/>
              </a:ext>
            </a:extLst>
          </p:cNvPr>
          <p:cNvSpPr>
            <a:spLocks noGrp="1"/>
          </p:cNvSpPr>
          <p:nvPr>
            <p:ph type="pic" idx="1"/>
          </p:nvPr>
        </p:nvSpPr>
        <p:spPr>
          <a:xfrm>
            <a:off x="5183188" y="1173345"/>
            <a:ext cx="6172200" cy="468770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E"/>
          </a:p>
        </p:txBody>
      </p:sp>
      <p:sp>
        <p:nvSpPr>
          <p:cNvPr id="4" name="Text Placeholder 3">
            <a:extLst>
              <a:ext uri="{FF2B5EF4-FFF2-40B4-BE49-F238E27FC236}">
                <a16:creationId xmlns:a16="http://schemas.microsoft.com/office/drawing/2014/main" id="{C80A5DFE-E5E4-82DA-CE50-E3308CA1D123}"/>
              </a:ext>
            </a:extLst>
          </p:cNvPr>
          <p:cNvSpPr>
            <a:spLocks noGrp="1"/>
          </p:cNvSpPr>
          <p:nvPr>
            <p:ph type="body" sz="half" idx="2"/>
          </p:nvPr>
        </p:nvSpPr>
        <p:spPr>
          <a:xfrm>
            <a:off x="839788" y="2474844"/>
            <a:ext cx="3932237" cy="3394144"/>
          </a:xfrm>
        </p:spPr>
        <p:txBody>
          <a:bodyPr>
            <a:normAutofit/>
          </a:bodyPr>
          <a:lstStyle>
            <a:lvl1pPr marL="0" indent="0">
              <a:buNone/>
              <a:defRPr sz="2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89CC558-0BE2-3ADC-5E7B-437FAB799E0D}"/>
              </a:ext>
            </a:extLst>
          </p:cNvPr>
          <p:cNvSpPr>
            <a:spLocks noGrp="1"/>
          </p:cNvSpPr>
          <p:nvPr>
            <p:ph type="dt" sz="half" idx="10"/>
          </p:nvPr>
        </p:nvSpPr>
        <p:spPr/>
        <p:txBody>
          <a:bodyPr/>
          <a:lstStyle/>
          <a:p>
            <a:fld id="{D4D6D811-6609-9042-A599-79744C1B745A}" type="datetime3">
              <a:rPr lang="en-US" smtClean="0"/>
              <a:t>10 September 2024</a:t>
            </a:fld>
            <a:endParaRPr lang="en-BE"/>
          </a:p>
        </p:txBody>
      </p:sp>
      <p:sp>
        <p:nvSpPr>
          <p:cNvPr id="6" name="Footer Placeholder 5">
            <a:extLst>
              <a:ext uri="{FF2B5EF4-FFF2-40B4-BE49-F238E27FC236}">
                <a16:creationId xmlns:a16="http://schemas.microsoft.com/office/drawing/2014/main" id="{88736455-4998-0FFC-2767-E9E22575905F}"/>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DBB9B449-7491-37B8-5675-80260787E950}"/>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9" name="Text Placeholder 10">
            <a:extLst>
              <a:ext uri="{FF2B5EF4-FFF2-40B4-BE49-F238E27FC236}">
                <a16:creationId xmlns:a16="http://schemas.microsoft.com/office/drawing/2014/main" id="{0F4862A8-B11C-DBDF-C5B7-B9A6C9808809}"/>
              </a:ext>
            </a:extLst>
          </p:cNvPr>
          <p:cNvSpPr>
            <a:spLocks noGrp="1"/>
          </p:cNvSpPr>
          <p:nvPr>
            <p:ph type="body" sz="quarter" idx="13" hasCustomPrompt="1"/>
          </p:nvPr>
        </p:nvSpPr>
        <p:spPr>
          <a:xfrm>
            <a:off x="836612" y="1580323"/>
            <a:ext cx="3932237" cy="410524"/>
          </a:xfrm>
        </p:spPr>
        <p:txBody>
          <a:bodyPr anchor="ctr"/>
          <a:lstStyle>
            <a:lvl1pPr marL="0" indent="0">
              <a:buFontTx/>
              <a:buNone/>
              <a:defRPr>
                <a:solidFill>
                  <a:schemeClr val="accent4"/>
                </a:solidFill>
              </a:defRPr>
            </a:lvl1pPr>
          </a:lstStyle>
          <a:p>
            <a:pPr lvl="0"/>
            <a:r>
              <a:rPr lang="en-GB"/>
              <a:t>Click to edit subtitle text</a:t>
            </a:r>
          </a:p>
        </p:txBody>
      </p:sp>
    </p:spTree>
    <p:extLst>
      <p:ext uri="{BB962C8B-B14F-4D97-AF65-F5344CB8AC3E}">
        <p14:creationId xmlns:p14="http://schemas.microsoft.com/office/powerpoint/2010/main" val="9931824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CB5C9E3-CC93-7057-CA96-93FA43CEB7DA}"/>
              </a:ext>
            </a:extLst>
          </p:cNvPr>
          <p:cNvSpPr txBox="1"/>
          <p:nvPr userDrawn="1"/>
        </p:nvSpPr>
        <p:spPr>
          <a:xfrm>
            <a:off x="838476" y="890058"/>
            <a:ext cx="9538252" cy="461665"/>
          </a:xfrm>
          <a:prstGeom prst="rect">
            <a:avLst/>
          </a:prstGeom>
          <a:noFill/>
        </p:spPr>
        <p:txBody>
          <a:bodyPr wrap="square" rtlCol="0">
            <a:spAutoFit/>
          </a:bodyPr>
          <a:lstStyle/>
          <a:p>
            <a:r>
              <a:rPr lang="en-BE" sz="2400" kern="1200">
                <a:solidFill>
                  <a:schemeClr val="accent4"/>
                </a:solidFill>
                <a:latin typeface="+mn-lt"/>
                <a:ea typeface="+mn-ea"/>
                <a:cs typeface="+mn-cs"/>
              </a:rPr>
              <a:t>Ensure strict performance in areas of: </a:t>
            </a:r>
          </a:p>
        </p:txBody>
      </p:sp>
      <p:sp>
        <p:nvSpPr>
          <p:cNvPr id="12" name="TextBox 11">
            <a:extLst>
              <a:ext uri="{FF2B5EF4-FFF2-40B4-BE49-F238E27FC236}">
                <a16:creationId xmlns:a16="http://schemas.microsoft.com/office/drawing/2014/main" id="{AC72E0FE-8310-B42F-3D7A-96E04E3CC1B1}"/>
              </a:ext>
            </a:extLst>
          </p:cNvPr>
          <p:cNvSpPr txBox="1"/>
          <p:nvPr userDrawn="1"/>
        </p:nvSpPr>
        <p:spPr>
          <a:xfrm>
            <a:off x="838200" y="341924"/>
            <a:ext cx="7847771" cy="615553"/>
          </a:xfrm>
          <a:prstGeom prst="rect">
            <a:avLst/>
          </a:prstGeom>
          <a:noFill/>
        </p:spPr>
        <p:txBody>
          <a:bodyPr wrap="square">
            <a:spAutoFit/>
          </a:bodyPr>
          <a:lstStyle/>
          <a:p>
            <a:r>
              <a:rPr lang="en-GB" sz="3400" b="1" kern="1200" cap="all" baseline="0">
                <a:gradFill>
                  <a:gsLst>
                    <a:gs pos="0">
                      <a:srgbClr val="011744"/>
                    </a:gs>
                    <a:gs pos="100000">
                      <a:srgbClr val="276F9E"/>
                    </a:gs>
                  </a:gsLst>
                  <a:lin ang="0" scaled="0"/>
                </a:gradFill>
                <a:latin typeface="+mn-lt"/>
                <a:ea typeface="+mj-ea"/>
                <a:cs typeface="+mj-cs"/>
              </a:rPr>
              <a:t>CLEPA Competition Compliance Policy</a:t>
            </a:r>
            <a:endParaRPr lang="en-BE" sz="3400" b="1" kern="1200" cap="all" baseline="0">
              <a:gradFill>
                <a:gsLst>
                  <a:gs pos="0">
                    <a:srgbClr val="011744"/>
                  </a:gs>
                  <a:gs pos="100000">
                    <a:srgbClr val="276F9E"/>
                  </a:gs>
                </a:gsLst>
                <a:lin ang="0" scaled="0"/>
              </a:gradFill>
              <a:latin typeface="+mn-lt"/>
              <a:ea typeface="+mj-ea"/>
              <a:cs typeface="+mj-cs"/>
            </a:endParaRPr>
          </a:p>
        </p:txBody>
      </p:sp>
      <p:sp>
        <p:nvSpPr>
          <p:cNvPr id="3" name="Date Placeholder 2">
            <a:extLst>
              <a:ext uri="{FF2B5EF4-FFF2-40B4-BE49-F238E27FC236}">
                <a16:creationId xmlns:a16="http://schemas.microsoft.com/office/drawing/2014/main" id="{7117FD31-ADAA-EC03-40FF-3C4D3F846854}"/>
              </a:ext>
            </a:extLst>
          </p:cNvPr>
          <p:cNvSpPr>
            <a:spLocks noGrp="1"/>
          </p:cNvSpPr>
          <p:nvPr>
            <p:ph type="dt" sz="half" idx="10"/>
          </p:nvPr>
        </p:nvSpPr>
        <p:spPr/>
        <p:txBody>
          <a:bodyPr/>
          <a:lstStyle/>
          <a:p>
            <a:fld id="{0C063EC5-AF9B-434A-A378-AC5B6F42F7AE}" type="datetime3">
              <a:rPr lang="en-US" smtClean="0"/>
              <a:t>10 September 2024</a:t>
            </a:fld>
            <a:endParaRPr lang="en-BE"/>
          </a:p>
        </p:txBody>
      </p:sp>
      <p:sp>
        <p:nvSpPr>
          <p:cNvPr id="4" name="Slide Number Placeholder 3">
            <a:extLst>
              <a:ext uri="{FF2B5EF4-FFF2-40B4-BE49-F238E27FC236}">
                <a16:creationId xmlns:a16="http://schemas.microsoft.com/office/drawing/2014/main" id="{91085294-F2B4-DFEE-10AF-6A0E0FAFF3B0}"/>
              </a:ext>
            </a:extLst>
          </p:cNvPr>
          <p:cNvSpPr>
            <a:spLocks noGrp="1"/>
          </p:cNvSpPr>
          <p:nvPr>
            <p:ph type="sldNum" sz="quarter" idx="11"/>
          </p:nvPr>
        </p:nvSpPr>
        <p:spPr/>
        <p:txBody>
          <a:bodyPr/>
          <a:lstStyle/>
          <a:p>
            <a:fld id="{01B5C898-0592-3242-8777-DDCECBCEF56A}" type="slidenum">
              <a:rPr lang="en-BE" smtClean="0"/>
              <a:pPr/>
              <a:t>‹#›</a:t>
            </a:fld>
            <a:endParaRPr lang="en-BE"/>
          </a:p>
        </p:txBody>
      </p:sp>
      <p:sp>
        <p:nvSpPr>
          <p:cNvPr id="5" name="Footer Placeholder 4">
            <a:extLst>
              <a:ext uri="{FF2B5EF4-FFF2-40B4-BE49-F238E27FC236}">
                <a16:creationId xmlns:a16="http://schemas.microsoft.com/office/drawing/2014/main" id="{30310A75-5FA9-DEAF-C0CF-C14EAF7EC2A9}"/>
              </a:ext>
            </a:extLst>
          </p:cNvPr>
          <p:cNvSpPr>
            <a:spLocks noGrp="1"/>
          </p:cNvSpPr>
          <p:nvPr>
            <p:ph type="ftr" sz="quarter" idx="12"/>
          </p:nvPr>
        </p:nvSpPr>
        <p:spPr/>
        <p:txBody>
          <a:bodyPr/>
          <a:lstStyle/>
          <a:p>
            <a:endParaRPr lang="en-BE"/>
          </a:p>
        </p:txBody>
      </p:sp>
      <p:sp>
        <p:nvSpPr>
          <p:cNvPr id="18" name="TextBox 17">
            <a:extLst>
              <a:ext uri="{FF2B5EF4-FFF2-40B4-BE49-F238E27FC236}">
                <a16:creationId xmlns:a16="http://schemas.microsoft.com/office/drawing/2014/main" id="{23BD0181-42D3-31F3-ABDF-427D0D177018}"/>
              </a:ext>
            </a:extLst>
          </p:cNvPr>
          <p:cNvSpPr txBox="1"/>
          <p:nvPr userDrawn="1"/>
        </p:nvSpPr>
        <p:spPr>
          <a:xfrm>
            <a:off x="838200" y="1840390"/>
            <a:ext cx="10658171" cy="4755148"/>
          </a:xfrm>
          <a:prstGeom prst="rect">
            <a:avLst/>
          </a:prstGeom>
          <a:noFill/>
        </p:spPr>
        <p:txBody>
          <a:bodyPr wrap="square" rtlCol="0">
            <a:spAutoFit/>
          </a:bodyPr>
          <a:lstStyle/>
          <a:p>
            <a:pPr marL="0" indent="0">
              <a:spcBef>
                <a:spcPts val="1800"/>
              </a:spcBef>
              <a:buNone/>
              <a:defRPr/>
            </a:pPr>
            <a:r>
              <a:rPr lang="en-GB" sz="1700" b="1" u="sng">
                <a:solidFill>
                  <a:srgbClr val="0F1F60"/>
                </a:solidFill>
              </a:rPr>
              <a:t>Recordkeeping</a:t>
            </a:r>
            <a:r>
              <a:rPr lang="en-GB" sz="1700" b="1">
                <a:solidFill>
                  <a:srgbClr val="0F1F60"/>
                </a:solidFill>
              </a:rPr>
              <a:t>:</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Have an agenda and minutes which accurately reflect the matters which occur, including “Any other Business”;</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Ensure the review of agendas, minutes and other important documents by appropriate staff or counsel, in advance of distribution;</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Fully describe the purposes, structures and authorities of the groups.</a:t>
            </a:r>
          </a:p>
          <a:p>
            <a:pPr marL="0" indent="0">
              <a:spcBef>
                <a:spcPts val="1800"/>
              </a:spcBef>
              <a:buNone/>
              <a:defRPr/>
            </a:pPr>
            <a:r>
              <a:rPr lang="en-GB" sz="1700" b="1" u="sng">
                <a:solidFill>
                  <a:srgbClr val="0F1F60"/>
                </a:solidFill>
              </a:rPr>
              <a:t>Oversight / supervision</a:t>
            </a:r>
            <a:r>
              <a:rPr lang="en-GB" sz="1700" b="1">
                <a:solidFill>
                  <a:srgbClr val="0F1F60"/>
                </a:solidFill>
              </a:rPr>
              <a:t>:</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Consult with appropriate counsel on all questions which might be related to competition law;</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Limit meeting discussion to agenda topics;</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Provide each attendee with a copy of this checklist and have a copy available for reference at all meetings.</a:t>
            </a:r>
          </a:p>
          <a:p>
            <a:pPr marL="0" indent="0">
              <a:spcBef>
                <a:spcPts val="1800"/>
              </a:spcBef>
              <a:buNone/>
              <a:defRPr/>
            </a:pPr>
            <a:r>
              <a:rPr lang="en-GB" sz="1700" b="1" u="sng">
                <a:solidFill>
                  <a:srgbClr val="0F1F60"/>
                </a:solidFill>
              </a:rPr>
              <a:t>Vigilance</a:t>
            </a:r>
            <a:r>
              <a:rPr lang="en-GB" sz="1700" b="1">
                <a:solidFill>
                  <a:srgbClr val="0F1F60"/>
                </a:solidFill>
              </a:rPr>
              <a:t>:</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Protest any discussion or meeting activities which appear to violate the checklist;</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Ask for those activities to be stopped so that appropriate legal check can be made by counsel;</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Disassociate yourself from any such discussion or activities and for the attendees;</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Leave any meeting in which they continue (and have it included in the minutes);</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Report any violations to the Chairman of the CLEPA Legal Advisory Group.</a:t>
            </a:r>
            <a:endParaRPr lang="en-BE" sz="1700">
              <a:solidFill>
                <a:srgbClr val="0F1F60"/>
              </a:solidFill>
            </a:endParaRPr>
          </a:p>
          <a:p>
            <a:endParaRPr lang="en-BE"/>
          </a:p>
        </p:txBody>
      </p:sp>
    </p:spTree>
    <p:extLst>
      <p:ext uri="{BB962C8B-B14F-4D97-AF65-F5344CB8AC3E}">
        <p14:creationId xmlns:p14="http://schemas.microsoft.com/office/powerpoint/2010/main" val="7852770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986D1DD-8E05-A4A9-59C5-5AE4DEE3FA03}"/>
              </a:ext>
            </a:extLst>
          </p:cNvPr>
          <p:cNvSpPr>
            <a:spLocks noGrp="1"/>
          </p:cNvSpPr>
          <p:nvPr>
            <p:ph type="dt" sz="half" idx="10"/>
          </p:nvPr>
        </p:nvSpPr>
        <p:spPr/>
        <p:txBody>
          <a:bodyPr/>
          <a:lstStyle/>
          <a:p>
            <a:fld id="{3FC548C6-4123-A646-92A2-CC00A3B1C7CD}" type="datetime3">
              <a:rPr lang="en-US" smtClean="0"/>
              <a:t>10 September 2024</a:t>
            </a:fld>
            <a:endParaRPr lang="en-BE"/>
          </a:p>
        </p:txBody>
      </p:sp>
      <p:sp>
        <p:nvSpPr>
          <p:cNvPr id="4" name="Footer Placeholder 3">
            <a:extLst>
              <a:ext uri="{FF2B5EF4-FFF2-40B4-BE49-F238E27FC236}">
                <a16:creationId xmlns:a16="http://schemas.microsoft.com/office/drawing/2014/main" id="{6E505541-B685-37C7-C693-B539878AF149}"/>
              </a:ext>
            </a:extLst>
          </p:cNvPr>
          <p:cNvSpPr>
            <a:spLocks noGrp="1"/>
          </p:cNvSpPr>
          <p:nvPr>
            <p:ph type="ftr" sz="quarter" idx="11"/>
          </p:nvPr>
        </p:nvSpPr>
        <p:spPr/>
        <p:txBody>
          <a:bodyPr/>
          <a:lstStyle/>
          <a:p>
            <a:endParaRPr lang="en-BE"/>
          </a:p>
        </p:txBody>
      </p:sp>
      <p:sp>
        <p:nvSpPr>
          <p:cNvPr id="5" name="Slide Number Placeholder 4">
            <a:extLst>
              <a:ext uri="{FF2B5EF4-FFF2-40B4-BE49-F238E27FC236}">
                <a16:creationId xmlns:a16="http://schemas.microsoft.com/office/drawing/2014/main" id="{1AE6127B-4DE1-6C9D-133A-F38253B26A6C}"/>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8" name="TextBox 7">
            <a:extLst>
              <a:ext uri="{FF2B5EF4-FFF2-40B4-BE49-F238E27FC236}">
                <a16:creationId xmlns:a16="http://schemas.microsoft.com/office/drawing/2014/main" id="{A17E59CF-BD0A-A995-1AB8-B5EA970B8005}"/>
              </a:ext>
            </a:extLst>
          </p:cNvPr>
          <p:cNvSpPr txBox="1"/>
          <p:nvPr userDrawn="1"/>
        </p:nvSpPr>
        <p:spPr>
          <a:xfrm>
            <a:off x="838200" y="1840390"/>
            <a:ext cx="10658171" cy="4216539"/>
          </a:xfrm>
          <a:prstGeom prst="rect">
            <a:avLst/>
          </a:prstGeom>
          <a:noFill/>
        </p:spPr>
        <p:txBody>
          <a:bodyPr wrap="square" rtlCol="0">
            <a:spAutoFit/>
          </a:bodyPr>
          <a:lstStyle/>
          <a:p>
            <a:pPr marL="0" indent="0">
              <a:spcBef>
                <a:spcPts val="1800"/>
              </a:spcBef>
              <a:buNone/>
              <a:defRPr/>
            </a:pPr>
            <a:r>
              <a:rPr lang="en-GB" sz="1700" b="1" u="sng">
                <a:solidFill>
                  <a:srgbClr val="0F1F60"/>
                </a:solidFill>
              </a:rPr>
              <a:t>Price, including</a:t>
            </a:r>
            <a:r>
              <a:rPr lang="en-GB" sz="1700" b="1">
                <a:solidFill>
                  <a:srgbClr val="0F1F60"/>
                </a:solidFill>
              </a:rPr>
              <a:t>:</a:t>
            </a:r>
          </a:p>
          <a:p>
            <a:pPr marL="628650" lvl="1" indent="-447675">
              <a:spcBef>
                <a:spcPts val="0"/>
              </a:spcBef>
              <a:buClr>
                <a:srgbClr val="FF0000"/>
              </a:buClr>
              <a:buFont typeface="Arial" panose="020B0604020202020204" pitchFamily="34" charset="0"/>
              <a:buChar char="x"/>
              <a:defRPr/>
            </a:pPr>
            <a:r>
              <a:rPr lang="en-GB" sz="1700">
                <a:solidFill>
                  <a:srgbClr val="0F1F60"/>
                </a:solidFill>
              </a:rPr>
              <a:t>Prices, price changes, price differentials, discounts, allowances, credit terms, etc.;</a:t>
            </a:r>
          </a:p>
          <a:p>
            <a:pPr marL="628650" lvl="1" indent="-447675">
              <a:spcBef>
                <a:spcPts val="0"/>
              </a:spcBef>
              <a:buClr>
                <a:srgbClr val="FF0000"/>
              </a:buClr>
              <a:buFont typeface="Arial" panose="020B0604020202020204" pitchFamily="34" charset="0"/>
              <a:buChar char="x"/>
              <a:defRPr/>
            </a:pPr>
            <a:r>
              <a:rPr lang="en-GB" sz="1700">
                <a:solidFill>
                  <a:srgbClr val="0F1F60"/>
                </a:solidFill>
              </a:rPr>
              <a:t>Individual company elements that make up pricing on costs, production, inventories, sales, etc.; </a:t>
            </a:r>
          </a:p>
          <a:p>
            <a:pPr marL="628650" lvl="1" indent="-447675">
              <a:spcBef>
                <a:spcPts val="0"/>
              </a:spcBef>
              <a:buClr>
                <a:srgbClr val="FF0000"/>
              </a:buClr>
              <a:buFont typeface="Arial" panose="020B0604020202020204" pitchFamily="34" charset="0"/>
              <a:buChar char="x"/>
              <a:defRPr/>
            </a:pPr>
            <a:r>
              <a:rPr lang="en-GB" sz="1700">
                <a:solidFill>
                  <a:srgbClr val="0F1F60"/>
                </a:solidFill>
              </a:rPr>
              <a:t>Rates or rate policies for individual shipments, including basing point systems, zone prices, freight, etc.;</a:t>
            </a:r>
          </a:p>
          <a:p>
            <a:pPr marL="628650" lvl="1" indent="-447675">
              <a:spcBef>
                <a:spcPts val="0"/>
              </a:spcBef>
              <a:buClr>
                <a:srgbClr val="FF0000"/>
              </a:buClr>
              <a:buFont typeface="Arial" panose="020B0604020202020204" pitchFamily="34" charset="0"/>
              <a:buChar char="x"/>
              <a:defRPr/>
            </a:pPr>
            <a:r>
              <a:rPr lang="en-GB" sz="1700">
                <a:solidFill>
                  <a:srgbClr val="0F1F60"/>
                </a:solidFill>
              </a:rPr>
              <a:t>Other commercially sensitive terms and conditions.</a:t>
            </a:r>
          </a:p>
          <a:p>
            <a:pPr marL="0" indent="0">
              <a:spcBef>
                <a:spcPts val="1800"/>
              </a:spcBef>
              <a:buNone/>
              <a:defRPr/>
            </a:pPr>
            <a:r>
              <a:rPr lang="en-GB" sz="1700" b="1" u="sng">
                <a:solidFill>
                  <a:srgbClr val="0F1F60"/>
                </a:solidFill>
              </a:rPr>
              <a:t>Production, including</a:t>
            </a:r>
            <a:r>
              <a:rPr lang="en-GB" sz="1700" b="1">
                <a:solidFill>
                  <a:srgbClr val="0F1F60"/>
                </a:solidFill>
              </a:rPr>
              <a:t>:</a:t>
            </a:r>
          </a:p>
          <a:p>
            <a:pPr marL="628650" lvl="1" indent="-447675">
              <a:spcBef>
                <a:spcPts val="0"/>
              </a:spcBef>
              <a:buClr>
                <a:srgbClr val="FF0000"/>
              </a:buClr>
              <a:buFont typeface="Arial" panose="020B0604020202020204" pitchFamily="34" charset="0"/>
              <a:buChar char="x"/>
              <a:defRPr/>
            </a:pPr>
            <a:r>
              <a:rPr lang="en-GB" sz="1700">
                <a:solidFill>
                  <a:srgbClr val="0F1F60"/>
                </a:solidFill>
              </a:rPr>
              <a:t>Plans of individual member companies, concerning the design, production, distribution or marketing of particular products, including proposed territories or customers;</a:t>
            </a:r>
          </a:p>
          <a:p>
            <a:pPr marL="628650" lvl="1" indent="-447675">
              <a:spcBef>
                <a:spcPts val="0"/>
              </a:spcBef>
              <a:buClr>
                <a:srgbClr val="FF0000"/>
              </a:buClr>
              <a:buFont typeface="Arial" panose="020B0604020202020204" pitchFamily="34" charset="0"/>
              <a:buChar char="x"/>
              <a:defRPr/>
            </a:pPr>
            <a:r>
              <a:rPr lang="en-GB" sz="1700">
                <a:solidFill>
                  <a:srgbClr val="0F1F60"/>
                </a:solidFill>
              </a:rPr>
              <a:t>Changes in details of production capacity or inventories, etc.</a:t>
            </a:r>
          </a:p>
          <a:p>
            <a:pPr marL="0" indent="0">
              <a:spcBef>
                <a:spcPts val="1800"/>
              </a:spcBef>
              <a:buNone/>
              <a:defRPr/>
            </a:pPr>
            <a:r>
              <a:rPr lang="en-GB" sz="1700" b="1" u="sng">
                <a:solidFill>
                  <a:srgbClr val="0F1F60"/>
                </a:solidFill>
              </a:rPr>
              <a:t>Market procedures, including</a:t>
            </a:r>
            <a:r>
              <a:rPr lang="en-GB" sz="1700" b="1">
                <a:solidFill>
                  <a:srgbClr val="0F1F60"/>
                </a:solidFill>
              </a:rPr>
              <a:t>:</a:t>
            </a:r>
          </a:p>
          <a:p>
            <a:pPr marL="628650" lvl="1" indent="-447675">
              <a:spcBef>
                <a:spcPts val="0"/>
              </a:spcBef>
              <a:buClr>
                <a:srgbClr val="FF0000"/>
              </a:buClr>
              <a:buFont typeface="Arial" panose="020B0604020202020204" pitchFamily="34" charset="0"/>
              <a:buChar char="x"/>
              <a:defRPr/>
            </a:pPr>
            <a:r>
              <a:rPr lang="en-GB" sz="1700">
                <a:solidFill>
                  <a:srgbClr val="0F1F60"/>
                </a:solidFill>
              </a:rPr>
              <a:t>Company bids on contracts for particular products, company procedures for responding to bid invitations;</a:t>
            </a:r>
          </a:p>
          <a:p>
            <a:pPr marL="628650" lvl="1" indent="-447675">
              <a:spcBef>
                <a:spcPts val="0"/>
              </a:spcBef>
              <a:buClr>
                <a:srgbClr val="FF0000"/>
              </a:buClr>
              <a:buFont typeface="Arial" panose="020B0604020202020204" pitchFamily="34" charset="0"/>
              <a:buChar char="x"/>
              <a:defRPr/>
            </a:pPr>
            <a:r>
              <a:rPr lang="en-GB" sz="1700">
                <a:solidFill>
                  <a:srgbClr val="0F1F60"/>
                </a:solidFill>
              </a:rPr>
              <a:t>Matters relating to actual or potential individual suppliers or customers that might have the effect of excluding them from any market or influencing the business conduct of firms toward them, etc.;</a:t>
            </a:r>
          </a:p>
          <a:p>
            <a:pPr marL="628650" lvl="1" indent="-447675">
              <a:spcBef>
                <a:spcPts val="0"/>
              </a:spcBef>
              <a:buClr>
                <a:srgbClr val="FF0000"/>
              </a:buClr>
              <a:buFont typeface="Arial" panose="020B0604020202020204" pitchFamily="34" charset="0"/>
              <a:buChar char="x"/>
              <a:defRPr/>
            </a:pPr>
            <a:r>
              <a:rPr lang="en-GB" sz="1700">
                <a:solidFill>
                  <a:srgbClr val="0F1F60"/>
                </a:solidFill>
              </a:rPr>
              <a:t>Blacklist or boycott customers or suppliers.</a:t>
            </a:r>
          </a:p>
        </p:txBody>
      </p:sp>
      <p:sp>
        <p:nvSpPr>
          <p:cNvPr id="9" name="TextBox 8">
            <a:extLst>
              <a:ext uri="{FF2B5EF4-FFF2-40B4-BE49-F238E27FC236}">
                <a16:creationId xmlns:a16="http://schemas.microsoft.com/office/drawing/2014/main" id="{07816277-CC1A-3799-5F4D-2FF5C50E3547}"/>
              </a:ext>
            </a:extLst>
          </p:cNvPr>
          <p:cNvSpPr txBox="1"/>
          <p:nvPr userDrawn="1"/>
        </p:nvSpPr>
        <p:spPr>
          <a:xfrm>
            <a:off x="838476" y="890058"/>
            <a:ext cx="9538252" cy="830997"/>
          </a:xfrm>
          <a:prstGeom prst="rect">
            <a:avLst/>
          </a:prstGeom>
          <a:noFill/>
        </p:spPr>
        <p:txBody>
          <a:bodyPr wrap="square" rtlCol="0">
            <a:spAutoFit/>
          </a:bodyPr>
          <a:lstStyle/>
          <a:p>
            <a:r>
              <a:rPr lang="en-BE" sz="2400" kern="1200">
                <a:solidFill>
                  <a:schemeClr val="accent4"/>
                </a:solidFill>
                <a:latin typeface="+mn-lt"/>
                <a:ea typeface="+mn-ea"/>
                <a:cs typeface="+mn-cs"/>
              </a:rPr>
              <a:t>Do not, in fact or appearance, discuss or exchange information not in conformity with EU competition law, including, for example: </a:t>
            </a:r>
          </a:p>
        </p:txBody>
      </p:sp>
      <p:sp>
        <p:nvSpPr>
          <p:cNvPr id="10" name="TextBox 9">
            <a:extLst>
              <a:ext uri="{FF2B5EF4-FFF2-40B4-BE49-F238E27FC236}">
                <a16:creationId xmlns:a16="http://schemas.microsoft.com/office/drawing/2014/main" id="{E3EFB850-4F12-9463-E725-86433902CD47}"/>
              </a:ext>
            </a:extLst>
          </p:cNvPr>
          <p:cNvSpPr txBox="1"/>
          <p:nvPr userDrawn="1"/>
        </p:nvSpPr>
        <p:spPr>
          <a:xfrm>
            <a:off x="838200" y="341924"/>
            <a:ext cx="7847771" cy="615553"/>
          </a:xfrm>
          <a:prstGeom prst="rect">
            <a:avLst/>
          </a:prstGeom>
          <a:noFill/>
        </p:spPr>
        <p:txBody>
          <a:bodyPr wrap="square">
            <a:spAutoFit/>
          </a:bodyPr>
          <a:lstStyle/>
          <a:p>
            <a:r>
              <a:rPr lang="en-GB" sz="3400" b="1" kern="1200" cap="all" baseline="0">
                <a:gradFill>
                  <a:gsLst>
                    <a:gs pos="0">
                      <a:srgbClr val="011744"/>
                    </a:gs>
                    <a:gs pos="100000">
                      <a:srgbClr val="276F9E"/>
                    </a:gs>
                  </a:gsLst>
                  <a:lin ang="0" scaled="0"/>
                </a:gradFill>
                <a:latin typeface="+mn-lt"/>
                <a:ea typeface="+mj-ea"/>
                <a:cs typeface="+mj-cs"/>
              </a:rPr>
              <a:t>CLEPA Competition Compliance Policy</a:t>
            </a:r>
            <a:endParaRPr lang="en-BE" sz="3400" b="1" kern="1200" cap="all" baseline="0">
              <a:gradFill>
                <a:gsLst>
                  <a:gs pos="0">
                    <a:srgbClr val="011744"/>
                  </a:gs>
                  <a:gs pos="100000">
                    <a:srgbClr val="276F9E"/>
                  </a:gs>
                </a:gsLst>
                <a:lin ang="0" scaled="0"/>
              </a:gradFill>
              <a:latin typeface="+mn-lt"/>
              <a:ea typeface="+mj-ea"/>
              <a:cs typeface="+mj-cs"/>
            </a:endParaRPr>
          </a:p>
        </p:txBody>
      </p:sp>
    </p:spTree>
    <p:extLst>
      <p:ext uri="{BB962C8B-B14F-4D97-AF65-F5344CB8AC3E}">
        <p14:creationId xmlns:p14="http://schemas.microsoft.com/office/powerpoint/2010/main" val="40835169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E871DAB-4A57-CC79-4CA7-D37840340EC1}"/>
              </a:ext>
            </a:extLst>
          </p:cNvPr>
          <p:cNvSpPr>
            <a:spLocks noGrp="1"/>
          </p:cNvSpPr>
          <p:nvPr>
            <p:ph type="dt" sz="half" idx="10"/>
          </p:nvPr>
        </p:nvSpPr>
        <p:spPr/>
        <p:txBody>
          <a:bodyPr/>
          <a:lstStyle/>
          <a:p>
            <a:fld id="{F88A7270-7978-534D-A637-EB5E821C8915}" type="datetime3">
              <a:rPr lang="en-US" smtClean="0"/>
              <a:t>10 September 2024</a:t>
            </a:fld>
            <a:endParaRPr lang="en-BE"/>
          </a:p>
        </p:txBody>
      </p:sp>
      <p:sp>
        <p:nvSpPr>
          <p:cNvPr id="4" name="Slide Number Placeholder 3">
            <a:extLst>
              <a:ext uri="{FF2B5EF4-FFF2-40B4-BE49-F238E27FC236}">
                <a16:creationId xmlns:a16="http://schemas.microsoft.com/office/drawing/2014/main" id="{BFA1AE0D-E787-BC5D-B07F-20D018334893}"/>
              </a:ext>
            </a:extLst>
          </p:cNvPr>
          <p:cNvSpPr>
            <a:spLocks noGrp="1"/>
          </p:cNvSpPr>
          <p:nvPr>
            <p:ph type="sldNum" sz="quarter" idx="11"/>
          </p:nvPr>
        </p:nvSpPr>
        <p:spPr/>
        <p:txBody>
          <a:bodyPr/>
          <a:lstStyle/>
          <a:p>
            <a:fld id="{01B5C898-0592-3242-8777-DDCECBCEF56A}" type="slidenum">
              <a:rPr lang="en-BE" smtClean="0"/>
              <a:pPr/>
              <a:t>‹#›</a:t>
            </a:fld>
            <a:endParaRPr lang="en-BE"/>
          </a:p>
        </p:txBody>
      </p:sp>
      <p:sp>
        <p:nvSpPr>
          <p:cNvPr id="5" name="Footer Placeholder 4">
            <a:extLst>
              <a:ext uri="{FF2B5EF4-FFF2-40B4-BE49-F238E27FC236}">
                <a16:creationId xmlns:a16="http://schemas.microsoft.com/office/drawing/2014/main" id="{8D9DF3C0-4E33-515C-1E5D-4F29996BD262}"/>
              </a:ext>
            </a:extLst>
          </p:cNvPr>
          <p:cNvSpPr>
            <a:spLocks noGrp="1"/>
          </p:cNvSpPr>
          <p:nvPr>
            <p:ph type="ftr" sz="quarter" idx="12"/>
          </p:nvPr>
        </p:nvSpPr>
        <p:spPr/>
        <p:txBody>
          <a:bodyPr/>
          <a:lstStyle/>
          <a:p>
            <a:endParaRPr lang="en-BE"/>
          </a:p>
        </p:txBody>
      </p:sp>
      <p:pic>
        <p:nvPicPr>
          <p:cNvPr id="6" name="Picture 5" descr="A person drawing a car on a screen&#10;&#10;Description automatically generated">
            <a:extLst>
              <a:ext uri="{FF2B5EF4-FFF2-40B4-BE49-F238E27FC236}">
                <a16:creationId xmlns:a16="http://schemas.microsoft.com/office/drawing/2014/main" id="{A96DC5B1-9BB3-78A3-88FA-F8DDD9B394A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39604" t="740" r="29458" b="26496"/>
          <a:stretch/>
        </p:blipFill>
        <p:spPr>
          <a:xfrm>
            <a:off x="0" y="0"/>
            <a:ext cx="5183761" cy="6842125"/>
          </a:xfrm>
          <a:prstGeom prst="rect">
            <a:avLst/>
          </a:prstGeom>
        </p:spPr>
      </p:pic>
      <p:sp>
        <p:nvSpPr>
          <p:cNvPr id="7" name="TextBox 6">
            <a:extLst>
              <a:ext uri="{FF2B5EF4-FFF2-40B4-BE49-F238E27FC236}">
                <a16:creationId xmlns:a16="http://schemas.microsoft.com/office/drawing/2014/main" id="{54479DEE-3EB2-F28A-DDC7-1AB4358EC526}"/>
              </a:ext>
            </a:extLst>
          </p:cNvPr>
          <p:cNvSpPr txBox="1"/>
          <p:nvPr userDrawn="1"/>
        </p:nvSpPr>
        <p:spPr>
          <a:xfrm>
            <a:off x="372275" y="3004811"/>
            <a:ext cx="4533357" cy="923330"/>
          </a:xfrm>
          <a:prstGeom prst="rect">
            <a:avLst/>
          </a:prstGeom>
          <a:noFill/>
        </p:spPr>
        <p:txBody>
          <a:bodyPr wrap="square">
            <a:spAutoFit/>
          </a:bodyPr>
          <a:lstStyle/>
          <a:p>
            <a:pPr marL="0" indent="0">
              <a:buNone/>
            </a:pPr>
            <a:r>
              <a:rPr lang="en-GB" i="0" u="none" strike="noStrike">
                <a:solidFill>
                  <a:schemeClr val="bg1"/>
                </a:solidFill>
                <a:effectLst/>
              </a:rPr>
              <a:t>Our vision is for European automotive suppliers to be the leading providers of highly efficient and sustainable mobility worldwide</a:t>
            </a:r>
          </a:p>
        </p:txBody>
      </p:sp>
      <p:sp>
        <p:nvSpPr>
          <p:cNvPr id="8" name="Title 2">
            <a:extLst>
              <a:ext uri="{FF2B5EF4-FFF2-40B4-BE49-F238E27FC236}">
                <a16:creationId xmlns:a16="http://schemas.microsoft.com/office/drawing/2014/main" id="{AB1C8626-B877-8305-6B25-E34FBF571CED}"/>
              </a:ext>
            </a:extLst>
          </p:cNvPr>
          <p:cNvSpPr txBox="1">
            <a:spLocks/>
          </p:cNvSpPr>
          <p:nvPr userDrawn="1"/>
        </p:nvSpPr>
        <p:spPr>
          <a:xfrm>
            <a:off x="372275" y="2285063"/>
            <a:ext cx="4299116" cy="55554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s-ES" sz="4500" b="1" i="0" u="none" strike="noStrike" kern="1200" cap="none" spc="0" normalizeH="0" baseline="0" noProof="0">
                <a:ln>
                  <a:noFill/>
                </a:ln>
                <a:solidFill>
                  <a:srgbClr val="61DFFF"/>
                </a:solidFill>
                <a:effectLst/>
                <a:uLnTx/>
                <a:uFillTx/>
                <a:latin typeface="Raleway" panose="020B0003030101060003" pitchFamily="34" charset="0"/>
                <a:ea typeface="+mj-ea"/>
                <a:cs typeface="+mj-cs"/>
              </a:rPr>
              <a:t>OUR VISION </a:t>
            </a:r>
            <a:endParaRPr kumimoji="0" lang="LID4096" sz="4500" b="1" i="0" u="none" strike="noStrike" kern="1200" cap="none" spc="0" normalizeH="0" baseline="0" noProof="0">
              <a:ln>
                <a:noFill/>
              </a:ln>
              <a:solidFill>
                <a:srgbClr val="61DFFF"/>
              </a:solidFill>
              <a:effectLst/>
              <a:uLnTx/>
              <a:uFillTx/>
              <a:latin typeface="Raleway" panose="020B0003030101060003" pitchFamily="34" charset="0"/>
              <a:ea typeface="+mj-ea"/>
              <a:cs typeface="+mj-cs"/>
            </a:endParaRPr>
          </a:p>
        </p:txBody>
      </p:sp>
      <p:sp>
        <p:nvSpPr>
          <p:cNvPr id="9" name="TextBox 8">
            <a:extLst>
              <a:ext uri="{FF2B5EF4-FFF2-40B4-BE49-F238E27FC236}">
                <a16:creationId xmlns:a16="http://schemas.microsoft.com/office/drawing/2014/main" id="{F40C821A-BDAE-2FEB-66CF-48BB029E5E8F}"/>
              </a:ext>
            </a:extLst>
          </p:cNvPr>
          <p:cNvSpPr txBox="1"/>
          <p:nvPr userDrawn="1"/>
        </p:nvSpPr>
        <p:spPr>
          <a:xfrm>
            <a:off x="5521289" y="1019659"/>
            <a:ext cx="6174376" cy="784830"/>
          </a:xfrm>
          <a:prstGeom prst="rect">
            <a:avLst/>
          </a:prstGeom>
          <a:noFill/>
        </p:spPr>
        <p:txBody>
          <a:bodyPr wrap="square" lIns="91440" tIns="45720" rIns="91440" bIns="45720" anchor="t">
            <a:spAutoFit/>
          </a:bodyPr>
          <a:lstStyle/>
          <a:p>
            <a:r>
              <a:rPr lang="en-GB" sz="4500" b="1">
                <a:solidFill>
                  <a:schemeClr val="accent2">
                    <a:lumMod val="50000"/>
                  </a:schemeClr>
                </a:solidFill>
                <a:latin typeface="Raleway"/>
                <a:ea typeface="+mj-ea"/>
                <a:cs typeface="+mj-cs"/>
              </a:rPr>
              <a:t>OUR MISSION</a:t>
            </a:r>
            <a:endParaRPr lang="en-US" sz="4500" b="1">
              <a:solidFill>
                <a:schemeClr val="accent2">
                  <a:lumMod val="50000"/>
                </a:schemeClr>
              </a:solidFill>
              <a:latin typeface="Raleway"/>
              <a:ea typeface="+mj-ea"/>
              <a:cs typeface="+mj-cs"/>
            </a:endParaRPr>
          </a:p>
        </p:txBody>
      </p:sp>
      <p:graphicFrame>
        <p:nvGraphicFramePr>
          <p:cNvPr id="10" name="Table 12">
            <a:extLst>
              <a:ext uri="{FF2B5EF4-FFF2-40B4-BE49-F238E27FC236}">
                <a16:creationId xmlns:a16="http://schemas.microsoft.com/office/drawing/2014/main" id="{34CCBF86-DAE2-9CF3-912C-F6A06F1B9ED9}"/>
              </a:ext>
            </a:extLst>
          </p:cNvPr>
          <p:cNvGraphicFramePr>
            <a:graphicFrameLocks noGrp="1"/>
          </p:cNvGraphicFramePr>
          <p:nvPr userDrawn="1">
            <p:extLst>
              <p:ext uri="{D42A27DB-BD31-4B8C-83A1-F6EECF244321}">
                <p14:modId xmlns:p14="http://schemas.microsoft.com/office/powerpoint/2010/main" val="167516561"/>
              </p:ext>
            </p:extLst>
          </p:nvPr>
        </p:nvGraphicFramePr>
        <p:xfrm>
          <a:off x="5521739" y="1862990"/>
          <a:ext cx="6083099" cy="4141003"/>
        </p:xfrm>
        <a:graphic>
          <a:graphicData uri="http://schemas.openxmlformats.org/drawingml/2006/table">
            <a:tbl>
              <a:tblPr firstRow="1" bandRow="1">
                <a:tableStyleId>{17292A2E-F333-43FB-9621-5CBBE7FDCDCB}</a:tableStyleId>
              </a:tblPr>
              <a:tblGrid>
                <a:gridCol w="6083099">
                  <a:extLst>
                    <a:ext uri="{9D8B030D-6E8A-4147-A177-3AD203B41FA5}">
                      <a16:colId xmlns:a16="http://schemas.microsoft.com/office/drawing/2014/main" val="3683864262"/>
                    </a:ext>
                  </a:extLst>
                </a:gridCol>
              </a:tblGrid>
              <a:tr h="8994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accent5"/>
                          </a:solidFill>
                          <a:effectLst/>
                        </a:rPr>
                        <a:t>Supporting</a:t>
                      </a:r>
                      <a:r>
                        <a:rPr lang="en-GB">
                          <a:solidFill>
                            <a:schemeClr val="accent6"/>
                          </a:solidFill>
                          <a:effectLst/>
                        </a:rPr>
                        <a:t> </a:t>
                      </a:r>
                      <a:r>
                        <a:rPr lang="en-GB" b="0">
                          <a:solidFill>
                            <a:schemeClr val="tx1"/>
                          </a:solidFill>
                          <a:effectLst/>
                        </a:rPr>
                        <a:t>the EU and UN decision-making process and shaping the legislation impacting the automotive business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7273527"/>
                  </a:ext>
                </a:extLst>
              </a:tr>
              <a:tr h="6941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accent5"/>
                          </a:solidFill>
                          <a:effectLst/>
                        </a:rPr>
                        <a:t>Being</a:t>
                      </a:r>
                      <a:r>
                        <a:rPr lang="en-GB">
                          <a:solidFill>
                            <a:schemeClr val="accent5"/>
                          </a:solidFill>
                          <a:effectLst/>
                        </a:rPr>
                        <a:t> </a:t>
                      </a:r>
                      <a:r>
                        <a:rPr lang="en-GB">
                          <a:solidFill>
                            <a:schemeClr val="tx1"/>
                          </a:solidFill>
                          <a:effectLst/>
                        </a:rPr>
                        <a:t>a credible partner for the EU institutions and the UN authorities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0633509"/>
                  </a:ext>
                </a:extLst>
              </a:tr>
              <a:tr h="884269">
                <a:tc>
                  <a:txBody>
                    <a:bodyPr/>
                    <a:lstStyle/>
                    <a:p>
                      <a:pPr algn="l"/>
                      <a:r>
                        <a:rPr lang="en-GB" b="1">
                          <a:solidFill>
                            <a:schemeClr val="accent5"/>
                          </a:solidFill>
                        </a:rPr>
                        <a:t>Ensuring</a:t>
                      </a:r>
                      <a:r>
                        <a:rPr lang="en-GB"/>
                        <a:t> </a:t>
                      </a:r>
                      <a:r>
                        <a:rPr lang="en-GB">
                          <a:solidFill>
                            <a:schemeClr val="tx1"/>
                          </a:solidFill>
                        </a:rPr>
                        <a:t>coherent and consistent development of international trade and global technical harmonization</a:t>
                      </a:r>
                      <a:endParaRPr lang="en-BE">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1165750"/>
                  </a:ext>
                </a:extLst>
              </a:tr>
              <a:tr h="6672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accent5"/>
                          </a:solidFill>
                        </a:rPr>
                        <a:t>Actively endorsing</a:t>
                      </a:r>
                      <a:r>
                        <a:rPr lang="en-GB">
                          <a:solidFill>
                            <a:schemeClr val="accent5"/>
                          </a:solidFill>
                        </a:rPr>
                        <a:t> </a:t>
                      </a:r>
                      <a:r>
                        <a:rPr lang="en-GB"/>
                        <a:t>the development of necessary competitive framework conditions </a:t>
                      </a:r>
                      <a:endParaRPr lang="LID4096"/>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648012"/>
                  </a:ext>
                </a:extLst>
              </a:tr>
              <a:tr h="5467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accent5"/>
                          </a:solidFill>
                        </a:rPr>
                        <a:t>Promoting</a:t>
                      </a:r>
                      <a:r>
                        <a:rPr lang="en-GB"/>
                        <a:t> innovation and ensuring EU funding for RDI</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60607579"/>
                  </a:ext>
                </a:extLst>
              </a:tr>
              <a:tr h="4491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accent5"/>
                          </a:solidFill>
                          <a:effectLst/>
                        </a:rPr>
                        <a:t>Complying</a:t>
                      </a:r>
                      <a:r>
                        <a:rPr lang="en-GB">
                          <a:solidFill>
                            <a:schemeClr val="accent5"/>
                          </a:solidFill>
                          <a:effectLst/>
                        </a:rPr>
                        <a:t> </a:t>
                      </a:r>
                      <a:r>
                        <a:rPr lang="en-GB">
                          <a:effectLst/>
                        </a:rPr>
                        <a:t>fully with EU competition and antitrust rules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00676054"/>
                  </a:ext>
                </a:extLst>
              </a:tr>
            </a:tbl>
          </a:graphicData>
        </a:graphic>
      </p:graphicFrame>
    </p:spTree>
    <p:extLst>
      <p:ext uri="{BB962C8B-B14F-4D97-AF65-F5344CB8AC3E}">
        <p14:creationId xmlns:p14="http://schemas.microsoft.com/office/powerpoint/2010/main" val="38113144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15" name="Picture 14" descr="A blue line drawing of a graph&#10;&#10;Description automatically generated">
            <a:extLst>
              <a:ext uri="{FF2B5EF4-FFF2-40B4-BE49-F238E27FC236}">
                <a16:creationId xmlns:a16="http://schemas.microsoft.com/office/drawing/2014/main" id="{455BFA23-4545-27BE-3C46-66DF7052308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4719" y="2433448"/>
            <a:ext cx="1769559" cy="1769559"/>
          </a:xfrm>
          <a:prstGeom prst="rect">
            <a:avLst/>
          </a:prstGeom>
        </p:spPr>
      </p:pic>
      <p:sp>
        <p:nvSpPr>
          <p:cNvPr id="2" name="Title 1">
            <a:extLst>
              <a:ext uri="{FF2B5EF4-FFF2-40B4-BE49-F238E27FC236}">
                <a16:creationId xmlns:a16="http://schemas.microsoft.com/office/drawing/2014/main" id="{1C31AABD-79BD-F1B6-CEBE-88B0559A70BF}"/>
              </a:ext>
            </a:extLst>
          </p:cNvPr>
          <p:cNvSpPr>
            <a:spLocks noGrp="1"/>
          </p:cNvSpPr>
          <p:nvPr>
            <p:ph type="title" hasCustomPrompt="1"/>
          </p:nvPr>
        </p:nvSpPr>
        <p:spPr/>
        <p:txBody>
          <a:bodyPr/>
          <a:lstStyle>
            <a:lvl1pPr>
              <a:defRPr/>
            </a:lvl1pPr>
          </a:lstStyle>
          <a:p>
            <a:r>
              <a:rPr lang="en-GB"/>
              <a:t>Policy priorities</a:t>
            </a:r>
            <a:endParaRPr lang="en-BE"/>
          </a:p>
        </p:txBody>
      </p:sp>
      <p:sp>
        <p:nvSpPr>
          <p:cNvPr id="3" name="Date Placeholder 2">
            <a:extLst>
              <a:ext uri="{FF2B5EF4-FFF2-40B4-BE49-F238E27FC236}">
                <a16:creationId xmlns:a16="http://schemas.microsoft.com/office/drawing/2014/main" id="{7BECF106-573E-9435-42C8-B30900B93212}"/>
              </a:ext>
            </a:extLst>
          </p:cNvPr>
          <p:cNvSpPr>
            <a:spLocks noGrp="1"/>
          </p:cNvSpPr>
          <p:nvPr>
            <p:ph type="dt" sz="half" idx="10"/>
          </p:nvPr>
        </p:nvSpPr>
        <p:spPr/>
        <p:txBody>
          <a:bodyPr/>
          <a:lstStyle/>
          <a:p>
            <a:fld id="{4BAD1016-FB3B-3542-A82F-8A7D872BAF5F}" type="datetime3">
              <a:rPr lang="en-US" smtClean="0"/>
              <a:t>10 September 2024</a:t>
            </a:fld>
            <a:endParaRPr lang="en-BE"/>
          </a:p>
        </p:txBody>
      </p:sp>
      <p:sp>
        <p:nvSpPr>
          <p:cNvPr id="4" name="Slide Number Placeholder 3">
            <a:extLst>
              <a:ext uri="{FF2B5EF4-FFF2-40B4-BE49-F238E27FC236}">
                <a16:creationId xmlns:a16="http://schemas.microsoft.com/office/drawing/2014/main" id="{5796A138-1226-10F3-C4CB-023A4DE15E7B}"/>
              </a:ext>
            </a:extLst>
          </p:cNvPr>
          <p:cNvSpPr>
            <a:spLocks noGrp="1"/>
          </p:cNvSpPr>
          <p:nvPr>
            <p:ph type="sldNum" sz="quarter" idx="11"/>
          </p:nvPr>
        </p:nvSpPr>
        <p:spPr/>
        <p:txBody>
          <a:bodyPr/>
          <a:lstStyle/>
          <a:p>
            <a:fld id="{01B5C898-0592-3242-8777-DDCECBCEF56A}" type="slidenum">
              <a:rPr lang="en-BE" smtClean="0"/>
              <a:pPr/>
              <a:t>‹#›</a:t>
            </a:fld>
            <a:endParaRPr lang="en-BE"/>
          </a:p>
        </p:txBody>
      </p:sp>
      <p:sp>
        <p:nvSpPr>
          <p:cNvPr id="5" name="Footer Placeholder 4">
            <a:extLst>
              <a:ext uri="{FF2B5EF4-FFF2-40B4-BE49-F238E27FC236}">
                <a16:creationId xmlns:a16="http://schemas.microsoft.com/office/drawing/2014/main" id="{E4DD1B85-D6A7-AB40-57AD-A0FAD5C79C02}"/>
              </a:ext>
            </a:extLst>
          </p:cNvPr>
          <p:cNvSpPr>
            <a:spLocks noGrp="1"/>
          </p:cNvSpPr>
          <p:nvPr>
            <p:ph type="ftr" sz="quarter" idx="12"/>
          </p:nvPr>
        </p:nvSpPr>
        <p:spPr/>
        <p:txBody>
          <a:bodyPr/>
          <a:lstStyle/>
          <a:p>
            <a:endParaRPr lang="en-BE"/>
          </a:p>
        </p:txBody>
      </p:sp>
      <p:pic>
        <p:nvPicPr>
          <p:cNvPr id="6" name="Picture 5" descr="A green leaf on a black background&#10;&#10;Description automatically generated">
            <a:extLst>
              <a:ext uri="{FF2B5EF4-FFF2-40B4-BE49-F238E27FC236}">
                <a16:creationId xmlns:a16="http://schemas.microsoft.com/office/drawing/2014/main" id="{5FEFD1B3-8AEA-EB55-64E2-03603DD8B6C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95353" y="2455066"/>
            <a:ext cx="1809168" cy="1809168"/>
          </a:xfrm>
          <a:prstGeom prst="rect">
            <a:avLst/>
          </a:prstGeom>
        </p:spPr>
      </p:pic>
      <p:pic>
        <p:nvPicPr>
          <p:cNvPr id="7" name="Picture 6" descr="A orange and black cone&#10;&#10;Description automatically generated">
            <a:extLst>
              <a:ext uri="{FF2B5EF4-FFF2-40B4-BE49-F238E27FC236}">
                <a16:creationId xmlns:a16="http://schemas.microsoft.com/office/drawing/2014/main" id="{CA9B0219-1095-E2B9-87F8-FEEC70FBABE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270787" y="2099651"/>
            <a:ext cx="2353739" cy="2353739"/>
          </a:xfrm>
          <a:prstGeom prst="rect">
            <a:avLst/>
          </a:prstGeom>
        </p:spPr>
      </p:pic>
      <p:pic>
        <p:nvPicPr>
          <p:cNvPr id="8" name="Picture 7" descr="A blue line art of a car with connected lines and dots&#10;&#10;Description automatically generated">
            <a:extLst>
              <a:ext uri="{FF2B5EF4-FFF2-40B4-BE49-F238E27FC236}">
                <a16:creationId xmlns:a16="http://schemas.microsoft.com/office/drawing/2014/main" id="{008BF261-D0CB-BED0-1DA8-A8CFBF62A4F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462403" y="2261267"/>
            <a:ext cx="2353739" cy="2353739"/>
          </a:xfrm>
          <a:prstGeom prst="rect">
            <a:avLst/>
          </a:prstGeom>
        </p:spPr>
      </p:pic>
      <p:sp>
        <p:nvSpPr>
          <p:cNvPr id="9" name="TextBox 8">
            <a:extLst>
              <a:ext uri="{FF2B5EF4-FFF2-40B4-BE49-F238E27FC236}">
                <a16:creationId xmlns:a16="http://schemas.microsoft.com/office/drawing/2014/main" id="{73020E31-20F6-E994-7907-04CB44C72E6E}"/>
              </a:ext>
            </a:extLst>
          </p:cNvPr>
          <p:cNvSpPr txBox="1"/>
          <p:nvPr userDrawn="1"/>
        </p:nvSpPr>
        <p:spPr>
          <a:xfrm>
            <a:off x="439688" y="4359235"/>
            <a:ext cx="2753711" cy="830997"/>
          </a:xfrm>
          <a:prstGeom prst="rect">
            <a:avLst/>
          </a:prstGeom>
          <a:noFill/>
        </p:spPr>
        <p:txBody>
          <a:bodyPr wrap="square" rtlCol="0">
            <a:spAutoFit/>
          </a:bodyPr>
          <a:lstStyle/>
          <a:p>
            <a:pPr algn="ctr"/>
            <a:r>
              <a:rPr lang="en-BE" sz="2400" b="1">
                <a:solidFill>
                  <a:schemeClr val="accent5"/>
                </a:solidFill>
              </a:rPr>
              <a:t>GROWTH &amp; COMPETITIVENESS </a:t>
            </a:r>
          </a:p>
        </p:txBody>
      </p:sp>
      <p:sp>
        <p:nvSpPr>
          <p:cNvPr id="10" name="TextBox 9">
            <a:extLst>
              <a:ext uri="{FF2B5EF4-FFF2-40B4-BE49-F238E27FC236}">
                <a16:creationId xmlns:a16="http://schemas.microsoft.com/office/drawing/2014/main" id="{D77CFD99-C37D-906C-FC85-929DA824E6FF}"/>
              </a:ext>
            </a:extLst>
          </p:cNvPr>
          <p:cNvSpPr txBox="1"/>
          <p:nvPr userDrawn="1"/>
        </p:nvSpPr>
        <p:spPr>
          <a:xfrm>
            <a:off x="3298501" y="4359235"/>
            <a:ext cx="2753711" cy="830997"/>
          </a:xfrm>
          <a:prstGeom prst="rect">
            <a:avLst/>
          </a:prstGeom>
          <a:noFill/>
        </p:spPr>
        <p:txBody>
          <a:bodyPr wrap="square" rtlCol="0">
            <a:spAutoFit/>
          </a:bodyPr>
          <a:lstStyle/>
          <a:p>
            <a:pPr algn="ctr"/>
            <a:r>
              <a:rPr lang="en-BE" sz="2400" b="1">
                <a:solidFill>
                  <a:schemeClr val="accent5"/>
                </a:solidFill>
              </a:rPr>
              <a:t>ENERGY &amp; ENVIRONMENT</a:t>
            </a:r>
          </a:p>
        </p:txBody>
      </p:sp>
      <p:sp>
        <p:nvSpPr>
          <p:cNvPr id="11" name="TextBox 10">
            <a:extLst>
              <a:ext uri="{FF2B5EF4-FFF2-40B4-BE49-F238E27FC236}">
                <a16:creationId xmlns:a16="http://schemas.microsoft.com/office/drawing/2014/main" id="{A07E985F-4351-CBA7-5692-D6D145D3442E}"/>
              </a:ext>
            </a:extLst>
          </p:cNvPr>
          <p:cNvSpPr txBox="1"/>
          <p:nvPr userDrawn="1"/>
        </p:nvSpPr>
        <p:spPr>
          <a:xfrm>
            <a:off x="6157314" y="4359235"/>
            <a:ext cx="2753711" cy="830997"/>
          </a:xfrm>
          <a:prstGeom prst="rect">
            <a:avLst/>
          </a:prstGeom>
          <a:noFill/>
        </p:spPr>
        <p:txBody>
          <a:bodyPr wrap="square" rtlCol="0">
            <a:spAutoFit/>
          </a:bodyPr>
          <a:lstStyle/>
          <a:p>
            <a:pPr algn="ctr"/>
            <a:r>
              <a:rPr lang="en-BE" sz="2400" b="1">
                <a:solidFill>
                  <a:schemeClr val="accent5"/>
                </a:solidFill>
              </a:rPr>
              <a:t>MOBILITY </a:t>
            </a:r>
          </a:p>
          <a:p>
            <a:pPr algn="ctr"/>
            <a:r>
              <a:rPr lang="en-BE" sz="2400" b="1">
                <a:solidFill>
                  <a:schemeClr val="accent5"/>
                </a:solidFill>
              </a:rPr>
              <a:t>EVOLUTION</a:t>
            </a:r>
          </a:p>
        </p:txBody>
      </p:sp>
      <p:sp>
        <p:nvSpPr>
          <p:cNvPr id="12" name="TextBox 11">
            <a:extLst>
              <a:ext uri="{FF2B5EF4-FFF2-40B4-BE49-F238E27FC236}">
                <a16:creationId xmlns:a16="http://schemas.microsoft.com/office/drawing/2014/main" id="{31A45B57-1B26-DB11-A245-4783F46955A1}"/>
              </a:ext>
            </a:extLst>
          </p:cNvPr>
          <p:cNvSpPr txBox="1"/>
          <p:nvPr userDrawn="1"/>
        </p:nvSpPr>
        <p:spPr>
          <a:xfrm>
            <a:off x="9016127" y="4359235"/>
            <a:ext cx="2753711" cy="830997"/>
          </a:xfrm>
          <a:prstGeom prst="rect">
            <a:avLst/>
          </a:prstGeom>
          <a:noFill/>
        </p:spPr>
        <p:txBody>
          <a:bodyPr wrap="square" rtlCol="0">
            <a:spAutoFit/>
          </a:bodyPr>
          <a:lstStyle/>
          <a:p>
            <a:pPr algn="ctr"/>
            <a:r>
              <a:rPr lang="en-BE" sz="2400" b="1">
                <a:solidFill>
                  <a:schemeClr val="accent5"/>
                </a:solidFill>
              </a:rPr>
              <a:t>SAFETY &amp; RELIABILITY</a:t>
            </a:r>
          </a:p>
        </p:txBody>
      </p:sp>
      <p:sp>
        <p:nvSpPr>
          <p:cNvPr id="14" name="Text Placeholder 10">
            <a:extLst>
              <a:ext uri="{FF2B5EF4-FFF2-40B4-BE49-F238E27FC236}">
                <a16:creationId xmlns:a16="http://schemas.microsoft.com/office/drawing/2014/main" id="{A5439EB4-41B0-B80F-8BD2-248083008B84}"/>
              </a:ext>
            </a:extLst>
          </p:cNvPr>
          <p:cNvSpPr>
            <a:spLocks noGrp="1"/>
          </p:cNvSpPr>
          <p:nvPr>
            <p:ph type="body" sz="quarter" idx="13" hasCustomPrompt="1"/>
          </p:nvPr>
        </p:nvSpPr>
        <p:spPr>
          <a:xfrm>
            <a:off x="838200" y="921393"/>
            <a:ext cx="9538252" cy="417444"/>
          </a:xfrm>
        </p:spPr>
        <p:txBody>
          <a:bodyPr anchor="ctr"/>
          <a:lstStyle>
            <a:lvl1pPr marL="0" indent="0">
              <a:buFontTx/>
              <a:buNone/>
              <a:defRPr>
                <a:solidFill>
                  <a:schemeClr val="accent4"/>
                </a:solidFill>
              </a:defRPr>
            </a:lvl1pPr>
          </a:lstStyle>
          <a:p>
            <a:pPr lvl="0"/>
            <a:r>
              <a:rPr lang="en-GB"/>
              <a:t>CLEPA has identified 4 strategic priorities for its members</a:t>
            </a:r>
          </a:p>
        </p:txBody>
      </p:sp>
    </p:spTree>
    <p:extLst>
      <p:ext uri="{BB962C8B-B14F-4D97-AF65-F5344CB8AC3E}">
        <p14:creationId xmlns:p14="http://schemas.microsoft.com/office/powerpoint/2010/main" val="39321228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A6166-E4D3-3F24-FFBC-5EC4CAAFAFA9}"/>
              </a:ext>
            </a:extLst>
          </p:cNvPr>
          <p:cNvSpPr>
            <a:spLocks noGrp="1"/>
          </p:cNvSpPr>
          <p:nvPr>
            <p:ph type="title" hasCustomPrompt="1"/>
          </p:nvPr>
        </p:nvSpPr>
        <p:spPr/>
        <p:txBody>
          <a:bodyPr/>
          <a:lstStyle/>
          <a:p>
            <a:r>
              <a:rPr lang="en-GB"/>
              <a:t>Click to write content or agenda</a:t>
            </a:r>
            <a:endParaRPr lang="en-BE"/>
          </a:p>
        </p:txBody>
      </p:sp>
      <p:sp>
        <p:nvSpPr>
          <p:cNvPr id="3" name="Content Placeholder 2">
            <a:extLst>
              <a:ext uri="{FF2B5EF4-FFF2-40B4-BE49-F238E27FC236}">
                <a16:creationId xmlns:a16="http://schemas.microsoft.com/office/drawing/2014/main" id="{2984B734-F7C7-5E10-FFA2-6A38D37E3727}"/>
              </a:ext>
            </a:extLst>
          </p:cNvPr>
          <p:cNvSpPr>
            <a:spLocks noGrp="1"/>
          </p:cNvSpPr>
          <p:nvPr>
            <p:ph idx="1"/>
          </p:nvPr>
        </p:nvSpPr>
        <p:spPr>
          <a:xfrm>
            <a:off x="2286000" y="1182757"/>
            <a:ext cx="9067800" cy="4994206"/>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78EEA123-C9AB-F91B-B2E7-254D8472C681}"/>
              </a:ext>
            </a:extLst>
          </p:cNvPr>
          <p:cNvSpPr>
            <a:spLocks noGrp="1"/>
          </p:cNvSpPr>
          <p:nvPr>
            <p:ph type="dt" sz="half" idx="10"/>
          </p:nvPr>
        </p:nvSpPr>
        <p:spPr/>
        <p:txBody>
          <a:bodyPr/>
          <a:lstStyle/>
          <a:p>
            <a:fld id="{A105D6D8-D38D-CB43-A0DB-ADABA2CBFC02}" type="datetime3">
              <a:rPr lang="en-US" smtClean="0"/>
              <a:t>10 September 2024</a:t>
            </a:fld>
            <a:endParaRPr lang="en-BE"/>
          </a:p>
        </p:txBody>
      </p:sp>
      <p:sp>
        <p:nvSpPr>
          <p:cNvPr id="5" name="Footer Placeholder 4">
            <a:extLst>
              <a:ext uri="{FF2B5EF4-FFF2-40B4-BE49-F238E27FC236}">
                <a16:creationId xmlns:a16="http://schemas.microsoft.com/office/drawing/2014/main" id="{13B76A20-EC1A-87B0-6A10-ED5D18E3B0E0}"/>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B33638F7-BA7E-5A0E-6B36-95B87115E0DE}"/>
              </a:ext>
            </a:extLst>
          </p:cNvPr>
          <p:cNvSpPr>
            <a:spLocks noGrp="1"/>
          </p:cNvSpPr>
          <p:nvPr>
            <p:ph type="sldNum" sz="quarter" idx="12"/>
          </p:nvPr>
        </p:nvSpPr>
        <p:spPr/>
        <p:txBody>
          <a:bodyPr/>
          <a:lstStyle/>
          <a:p>
            <a:fld id="{01B5C898-0592-3242-8777-DDCECBCEF56A}" type="slidenum">
              <a:rPr lang="en-BE" smtClean="0"/>
              <a:t>‹#›</a:t>
            </a:fld>
            <a:endParaRPr lang="en-BE"/>
          </a:p>
        </p:txBody>
      </p:sp>
    </p:spTree>
    <p:extLst>
      <p:ext uri="{BB962C8B-B14F-4D97-AF65-F5344CB8AC3E}">
        <p14:creationId xmlns:p14="http://schemas.microsoft.com/office/powerpoint/2010/main" val="23520143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94E88-2271-9DBE-085C-F5334B1CE52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BE"/>
          </a:p>
        </p:txBody>
      </p:sp>
      <p:sp>
        <p:nvSpPr>
          <p:cNvPr id="3" name="Subtitle 2">
            <a:extLst>
              <a:ext uri="{FF2B5EF4-FFF2-40B4-BE49-F238E27FC236}">
                <a16:creationId xmlns:a16="http://schemas.microsoft.com/office/drawing/2014/main" id="{308A82FE-23BA-EB7D-6AAA-C17EDD13DD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BE"/>
          </a:p>
        </p:txBody>
      </p:sp>
      <p:sp>
        <p:nvSpPr>
          <p:cNvPr id="4" name="Date Placeholder 3">
            <a:extLst>
              <a:ext uri="{FF2B5EF4-FFF2-40B4-BE49-F238E27FC236}">
                <a16:creationId xmlns:a16="http://schemas.microsoft.com/office/drawing/2014/main" id="{9CC2AB4F-FC17-AC3B-7B97-71B2321A90DA}"/>
              </a:ext>
            </a:extLst>
          </p:cNvPr>
          <p:cNvSpPr>
            <a:spLocks noGrp="1"/>
          </p:cNvSpPr>
          <p:nvPr>
            <p:ph type="dt" sz="half" idx="10"/>
          </p:nvPr>
        </p:nvSpPr>
        <p:spPr/>
        <p:txBody>
          <a:bodyPr/>
          <a:lstStyle/>
          <a:p>
            <a:fld id="{5311B16E-876F-7D48-9163-23B082B912B6}" type="datetime3">
              <a:rPr lang="en-US" smtClean="0"/>
              <a:t>10 September 2024</a:t>
            </a:fld>
            <a:endParaRPr lang="en-BE"/>
          </a:p>
        </p:txBody>
      </p:sp>
      <p:sp>
        <p:nvSpPr>
          <p:cNvPr id="5" name="Footer Placeholder 4">
            <a:extLst>
              <a:ext uri="{FF2B5EF4-FFF2-40B4-BE49-F238E27FC236}">
                <a16:creationId xmlns:a16="http://schemas.microsoft.com/office/drawing/2014/main" id="{040BA148-E583-8C10-D2F0-38F06162C0C3}"/>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F709ED45-2DA6-7015-4233-3CA035D4DA2F}"/>
              </a:ext>
            </a:extLst>
          </p:cNvPr>
          <p:cNvSpPr>
            <a:spLocks noGrp="1"/>
          </p:cNvSpPr>
          <p:nvPr>
            <p:ph type="sldNum" sz="quarter" idx="12"/>
          </p:nvPr>
        </p:nvSpPr>
        <p:spPr/>
        <p:txBody>
          <a:bodyPr/>
          <a:lstStyle/>
          <a:p>
            <a:fld id="{01B5C898-0592-3242-8777-DDCECBCEF56A}" type="slidenum">
              <a:rPr lang="en-BE" smtClean="0"/>
              <a:t>‹#›</a:t>
            </a:fld>
            <a:endParaRPr lang="en-BE"/>
          </a:p>
        </p:txBody>
      </p:sp>
    </p:spTree>
    <p:extLst>
      <p:ext uri="{BB962C8B-B14F-4D97-AF65-F5344CB8AC3E}">
        <p14:creationId xmlns:p14="http://schemas.microsoft.com/office/powerpoint/2010/main" val="14202369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A6166-E4D3-3F24-FFBC-5EC4CAAFAFA9}"/>
              </a:ext>
            </a:extLst>
          </p:cNvPr>
          <p:cNvSpPr>
            <a:spLocks noGrp="1"/>
          </p:cNvSpPr>
          <p:nvPr>
            <p:ph type="title"/>
          </p:nvPr>
        </p:nvSpPr>
        <p:spPr/>
        <p:txBody>
          <a:bodyPr>
            <a:noAutofit/>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2984B734-F7C7-5E10-FFA2-6A38D37E3727}"/>
              </a:ext>
            </a:extLst>
          </p:cNvPr>
          <p:cNvSpPr>
            <a:spLocks noGrp="1"/>
          </p:cNvSpPr>
          <p:nvPr>
            <p:ph idx="1"/>
          </p:nvPr>
        </p:nvSpPr>
        <p:spPr>
          <a:xfrm>
            <a:off x="838200" y="1570383"/>
            <a:ext cx="10515600" cy="4606580"/>
          </a:xfrm>
        </p:spPr>
        <p:txBody>
          <a:bodyPr lIns="9000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78EEA123-C9AB-F91B-B2E7-254D8472C681}"/>
              </a:ext>
            </a:extLst>
          </p:cNvPr>
          <p:cNvSpPr>
            <a:spLocks noGrp="1"/>
          </p:cNvSpPr>
          <p:nvPr>
            <p:ph type="dt" sz="half" idx="10"/>
          </p:nvPr>
        </p:nvSpPr>
        <p:spPr/>
        <p:txBody>
          <a:bodyPr/>
          <a:lstStyle/>
          <a:p>
            <a:fld id="{C82B7874-A240-454F-9ACF-7373B2B458D5}" type="datetime3">
              <a:rPr lang="en-US" smtClean="0"/>
              <a:t>10 September 2024</a:t>
            </a:fld>
            <a:endParaRPr lang="en-BE"/>
          </a:p>
        </p:txBody>
      </p:sp>
      <p:sp>
        <p:nvSpPr>
          <p:cNvPr id="5" name="Footer Placeholder 4">
            <a:extLst>
              <a:ext uri="{FF2B5EF4-FFF2-40B4-BE49-F238E27FC236}">
                <a16:creationId xmlns:a16="http://schemas.microsoft.com/office/drawing/2014/main" id="{13B76A20-EC1A-87B0-6A10-ED5D18E3B0E0}"/>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B33638F7-BA7E-5A0E-6B36-95B87115E0DE}"/>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11" name="Text Placeholder 10">
            <a:extLst>
              <a:ext uri="{FF2B5EF4-FFF2-40B4-BE49-F238E27FC236}">
                <a16:creationId xmlns:a16="http://schemas.microsoft.com/office/drawing/2014/main" id="{56E2645D-CFD1-6451-9E72-7A68C39AF563}"/>
              </a:ext>
            </a:extLst>
          </p:cNvPr>
          <p:cNvSpPr>
            <a:spLocks noGrp="1"/>
          </p:cNvSpPr>
          <p:nvPr>
            <p:ph type="body" sz="quarter" idx="13" hasCustomPrompt="1"/>
          </p:nvPr>
        </p:nvSpPr>
        <p:spPr>
          <a:xfrm>
            <a:off x="838752" y="934279"/>
            <a:ext cx="9537700" cy="417444"/>
          </a:xfrm>
        </p:spPr>
        <p:txBody>
          <a:bodyPr anchor="ctr">
            <a:noAutofit/>
          </a:bodyPr>
          <a:lstStyle>
            <a:lvl1pPr marL="0" indent="0">
              <a:buFontTx/>
              <a:buNone/>
              <a:defRPr>
                <a:solidFill>
                  <a:schemeClr val="accent4"/>
                </a:solidFill>
              </a:defRPr>
            </a:lvl1pPr>
          </a:lstStyle>
          <a:p>
            <a:pPr lvl="0"/>
            <a:r>
              <a:rPr lang="en-GB"/>
              <a:t>Click to edit subtitle text </a:t>
            </a:r>
          </a:p>
        </p:txBody>
      </p:sp>
    </p:spTree>
    <p:extLst>
      <p:ext uri="{BB962C8B-B14F-4D97-AF65-F5344CB8AC3E}">
        <p14:creationId xmlns:p14="http://schemas.microsoft.com/office/powerpoint/2010/main" val="2563914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Picture 5" descr="A white letter on a black background&#10;&#10;Description automatically generated">
            <a:extLst>
              <a:ext uri="{FF2B5EF4-FFF2-40B4-BE49-F238E27FC236}">
                <a16:creationId xmlns:a16="http://schemas.microsoft.com/office/drawing/2014/main" id="{B946B004-03E2-9914-C9CC-4CC3BF858116}"/>
              </a:ext>
            </a:extLst>
          </p:cNvPr>
          <p:cNvPicPr>
            <a:picLocks noChangeAspect="1"/>
          </p:cNvPicPr>
          <p:nvPr userDrawn="1"/>
        </p:nvPicPr>
        <p:blipFill>
          <a:blip r:embed="rId2"/>
          <a:stretch>
            <a:fillRect/>
          </a:stretch>
        </p:blipFill>
        <p:spPr>
          <a:xfrm>
            <a:off x="9795428" y="5528642"/>
            <a:ext cx="268356" cy="268356"/>
          </a:xfrm>
          <a:prstGeom prst="rect">
            <a:avLst/>
          </a:prstGeom>
        </p:spPr>
      </p:pic>
      <p:pic>
        <p:nvPicPr>
          <p:cNvPr id="8" name="Picture 7" descr="A white x on a black background&#10;&#10;Description automatically generated">
            <a:extLst>
              <a:ext uri="{FF2B5EF4-FFF2-40B4-BE49-F238E27FC236}">
                <a16:creationId xmlns:a16="http://schemas.microsoft.com/office/drawing/2014/main" id="{1711AA4A-8298-07CD-D269-72C7390FD57A}"/>
              </a:ext>
            </a:extLst>
          </p:cNvPr>
          <p:cNvPicPr>
            <a:picLocks noChangeAspect="1"/>
          </p:cNvPicPr>
          <p:nvPr userDrawn="1"/>
        </p:nvPicPr>
        <p:blipFill>
          <a:blip r:embed="rId3"/>
          <a:stretch>
            <a:fillRect/>
          </a:stretch>
        </p:blipFill>
        <p:spPr>
          <a:xfrm>
            <a:off x="9795428" y="5965964"/>
            <a:ext cx="268356" cy="268356"/>
          </a:xfrm>
          <a:prstGeom prst="rect">
            <a:avLst/>
          </a:prstGeom>
        </p:spPr>
      </p:pic>
      <p:sp>
        <p:nvSpPr>
          <p:cNvPr id="9" name="TextBox 8">
            <a:extLst>
              <a:ext uri="{FF2B5EF4-FFF2-40B4-BE49-F238E27FC236}">
                <a16:creationId xmlns:a16="http://schemas.microsoft.com/office/drawing/2014/main" id="{9D3080BE-A14D-4EA8-B24E-D132776F8B6B}"/>
              </a:ext>
            </a:extLst>
          </p:cNvPr>
          <p:cNvSpPr txBox="1"/>
          <p:nvPr userDrawn="1"/>
        </p:nvSpPr>
        <p:spPr>
          <a:xfrm>
            <a:off x="838200" y="2991337"/>
            <a:ext cx="10515600" cy="921600"/>
          </a:xfrm>
          <a:prstGeom prst="rect">
            <a:avLst/>
          </a:prstGeom>
          <a:noFill/>
        </p:spPr>
        <p:txBody>
          <a:bodyPr wrap="square" rtlCol="0">
            <a:noAutofit/>
          </a:bodyPr>
          <a:lstStyle/>
          <a:p>
            <a:pPr algn="ctr"/>
            <a:r>
              <a:rPr lang="en-BE" sz="5400" b="1">
                <a:solidFill>
                  <a:schemeClr val="bg1"/>
                </a:solidFill>
              </a:rPr>
              <a:t>Th</a:t>
            </a:r>
            <a:r>
              <a:rPr lang="en-BE" sz="5400" b="1" kern="1200">
                <a:solidFill>
                  <a:schemeClr val="bg1"/>
                </a:solidFill>
                <a:latin typeface="+mn-lt"/>
                <a:ea typeface="+mj-ea"/>
                <a:cs typeface="+mj-cs"/>
              </a:rPr>
              <a:t>ank you!</a:t>
            </a:r>
          </a:p>
        </p:txBody>
      </p:sp>
      <p:sp>
        <p:nvSpPr>
          <p:cNvPr id="10" name="TextBox 9">
            <a:extLst>
              <a:ext uri="{FF2B5EF4-FFF2-40B4-BE49-F238E27FC236}">
                <a16:creationId xmlns:a16="http://schemas.microsoft.com/office/drawing/2014/main" id="{638940B0-C1EA-9158-8B25-28F3400FF52A}"/>
              </a:ext>
            </a:extLst>
          </p:cNvPr>
          <p:cNvSpPr txBox="1"/>
          <p:nvPr userDrawn="1"/>
        </p:nvSpPr>
        <p:spPr>
          <a:xfrm>
            <a:off x="10111408" y="5913471"/>
            <a:ext cx="1875183" cy="338554"/>
          </a:xfrm>
          <a:prstGeom prst="rect">
            <a:avLst/>
          </a:prstGeom>
          <a:noFill/>
        </p:spPr>
        <p:txBody>
          <a:bodyPr wrap="square" rtlCol="0">
            <a:spAutoFit/>
          </a:bodyPr>
          <a:lstStyle/>
          <a:p>
            <a:r>
              <a:rPr lang="en-BE" sz="1600" b="0">
                <a:solidFill>
                  <a:schemeClr val="bg1"/>
                </a:solidFill>
                <a:hlinkClick r:id="rId4">
                  <a:extLst>
                    <a:ext uri="{A12FA001-AC4F-418D-AE19-62706E023703}">
                      <ahyp:hlinkClr xmlns:ahyp="http://schemas.microsoft.com/office/drawing/2018/hyperlinkcolor" val="tx"/>
                    </a:ext>
                  </a:extLst>
                </a:hlinkClick>
              </a:rPr>
              <a:t>@CLEPA_eu</a:t>
            </a:r>
            <a:endParaRPr lang="en-BE" sz="1600" b="0" kern="1200">
              <a:solidFill>
                <a:schemeClr val="bg1"/>
              </a:solidFill>
              <a:latin typeface="+mn-lt"/>
              <a:ea typeface="+mj-ea"/>
              <a:cs typeface="+mj-cs"/>
            </a:endParaRPr>
          </a:p>
        </p:txBody>
      </p:sp>
      <p:sp>
        <p:nvSpPr>
          <p:cNvPr id="12" name="TextBox 11">
            <a:extLst>
              <a:ext uri="{FF2B5EF4-FFF2-40B4-BE49-F238E27FC236}">
                <a16:creationId xmlns:a16="http://schemas.microsoft.com/office/drawing/2014/main" id="{6BA3CF76-6373-D24A-D6D5-B80BDE61EC63}"/>
              </a:ext>
            </a:extLst>
          </p:cNvPr>
          <p:cNvSpPr txBox="1"/>
          <p:nvPr userDrawn="1"/>
        </p:nvSpPr>
        <p:spPr>
          <a:xfrm>
            <a:off x="498409" y="5078693"/>
            <a:ext cx="6500190" cy="1354217"/>
          </a:xfrm>
          <a:prstGeom prst="rect">
            <a:avLst/>
          </a:prstGeom>
          <a:noFill/>
        </p:spPr>
        <p:txBody>
          <a:bodyPr wrap="square">
            <a:spAutoFit/>
          </a:bodyPr>
          <a:lstStyle/>
          <a:p>
            <a:pPr algn="l" rtl="0" fontAlgn="base"/>
            <a:r>
              <a:rPr lang="fr-FR" sz="1800" b="1" i="0" u="none" strike="noStrike">
                <a:solidFill>
                  <a:schemeClr val="bg1"/>
                </a:solidFill>
                <a:effectLst/>
                <a:latin typeface="+mn-lt"/>
              </a:rPr>
              <a:t>CLEPA</a:t>
            </a:r>
            <a:r>
              <a:rPr lang="en-US" sz="1800" b="0" i="0" u="none" strike="noStrike">
                <a:solidFill>
                  <a:schemeClr val="bg1"/>
                </a:solidFill>
                <a:effectLst/>
                <a:latin typeface="+mn-lt"/>
              </a:rPr>
              <a:t>​</a:t>
            </a:r>
          </a:p>
          <a:p>
            <a:pPr algn="l" rtl="0" fontAlgn="base"/>
            <a:r>
              <a:rPr lang="fr-FR" sz="1600" b="0" i="0" u="none" strike="noStrike">
                <a:solidFill>
                  <a:schemeClr val="bg1"/>
                </a:solidFill>
                <a:effectLst/>
                <a:latin typeface="+mj-lt"/>
              </a:rPr>
              <a:t>Cours Saint-Michel 30g</a:t>
            </a:r>
            <a:r>
              <a:rPr lang="en-US" sz="1600" b="0" i="0" u="none" strike="noStrike">
                <a:solidFill>
                  <a:schemeClr val="bg1"/>
                </a:solidFill>
                <a:effectLst/>
                <a:latin typeface="+mj-lt"/>
              </a:rPr>
              <a:t>​</a:t>
            </a:r>
          </a:p>
          <a:p>
            <a:pPr algn="l" rtl="0" fontAlgn="base"/>
            <a:r>
              <a:rPr lang="fr-FR" sz="1600" b="0" i="0" u="none" strike="noStrike">
                <a:solidFill>
                  <a:schemeClr val="bg1"/>
                </a:solidFill>
                <a:effectLst/>
                <a:latin typeface="+mj-lt"/>
              </a:rPr>
              <a:t>B-1040 Brussels, </a:t>
            </a:r>
            <a:r>
              <a:rPr lang="fr-FR" sz="1600" b="0" i="0" u="none" strike="noStrike" err="1">
                <a:solidFill>
                  <a:schemeClr val="bg1"/>
                </a:solidFill>
                <a:effectLst/>
                <a:latin typeface="+mj-lt"/>
              </a:rPr>
              <a:t>Belgium</a:t>
            </a:r>
            <a:r>
              <a:rPr lang="en-US" sz="1600" b="0" i="0" u="none" strike="noStrike">
                <a:solidFill>
                  <a:schemeClr val="bg1"/>
                </a:solidFill>
                <a:effectLst/>
                <a:latin typeface="+mj-lt"/>
              </a:rPr>
              <a:t>​</a:t>
            </a:r>
          </a:p>
          <a:p>
            <a:pPr algn="l" rtl="0" fontAlgn="base"/>
            <a:r>
              <a:rPr lang="fr-FR" sz="1600" b="0" i="0" u="none" strike="noStrike">
                <a:solidFill>
                  <a:schemeClr val="bg1"/>
                </a:solidFill>
                <a:effectLst/>
                <a:latin typeface="+mj-lt"/>
              </a:rPr>
              <a:t>+32 2 743 91 30</a:t>
            </a:r>
            <a:r>
              <a:rPr lang="en-US" sz="1600" b="0" i="0" u="none" strike="noStrike">
                <a:solidFill>
                  <a:schemeClr val="bg1"/>
                </a:solidFill>
                <a:effectLst/>
                <a:latin typeface="+mj-lt"/>
              </a:rPr>
              <a:t>​</a:t>
            </a:r>
          </a:p>
          <a:p>
            <a:pPr algn="l" rtl="0" fontAlgn="base"/>
            <a:r>
              <a:rPr lang="fr-FR" sz="1600" b="0" i="0" u="none" strike="noStrike">
                <a:solidFill>
                  <a:schemeClr val="bg1"/>
                </a:solidFill>
                <a:effectLst/>
                <a:latin typeface="Calibri" panose="020F0502020204030204" pitchFamily="34" charset="0"/>
                <a:hlinkClick r:id="rId5">
                  <a:extLst>
                    <a:ext uri="{A12FA001-AC4F-418D-AE19-62706E023703}">
                      <ahyp:hlinkClr xmlns:ahyp="http://schemas.microsoft.com/office/drawing/2018/hyperlinkcolor" val="tx"/>
                    </a:ext>
                  </a:extLst>
                </a:hlinkClick>
              </a:rPr>
              <a:t>www.clepa.eu</a:t>
            </a:r>
            <a:endParaRPr lang="en-US" sz="1600" b="0" i="0" u="none" strike="noStrike">
              <a:solidFill>
                <a:schemeClr val="bg1"/>
              </a:solidFill>
              <a:effectLst/>
              <a:latin typeface="Segoe UI" panose="020B0502040204020203" pitchFamily="34" charset="0"/>
            </a:endParaRPr>
          </a:p>
        </p:txBody>
      </p:sp>
      <p:sp>
        <p:nvSpPr>
          <p:cNvPr id="13" name="TextBox 12">
            <a:extLst>
              <a:ext uri="{FF2B5EF4-FFF2-40B4-BE49-F238E27FC236}">
                <a16:creationId xmlns:a16="http://schemas.microsoft.com/office/drawing/2014/main" id="{1FCD8386-8293-73B7-9A8D-26B13512E44C}"/>
              </a:ext>
            </a:extLst>
          </p:cNvPr>
          <p:cNvSpPr txBox="1"/>
          <p:nvPr userDrawn="1"/>
        </p:nvSpPr>
        <p:spPr>
          <a:xfrm>
            <a:off x="10111408" y="5528642"/>
            <a:ext cx="1875183" cy="338554"/>
          </a:xfrm>
          <a:prstGeom prst="rect">
            <a:avLst/>
          </a:prstGeom>
          <a:noFill/>
        </p:spPr>
        <p:txBody>
          <a:bodyPr wrap="square" rtlCol="0">
            <a:spAutoFit/>
          </a:bodyPr>
          <a:lstStyle/>
          <a:p>
            <a:r>
              <a:rPr lang="en-BE" sz="1600" b="0">
                <a:solidFill>
                  <a:schemeClr val="bg1"/>
                </a:solidFill>
                <a:hlinkClick r:id="rId6">
                  <a:extLst>
                    <a:ext uri="{A12FA001-AC4F-418D-AE19-62706E023703}">
                      <ahyp:hlinkClr xmlns:ahyp="http://schemas.microsoft.com/office/drawing/2018/hyperlinkcolor" val="tx"/>
                    </a:ext>
                  </a:extLst>
                </a:hlinkClick>
              </a:rPr>
              <a:t>@CLEPA</a:t>
            </a:r>
            <a:endParaRPr lang="en-BE" sz="1600" b="0" kern="1200">
              <a:solidFill>
                <a:schemeClr val="bg1"/>
              </a:solidFill>
              <a:latin typeface="+mn-lt"/>
              <a:ea typeface="+mj-ea"/>
              <a:cs typeface="+mj-cs"/>
            </a:endParaRPr>
          </a:p>
        </p:txBody>
      </p:sp>
    </p:spTree>
    <p:extLst>
      <p:ext uri="{BB962C8B-B14F-4D97-AF65-F5344CB8AC3E}">
        <p14:creationId xmlns:p14="http://schemas.microsoft.com/office/powerpoint/2010/main" val="31174239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A6166-E4D3-3F24-FFBC-5EC4CAAFAFA9}"/>
              </a:ext>
            </a:extLst>
          </p:cNvPr>
          <p:cNvSpPr>
            <a:spLocks noGrp="1"/>
          </p:cNvSpPr>
          <p:nvPr>
            <p:ph type="title"/>
          </p:nvPr>
        </p:nvSpPr>
        <p:spPr/>
        <p:txBody>
          <a:bodyPr>
            <a:noAutofit/>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2984B734-F7C7-5E10-FFA2-6A38D37E3727}"/>
              </a:ext>
            </a:extLst>
          </p:cNvPr>
          <p:cNvSpPr>
            <a:spLocks noGrp="1"/>
          </p:cNvSpPr>
          <p:nvPr>
            <p:ph idx="1"/>
          </p:nvPr>
        </p:nvSpPr>
        <p:spPr>
          <a:xfrm>
            <a:off x="838200" y="1570383"/>
            <a:ext cx="10515600" cy="460658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78EEA123-C9AB-F91B-B2E7-254D8472C681}"/>
              </a:ext>
            </a:extLst>
          </p:cNvPr>
          <p:cNvSpPr>
            <a:spLocks noGrp="1"/>
          </p:cNvSpPr>
          <p:nvPr>
            <p:ph type="dt" sz="half" idx="10"/>
          </p:nvPr>
        </p:nvSpPr>
        <p:spPr/>
        <p:txBody>
          <a:bodyPr/>
          <a:lstStyle/>
          <a:p>
            <a:fld id="{D70633A1-66DD-5743-9DC9-96F262ED0999}" type="datetime3">
              <a:rPr lang="en-US" smtClean="0"/>
              <a:t>10 September 2024</a:t>
            </a:fld>
            <a:endParaRPr lang="en-BE"/>
          </a:p>
        </p:txBody>
      </p:sp>
      <p:sp>
        <p:nvSpPr>
          <p:cNvPr id="5" name="Footer Placeholder 4">
            <a:extLst>
              <a:ext uri="{FF2B5EF4-FFF2-40B4-BE49-F238E27FC236}">
                <a16:creationId xmlns:a16="http://schemas.microsoft.com/office/drawing/2014/main" id="{13B76A20-EC1A-87B0-6A10-ED5D18E3B0E0}"/>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B33638F7-BA7E-5A0E-6B36-95B87115E0DE}"/>
              </a:ext>
            </a:extLst>
          </p:cNvPr>
          <p:cNvSpPr>
            <a:spLocks noGrp="1"/>
          </p:cNvSpPr>
          <p:nvPr>
            <p:ph type="sldNum" sz="quarter" idx="12"/>
          </p:nvPr>
        </p:nvSpPr>
        <p:spPr/>
        <p:txBody>
          <a:bodyPr/>
          <a:lstStyle/>
          <a:p>
            <a:fld id="{01B5C898-0592-3242-8777-DDCECBCEF56A}" type="slidenum">
              <a:rPr lang="en-BE" smtClean="0"/>
              <a:t>‹#›</a:t>
            </a:fld>
            <a:endParaRPr lang="en-BE"/>
          </a:p>
        </p:txBody>
      </p:sp>
    </p:spTree>
    <p:extLst>
      <p:ext uri="{BB962C8B-B14F-4D97-AF65-F5344CB8AC3E}">
        <p14:creationId xmlns:p14="http://schemas.microsoft.com/office/powerpoint/2010/main" val="3214700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FF460-69FA-04A7-3BC8-A54210C52302}"/>
              </a:ext>
            </a:extLst>
          </p:cNvPr>
          <p:cNvSpPr>
            <a:spLocks noGrp="1"/>
          </p:cNvSpPr>
          <p:nvPr>
            <p:ph type="title" hasCustomPrompt="1"/>
          </p:nvPr>
        </p:nvSpPr>
        <p:spPr>
          <a:xfrm>
            <a:off x="831850" y="1709738"/>
            <a:ext cx="10515600" cy="2852737"/>
          </a:xfrm>
        </p:spPr>
        <p:txBody>
          <a:bodyPr anchor="ctr">
            <a:noAutofit/>
          </a:bodyPr>
          <a:lstStyle>
            <a:lvl1pPr>
              <a:defRPr sz="5000"/>
            </a:lvl1pPr>
          </a:lstStyle>
          <a:p>
            <a:r>
              <a:rPr lang="en-GB"/>
              <a:t>Click to edit BREAKER SLIDE</a:t>
            </a:r>
            <a:endParaRPr lang="en-BE"/>
          </a:p>
        </p:txBody>
      </p:sp>
      <p:sp>
        <p:nvSpPr>
          <p:cNvPr id="3" name="Text Placeholder 2">
            <a:extLst>
              <a:ext uri="{FF2B5EF4-FFF2-40B4-BE49-F238E27FC236}">
                <a16:creationId xmlns:a16="http://schemas.microsoft.com/office/drawing/2014/main" id="{3D9AD280-382D-104F-10B3-0579EC1F6DB2}"/>
              </a:ext>
            </a:extLst>
          </p:cNvPr>
          <p:cNvSpPr>
            <a:spLocks noGrp="1"/>
          </p:cNvSpPr>
          <p:nvPr>
            <p:ph type="body" idx="1" hasCustomPrompt="1"/>
          </p:nvPr>
        </p:nvSpPr>
        <p:spPr>
          <a:xfrm>
            <a:off x="831850" y="4589463"/>
            <a:ext cx="10515600" cy="1500187"/>
          </a:xfrm>
        </p:spPr>
        <p:txBody>
          <a:bodyPr/>
          <a:lstStyle>
            <a:lvl1pPr marL="0" indent="0">
              <a:buNone/>
              <a:defRPr sz="2400">
                <a:solidFill>
                  <a:schemeClr val="tx1">
                    <a:lumMod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further information if needed</a:t>
            </a:r>
          </a:p>
        </p:txBody>
      </p:sp>
      <p:sp>
        <p:nvSpPr>
          <p:cNvPr id="4" name="Date Placeholder 3">
            <a:extLst>
              <a:ext uri="{FF2B5EF4-FFF2-40B4-BE49-F238E27FC236}">
                <a16:creationId xmlns:a16="http://schemas.microsoft.com/office/drawing/2014/main" id="{4F8C271A-A35C-1945-45E4-A30BEDF5E7FC}"/>
              </a:ext>
            </a:extLst>
          </p:cNvPr>
          <p:cNvSpPr>
            <a:spLocks noGrp="1"/>
          </p:cNvSpPr>
          <p:nvPr>
            <p:ph type="dt" sz="half" idx="10"/>
          </p:nvPr>
        </p:nvSpPr>
        <p:spPr/>
        <p:txBody>
          <a:bodyPr/>
          <a:lstStyle/>
          <a:p>
            <a:fld id="{E034BE89-360A-1846-B535-30088D7B63BD}" type="datetime3">
              <a:rPr lang="en-US" smtClean="0"/>
              <a:t>10 September 2024</a:t>
            </a:fld>
            <a:endParaRPr lang="en-BE"/>
          </a:p>
        </p:txBody>
      </p:sp>
      <p:sp>
        <p:nvSpPr>
          <p:cNvPr id="5" name="Footer Placeholder 4">
            <a:extLst>
              <a:ext uri="{FF2B5EF4-FFF2-40B4-BE49-F238E27FC236}">
                <a16:creationId xmlns:a16="http://schemas.microsoft.com/office/drawing/2014/main" id="{395FBF1D-336C-0BE8-1BD1-CD9A9891D5B5}"/>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1F2FDFBF-ECA4-8C6A-6595-7EDC4AD579F7}"/>
              </a:ext>
            </a:extLst>
          </p:cNvPr>
          <p:cNvSpPr>
            <a:spLocks noGrp="1"/>
          </p:cNvSpPr>
          <p:nvPr>
            <p:ph type="sldNum" sz="quarter" idx="12"/>
          </p:nvPr>
        </p:nvSpPr>
        <p:spPr/>
        <p:txBody>
          <a:bodyPr/>
          <a:lstStyle/>
          <a:p>
            <a:fld id="{01B5C898-0592-3242-8777-DDCECBCEF56A}" type="slidenum">
              <a:rPr lang="en-BE" smtClean="0"/>
              <a:t>‹#›</a:t>
            </a:fld>
            <a:endParaRPr lang="en-BE"/>
          </a:p>
        </p:txBody>
      </p:sp>
    </p:spTree>
    <p:extLst>
      <p:ext uri="{BB962C8B-B14F-4D97-AF65-F5344CB8AC3E}">
        <p14:creationId xmlns:p14="http://schemas.microsoft.com/office/powerpoint/2010/main" val="12381551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C7C9B-C1E3-3835-2E48-99FD54A26DF4}"/>
              </a:ext>
            </a:extLst>
          </p:cNvPr>
          <p:cNvSpPr>
            <a:spLocks noGrp="1"/>
          </p:cNvSpPr>
          <p:nvPr>
            <p:ph type="title"/>
          </p:nvPr>
        </p:nvSpPr>
        <p:spPr/>
        <p:txBody>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FBFA61C0-C3D4-231F-8EF3-5138E8D8220E}"/>
              </a:ext>
            </a:extLst>
          </p:cNvPr>
          <p:cNvSpPr>
            <a:spLocks noGrp="1"/>
          </p:cNvSpPr>
          <p:nvPr>
            <p:ph sz="half" idx="1"/>
          </p:nvPr>
        </p:nvSpPr>
        <p:spPr>
          <a:xfrm>
            <a:off x="838200" y="1825625"/>
            <a:ext cx="5181600" cy="4351338"/>
          </a:xfrm>
        </p:spPr>
        <p:txBody>
          <a:bodyPr/>
          <a:lstStyle>
            <a:lvl1pPr>
              <a:defRPr>
                <a:solidFill>
                  <a:schemeClr val="tx1">
                    <a:lumMod val="75000"/>
                  </a:schemeClr>
                </a:solidFill>
              </a:defRPr>
            </a:lvl1pPr>
            <a:lvl2pPr>
              <a:defRPr>
                <a:solidFill>
                  <a:schemeClr val="tx1">
                    <a:lumMod val="75000"/>
                  </a:schemeClr>
                </a:solidFill>
              </a:defRPr>
            </a:lvl2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Content Placeholder 3">
            <a:extLst>
              <a:ext uri="{FF2B5EF4-FFF2-40B4-BE49-F238E27FC236}">
                <a16:creationId xmlns:a16="http://schemas.microsoft.com/office/drawing/2014/main" id="{130009D0-0E95-BC67-3D62-B13086195BF9}"/>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5" name="Date Placeholder 4">
            <a:extLst>
              <a:ext uri="{FF2B5EF4-FFF2-40B4-BE49-F238E27FC236}">
                <a16:creationId xmlns:a16="http://schemas.microsoft.com/office/drawing/2014/main" id="{69E86C8A-A133-C1B8-5D0F-3A6CD64DFEC9}"/>
              </a:ext>
            </a:extLst>
          </p:cNvPr>
          <p:cNvSpPr>
            <a:spLocks noGrp="1"/>
          </p:cNvSpPr>
          <p:nvPr>
            <p:ph type="dt" sz="half" idx="10"/>
          </p:nvPr>
        </p:nvSpPr>
        <p:spPr/>
        <p:txBody>
          <a:bodyPr/>
          <a:lstStyle/>
          <a:p>
            <a:fld id="{D4A3BF66-B75C-4443-8A80-65C8F750EEE9}" type="datetime3">
              <a:rPr lang="en-US" smtClean="0"/>
              <a:t>10 September 2024</a:t>
            </a:fld>
            <a:endParaRPr lang="en-BE"/>
          </a:p>
        </p:txBody>
      </p:sp>
      <p:sp>
        <p:nvSpPr>
          <p:cNvPr id="6" name="Footer Placeholder 5">
            <a:extLst>
              <a:ext uri="{FF2B5EF4-FFF2-40B4-BE49-F238E27FC236}">
                <a16:creationId xmlns:a16="http://schemas.microsoft.com/office/drawing/2014/main" id="{2375C818-34E9-F943-D410-2CE8C08F39A8}"/>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01A21489-14B1-F89A-DA83-E795BA3299B1}"/>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8" name="Text Placeholder 10">
            <a:extLst>
              <a:ext uri="{FF2B5EF4-FFF2-40B4-BE49-F238E27FC236}">
                <a16:creationId xmlns:a16="http://schemas.microsoft.com/office/drawing/2014/main" id="{FF1E7A33-D06D-7E10-8BFD-CE3F8DED0A7C}"/>
              </a:ext>
            </a:extLst>
          </p:cNvPr>
          <p:cNvSpPr>
            <a:spLocks noGrp="1"/>
          </p:cNvSpPr>
          <p:nvPr>
            <p:ph type="body" sz="quarter" idx="13" hasCustomPrompt="1"/>
          </p:nvPr>
        </p:nvSpPr>
        <p:spPr>
          <a:xfrm>
            <a:off x="838752" y="934279"/>
            <a:ext cx="9537700" cy="417444"/>
          </a:xfrm>
        </p:spPr>
        <p:txBody>
          <a:bodyPr anchor="ctr"/>
          <a:lstStyle>
            <a:lvl1pPr marL="0" indent="0">
              <a:buFontTx/>
              <a:buNone/>
              <a:defRPr>
                <a:solidFill>
                  <a:schemeClr val="accent4"/>
                </a:solidFill>
              </a:defRPr>
            </a:lvl1pPr>
          </a:lstStyle>
          <a:p>
            <a:pPr lvl="0"/>
            <a:r>
              <a:rPr lang="en-GB"/>
              <a:t>Click to edit subtitle text</a:t>
            </a:r>
          </a:p>
        </p:txBody>
      </p:sp>
    </p:spTree>
    <p:extLst>
      <p:ext uri="{BB962C8B-B14F-4D97-AF65-F5344CB8AC3E}">
        <p14:creationId xmlns:p14="http://schemas.microsoft.com/office/powerpoint/2010/main" val="20828516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32C7CFC-806D-5B04-1B68-088BDCDD6C57}"/>
              </a:ext>
            </a:extLst>
          </p:cNvPr>
          <p:cNvSpPr>
            <a:spLocks noGrp="1"/>
          </p:cNvSpPr>
          <p:nvPr>
            <p:ph type="body" idx="1"/>
          </p:nvPr>
        </p:nvSpPr>
        <p:spPr>
          <a:xfrm>
            <a:off x="839788" y="1681163"/>
            <a:ext cx="5157787" cy="823912"/>
          </a:xfrm>
        </p:spPr>
        <p:txBody>
          <a:bodyPr anchor="ctr"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1C425F9-812C-55A8-4E4F-69448CE523F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5" name="Text Placeholder 4">
            <a:extLst>
              <a:ext uri="{FF2B5EF4-FFF2-40B4-BE49-F238E27FC236}">
                <a16:creationId xmlns:a16="http://schemas.microsoft.com/office/drawing/2014/main" id="{7E11207C-0F53-07EA-9CD4-35A0895ACAD4}"/>
              </a:ext>
            </a:extLst>
          </p:cNvPr>
          <p:cNvSpPr>
            <a:spLocks noGrp="1"/>
          </p:cNvSpPr>
          <p:nvPr>
            <p:ph type="body" sz="quarter" idx="3"/>
          </p:nvPr>
        </p:nvSpPr>
        <p:spPr>
          <a:xfrm>
            <a:off x="6172200" y="1681163"/>
            <a:ext cx="5183188" cy="823912"/>
          </a:xfrm>
        </p:spPr>
        <p:txBody>
          <a:bodyPr anchor="ctr"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B31CE9C-80F9-72D9-A6CB-84327267550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7" name="Date Placeholder 6">
            <a:extLst>
              <a:ext uri="{FF2B5EF4-FFF2-40B4-BE49-F238E27FC236}">
                <a16:creationId xmlns:a16="http://schemas.microsoft.com/office/drawing/2014/main" id="{90F0C10D-40BB-CB33-A247-5DF790EA8493}"/>
              </a:ext>
            </a:extLst>
          </p:cNvPr>
          <p:cNvSpPr>
            <a:spLocks noGrp="1"/>
          </p:cNvSpPr>
          <p:nvPr>
            <p:ph type="dt" sz="half" idx="10"/>
          </p:nvPr>
        </p:nvSpPr>
        <p:spPr/>
        <p:txBody>
          <a:bodyPr/>
          <a:lstStyle/>
          <a:p>
            <a:fld id="{CD0E125F-AD47-FE43-9176-D568B52E05EB}" type="datetime3">
              <a:rPr lang="en-US" smtClean="0"/>
              <a:t>10 September 2024</a:t>
            </a:fld>
            <a:endParaRPr lang="en-BE"/>
          </a:p>
        </p:txBody>
      </p:sp>
      <p:sp>
        <p:nvSpPr>
          <p:cNvPr id="8" name="Footer Placeholder 7">
            <a:extLst>
              <a:ext uri="{FF2B5EF4-FFF2-40B4-BE49-F238E27FC236}">
                <a16:creationId xmlns:a16="http://schemas.microsoft.com/office/drawing/2014/main" id="{072D5763-7EB2-C03F-FD06-83D7AE59A0C0}"/>
              </a:ext>
            </a:extLst>
          </p:cNvPr>
          <p:cNvSpPr>
            <a:spLocks noGrp="1"/>
          </p:cNvSpPr>
          <p:nvPr>
            <p:ph type="ftr" sz="quarter" idx="11"/>
          </p:nvPr>
        </p:nvSpPr>
        <p:spPr/>
        <p:txBody>
          <a:bodyPr/>
          <a:lstStyle/>
          <a:p>
            <a:endParaRPr lang="en-BE"/>
          </a:p>
        </p:txBody>
      </p:sp>
      <p:sp>
        <p:nvSpPr>
          <p:cNvPr id="9" name="Slide Number Placeholder 8">
            <a:extLst>
              <a:ext uri="{FF2B5EF4-FFF2-40B4-BE49-F238E27FC236}">
                <a16:creationId xmlns:a16="http://schemas.microsoft.com/office/drawing/2014/main" id="{37914BC1-E686-AD10-ABC1-5B044017763E}"/>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10" name="Title 1">
            <a:extLst>
              <a:ext uri="{FF2B5EF4-FFF2-40B4-BE49-F238E27FC236}">
                <a16:creationId xmlns:a16="http://schemas.microsoft.com/office/drawing/2014/main" id="{B1185616-EC89-4A80-26AD-5E2A3164B584}"/>
              </a:ext>
            </a:extLst>
          </p:cNvPr>
          <p:cNvSpPr>
            <a:spLocks noGrp="1"/>
          </p:cNvSpPr>
          <p:nvPr>
            <p:ph type="title"/>
          </p:nvPr>
        </p:nvSpPr>
        <p:spPr>
          <a:xfrm>
            <a:off x="838200" y="365125"/>
            <a:ext cx="9538252" cy="569153"/>
          </a:xfrm>
        </p:spPr>
        <p:txBody>
          <a:bodyPr/>
          <a:lstStyle/>
          <a:p>
            <a:r>
              <a:rPr lang="en-GB"/>
              <a:t>Click to edit Master title style</a:t>
            </a:r>
            <a:endParaRPr lang="en-BE"/>
          </a:p>
        </p:txBody>
      </p:sp>
      <p:sp>
        <p:nvSpPr>
          <p:cNvPr id="11" name="Text Placeholder 10">
            <a:extLst>
              <a:ext uri="{FF2B5EF4-FFF2-40B4-BE49-F238E27FC236}">
                <a16:creationId xmlns:a16="http://schemas.microsoft.com/office/drawing/2014/main" id="{6C6B746C-F6DF-406C-7410-11B4F853057C}"/>
              </a:ext>
            </a:extLst>
          </p:cNvPr>
          <p:cNvSpPr>
            <a:spLocks noGrp="1"/>
          </p:cNvSpPr>
          <p:nvPr>
            <p:ph type="body" sz="quarter" idx="13" hasCustomPrompt="1"/>
          </p:nvPr>
        </p:nvSpPr>
        <p:spPr>
          <a:xfrm>
            <a:off x="838752" y="934279"/>
            <a:ext cx="9537700" cy="417444"/>
          </a:xfrm>
        </p:spPr>
        <p:txBody>
          <a:bodyPr anchor="ctr"/>
          <a:lstStyle>
            <a:lvl1pPr marL="0" indent="0">
              <a:buFontTx/>
              <a:buNone/>
              <a:defRPr>
                <a:solidFill>
                  <a:schemeClr val="accent4"/>
                </a:solidFill>
              </a:defRPr>
            </a:lvl1pPr>
          </a:lstStyle>
          <a:p>
            <a:pPr lvl="0"/>
            <a:r>
              <a:rPr lang="en-GB"/>
              <a:t>Click to edit subtitle text </a:t>
            </a:r>
          </a:p>
        </p:txBody>
      </p:sp>
    </p:spTree>
    <p:extLst>
      <p:ext uri="{BB962C8B-B14F-4D97-AF65-F5344CB8AC3E}">
        <p14:creationId xmlns:p14="http://schemas.microsoft.com/office/powerpoint/2010/main" val="10044422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9F0D7E-D290-02E1-29C0-79F646C2FC53}"/>
              </a:ext>
            </a:extLst>
          </p:cNvPr>
          <p:cNvSpPr>
            <a:spLocks noGrp="1"/>
          </p:cNvSpPr>
          <p:nvPr>
            <p:ph idx="1"/>
          </p:nvPr>
        </p:nvSpPr>
        <p:spPr>
          <a:xfrm>
            <a:off x="5180012" y="1238081"/>
            <a:ext cx="6172200" cy="4649335"/>
          </a:xfrm>
        </p:spPr>
        <p:txBody>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5" name="Date Placeholder 4">
            <a:extLst>
              <a:ext uri="{FF2B5EF4-FFF2-40B4-BE49-F238E27FC236}">
                <a16:creationId xmlns:a16="http://schemas.microsoft.com/office/drawing/2014/main" id="{5FA29DC4-AD1B-DE81-8F8C-CEC8124FD78D}"/>
              </a:ext>
            </a:extLst>
          </p:cNvPr>
          <p:cNvSpPr>
            <a:spLocks noGrp="1"/>
          </p:cNvSpPr>
          <p:nvPr>
            <p:ph type="dt" sz="half" idx="10"/>
          </p:nvPr>
        </p:nvSpPr>
        <p:spPr/>
        <p:txBody>
          <a:bodyPr/>
          <a:lstStyle/>
          <a:p>
            <a:fld id="{47D42932-47AB-CF46-B52D-9BB5D9188290}" type="datetime3">
              <a:rPr lang="en-US" smtClean="0"/>
              <a:t>10 September 2024</a:t>
            </a:fld>
            <a:endParaRPr lang="en-BE"/>
          </a:p>
        </p:txBody>
      </p:sp>
      <p:sp>
        <p:nvSpPr>
          <p:cNvPr id="6" name="Footer Placeholder 5">
            <a:extLst>
              <a:ext uri="{FF2B5EF4-FFF2-40B4-BE49-F238E27FC236}">
                <a16:creationId xmlns:a16="http://schemas.microsoft.com/office/drawing/2014/main" id="{13266769-C7D3-980A-E425-A5D916BD5E05}"/>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FEA2993D-61B0-67BF-9096-C4CD61286DA7}"/>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8" name="Title 1">
            <a:extLst>
              <a:ext uri="{FF2B5EF4-FFF2-40B4-BE49-F238E27FC236}">
                <a16:creationId xmlns:a16="http://schemas.microsoft.com/office/drawing/2014/main" id="{C3CC02B3-D52F-13EC-5EA1-59BC328273B2}"/>
              </a:ext>
            </a:extLst>
          </p:cNvPr>
          <p:cNvSpPr>
            <a:spLocks noGrp="1"/>
          </p:cNvSpPr>
          <p:nvPr>
            <p:ph type="title"/>
          </p:nvPr>
        </p:nvSpPr>
        <p:spPr>
          <a:xfrm>
            <a:off x="839788" y="457200"/>
            <a:ext cx="3932237" cy="1113183"/>
          </a:xfrm>
        </p:spPr>
        <p:txBody>
          <a:bodyPr anchor="ctr"/>
          <a:lstStyle>
            <a:lvl1pPr>
              <a:defRPr sz="3200"/>
            </a:lvl1pPr>
          </a:lstStyle>
          <a:p>
            <a:r>
              <a:rPr lang="en-GB"/>
              <a:t>Click to edit Master title style</a:t>
            </a:r>
            <a:endParaRPr lang="en-BE"/>
          </a:p>
        </p:txBody>
      </p:sp>
      <p:sp>
        <p:nvSpPr>
          <p:cNvPr id="9" name="Text Placeholder 10">
            <a:extLst>
              <a:ext uri="{FF2B5EF4-FFF2-40B4-BE49-F238E27FC236}">
                <a16:creationId xmlns:a16="http://schemas.microsoft.com/office/drawing/2014/main" id="{AAFAE45F-7E08-721E-F67D-28A5B341CFCC}"/>
              </a:ext>
            </a:extLst>
          </p:cNvPr>
          <p:cNvSpPr>
            <a:spLocks noGrp="1"/>
          </p:cNvSpPr>
          <p:nvPr>
            <p:ph type="body" sz="quarter" idx="13" hasCustomPrompt="1"/>
          </p:nvPr>
        </p:nvSpPr>
        <p:spPr>
          <a:xfrm>
            <a:off x="836612" y="1580323"/>
            <a:ext cx="3932237" cy="410524"/>
          </a:xfrm>
        </p:spPr>
        <p:txBody>
          <a:bodyPr anchor="ctr"/>
          <a:lstStyle>
            <a:lvl1pPr marL="0" indent="0">
              <a:buFontTx/>
              <a:buNone/>
              <a:defRPr>
                <a:solidFill>
                  <a:schemeClr val="accent4"/>
                </a:solidFill>
              </a:defRPr>
            </a:lvl1pPr>
          </a:lstStyle>
          <a:p>
            <a:pPr lvl="0"/>
            <a:r>
              <a:rPr lang="en-GB"/>
              <a:t>Click to edit subtitle text</a:t>
            </a:r>
          </a:p>
        </p:txBody>
      </p:sp>
      <p:sp>
        <p:nvSpPr>
          <p:cNvPr id="10" name="Text Placeholder 3">
            <a:extLst>
              <a:ext uri="{FF2B5EF4-FFF2-40B4-BE49-F238E27FC236}">
                <a16:creationId xmlns:a16="http://schemas.microsoft.com/office/drawing/2014/main" id="{9C7AE368-49A4-406C-EB32-C56BA833CC10}"/>
              </a:ext>
            </a:extLst>
          </p:cNvPr>
          <p:cNvSpPr>
            <a:spLocks noGrp="1"/>
          </p:cNvSpPr>
          <p:nvPr>
            <p:ph type="body" sz="half" idx="2"/>
          </p:nvPr>
        </p:nvSpPr>
        <p:spPr>
          <a:xfrm>
            <a:off x="839788" y="2474844"/>
            <a:ext cx="3932237" cy="3394144"/>
          </a:xfrm>
        </p:spPr>
        <p:txBody>
          <a:bodyPr>
            <a:noAutofit/>
          </a:bodyPr>
          <a:lstStyle>
            <a:lvl1pPr marL="0" indent="0">
              <a:buNone/>
              <a:defRPr sz="2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Tree>
    <p:extLst>
      <p:ext uri="{BB962C8B-B14F-4D97-AF65-F5344CB8AC3E}">
        <p14:creationId xmlns:p14="http://schemas.microsoft.com/office/powerpoint/2010/main" val="20547771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8A117-9DB5-6016-8DE8-DAF67EBB77D6}"/>
              </a:ext>
            </a:extLst>
          </p:cNvPr>
          <p:cNvSpPr>
            <a:spLocks noGrp="1"/>
          </p:cNvSpPr>
          <p:nvPr>
            <p:ph type="title"/>
          </p:nvPr>
        </p:nvSpPr>
        <p:spPr>
          <a:xfrm>
            <a:off x="839788" y="457200"/>
            <a:ext cx="3932237" cy="1113183"/>
          </a:xfrm>
        </p:spPr>
        <p:txBody>
          <a:bodyPr anchor="ctr"/>
          <a:lstStyle>
            <a:lvl1pPr>
              <a:defRPr sz="3200"/>
            </a:lvl1pPr>
          </a:lstStyle>
          <a:p>
            <a:r>
              <a:rPr lang="en-GB"/>
              <a:t>Click to edit Master title style</a:t>
            </a:r>
            <a:endParaRPr lang="en-BE"/>
          </a:p>
        </p:txBody>
      </p:sp>
      <p:sp>
        <p:nvSpPr>
          <p:cNvPr id="3" name="Picture Placeholder 2">
            <a:extLst>
              <a:ext uri="{FF2B5EF4-FFF2-40B4-BE49-F238E27FC236}">
                <a16:creationId xmlns:a16="http://schemas.microsoft.com/office/drawing/2014/main" id="{1D645446-FDEF-74AF-2996-FDC7233D404F}"/>
              </a:ext>
            </a:extLst>
          </p:cNvPr>
          <p:cNvSpPr>
            <a:spLocks noGrp="1"/>
          </p:cNvSpPr>
          <p:nvPr>
            <p:ph type="pic" idx="1"/>
          </p:nvPr>
        </p:nvSpPr>
        <p:spPr>
          <a:xfrm>
            <a:off x="5183188" y="1173345"/>
            <a:ext cx="6172200" cy="468770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E"/>
          </a:p>
        </p:txBody>
      </p:sp>
      <p:sp>
        <p:nvSpPr>
          <p:cNvPr id="4" name="Text Placeholder 3">
            <a:extLst>
              <a:ext uri="{FF2B5EF4-FFF2-40B4-BE49-F238E27FC236}">
                <a16:creationId xmlns:a16="http://schemas.microsoft.com/office/drawing/2014/main" id="{C80A5DFE-E5E4-82DA-CE50-E3308CA1D123}"/>
              </a:ext>
            </a:extLst>
          </p:cNvPr>
          <p:cNvSpPr>
            <a:spLocks noGrp="1"/>
          </p:cNvSpPr>
          <p:nvPr>
            <p:ph type="body" sz="half" idx="2"/>
          </p:nvPr>
        </p:nvSpPr>
        <p:spPr>
          <a:xfrm>
            <a:off x="839788" y="2474844"/>
            <a:ext cx="3932237" cy="3394144"/>
          </a:xfrm>
        </p:spPr>
        <p:txBody>
          <a:bodyPr>
            <a:normAutofit/>
          </a:bodyPr>
          <a:lstStyle>
            <a:lvl1pPr marL="0" indent="0">
              <a:buNone/>
              <a:defRPr sz="2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89CC558-0BE2-3ADC-5E7B-437FAB799E0D}"/>
              </a:ext>
            </a:extLst>
          </p:cNvPr>
          <p:cNvSpPr>
            <a:spLocks noGrp="1"/>
          </p:cNvSpPr>
          <p:nvPr>
            <p:ph type="dt" sz="half" idx="10"/>
          </p:nvPr>
        </p:nvSpPr>
        <p:spPr/>
        <p:txBody>
          <a:bodyPr/>
          <a:lstStyle/>
          <a:p>
            <a:fld id="{D4D6D811-6609-9042-A599-79744C1B745A}" type="datetime3">
              <a:rPr lang="en-US" smtClean="0"/>
              <a:t>10 September 2024</a:t>
            </a:fld>
            <a:endParaRPr lang="en-BE"/>
          </a:p>
        </p:txBody>
      </p:sp>
      <p:sp>
        <p:nvSpPr>
          <p:cNvPr id="6" name="Footer Placeholder 5">
            <a:extLst>
              <a:ext uri="{FF2B5EF4-FFF2-40B4-BE49-F238E27FC236}">
                <a16:creationId xmlns:a16="http://schemas.microsoft.com/office/drawing/2014/main" id="{88736455-4998-0FFC-2767-E9E22575905F}"/>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DBB9B449-7491-37B8-5675-80260787E950}"/>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9" name="Text Placeholder 10">
            <a:extLst>
              <a:ext uri="{FF2B5EF4-FFF2-40B4-BE49-F238E27FC236}">
                <a16:creationId xmlns:a16="http://schemas.microsoft.com/office/drawing/2014/main" id="{0F4862A8-B11C-DBDF-C5B7-B9A6C9808809}"/>
              </a:ext>
            </a:extLst>
          </p:cNvPr>
          <p:cNvSpPr>
            <a:spLocks noGrp="1"/>
          </p:cNvSpPr>
          <p:nvPr>
            <p:ph type="body" sz="quarter" idx="13" hasCustomPrompt="1"/>
          </p:nvPr>
        </p:nvSpPr>
        <p:spPr>
          <a:xfrm>
            <a:off x="836612" y="1580323"/>
            <a:ext cx="3932237" cy="410524"/>
          </a:xfrm>
        </p:spPr>
        <p:txBody>
          <a:bodyPr anchor="ctr"/>
          <a:lstStyle>
            <a:lvl1pPr marL="0" indent="0">
              <a:buFontTx/>
              <a:buNone/>
              <a:defRPr>
                <a:solidFill>
                  <a:schemeClr val="accent4"/>
                </a:solidFill>
              </a:defRPr>
            </a:lvl1pPr>
          </a:lstStyle>
          <a:p>
            <a:pPr lvl="0"/>
            <a:r>
              <a:rPr lang="en-GB"/>
              <a:t>Click to edit subtitle text</a:t>
            </a:r>
          </a:p>
        </p:txBody>
      </p:sp>
    </p:spTree>
    <p:extLst>
      <p:ext uri="{BB962C8B-B14F-4D97-AF65-F5344CB8AC3E}">
        <p14:creationId xmlns:p14="http://schemas.microsoft.com/office/powerpoint/2010/main" val="13482701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CB5C9E3-CC93-7057-CA96-93FA43CEB7DA}"/>
              </a:ext>
            </a:extLst>
          </p:cNvPr>
          <p:cNvSpPr txBox="1"/>
          <p:nvPr userDrawn="1"/>
        </p:nvSpPr>
        <p:spPr>
          <a:xfrm>
            <a:off x="838476" y="890058"/>
            <a:ext cx="9538252" cy="461665"/>
          </a:xfrm>
          <a:prstGeom prst="rect">
            <a:avLst/>
          </a:prstGeom>
          <a:noFill/>
        </p:spPr>
        <p:txBody>
          <a:bodyPr wrap="square" rtlCol="0">
            <a:spAutoFit/>
          </a:bodyPr>
          <a:lstStyle/>
          <a:p>
            <a:r>
              <a:rPr lang="en-BE" sz="2400" kern="1200">
                <a:solidFill>
                  <a:schemeClr val="accent4"/>
                </a:solidFill>
                <a:latin typeface="+mn-lt"/>
                <a:ea typeface="+mn-ea"/>
                <a:cs typeface="+mn-cs"/>
              </a:rPr>
              <a:t>Ensure strict performance in areas of: </a:t>
            </a:r>
          </a:p>
        </p:txBody>
      </p:sp>
      <p:sp>
        <p:nvSpPr>
          <p:cNvPr id="12" name="TextBox 11">
            <a:extLst>
              <a:ext uri="{FF2B5EF4-FFF2-40B4-BE49-F238E27FC236}">
                <a16:creationId xmlns:a16="http://schemas.microsoft.com/office/drawing/2014/main" id="{AC72E0FE-8310-B42F-3D7A-96E04E3CC1B1}"/>
              </a:ext>
            </a:extLst>
          </p:cNvPr>
          <p:cNvSpPr txBox="1"/>
          <p:nvPr userDrawn="1"/>
        </p:nvSpPr>
        <p:spPr>
          <a:xfrm>
            <a:off x="838200" y="341924"/>
            <a:ext cx="7847771" cy="615553"/>
          </a:xfrm>
          <a:prstGeom prst="rect">
            <a:avLst/>
          </a:prstGeom>
          <a:noFill/>
        </p:spPr>
        <p:txBody>
          <a:bodyPr wrap="square">
            <a:spAutoFit/>
          </a:bodyPr>
          <a:lstStyle/>
          <a:p>
            <a:r>
              <a:rPr lang="en-GB" sz="3400" b="1" kern="1200" cap="all" baseline="0">
                <a:gradFill>
                  <a:gsLst>
                    <a:gs pos="0">
                      <a:srgbClr val="011744"/>
                    </a:gs>
                    <a:gs pos="100000">
                      <a:srgbClr val="276F9E"/>
                    </a:gs>
                  </a:gsLst>
                  <a:lin ang="0" scaled="0"/>
                </a:gradFill>
                <a:latin typeface="+mn-lt"/>
                <a:ea typeface="+mj-ea"/>
                <a:cs typeface="+mj-cs"/>
              </a:rPr>
              <a:t>CLEPA Competition Compliance Policy</a:t>
            </a:r>
            <a:endParaRPr lang="en-BE" sz="3400" b="1" kern="1200" cap="all" baseline="0">
              <a:gradFill>
                <a:gsLst>
                  <a:gs pos="0">
                    <a:srgbClr val="011744"/>
                  </a:gs>
                  <a:gs pos="100000">
                    <a:srgbClr val="276F9E"/>
                  </a:gs>
                </a:gsLst>
                <a:lin ang="0" scaled="0"/>
              </a:gradFill>
              <a:latin typeface="+mn-lt"/>
              <a:ea typeface="+mj-ea"/>
              <a:cs typeface="+mj-cs"/>
            </a:endParaRPr>
          </a:p>
        </p:txBody>
      </p:sp>
      <p:sp>
        <p:nvSpPr>
          <p:cNvPr id="3" name="Date Placeholder 2">
            <a:extLst>
              <a:ext uri="{FF2B5EF4-FFF2-40B4-BE49-F238E27FC236}">
                <a16:creationId xmlns:a16="http://schemas.microsoft.com/office/drawing/2014/main" id="{7117FD31-ADAA-EC03-40FF-3C4D3F846854}"/>
              </a:ext>
            </a:extLst>
          </p:cNvPr>
          <p:cNvSpPr>
            <a:spLocks noGrp="1"/>
          </p:cNvSpPr>
          <p:nvPr>
            <p:ph type="dt" sz="half" idx="10"/>
          </p:nvPr>
        </p:nvSpPr>
        <p:spPr/>
        <p:txBody>
          <a:bodyPr/>
          <a:lstStyle/>
          <a:p>
            <a:fld id="{0C063EC5-AF9B-434A-A378-AC5B6F42F7AE}" type="datetime3">
              <a:rPr lang="en-US" smtClean="0"/>
              <a:t>10 September 2024</a:t>
            </a:fld>
            <a:endParaRPr lang="en-BE"/>
          </a:p>
        </p:txBody>
      </p:sp>
      <p:sp>
        <p:nvSpPr>
          <p:cNvPr id="4" name="Slide Number Placeholder 3">
            <a:extLst>
              <a:ext uri="{FF2B5EF4-FFF2-40B4-BE49-F238E27FC236}">
                <a16:creationId xmlns:a16="http://schemas.microsoft.com/office/drawing/2014/main" id="{91085294-F2B4-DFEE-10AF-6A0E0FAFF3B0}"/>
              </a:ext>
            </a:extLst>
          </p:cNvPr>
          <p:cNvSpPr>
            <a:spLocks noGrp="1"/>
          </p:cNvSpPr>
          <p:nvPr>
            <p:ph type="sldNum" sz="quarter" idx="11"/>
          </p:nvPr>
        </p:nvSpPr>
        <p:spPr/>
        <p:txBody>
          <a:bodyPr/>
          <a:lstStyle/>
          <a:p>
            <a:fld id="{01B5C898-0592-3242-8777-DDCECBCEF56A}" type="slidenum">
              <a:rPr lang="en-BE" smtClean="0"/>
              <a:pPr/>
              <a:t>‹#›</a:t>
            </a:fld>
            <a:endParaRPr lang="en-BE"/>
          </a:p>
        </p:txBody>
      </p:sp>
      <p:sp>
        <p:nvSpPr>
          <p:cNvPr id="5" name="Footer Placeholder 4">
            <a:extLst>
              <a:ext uri="{FF2B5EF4-FFF2-40B4-BE49-F238E27FC236}">
                <a16:creationId xmlns:a16="http://schemas.microsoft.com/office/drawing/2014/main" id="{30310A75-5FA9-DEAF-C0CF-C14EAF7EC2A9}"/>
              </a:ext>
            </a:extLst>
          </p:cNvPr>
          <p:cNvSpPr>
            <a:spLocks noGrp="1"/>
          </p:cNvSpPr>
          <p:nvPr>
            <p:ph type="ftr" sz="quarter" idx="12"/>
          </p:nvPr>
        </p:nvSpPr>
        <p:spPr/>
        <p:txBody>
          <a:bodyPr/>
          <a:lstStyle/>
          <a:p>
            <a:endParaRPr lang="en-BE"/>
          </a:p>
        </p:txBody>
      </p:sp>
      <p:sp>
        <p:nvSpPr>
          <p:cNvPr id="18" name="TextBox 17">
            <a:extLst>
              <a:ext uri="{FF2B5EF4-FFF2-40B4-BE49-F238E27FC236}">
                <a16:creationId xmlns:a16="http://schemas.microsoft.com/office/drawing/2014/main" id="{23BD0181-42D3-31F3-ABDF-427D0D177018}"/>
              </a:ext>
            </a:extLst>
          </p:cNvPr>
          <p:cNvSpPr txBox="1"/>
          <p:nvPr userDrawn="1"/>
        </p:nvSpPr>
        <p:spPr>
          <a:xfrm>
            <a:off x="838200" y="1840390"/>
            <a:ext cx="10658171" cy="4755148"/>
          </a:xfrm>
          <a:prstGeom prst="rect">
            <a:avLst/>
          </a:prstGeom>
          <a:noFill/>
        </p:spPr>
        <p:txBody>
          <a:bodyPr wrap="square" rtlCol="0">
            <a:spAutoFit/>
          </a:bodyPr>
          <a:lstStyle/>
          <a:p>
            <a:pPr marL="0" indent="0">
              <a:spcBef>
                <a:spcPts val="1800"/>
              </a:spcBef>
              <a:buNone/>
              <a:defRPr/>
            </a:pPr>
            <a:r>
              <a:rPr lang="en-GB" sz="1700" b="1" u="sng">
                <a:solidFill>
                  <a:srgbClr val="0F1F60"/>
                </a:solidFill>
              </a:rPr>
              <a:t>Recordkeeping</a:t>
            </a:r>
            <a:r>
              <a:rPr lang="en-GB" sz="1700" b="1">
                <a:solidFill>
                  <a:srgbClr val="0F1F60"/>
                </a:solidFill>
              </a:rPr>
              <a:t>:</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Have an agenda and minutes which accurately reflect the matters which occur, including “Any other Business”;</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Ensure the review of agendas, minutes and other important documents by appropriate staff or counsel, in advance of distribution;</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Fully describe the purposes, structures and authorities of the groups.</a:t>
            </a:r>
          </a:p>
          <a:p>
            <a:pPr marL="0" indent="0">
              <a:spcBef>
                <a:spcPts val="1800"/>
              </a:spcBef>
              <a:buNone/>
              <a:defRPr/>
            </a:pPr>
            <a:r>
              <a:rPr lang="en-GB" sz="1700" b="1" u="sng">
                <a:solidFill>
                  <a:srgbClr val="0F1F60"/>
                </a:solidFill>
              </a:rPr>
              <a:t>Oversight / supervision</a:t>
            </a:r>
            <a:r>
              <a:rPr lang="en-GB" sz="1700" b="1">
                <a:solidFill>
                  <a:srgbClr val="0F1F60"/>
                </a:solidFill>
              </a:rPr>
              <a:t>:</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Consult with appropriate counsel on all questions which might be related to competition law;</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Limit meeting discussion to agenda topics;</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Provide each attendee with a copy of this checklist and have a copy available for reference at all meetings.</a:t>
            </a:r>
          </a:p>
          <a:p>
            <a:pPr marL="0" indent="0">
              <a:spcBef>
                <a:spcPts val="1800"/>
              </a:spcBef>
              <a:buNone/>
              <a:defRPr/>
            </a:pPr>
            <a:r>
              <a:rPr lang="en-GB" sz="1700" b="1" u="sng">
                <a:solidFill>
                  <a:srgbClr val="0F1F60"/>
                </a:solidFill>
              </a:rPr>
              <a:t>Vigilance</a:t>
            </a:r>
            <a:r>
              <a:rPr lang="en-GB" sz="1700" b="1">
                <a:solidFill>
                  <a:srgbClr val="0F1F60"/>
                </a:solidFill>
              </a:rPr>
              <a:t>:</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Protest any discussion or meeting activities which appear to violate the checklist;</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Ask for those activities to be stopped so that appropriate legal check can be made by counsel;</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Disassociate yourself from any such discussion or activities and for the attendees;</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Leave any meeting in which they continue (and have it included in the minutes);</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Report any violations to the Chairman of the CLEPA Legal Advisory Group.</a:t>
            </a:r>
            <a:endParaRPr lang="en-BE" sz="1700">
              <a:solidFill>
                <a:srgbClr val="0F1F60"/>
              </a:solidFill>
            </a:endParaRPr>
          </a:p>
          <a:p>
            <a:endParaRPr lang="en-BE"/>
          </a:p>
        </p:txBody>
      </p:sp>
    </p:spTree>
    <p:extLst>
      <p:ext uri="{BB962C8B-B14F-4D97-AF65-F5344CB8AC3E}">
        <p14:creationId xmlns:p14="http://schemas.microsoft.com/office/powerpoint/2010/main" val="10740033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986D1DD-8E05-A4A9-59C5-5AE4DEE3FA03}"/>
              </a:ext>
            </a:extLst>
          </p:cNvPr>
          <p:cNvSpPr>
            <a:spLocks noGrp="1"/>
          </p:cNvSpPr>
          <p:nvPr>
            <p:ph type="dt" sz="half" idx="10"/>
          </p:nvPr>
        </p:nvSpPr>
        <p:spPr/>
        <p:txBody>
          <a:bodyPr/>
          <a:lstStyle/>
          <a:p>
            <a:fld id="{3FC548C6-4123-A646-92A2-CC00A3B1C7CD}" type="datetime3">
              <a:rPr lang="en-US" smtClean="0"/>
              <a:t>10 September 2024</a:t>
            </a:fld>
            <a:endParaRPr lang="en-BE"/>
          </a:p>
        </p:txBody>
      </p:sp>
      <p:sp>
        <p:nvSpPr>
          <p:cNvPr id="4" name="Footer Placeholder 3">
            <a:extLst>
              <a:ext uri="{FF2B5EF4-FFF2-40B4-BE49-F238E27FC236}">
                <a16:creationId xmlns:a16="http://schemas.microsoft.com/office/drawing/2014/main" id="{6E505541-B685-37C7-C693-B539878AF149}"/>
              </a:ext>
            </a:extLst>
          </p:cNvPr>
          <p:cNvSpPr>
            <a:spLocks noGrp="1"/>
          </p:cNvSpPr>
          <p:nvPr>
            <p:ph type="ftr" sz="quarter" idx="11"/>
          </p:nvPr>
        </p:nvSpPr>
        <p:spPr/>
        <p:txBody>
          <a:bodyPr/>
          <a:lstStyle/>
          <a:p>
            <a:endParaRPr lang="en-BE"/>
          </a:p>
        </p:txBody>
      </p:sp>
      <p:sp>
        <p:nvSpPr>
          <p:cNvPr id="5" name="Slide Number Placeholder 4">
            <a:extLst>
              <a:ext uri="{FF2B5EF4-FFF2-40B4-BE49-F238E27FC236}">
                <a16:creationId xmlns:a16="http://schemas.microsoft.com/office/drawing/2014/main" id="{1AE6127B-4DE1-6C9D-133A-F38253B26A6C}"/>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8" name="TextBox 7">
            <a:extLst>
              <a:ext uri="{FF2B5EF4-FFF2-40B4-BE49-F238E27FC236}">
                <a16:creationId xmlns:a16="http://schemas.microsoft.com/office/drawing/2014/main" id="{A17E59CF-BD0A-A995-1AB8-B5EA970B8005}"/>
              </a:ext>
            </a:extLst>
          </p:cNvPr>
          <p:cNvSpPr txBox="1"/>
          <p:nvPr userDrawn="1"/>
        </p:nvSpPr>
        <p:spPr>
          <a:xfrm>
            <a:off x="838200" y="1840390"/>
            <a:ext cx="10658171" cy="4216539"/>
          </a:xfrm>
          <a:prstGeom prst="rect">
            <a:avLst/>
          </a:prstGeom>
          <a:noFill/>
        </p:spPr>
        <p:txBody>
          <a:bodyPr wrap="square" rtlCol="0">
            <a:spAutoFit/>
          </a:bodyPr>
          <a:lstStyle/>
          <a:p>
            <a:pPr marL="0" indent="0">
              <a:spcBef>
                <a:spcPts val="1800"/>
              </a:spcBef>
              <a:buNone/>
              <a:defRPr/>
            </a:pPr>
            <a:r>
              <a:rPr lang="en-GB" sz="1700" b="1" u="sng">
                <a:solidFill>
                  <a:srgbClr val="0F1F60"/>
                </a:solidFill>
              </a:rPr>
              <a:t>Price, including</a:t>
            </a:r>
            <a:r>
              <a:rPr lang="en-GB" sz="1700" b="1">
                <a:solidFill>
                  <a:srgbClr val="0F1F60"/>
                </a:solidFill>
              </a:rPr>
              <a:t>:</a:t>
            </a:r>
          </a:p>
          <a:p>
            <a:pPr marL="628650" lvl="1" indent="-447675">
              <a:spcBef>
                <a:spcPts val="0"/>
              </a:spcBef>
              <a:buClr>
                <a:srgbClr val="FF0000"/>
              </a:buClr>
              <a:buFont typeface="Arial" panose="020B0604020202020204" pitchFamily="34" charset="0"/>
              <a:buChar char="x"/>
              <a:defRPr/>
            </a:pPr>
            <a:r>
              <a:rPr lang="en-GB" sz="1700">
                <a:solidFill>
                  <a:srgbClr val="0F1F60"/>
                </a:solidFill>
              </a:rPr>
              <a:t>Prices, price changes, price differentials, discounts, allowances, credit terms, etc.;</a:t>
            </a:r>
          </a:p>
          <a:p>
            <a:pPr marL="628650" lvl="1" indent="-447675">
              <a:spcBef>
                <a:spcPts val="0"/>
              </a:spcBef>
              <a:buClr>
                <a:srgbClr val="FF0000"/>
              </a:buClr>
              <a:buFont typeface="Arial" panose="020B0604020202020204" pitchFamily="34" charset="0"/>
              <a:buChar char="x"/>
              <a:defRPr/>
            </a:pPr>
            <a:r>
              <a:rPr lang="en-GB" sz="1700">
                <a:solidFill>
                  <a:srgbClr val="0F1F60"/>
                </a:solidFill>
              </a:rPr>
              <a:t>Individual company elements that make up pricing on costs, production, inventories, sales, etc.; </a:t>
            </a:r>
          </a:p>
          <a:p>
            <a:pPr marL="628650" lvl="1" indent="-447675">
              <a:spcBef>
                <a:spcPts val="0"/>
              </a:spcBef>
              <a:buClr>
                <a:srgbClr val="FF0000"/>
              </a:buClr>
              <a:buFont typeface="Arial" panose="020B0604020202020204" pitchFamily="34" charset="0"/>
              <a:buChar char="x"/>
              <a:defRPr/>
            </a:pPr>
            <a:r>
              <a:rPr lang="en-GB" sz="1700">
                <a:solidFill>
                  <a:srgbClr val="0F1F60"/>
                </a:solidFill>
              </a:rPr>
              <a:t>Rates or rate policies for individual shipments, including basing point systems, zone prices, freight, etc.;</a:t>
            </a:r>
          </a:p>
          <a:p>
            <a:pPr marL="628650" lvl="1" indent="-447675">
              <a:spcBef>
                <a:spcPts val="0"/>
              </a:spcBef>
              <a:buClr>
                <a:srgbClr val="FF0000"/>
              </a:buClr>
              <a:buFont typeface="Arial" panose="020B0604020202020204" pitchFamily="34" charset="0"/>
              <a:buChar char="x"/>
              <a:defRPr/>
            </a:pPr>
            <a:r>
              <a:rPr lang="en-GB" sz="1700">
                <a:solidFill>
                  <a:srgbClr val="0F1F60"/>
                </a:solidFill>
              </a:rPr>
              <a:t>Other commercially sensitive terms and conditions.</a:t>
            </a:r>
          </a:p>
          <a:p>
            <a:pPr marL="0" indent="0">
              <a:spcBef>
                <a:spcPts val="1800"/>
              </a:spcBef>
              <a:buNone/>
              <a:defRPr/>
            </a:pPr>
            <a:r>
              <a:rPr lang="en-GB" sz="1700" b="1" u="sng">
                <a:solidFill>
                  <a:srgbClr val="0F1F60"/>
                </a:solidFill>
              </a:rPr>
              <a:t>Production, including</a:t>
            </a:r>
            <a:r>
              <a:rPr lang="en-GB" sz="1700" b="1">
                <a:solidFill>
                  <a:srgbClr val="0F1F60"/>
                </a:solidFill>
              </a:rPr>
              <a:t>:</a:t>
            </a:r>
          </a:p>
          <a:p>
            <a:pPr marL="628650" lvl="1" indent="-447675">
              <a:spcBef>
                <a:spcPts val="0"/>
              </a:spcBef>
              <a:buClr>
                <a:srgbClr val="FF0000"/>
              </a:buClr>
              <a:buFont typeface="Arial" panose="020B0604020202020204" pitchFamily="34" charset="0"/>
              <a:buChar char="x"/>
              <a:defRPr/>
            </a:pPr>
            <a:r>
              <a:rPr lang="en-GB" sz="1700">
                <a:solidFill>
                  <a:srgbClr val="0F1F60"/>
                </a:solidFill>
              </a:rPr>
              <a:t>Plans of individual member companies, concerning the design, production, distribution or marketing of particular products, including proposed territories or customers;</a:t>
            </a:r>
          </a:p>
          <a:p>
            <a:pPr marL="628650" lvl="1" indent="-447675">
              <a:spcBef>
                <a:spcPts val="0"/>
              </a:spcBef>
              <a:buClr>
                <a:srgbClr val="FF0000"/>
              </a:buClr>
              <a:buFont typeface="Arial" panose="020B0604020202020204" pitchFamily="34" charset="0"/>
              <a:buChar char="x"/>
              <a:defRPr/>
            </a:pPr>
            <a:r>
              <a:rPr lang="en-GB" sz="1700">
                <a:solidFill>
                  <a:srgbClr val="0F1F60"/>
                </a:solidFill>
              </a:rPr>
              <a:t>Changes in details of production capacity or inventories, etc.</a:t>
            </a:r>
          </a:p>
          <a:p>
            <a:pPr marL="0" indent="0">
              <a:spcBef>
                <a:spcPts val="1800"/>
              </a:spcBef>
              <a:buNone/>
              <a:defRPr/>
            </a:pPr>
            <a:r>
              <a:rPr lang="en-GB" sz="1700" b="1" u="sng">
                <a:solidFill>
                  <a:srgbClr val="0F1F60"/>
                </a:solidFill>
              </a:rPr>
              <a:t>Market procedures, including</a:t>
            </a:r>
            <a:r>
              <a:rPr lang="en-GB" sz="1700" b="1">
                <a:solidFill>
                  <a:srgbClr val="0F1F60"/>
                </a:solidFill>
              </a:rPr>
              <a:t>:</a:t>
            </a:r>
          </a:p>
          <a:p>
            <a:pPr marL="628650" lvl="1" indent="-447675">
              <a:spcBef>
                <a:spcPts val="0"/>
              </a:spcBef>
              <a:buClr>
                <a:srgbClr val="FF0000"/>
              </a:buClr>
              <a:buFont typeface="Arial" panose="020B0604020202020204" pitchFamily="34" charset="0"/>
              <a:buChar char="x"/>
              <a:defRPr/>
            </a:pPr>
            <a:r>
              <a:rPr lang="en-GB" sz="1700">
                <a:solidFill>
                  <a:srgbClr val="0F1F60"/>
                </a:solidFill>
              </a:rPr>
              <a:t>Company bids on contracts for particular products, company procedures for responding to bid invitations;</a:t>
            </a:r>
          </a:p>
          <a:p>
            <a:pPr marL="628650" lvl="1" indent="-447675">
              <a:spcBef>
                <a:spcPts val="0"/>
              </a:spcBef>
              <a:buClr>
                <a:srgbClr val="FF0000"/>
              </a:buClr>
              <a:buFont typeface="Arial" panose="020B0604020202020204" pitchFamily="34" charset="0"/>
              <a:buChar char="x"/>
              <a:defRPr/>
            </a:pPr>
            <a:r>
              <a:rPr lang="en-GB" sz="1700">
                <a:solidFill>
                  <a:srgbClr val="0F1F60"/>
                </a:solidFill>
              </a:rPr>
              <a:t>Matters relating to actual or potential individual suppliers or customers that might have the effect of excluding them from any market or influencing the business conduct of firms toward them, etc.;</a:t>
            </a:r>
          </a:p>
          <a:p>
            <a:pPr marL="628650" lvl="1" indent="-447675">
              <a:spcBef>
                <a:spcPts val="0"/>
              </a:spcBef>
              <a:buClr>
                <a:srgbClr val="FF0000"/>
              </a:buClr>
              <a:buFont typeface="Arial" panose="020B0604020202020204" pitchFamily="34" charset="0"/>
              <a:buChar char="x"/>
              <a:defRPr/>
            </a:pPr>
            <a:r>
              <a:rPr lang="en-GB" sz="1700">
                <a:solidFill>
                  <a:srgbClr val="0F1F60"/>
                </a:solidFill>
              </a:rPr>
              <a:t>Blacklist or boycott customers or suppliers.</a:t>
            </a:r>
          </a:p>
        </p:txBody>
      </p:sp>
      <p:sp>
        <p:nvSpPr>
          <p:cNvPr id="9" name="TextBox 8">
            <a:extLst>
              <a:ext uri="{FF2B5EF4-FFF2-40B4-BE49-F238E27FC236}">
                <a16:creationId xmlns:a16="http://schemas.microsoft.com/office/drawing/2014/main" id="{07816277-CC1A-3799-5F4D-2FF5C50E3547}"/>
              </a:ext>
            </a:extLst>
          </p:cNvPr>
          <p:cNvSpPr txBox="1"/>
          <p:nvPr userDrawn="1"/>
        </p:nvSpPr>
        <p:spPr>
          <a:xfrm>
            <a:off x="838476" y="890058"/>
            <a:ext cx="9538252" cy="830997"/>
          </a:xfrm>
          <a:prstGeom prst="rect">
            <a:avLst/>
          </a:prstGeom>
          <a:noFill/>
        </p:spPr>
        <p:txBody>
          <a:bodyPr wrap="square" rtlCol="0">
            <a:spAutoFit/>
          </a:bodyPr>
          <a:lstStyle/>
          <a:p>
            <a:r>
              <a:rPr lang="en-BE" sz="2400" kern="1200">
                <a:solidFill>
                  <a:schemeClr val="accent4"/>
                </a:solidFill>
                <a:latin typeface="+mn-lt"/>
                <a:ea typeface="+mn-ea"/>
                <a:cs typeface="+mn-cs"/>
              </a:rPr>
              <a:t>Do not, in fact or appearance, discuss or exchange information not in conformity with EU competition law, including, for example: </a:t>
            </a:r>
          </a:p>
        </p:txBody>
      </p:sp>
      <p:sp>
        <p:nvSpPr>
          <p:cNvPr id="10" name="TextBox 9">
            <a:extLst>
              <a:ext uri="{FF2B5EF4-FFF2-40B4-BE49-F238E27FC236}">
                <a16:creationId xmlns:a16="http://schemas.microsoft.com/office/drawing/2014/main" id="{E3EFB850-4F12-9463-E725-86433902CD47}"/>
              </a:ext>
            </a:extLst>
          </p:cNvPr>
          <p:cNvSpPr txBox="1"/>
          <p:nvPr userDrawn="1"/>
        </p:nvSpPr>
        <p:spPr>
          <a:xfrm>
            <a:off x="838200" y="341924"/>
            <a:ext cx="7847771" cy="615553"/>
          </a:xfrm>
          <a:prstGeom prst="rect">
            <a:avLst/>
          </a:prstGeom>
          <a:noFill/>
        </p:spPr>
        <p:txBody>
          <a:bodyPr wrap="square">
            <a:spAutoFit/>
          </a:bodyPr>
          <a:lstStyle/>
          <a:p>
            <a:r>
              <a:rPr lang="en-GB" sz="3400" b="1" kern="1200" cap="all" baseline="0">
                <a:gradFill>
                  <a:gsLst>
                    <a:gs pos="0">
                      <a:srgbClr val="011744"/>
                    </a:gs>
                    <a:gs pos="100000">
                      <a:srgbClr val="276F9E"/>
                    </a:gs>
                  </a:gsLst>
                  <a:lin ang="0" scaled="0"/>
                </a:gradFill>
                <a:latin typeface="+mn-lt"/>
                <a:ea typeface="+mj-ea"/>
                <a:cs typeface="+mj-cs"/>
              </a:rPr>
              <a:t>CLEPA Competition Compliance Policy</a:t>
            </a:r>
            <a:endParaRPr lang="en-BE" sz="3400" b="1" kern="1200" cap="all" baseline="0">
              <a:gradFill>
                <a:gsLst>
                  <a:gs pos="0">
                    <a:srgbClr val="011744"/>
                  </a:gs>
                  <a:gs pos="100000">
                    <a:srgbClr val="276F9E"/>
                  </a:gs>
                </a:gsLst>
                <a:lin ang="0" scaled="0"/>
              </a:gradFill>
              <a:latin typeface="+mn-lt"/>
              <a:ea typeface="+mj-ea"/>
              <a:cs typeface="+mj-cs"/>
            </a:endParaRPr>
          </a:p>
        </p:txBody>
      </p:sp>
    </p:spTree>
    <p:extLst>
      <p:ext uri="{BB962C8B-B14F-4D97-AF65-F5344CB8AC3E}">
        <p14:creationId xmlns:p14="http://schemas.microsoft.com/office/powerpoint/2010/main" val="4478595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E871DAB-4A57-CC79-4CA7-D37840340EC1}"/>
              </a:ext>
            </a:extLst>
          </p:cNvPr>
          <p:cNvSpPr>
            <a:spLocks noGrp="1"/>
          </p:cNvSpPr>
          <p:nvPr>
            <p:ph type="dt" sz="half" idx="10"/>
          </p:nvPr>
        </p:nvSpPr>
        <p:spPr/>
        <p:txBody>
          <a:bodyPr/>
          <a:lstStyle/>
          <a:p>
            <a:fld id="{F88A7270-7978-534D-A637-EB5E821C8915}" type="datetime3">
              <a:rPr lang="en-US" smtClean="0"/>
              <a:t>10 September 2024</a:t>
            </a:fld>
            <a:endParaRPr lang="en-BE"/>
          </a:p>
        </p:txBody>
      </p:sp>
      <p:sp>
        <p:nvSpPr>
          <p:cNvPr id="4" name="Slide Number Placeholder 3">
            <a:extLst>
              <a:ext uri="{FF2B5EF4-FFF2-40B4-BE49-F238E27FC236}">
                <a16:creationId xmlns:a16="http://schemas.microsoft.com/office/drawing/2014/main" id="{BFA1AE0D-E787-BC5D-B07F-20D018334893}"/>
              </a:ext>
            </a:extLst>
          </p:cNvPr>
          <p:cNvSpPr>
            <a:spLocks noGrp="1"/>
          </p:cNvSpPr>
          <p:nvPr>
            <p:ph type="sldNum" sz="quarter" idx="11"/>
          </p:nvPr>
        </p:nvSpPr>
        <p:spPr/>
        <p:txBody>
          <a:bodyPr/>
          <a:lstStyle/>
          <a:p>
            <a:fld id="{01B5C898-0592-3242-8777-DDCECBCEF56A}" type="slidenum">
              <a:rPr lang="en-BE" smtClean="0"/>
              <a:pPr/>
              <a:t>‹#›</a:t>
            </a:fld>
            <a:endParaRPr lang="en-BE"/>
          </a:p>
        </p:txBody>
      </p:sp>
      <p:sp>
        <p:nvSpPr>
          <p:cNvPr id="5" name="Footer Placeholder 4">
            <a:extLst>
              <a:ext uri="{FF2B5EF4-FFF2-40B4-BE49-F238E27FC236}">
                <a16:creationId xmlns:a16="http://schemas.microsoft.com/office/drawing/2014/main" id="{8D9DF3C0-4E33-515C-1E5D-4F29996BD262}"/>
              </a:ext>
            </a:extLst>
          </p:cNvPr>
          <p:cNvSpPr>
            <a:spLocks noGrp="1"/>
          </p:cNvSpPr>
          <p:nvPr>
            <p:ph type="ftr" sz="quarter" idx="12"/>
          </p:nvPr>
        </p:nvSpPr>
        <p:spPr/>
        <p:txBody>
          <a:bodyPr/>
          <a:lstStyle/>
          <a:p>
            <a:endParaRPr lang="en-BE"/>
          </a:p>
        </p:txBody>
      </p:sp>
      <p:pic>
        <p:nvPicPr>
          <p:cNvPr id="6" name="Picture 5" descr="A person drawing a car on a screen&#10;&#10;Description automatically generated">
            <a:extLst>
              <a:ext uri="{FF2B5EF4-FFF2-40B4-BE49-F238E27FC236}">
                <a16:creationId xmlns:a16="http://schemas.microsoft.com/office/drawing/2014/main" id="{A96DC5B1-9BB3-78A3-88FA-F8DDD9B394A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39604" t="740" r="29458" b="26496"/>
          <a:stretch/>
        </p:blipFill>
        <p:spPr>
          <a:xfrm>
            <a:off x="0" y="0"/>
            <a:ext cx="5183761" cy="6842125"/>
          </a:xfrm>
          <a:prstGeom prst="rect">
            <a:avLst/>
          </a:prstGeom>
        </p:spPr>
      </p:pic>
      <p:sp>
        <p:nvSpPr>
          <p:cNvPr id="7" name="TextBox 6">
            <a:extLst>
              <a:ext uri="{FF2B5EF4-FFF2-40B4-BE49-F238E27FC236}">
                <a16:creationId xmlns:a16="http://schemas.microsoft.com/office/drawing/2014/main" id="{54479DEE-3EB2-F28A-DDC7-1AB4358EC526}"/>
              </a:ext>
            </a:extLst>
          </p:cNvPr>
          <p:cNvSpPr txBox="1"/>
          <p:nvPr userDrawn="1"/>
        </p:nvSpPr>
        <p:spPr>
          <a:xfrm>
            <a:off x="372275" y="3004811"/>
            <a:ext cx="4533357" cy="923330"/>
          </a:xfrm>
          <a:prstGeom prst="rect">
            <a:avLst/>
          </a:prstGeom>
          <a:noFill/>
        </p:spPr>
        <p:txBody>
          <a:bodyPr wrap="square">
            <a:spAutoFit/>
          </a:bodyPr>
          <a:lstStyle/>
          <a:p>
            <a:pPr marL="0" indent="0">
              <a:buNone/>
            </a:pPr>
            <a:r>
              <a:rPr lang="en-GB" i="0" u="none" strike="noStrike">
                <a:solidFill>
                  <a:schemeClr val="bg1"/>
                </a:solidFill>
                <a:effectLst/>
              </a:rPr>
              <a:t>Our vision is for European automotive suppliers to be the leading providers of highly efficient and sustainable mobility worldwide</a:t>
            </a:r>
          </a:p>
        </p:txBody>
      </p:sp>
      <p:sp>
        <p:nvSpPr>
          <p:cNvPr id="8" name="Title 2">
            <a:extLst>
              <a:ext uri="{FF2B5EF4-FFF2-40B4-BE49-F238E27FC236}">
                <a16:creationId xmlns:a16="http://schemas.microsoft.com/office/drawing/2014/main" id="{AB1C8626-B877-8305-6B25-E34FBF571CED}"/>
              </a:ext>
            </a:extLst>
          </p:cNvPr>
          <p:cNvSpPr txBox="1">
            <a:spLocks/>
          </p:cNvSpPr>
          <p:nvPr userDrawn="1"/>
        </p:nvSpPr>
        <p:spPr>
          <a:xfrm>
            <a:off x="372275" y="2285063"/>
            <a:ext cx="4299116" cy="55554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s-ES" sz="4500" b="1" i="0" u="none" strike="noStrike" kern="1200" cap="none" spc="0" normalizeH="0" baseline="0" noProof="0">
                <a:ln>
                  <a:noFill/>
                </a:ln>
                <a:solidFill>
                  <a:srgbClr val="61DFFF"/>
                </a:solidFill>
                <a:effectLst/>
                <a:uLnTx/>
                <a:uFillTx/>
                <a:latin typeface="Raleway" panose="020B0003030101060003" pitchFamily="34" charset="0"/>
                <a:ea typeface="+mj-ea"/>
                <a:cs typeface="+mj-cs"/>
              </a:rPr>
              <a:t>OUR VISION </a:t>
            </a:r>
            <a:endParaRPr kumimoji="0" lang="LID4096" sz="4500" b="1" i="0" u="none" strike="noStrike" kern="1200" cap="none" spc="0" normalizeH="0" baseline="0" noProof="0">
              <a:ln>
                <a:noFill/>
              </a:ln>
              <a:solidFill>
                <a:srgbClr val="61DFFF"/>
              </a:solidFill>
              <a:effectLst/>
              <a:uLnTx/>
              <a:uFillTx/>
              <a:latin typeface="Raleway" panose="020B0003030101060003" pitchFamily="34" charset="0"/>
              <a:ea typeface="+mj-ea"/>
              <a:cs typeface="+mj-cs"/>
            </a:endParaRPr>
          </a:p>
        </p:txBody>
      </p:sp>
      <p:sp>
        <p:nvSpPr>
          <p:cNvPr id="9" name="TextBox 8">
            <a:extLst>
              <a:ext uri="{FF2B5EF4-FFF2-40B4-BE49-F238E27FC236}">
                <a16:creationId xmlns:a16="http://schemas.microsoft.com/office/drawing/2014/main" id="{F40C821A-BDAE-2FEB-66CF-48BB029E5E8F}"/>
              </a:ext>
            </a:extLst>
          </p:cNvPr>
          <p:cNvSpPr txBox="1"/>
          <p:nvPr userDrawn="1"/>
        </p:nvSpPr>
        <p:spPr>
          <a:xfrm>
            <a:off x="5521289" y="1019659"/>
            <a:ext cx="6174376" cy="784830"/>
          </a:xfrm>
          <a:prstGeom prst="rect">
            <a:avLst/>
          </a:prstGeom>
          <a:noFill/>
        </p:spPr>
        <p:txBody>
          <a:bodyPr wrap="square" lIns="91440" tIns="45720" rIns="91440" bIns="45720" anchor="t">
            <a:spAutoFit/>
          </a:bodyPr>
          <a:lstStyle/>
          <a:p>
            <a:r>
              <a:rPr lang="en-GB" sz="4500" b="1">
                <a:solidFill>
                  <a:schemeClr val="accent2">
                    <a:lumMod val="50000"/>
                  </a:schemeClr>
                </a:solidFill>
                <a:latin typeface="Raleway"/>
                <a:ea typeface="+mj-ea"/>
                <a:cs typeface="+mj-cs"/>
              </a:rPr>
              <a:t>OUR MISSION</a:t>
            </a:r>
            <a:endParaRPr lang="en-US" sz="4500" b="1">
              <a:solidFill>
                <a:schemeClr val="accent2">
                  <a:lumMod val="50000"/>
                </a:schemeClr>
              </a:solidFill>
              <a:latin typeface="Raleway"/>
              <a:ea typeface="+mj-ea"/>
              <a:cs typeface="+mj-cs"/>
            </a:endParaRPr>
          </a:p>
        </p:txBody>
      </p:sp>
      <p:graphicFrame>
        <p:nvGraphicFramePr>
          <p:cNvPr id="10" name="Table 12">
            <a:extLst>
              <a:ext uri="{FF2B5EF4-FFF2-40B4-BE49-F238E27FC236}">
                <a16:creationId xmlns:a16="http://schemas.microsoft.com/office/drawing/2014/main" id="{34CCBF86-DAE2-9CF3-912C-F6A06F1B9ED9}"/>
              </a:ext>
            </a:extLst>
          </p:cNvPr>
          <p:cNvGraphicFramePr>
            <a:graphicFrameLocks noGrp="1"/>
          </p:cNvGraphicFramePr>
          <p:nvPr userDrawn="1">
            <p:extLst>
              <p:ext uri="{D42A27DB-BD31-4B8C-83A1-F6EECF244321}">
                <p14:modId xmlns:p14="http://schemas.microsoft.com/office/powerpoint/2010/main" val="167516561"/>
              </p:ext>
            </p:extLst>
          </p:nvPr>
        </p:nvGraphicFramePr>
        <p:xfrm>
          <a:off x="5521739" y="1862990"/>
          <a:ext cx="6083099" cy="4141003"/>
        </p:xfrm>
        <a:graphic>
          <a:graphicData uri="http://schemas.openxmlformats.org/drawingml/2006/table">
            <a:tbl>
              <a:tblPr firstRow="1" bandRow="1">
                <a:tableStyleId>{17292A2E-F333-43FB-9621-5CBBE7FDCDCB}</a:tableStyleId>
              </a:tblPr>
              <a:tblGrid>
                <a:gridCol w="6083099">
                  <a:extLst>
                    <a:ext uri="{9D8B030D-6E8A-4147-A177-3AD203B41FA5}">
                      <a16:colId xmlns:a16="http://schemas.microsoft.com/office/drawing/2014/main" val="3683864262"/>
                    </a:ext>
                  </a:extLst>
                </a:gridCol>
              </a:tblGrid>
              <a:tr h="8994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accent5"/>
                          </a:solidFill>
                          <a:effectLst/>
                        </a:rPr>
                        <a:t>Supporting</a:t>
                      </a:r>
                      <a:r>
                        <a:rPr lang="en-GB">
                          <a:solidFill>
                            <a:schemeClr val="accent6"/>
                          </a:solidFill>
                          <a:effectLst/>
                        </a:rPr>
                        <a:t> </a:t>
                      </a:r>
                      <a:r>
                        <a:rPr lang="en-GB" b="0">
                          <a:solidFill>
                            <a:schemeClr val="tx1"/>
                          </a:solidFill>
                          <a:effectLst/>
                        </a:rPr>
                        <a:t>the EU and UN decision-making process and shaping the legislation impacting the automotive business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7273527"/>
                  </a:ext>
                </a:extLst>
              </a:tr>
              <a:tr h="6941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accent5"/>
                          </a:solidFill>
                          <a:effectLst/>
                        </a:rPr>
                        <a:t>Being</a:t>
                      </a:r>
                      <a:r>
                        <a:rPr lang="en-GB">
                          <a:solidFill>
                            <a:schemeClr val="accent5"/>
                          </a:solidFill>
                          <a:effectLst/>
                        </a:rPr>
                        <a:t> </a:t>
                      </a:r>
                      <a:r>
                        <a:rPr lang="en-GB">
                          <a:solidFill>
                            <a:schemeClr val="tx1"/>
                          </a:solidFill>
                          <a:effectLst/>
                        </a:rPr>
                        <a:t>a credible partner for the EU institutions and the UN authorities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0633509"/>
                  </a:ext>
                </a:extLst>
              </a:tr>
              <a:tr h="884269">
                <a:tc>
                  <a:txBody>
                    <a:bodyPr/>
                    <a:lstStyle/>
                    <a:p>
                      <a:pPr algn="l"/>
                      <a:r>
                        <a:rPr lang="en-GB" b="1">
                          <a:solidFill>
                            <a:schemeClr val="accent5"/>
                          </a:solidFill>
                        </a:rPr>
                        <a:t>Ensuring</a:t>
                      </a:r>
                      <a:r>
                        <a:rPr lang="en-GB"/>
                        <a:t> </a:t>
                      </a:r>
                      <a:r>
                        <a:rPr lang="en-GB">
                          <a:solidFill>
                            <a:schemeClr val="tx1"/>
                          </a:solidFill>
                        </a:rPr>
                        <a:t>coherent and consistent development of international trade and global technical harmonization</a:t>
                      </a:r>
                      <a:endParaRPr lang="en-BE">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1165750"/>
                  </a:ext>
                </a:extLst>
              </a:tr>
              <a:tr h="6672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accent5"/>
                          </a:solidFill>
                        </a:rPr>
                        <a:t>Actively endorsing</a:t>
                      </a:r>
                      <a:r>
                        <a:rPr lang="en-GB">
                          <a:solidFill>
                            <a:schemeClr val="accent5"/>
                          </a:solidFill>
                        </a:rPr>
                        <a:t> </a:t>
                      </a:r>
                      <a:r>
                        <a:rPr lang="en-GB"/>
                        <a:t>the development of necessary competitive framework conditions </a:t>
                      </a:r>
                      <a:endParaRPr lang="LID4096"/>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648012"/>
                  </a:ext>
                </a:extLst>
              </a:tr>
              <a:tr h="5467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accent5"/>
                          </a:solidFill>
                        </a:rPr>
                        <a:t>Promoting</a:t>
                      </a:r>
                      <a:r>
                        <a:rPr lang="en-GB"/>
                        <a:t> innovation and ensuring EU funding for RDI</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60607579"/>
                  </a:ext>
                </a:extLst>
              </a:tr>
              <a:tr h="4491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accent5"/>
                          </a:solidFill>
                          <a:effectLst/>
                        </a:rPr>
                        <a:t>Complying</a:t>
                      </a:r>
                      <a:r>
                        <a:rPr lang="en-GB">
                          <a:solidFill>
                            <a:schemeClr val="accent5"/>
                          </a:solidFill>
                          <a:effectLst/>
                        </a:rPr>
                        <a:t> </a:t>
                      </a:r>
                      <a:r>
                        <a:rPr lang="en-GB">
                          <a:effectLst/>
                        </a:rPr>
                        <a:t>fully with EU competition and antitrust rules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00676054"/>
                  </a:ext>
                </a:extLst>
              </a:tr>
            </a:tbl>
          </a:graphicData>
        </a:graphic>
      </p:graphicFrame>
    </p:spTree>
    <p:extLst>
      <p:ext uri="{BB962C8B-B14F-4D97-AF65-F5344CB8AC3E}">
        <p14:creationId xmlns:p14="http://schemas.microsoft.com/office/powerpoint/2010/main" val="27169451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15" name="Picture 14" descr="A blue line drawing of a graph&#10;&#10;Description automatically generated">
            <a:extLst>
              <a:ext uri="{FF2B5EF4-FFF2-40B4-BE49-F238E27FC236}">
                <a16:creationId xmlns:a16="http://schemas.microsoft.com/office/drawing/2014/main" id="{455BFA23-4545-27BE-3C46-66DF7052308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4719" y="2433448"/>
            <a:ext cx="1769559" cy="1769559"/>
          </a:xfrm>
          <a:prstGeom prst="rect">
            <a:avLst/>
          </a:prstGeom>
        </p:spPr>
      </p:pic>
      <p:sp>
        <p:nvSpPr>
          <p:cNvPr id="2" name="Title 1">
            <a:extLst>
              <a:ext uri="{FF2B5EF4-FFF2-40B4-BE49-F238E27FC236}">
                <a16:creationId xmlns:a16="http://schemas.microsoft.com/office/drawing/2014/main" id="{1C31AABD-79BD-F1B6-CEBE-88B0559A70BF}"/>
              </a:ext>
            </a:extLst>
          </p:cNvPr>
          <p:cNvSpPr>
            <a:spLocks noGrp="1"/>
          </p:cNvSpPr>
          <p:nvPr>
            <p:ph type="title" hasCustomPrompt="1"/>
          </p:nvPr>
        </p:nvSpPr>
        <p:spPr/>
        <p:txBody>
          <a:bodyPr/>
          <a:lstStyle>
            <a:lvl1pPr>
              <a:defRPr/>
            </a:lvl1pPr>
          </a:lstStyle>
          <a:p>
            <a:r>
              <a:rPr lang="en-GB"/>
              <a:t>Policy priorities</a:t>
            </a:r>
            <a:endParaRPr lang="en-BE"/>
          </a:p>
        </p:txBody>
      </p:sp>
      <p:sp>
        <p:nvSpPr>
          <p:cNvPr id="3" name="Date Placeholder 2">
            <a:extLst>
              <a:ext uri="{FF2B5EF4-FFF2-40B4-BE49-F238E27FC236}">
                <a16:creationId xmlns:a16="http://schemas.microsoft.com/office/drawing/2014/main" id="{7BECF106-573E-9435-42C8-B30900B93212}"/>
              </a:ext>
            </a:extLst>
          </p:cNvPr>
          <p:cNvSpPr>
            <a:spLocks noGrp="1"/>
          </p:cNvSpPr>
          <p:nvPr>
            <p:ph type="dt" sz="half" idx="10"/>
          </p:nvPr>
        </p:nvSpPr>
        <p:spPr/>
        <p:txBody>
          <a:bodyPr/>
          <a:lstStyle/>
          <a:p>
            <a:fld id="{4BAD1016-FB3B-3542-A82F-8A7D872BAF5F}" type="datetime3">
              <a:rPr lang="en-US" smtClean="0"/>
              <a:t>10 September 2024</a:t>
            </a:fld>
            <a:endParaRPr lang="en-BE"/>
          </a:p>
        </p:txBody>
      </p:sp>
      <p:sp>
        <p:nvSpPr>
          <p:cNvPr id="4" name="Slide Number Placeholder 3">
            <a:extLst>
              <a:ext uri="{FF2B5EF4-FFF2-40B4-BE49-F238E27FC236}">
                <a16:creationId xmlns:a16="http://schemas.microsoft.com/office/drawing/2014/main" id="{5796A138-1226-10F3-C4CB-023A4DE15E7B}"/>
              </a:ext>
            </a:extLst>
          </p:cNvPr>
          <p:cNvSpPr>
            <a:spLocks noGrp="1"/>
          </p:cNvSpPr>
          <p:nvPr>
            <p:ph type="sldNum" sz="quarter" idx="11"/>
          </p:nvPr>
        </p:nvSpPr>
        <p:spPr/>
        <p:txBody>
          <a:bodyPr/>
          <a:lstStyle/>
          <a:p>
            <a:fld id="{01B5C898-0592-3242-8777-DDCECBCEF56A}" type="slidenum">
              <a:rPr lang="en-BE" smtClean="0"/>
              <a:pPr/>
              <a:t>‹#›</a:t>
            </a:fld>
            <a:endParaRPr lang="en-BE"/>
          </a:p>
        </p:txBody>
      </p:sp>
      <p:sp>
        <p:nvSpPr>
          <p:cNvPr id="5" name="Footer Placeholder 4">
            <a:extLst>
              <a:ext uri="{FF2B5EF4-FFF2-40B4-BE49-F238E27FC236}">
                <a16:creationId xmlns:a16="http://schemas.microsoft.com/office/drawing/2014/main" id="{E4DD1B85-D6A7-AB40-57AD-A0FAD5C79C02}"/>
              </a:ext>
            </a:extLst>
          </p:cNvPr>
          <p:cNvSpPr>
            <a:spLocks noGrp="1"/>
          </p:cNvSpPr>
          <p:nvPr>
            <p:ph type="ftr" sz="quarter" idx="12"/>
          </p:nvPr>
        </p:nvSpPr>
        <p:spPr/>
        <p:txBody>
          <a:bodyPr/>
          <a:lstStyle/>
          <a:p>
            <a:endParaRPr lang="en-BE"/>
          </a:p>
        </p:txBody>
      </p:sp>
      <p:pic>
        <p:nvPicPr>
          <p:cNvPr id="6" name="Picture 5" descr="A green leaf on a black background&#10;&#10;Description automatically generated">
            <a:extLst>
              <a:ext uri="{FF2B5EF4-FFF2-40B4-BE49-F238E27FC236}">
                <a16:creationId xmlns:a16="http://schemas.microsoft.com/office/drawing/2014/main" id="{5FEFD1B3-8AEA-EB55-64E2-03603DD8B6C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95353" y="2455066"/>
            <a:ext cx="1809168" cy="1809168"/>
          </a:xfrm>
          <a:prstGeom prst="rect">
            <a:avLst/>
          </a:prstGeom>
        </p:spPr>
      </p:pic>
      <p:pic>
        <p:nvPicPr>
          <p:cNvPr id="7" name="Picture 6" descr="A orange and black cone&#10;&#10;Description automatically generated">
            <a:extLst>
              <a:ext uri="{FF2B5EF4-FFF2-40B4-BE49-F238E27FC236}">
                <a16:creationId xmlns:a16="http://schemas.microsoft.com/office/drawing/2014/main" id="{CA9B0219-1095-E2B9-87F8-FEEC70FBABE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270787" y="2099651"/>
            <a:ext cx="2353739" cy="2353739"/>
          </a:xfrm>
          <a:prstGeom prst="rect">
            <a:avLst/>
          </a:prstGeom>
        </p:spPr>
      </p:pic>
      <p:pic>
        <p:nvPicPr>
          <p:cNvPr id="8" name="Picture 7" descr="A blue line art of a car with connected lines and dots&#10;&#10;Description automatically generated">
            <a:extLst>
              <a:ext uri="{FF2B5EF4-FFF2-40B4-BE49-F238E27FC236}">
                <a16:creationId xmlns:a16="http://schemas.microsoft.com/office/drawing/2014/main" id="{008BF261-D0CB-BED0-1DA8-A8CFBF62A4F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462403" y="2261267"/>
            <a:ext cx="2353739" cy="2353739"/>
          </a:xfrm>
          <a:prstGeom prst="rect">
            <a:avLst/>
          </a:prstGeom>
        </p:spPr>
      </p:pic>
      <p:sp>
        <p:nvSpPr>
          <p:cNvPr id="9" name="TextBox 8">
            <a:extLst>
              <a:ext uri="{FF2B5EF4-FFF2-40B4-BE49-F238E27FC236}">
                <a16:creationId xmlns:a16="http://schemas.microsoft.com/office/drawing/2014/main" id="{73020E31-20F6-E994-7907-04CB44C72E6E}"/>
              </a:ext>
            </a:extLst>
          </p:cNvPr>
          <p:cNvSpPr txBox="1"/>
          <p:nvPr userDrawn="1"/>
        </p:nvSpPr>
        <p:spPr>
          <a:xfrm>
            <a:off x="439688" y="4359235"/>
            <a:ext cx="2753711" cy="830997"/>
          </a:xfrm>
          <a:prstGeom prst="rect">
            <a:avLst/>
          </a:prstGeom>
          <a:noFill/>
        </p:spPr>
        <p:txBody>
          <a:bodyPr wrap="square" rtlCol="0">
            <a:spAutoFit/>
          </a:bodyPr>
          <a:lstStyle/>
          <a:p>
            <a:pPr algn="ctr"/>
            <a:r>
              <a:rPr lang="en-BE" sz="2400" b="1">
                <a:solidFill>
                  <a:schemeClr val="accent5"/>
                </a:solidFill>
              </a:rPr>
              <a:t>GROWTH &amp; COMPETITIVENESS </a:t>
            </a:r>
          </a:p>
        </p:txBody>
      </p:sp>
      <p:sp>
        <p:nvSpPr>
          <p:cNvPr id="10" name="TextBox 9">
            <a:extLst>
              <a:ext uri="{FF2B5EF4-FFF2-40B4-BE49-F238E27FC236}">
                <a16:creationId xmlns:a16="http://schemas.microsoft.com/office/drawing/2014/main" id="{D77CFD99-C37D-906C-FC85-929DA824E6FF}"/>
              </a:ext>
            </a:extLst>
          </p:cNvPr>
          <p:cNvSpPr txBox="1"/>
          <p:nvPr userDrawn="1"/>
        </p:nvSpPr>
        <p:spPr>
          <a:xfrm>
            <a:off x="3298501" y="4359235"/>
            <a:ext cx="2753711" cy="830997"/>
          </a:xfrm>
          <a:prstGeom prst="rect">
            <a:avLst/>
          </a:prstGeom>
          <a:noFill/>
        </p:spPr>
        <p:txBody>
          <a:bodyPr wrap="square" rtlCol="0">
            <a:spAutoFit/>
          </a:bodyPr>
          <a:lstStyle/>
          <a:p>
            <a:pPr algn="ctr"/>
            <a:r>
              <a:rPr lang="en-BE" sz="2400" b="1">
                <a:solidFill>
                  <a:schemeClr val="accent5"/>
                </a:solidFill>
              </a:rPr>
              <a:t>ENERGY &amp; ENVIRONMENT</a:t>
            </a:r>
          </a:p>
        </p:txBody>
      </p:sp>
      <p:sp>
        <p:nvSpPr>
          <p:cNvPr id="11" name="TextBox 10">
            <a:extLst>
              <a:ext uri="{FF2B5EF4-FFF2-40B4-BE49-F238E27FC236}">
                <a16:creationId xmlns:a16="http://schemas.microsoft.com/office/drawing/2014/main" id="{A07E985F-4351-CBA7-5692-D6D145D3442E}"/>
              </a:ext>
            </a:extLst>
          </p:cNvPr>
          <p:cNvSpPr txBox="1"/>
          <p:nvPr userDrawn="1"/>
        </p:nvSpPr>
        <p:spPr>
          <a:xfrm>
            <a:off x="6157314" y="4359235"/>
            <a:ext cx="2753711" cy="830997"/>
          </a:xfrm>
          <a:prstGeom prst="rect">
            <a:avLst/>
          </a:prstGeom>
          <a:noFill/>
        </p:spPr>
        <p:txBody>
          <a:bodyPr wrap="square" rtlCol="0">
            <a:spAutoFit/>
          </a:bodyPr>
          <a:lstStyle/>
          <a:p>
            <a:pPr algn="ctr"/>
            <a:r>
              <a:rPr lang="en-BE" sz="2400" b="1">
                <a:solidFill>
                  <a:schemeClr val="accent5"/>
                </a:solidFill>
              </a:rPr>
              <a:t>MOBILITY </a:t>
            </a:r>
          </a:p>
          <a:p>
            <a:pPr algn="ctr"/>
            <a:r>
              <a:rPr lang="en-BE" sz="2400" b="1">
                <a:solidFill>
                  <a:schemeClr val="accent5"/>
                </a:solidFill>
              </a:rPr>
              <a:t>EVOLUTION</a:t>
            </a:r>
          </a:p>
        </p:txBody>
      </p:sp>
      <p:sp>
        <p:nvSpPr>
          <p:cNvPr id="12" name="TextBox 11">
            <a:extLst>
              <a:ext uri="{FF2B5EF4-FFF2-40B4-BE49-F238E27FC236}">
                <a16:creationId xmlns:a16="http://schemas.microsoft.com/office/drawing/2014/main" id="{31A45B57-1B26-DB11-A245-4783F46955A1}"/>
              </a:ext>
            </a:extLst>
          </p:cNvPr>
          <p:cNvSpPr txBox="1"/>
          <p:nvPr userDrawn="1"/>
        </p:nvSpPr>
        <p:spPr>
          <a:xfrm>
            <a:off x="9016127" y="4359235"/>
            <a:ext cx="2753711" cy="830997"/>
          </a:xfrm>
          <a:prstGeom prst="rect">
            <a:avLst/>
          </a:prstGeom>
          <a:noFill/>
        </p:spPr>
        <p:txBody>
          <a:bodyPr wrap="square" rtlCol="0">
            <a:spAutoFit/>
          </a:bodyPr>
          <a:lstStyle/>
          <a:p>
            <a:pPr algn="ctr"/>
            <a:r>
              <a:rPr lang="en-BE" sz="2400" b="1">
                <a:solidFill>
                  <a:schemeClr val="accent5"/>
                </a:solidFill>
              </a:rPr>
              <a:t>SAFETY &amp; RELIABILITY</a:t>
            </a:r>
          </a:p>
        </p:txBody>
      </p:sp>
      <p:sp>
        <p:nvSpPr>
          <p:cNvPr id="14" name="Text Placeholder 10">
            <a:extLst>
              <a:ext uri="{FF2B5EF4-FFF2-40B4-BE49-F238E27FC236}">
                <a16:creationId xmlns:a16="http://schemas.microsoft.com/office/drawing/2014/main" id="{A5439EB4-41B0-B80F-8BD2-248083008B84}"/>
              </a:ext>
            </a:extLst>
          </p:cNvPr>
          <p:cNvSpPr>
            <a:spLocks noGrp="1"/>
          </p:cNvSpPr>
          <p:nvPr>
            <p:ph type="body" sz="quarter" idx="13" hasCustomPrompt="1"/>
          </p:nvPr>
        </p:nvSpPr>
        <p:spPr>
          <a:xfrm>
            <a:off x="838200" y="921393"/>
            <a:ext cx="9538252" cy="417444"/>
          </a:xfrm>
        </p:spPr>
        <p:txBody>
          <a:bodyPr anchor="ctr"/>
          <a:lstStyle>
            <a:lvl1pPr marL="0" indent="0">
              <a:buFontTx/>
              <a:buNone/>
              <a:defRPr>
                <a:solidFill>
                  <a:schemeClr val="accent4"/>
                </a:solidFill>
              </a:defRPr>
            </a:lvl1pPr>
          </a:lstStyle>
          <a:p>
            <a:pPr lvl="0"/>
            <a:r>
              <a:rPr lang="en-GB"/>
              <a:t>CLEPA has identified 4 strategic priorities for its members</a:t>
            </a:r>
          </a:p>
        </p:txBody>
      </p:sp>
    </p:spTree>
    <p:extLst>
      <p:ext uri="{BB962C8B-B14F-4D97-AF65-F5344CB8AC3E}">
        <p14:creationId xmlns:p14="http://schemas.microsoft.com/office/powerpoint/2010/main" val="3434700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3" name="Picture 2" descr="A person touching a surface&#10;&#10;Description automatically generated">
            <a:extLst>
              <a:ext uri="{FF2B5EF4-FFF2-40B4-BE49-F238E27FC236}">
                <a16:creationId xmlns:a16="http://schemas.microsoft.com/office/drawing/2014/main" id="{2E213197-8404-1882-9995-009A374F020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extBox 6">
            <a:extLst>
              <a:ext uri="{FF2B5EF4-FFF2-40B4-BE49-F238E27FC236}">
                <a16:creationId xmlns:a16="http://schemas.microsoft.com/office/drawing/2014/main" id="{F5947CDE-E068-7AC3-CDD4-EFCBB2408D1D}"/>
              </a:ext>
            </a:extLst>
          </p:cNvPr>
          <p:cNvSpPr txBox="1"/>
          <p:nvPr userDrawn="1"/>
        </p:nvSpPr>
        <p:spPr>
          <a:xfrm>
            <a:off x="609600" y="1688350"/>
            <a:ext cx="10751507" cy="1477328"/>
          </a:xfrm>
          <a:prstGeom prst="rect">
            <a:avLst/>
          </a:prstGeom>
          <a:noFill/>
        </p:spPr>
        <p:txBody>
          <a:bodyPr wrap="square">
            <a:spAutoFit/>
          </a:bodyPr>
          <a:lstStyle/>
          <a:p>
            <a:r>
              <a:rPr lang="en-GB" sz="4500" b="1">
                <a:solidFill>
                  <a:srgbClr val="61DFFF"/>
                </a:solidFill>
              </a:rPr>
              <a:t>64 years advocating </a:t>
            </a:r>
            <a:r>
              <a:rPr lang="en-GB" sz="4500">
                <a:solidFill>
                  <a:schemeClr val="bg1"/>
                </a:solidFill>
              </a:rPr>
              <a:t>for safer, smarter, and more sustainable mobility</a:t>
            </a:r>
            <a:endParaRPr lang="en-GB" sz="4500" b="1">
              <a:solidFill>
                <a:srgbClr val="61DFFF"/>
              </a:solidFill>
            </a:endParaRPr>
          </a:p>
        </p:txBody>
      </p:sp>
      <p:pic>
        <p:nvPicPr>
          <p:cNvPr id="4" name="Picture 3" descr="A white line drawing of a car&#10;&#10;Description automatically generated">
            <a:extLst>
              <a:ext uri="{FF2B5EF4-FFF2-40B4-BE49-F238E27FC236}">
                <a16:creationId xmlns:a16="http://schemas.microsoft.com/office/drawing/2014/main" id="{FD30FF35-95D9-10CD-E354-56AF0F4F51C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08054" y="3628128"/>
            <a:ext cx="1601084" cy="1601084"/>
          </a:xfrm>
          <a:prstGeom prst="rect">
            <a:avLst/>
          </a:prstGeom>
        </p:spPr>
      </p:pic>
      <p:sp>
        <p:nvSpPr>
          <p:cNvPr id="8" name="TextBox 7">
            <a:extLst>
              <a:ext uri="{FF2B5EF4-FFF2-40B4-BE49-F238E27FC236}">
                <a16:creationId xmlns:a16="http://schemas.microsoft.com/office/drawing/2014/main" id="{EB3F75D7-A6F5-BE90-43D3-8B3585F02620}"/>
              </a:ext>
            </a:extLst>
          </p:cNvPr>
          <p:cNvSpPr txBox="1"/>
          <p:nvPr userDrawn="1"/>
        </p:nvSpPr>
        <p:spPr>
          <a:xfrm>
            <a:off x="2009139" y="3920839"/>
            <a:ext cx="2377986" cy="1015663"/>
          </a:xfrm>
          <a:prstGeom prst="rect">
            <a:avLst/>
          </a:prstGeom>
          <a:noFill/>
        </p:spPr>
        <p:txBody>
          <a:bodyPr wrap="square">
            <a:spAutoFit/>
          </a:bodyPr>
          <a:lstStyle/>
          <a:p>
            <a:r>
              <a:rPr lang="en-GB" sz="2000" i="0">
                <a:solidFill>
                  <a:srgbClr val="61DFFF"/>
                </a:solidFill>
                <a:effectLst/>
                <a:latin typeface="Calibri" panose="020F0502020204030204" pitchFamily="34" charset="0"/>
                <a:cs typeface="Calibri" panose="020F0502020204030204" pitchFamily="34" charset="0"/>
              </a:rPr>
              <a:t>+120 global </a:t>
            </a:r>
            <a:r>
              <a:rPr lang="en-GB" sz="2000" b="0" i="0">
                <a:solidFill>
                  <a:srgbClr val="61DFFF"/>
                </a:solidFill>
                <a:effectLst/>
                <a:latin typeface="Calibri" panose="020F0502020204030204" pitchFamily="34" charset="0"/>
                <a:cs typeface="Calibri" panose="020F0502020204030204" pitchFamily="34" charset="0"/>
              </a:rPr>
              <a:t>car part suppliers, covering all parts in a vehicle</a:t>
            </a:r>
            <a:endParaRPr lang="en-BE" sz="2000">
              <a:solidFill>
                <a:srgbClr val="61DFFF"/>
              </a:solidFill>
              <a:latin typeface="Calibri" panose="020F0502020204030204" pitchFamily="34" charset="0"/>
              <a:cs typeface="Calibri" panose="020F0502020204030204" pitchFamily="34" charset="0"/>
            </a:endParaRPr>
          </a:p>
        </p:txBody>
      </p:sp>
      <p:pic>
        <p:nvPicPr>
          <p:cNvPr id="5" name="Picture 4" descr="A white line drawing of a globe with a pin on it&#10;&#10;Description automatically generated">
            <a:extLst>
              <a:ext uri="{FF2B5EF4-FFF2-40B4-BE49-F238E27FC236}">
                <a16:creationId xmlns:a16="http://schemas.microsoft.com/office/drawing/2014/main" id="{C7FDC4C4-6F26-723A-38FC-9E1B4ED866C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172181" y="3628128"/>
            <a:ext cx="1601084" cy="1601084"/>
          </a:xfrm>
          <a:prstGeom prst="rect">
            <a:avLst/>
          </a:prstGeom>
        </p:spPr>
      </p:pic>
      <p:sp>
        <p:nvSpPr>
          <p:cNvPr id="9" name="TextBox 8">
            <a:extLst>
              <a:ext uri="{FF2B5EF4-FFF2-40B4-BE49-F238E27FC236}">
                <a16:creationId xmlns:a16="http://schemas.microsoft.com/office/drawing/2014/main" id="{50E76BE3-B36A-D350-FB99-669870D35F40}"/>
              </a:ext>
            </a:extLst>
          </p:cNvPr>
          <p:cNvSpPr txBox="1"/>
          <p:nvPr userDrawn="1"/>
        </p:nvSpPr>
        <p:spPr>
          <a:xfrm>
            <a:off x="5641833" y="3920839"/>
            <a:ext cx="2377986" cy="1015663"/>
          </a:xfrm>
          <a:prstGeom prst="rect">
            <a:avLst/>
          </a:prstGeom>
          <a:noFill/>
        </p:spPr>
        <p:txBody>
          <a:bodyPr wrap="square">
            <a:spAutoFit/>
          </a:bodyPr>
          <a:lstStyle/>
          <a:p>
            <a:r>
              <a:rPr lang="en-GB" sz="2000" i="0">
                <a:solidFill>
                  <a:srgbClr val="61DFFF"/>
                </a:solidFill>
                <a:effectLst/>
                <a:latin typeface="Calibri" panose="020F0502020204030204" pitchFamily="34" charset="0"/>
                <a:cs typeface="Calibri" panose="020F0502020204030204" pitchFamily="34" charset="0"/>
              </a:rPr>
              <a:t>20 </a:t>
            </a:r>
            <a:r>
              <a:rPr lang="en-GB" sz="2000" b="0" i="0">
                <a:solidFill>
                  <a:srgbClr val="61DFFF"/>
                </a:solidFill>
                <a:effectLst/>
                <a:latin typeface="Calibri" panose="020F0502020204030204" pitchFamily="34" charset="0"/>
                <a:cs typeface="Calibri" panose="020F0502020204030204" pitchFamily="34" charset="0"/>
              </a:rPr>
              <a:t>national trade associations &amp; sector organisations</a:t>
            </a:r>
            <a:endParaRPr lang="en-BE" sz="2000">
              <a:solidFill>
                <a:srgbClr val="61DFFF"/>
              </a:solidFill>
              <a:latin typeface="Calibri" panose="020F0502020204030204" pitchFamily="34" charset="0"/>
              <a:cs typeface="Calibri" panose="020F0502020204030204" pitchFamily="34" charset="0"/>
            </a:endParaRPr>
          </a:p>
        </p:txBody>
      </p:sp>
      <p:pic>
        <p:nvPicPr>
          <p:cNvPr id="6" name="Picture 5" descr="A white line drawing of a truck&#10;&#10;Description automatically generated">
            <a:extLst>
              <a:ext uri="{FF2B5EF4-FFF2-40B4-BE49-F238E27FC236}">
                <a16:creationId xmlns:a16="http://schemas.microsoft.com/office/drawing/2014/main" id="{26C80562-727A-DDD0-E5E4-C63243AE7DC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966716" y="3584495"/>
            <a:ext cx="1688350" cy="1688350"/>
          </a:xfrm>
          <a:prstGeom prst="rect">
            <a:avLst/>
          </a:prstGeom>
        </p:spPr>
      </p:pic>
      <p:sp>
        <p:nvSpPr>
          <p:cNvPr id="10" name="TextBox 9">
            <a:extLst>
              <a:ext uri="{FF2B5EF4-FFF2-40B4-BE49-F238E27FC236}">
                <a16:creationId xmlns:a16="http://schemas.microsoft.com/office/drawing/2014/main" id="{96152FA6-6D1C-24EF-6BEA-C5B5F5682937}"/>
              </a:ext>
            </a:extLst>
          </p:cNvPr>
          <p:cNvSpPr txBox="1"/>
          <p:nvPr userDrawn="1"/>
        </p:nvSpPr>
        <p:spPr>
          <a:xfrm>
            <a:off x="9565044" y="3920839"/>
            <a:ext cx="2259674" cy="1015663"/>
          </a:xfrm>
          <a:prstGeom prst="rect">
            <a:avLst/>
          </a:prstGeom>
          <a:noFill/>
        </p:spPr>
        <p:txBody>
          <a:bodyPr wrap="square">
            <a:spAutoFit/>
          </a:bodyPr>
          <a:lstStyle>
            <a:defPPr>
              <a:defRPr lang="en-US"/>
            </a:defPPr>
            <a:lvl1pPr>
              <a:defRPr sz="2000" i="0">
                <a:solidFill>
                  <a:srgbClr val="61DFFF"/>
                </a:solidFill>
                <a:effectLst/>
                <a:latin typeface="Calibri" panose="020F0502020204030204" pitchFamily="34" charset="0"/>
                <a:cs typeface="Calibri" panose="020F0502020204030204" pitchFamily="34" charset="0"/>
              </a:defRPr>
            </a:lvl1pPr>
          </a:lstStyle>
          <a:p>
            <a:r>
              <a:rPr lang="en-GB"/>
              <a:t>+3,000 companies across the entire supply chain</a:t>
            </a:r>
            <a:endParaRPr lang="en-BE"/>
          </a:p>
        </p:txBody>
      </p:sp>
      <p:pic>
        <p:nvPicPr>
          <p:cNvPr id="11" name="Picture 10" descr="A black and white logo&#10;&#10;Description automatically generated">
            <a:extLst>
              <a:ext uri="{FF2B5EF4-FFF2-40B4-BE49-F238E27FC236}">
                <a16:creationId xmlns:a16="http://schemas.microsoft.com/office/drawing/2014/main" id="{9AB32DD4-972A-FCD1-2967-2469CEF6D0E8}"/>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l="7476" t="32373" r="6902" b="27929"/>
          <a:stretch/>
        </p:blipFill>
        <p:spPr>
          <a:xfrm>
            <a:off x="9461991" y="349381"/>
            <a:ext cx="2259674" cy="741226"/>
          </a:xfrm>
          <a:prstGeom prst="rect">
            <a:avLst/>
          </a:prstGeom>
        </p:spPr>
      </p:pic>
    </p:spTree>
    <p:extLst>
      <p:ext uri="{BB962C8B-B14F-4D97-AF65-F5344CB8AC3E}">
        <p14:creationId xmlns:p14="http://schemas.microsoft.com/office/powerpoint/2010/main" val="527816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descr="A blue and white background&#10;&#10;Description automatically generated">
            <a:extLst>
              <a:ext uri="{FF2B5EF4-FFF2-40B4-BE49-F238E27FC236}">
                <a16:creationId xmlns:a16="http://schemas.microsoft.com/office/drawing/2014/main" id="{47066048-ED46-EEAE-D504-F697EE54A4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2">
            <a:extLst>
              <a:ext uri="{FF2B5EF4-FFF2-40B4-BE49-F238E27FC236}">
                <a16:creationId xmlns:a16="http://schemas.microsoft.com/office/drawing/2014/main" id="{B5E322C4-EB1B-A0FC-9214-AFC174BE708B}"/>
              </a:ext>
            </a:extLst>
          </p:cNvPr>
          <p:cNvSpPr txBox="1">
            <a:spLocks/>
          </p:cNvSpPr>
          <p:nvPr userDrawn="1"/>
        </p:nvSpPr>
        <p:spPr>
          <a:xfrm>
            <a:off x="293341" y="325634"/>
            <a:ext cx="9590856" cy="55554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s-ES" sz="2800" b="1" i="0" u="none" strike="noStrike" kern="1200" cap="none" spc="0" normalizeH="0" baseline="0" noProof="0">
                <a:ln>
                  <a:noFill/>
                </a:ln>
                <a:solidFill>
                  <a:prstClr val="white"/>
                </a:solidFill>
                <a:effectLst/>
                <a:uLnTx/>
                <a:uFillTx/>
                <a:latin typeface="Raleway" panose="020B0003030101060003" pitchFamily="34" charset="0"/>
                <a:ea typeface="+mj-ea"/>
                <a:cs typeface="+mj-cs"/>
              </a:rPr>
              <a:t>EUROPEAN AUTOMOTIVE SUPPLIERS AT A GLANCE</a:t>
            </a:r>
            <a:endParaRPr kumimoji="0" lang="LID4096" sz="2800" b="1" i="0" u="none" strike="noStrike" kern="1200" cap="none" spc="0" normalizeH="0" baseline="0" noProof="0">
              <a:ln>
                <a:noFill/>
              </a:ln>
              <a:solidFill>
                <a:prstClr val="white"/>
              </a:solidFill>
              <a:effectLst/>
              <a:uLnTx/>
              <a:uFillTx/>
              <a:latin typeface="Raleway" panose="020B0003030101060003" pitchFamily="34" charset="0"/>
              <a:ea typeface="+mj-ea"/>
              <a:cs typeface="+mj-cs"/>
            </a:endParaRPr>
          </a:p>
        </p:txBody>
      </p:sp>
      <p:pic>
        <p:nvPicPr>
          <p:cNvPr id="5" name="Picture 2" descr="Logo&#10;&#10;Description automatically generated">
            <a:extLst>
              <a:ext uri="{FF2B5EF4-FFF2-40B4-BE49-F238E27FC236}">
                <a16:creationId xmlns:a16="http://schemas.microsoft.com/office/drawing/2014/main" id="{6E1D6BE6-ADEA-358E-EA1B-D391A5ECB7E6}"/>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520938" y="218865"/>
            <a:ext cx="1189991" cy="76907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0432E3C-BD54-8662-DA47-B4CC377CDBF3}"/>
              </a:ext>
            </a:extLst>
          </p:cNvPr>
          <p:cNvSpPr txBox="1"/>
          <p:nvPr userDrawn="1"/>
        </p:nvSpPr>
        <p:spPr>
          <a:xfrm>
            <a:off x="1734296" y="1732359"/>
            <a:ext cx="4104644" cy="800219"/>
          </a:xfrm>
          <a:prstGeom prst="rect">
            <a:avLst/>
          </a:prstGeom>
          <a:noFill/>
        </p:spPr>
        <p:txBody>
          <a:bodyPr wrap="square">
            <a:spAutoFit/>
          </a:bodyPr>
          <a:lstStyle/>
          <a:p>
            <a:r>
              <a:rPr lang="en-BE" sz="2800" b="1">
                <a:solidFill>
                  <a:srgbClr val="61DFFF"/>
                </a:solidFill>
              </a:rPr>
              <a:t>75% </a:t>
            </a:r>
            <a:r>
              <a:rPr lang="en-BE">
                <a:solidFill>
                  <a:schemeClr val="bg1"/>
                </a:solidFill>
              </a:rPr>
              <a:t>of the value of a vehicle comes from its parts, components, and systems</a:t>
            </a:r>
          </a:p>
        </p:txBody>
      </p:sp>
      <p:pic>
        <p:nvPicPr>
          <p:cNvPr id="7" name="Picture 6" descr="A white outline of a paper with a star and a ribbon&#10;&#10;Description automatically generated">
            <a:extLst>
              <a:ext uri="{FF2B5EF4-FFF2-40B4-BE49-F238E27FC236}">
                <a16:creationId xmlns:a16="http://schemas.microsoft.com/office/drawing/2014/main" id="{E68DC1D8-445F-C491-406C-793875B1047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10227" y="4766850"/>
            <a:ext cx="1092886" cy="1092886"/>
          </a:xfrm>
          <a:prstGeom prst="rect">
            <a:avLst/>
          </a:prstGeom>
        </p:spPr>
      </p:pic>
      <p:sp>
        <p:nvSpPr>
          <p:cNvPr id="8" name="TextBox 7">
            <a:extLst>
              <a:ext uri="{FF2B5EF4-FFF2-40B4-BE49-F238E27FC236}">
                <a16:creationId xmlns:a16="http://schemas.microsoft.com/office/drawing/2014/main" id="{E79096FD-14FE-0BD6-18F3-DF31BC957C68}"/>
              </a:ext>
            </a:extLst>
          </p:cNvPr>
          <p:cNvSpPr txBox="1"/>
          <p:nvPr userDrawn="1"/>
        </p:nvSpPr>
        <p:spPr>
          <a:xfrm>
            <a:off x="1734295" y="4913184"/>
            <a:ext cx="4104643" cy="800219"/>
          </a:xfrm>
          <a:prstGeom prst="rect">
            <a:avLst/>
          </a:prstGeom>
          <a:noFill/>
        </p:spPr>
        <p:txBody>
          <a:bodyPr wrap="square">
            <a:spAutoFit/>
          </a:bodyPr>
          <a:lstStyle/>
          <a:p>
            <a:r>
              <a:rPr lang="en-GB" sz="2800" b="1">
                <a:solidFill>
                  <a:srgbClr val="61DFFF"/>
                </a:solidFill>
              </a:rPr>
              <a:t>+39,000</a:t>
            </a:r>
            <a:r>
              <a:rPr lang="en-GB" sz="2300" b="1">
                <a:solidFill>
                  <a:srgbClr val="61DFFF"/>
                </a:solidFill>
              </a:rPr>
              <a:t> </a:t>
            </a:r>
            <a:r>
              <a:rPr lang="en-GB">
                <a:solidFill>
                  <a:schemeClr val="bg1"/>
                </a:solidFill>
              </a:rPr>
              <a:t>new patents are registered each year</a:t>
            </a:r>
            <a:endParaRPr lang="en-BE">
              <a:solidFill>
                <a:schemeClr val="bg1"/>
              </a:solidFill>
            </a:endParaRPr>
          </a:p>
        </p:txBody>
      </p:sp>
      <p:pic>
        <p:nvPicPr>
          <p:cNvPr id="9" name="Picture 8" descr="A white and blue microscope&#10;&#10;Description automatically generated">
            <a:extLst>
              <a:ext uri="{FF2B5EF4-FFF2-40B4-BE49-F238E27FC236}">
                <a16:creationId xmlns:a16="http://schemas.microsoft.com/office/drawing/2014/main" id="{EC67E2AE-3F6D-580C-2DE2-A29C707E1B6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61769" y="3132740"/>
            <a:ext cx="1189803" cy="1189803"/>
          </a:xfrm>
          <a:prstGeom prst="rect">
            <a:avLst/>
          </a:prstGeom>
        </p:spPr>
      </p:pic>
      <p:sp>
        <p:nvSpPr>
          <p:cNvPr id="10" name="TextBox 9">
            <a:extLst>
              <a:ext uri="{FF2B5EF4-FFF2-40B4-BE49-F238E27FC236}">
                <a16:creationId xmlns:a16="http://schemas.microsoft.com/office/drawing/2014/main" id="{E4B7B2E9-AC96-A6E9-912A-5262E0180526}"/>
              </a:ext>
            </a:extLst>
          </p:cNvPr>
          <p:cNvSpPr txBox="1"/>
          <p:nvPr userDrawn="1"/>
        </p:nvSpPr>
        <p:spPr>
          <a:xfrm>
            <a:off x="1734297" y="3322772"/>
            <a:ext cx="4104644" cy="800219"/>
          </a:xfrm>
          <a:prstGeom prst="rect">
            <a:avLst/>
          </a:prstGeom>
          <a:noFill/>
        </p:spPr>
        <p:txBody>
          <a:bodyPr wrap="square">
            <a:spAutoFit/>
          </a:bodyPr>
          <a:lstStyle/>
          <a:p>
            <a:r>
              <a:rPr lang="en-GB" sz="2800" b="1">
                <a:solidFill>
                  <a:srgbClr val="61DFFF"/>
                </a:solidFill>
              </a:rPr>
              <a:t>€30 </a:t>
            </a:r>
            <a:r>
              <a:rPr lang="en-GB" sz="2800" b="1" kern="1200">
                <a:solidFill>
                  <a:srgbClr val="61DFFF"/>
                </a:solidFill>
                <a:latin typeface="+mn-lt"/>
                <a:ea typeface="+mn-ea"/>
                <a:cs typeface="+mn-cs"/>
              </a:rPr>
              <a:t>billion </a:t>
            </a:r>
            <a:r>
              <a:rPr lang="en-GB">
                <a:solidFill>
                  <a:schemeClr val="bg1"/>
                </a:solidFill>
              </a:rPr>
              <a:t>are invested yearly in research and development</a:t>
            </a:r>
            <a:endParaRPr lang="en-BE">
              <a:solidFill>
                <a:schemeClr val="bg1"/>
              </a:solidFill>
            </a:endParaRPr>
          </a:p>
        </p:txBody>
      </p:sp>
      <p:pic>
        <p:nvPicPr>
          <p:cNvPr id="11" name="Picture 10" descr="A white line drawing of a car with a star on top&#10;&#10;Description automatically generated">
            <a:extLst>
              <a:ext uri="{FF2B5EF4-FFF2-40B4-BE49-F238E27FC236}">
                <a16:creationId xmlns:a16="http://schemas.microsoft.com/office/drawing/2014/main" id="{72F125DD-6438-A404-D5CF-6616640F16F9}"/>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53521" y="1694465"/>
            <a:ext cx="806299" cy="876007"/>
          </a:xfrm>
          <a:prstGeom prst="rect">
            <a:avLst/>
          </a:prstGeom>
        </p:spPr>
      </p:pic>
      <p:pic>
        <p:nvPicPr>
          <p:cNvPr id="12" name="Picture 11" descr="A white and blue graph with a blue arrow&#10;&#10;Description automatically generated">
            <a:extLst>
              <a:ext uri="{FF2B5EF4-FFF2-40B4-BE49-F238E27FC236}">
                <a16:creationId xmlns:a16="http://schemas.microsoft.com/office/drawing/2014/main" id="{E9C5E54E-DBEC-6363-E3D7-D528F51BF7A2}"/>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268561" y="1662100"/>
            <a:ext cx="1092886" cy="1092886"/>
          </a:xfrm>
          <a:prstGeom prst="rect">
            <a:avLst/>
          </a:prstGeom>
        </p:spPr>
      </p:pic>
      <p:sp>
        <p:nvSpPr>
          <p:cNvPr id="13" name="TextBox 12">
            <a:extLst>
              <a:ext uri="{FF2B5EF4-FFF2-40B4-BE49-F238E27FC236}">
                <a16:creationId xmlns:a16="http://schemas.microsoft.com/office/drawing/2014/main" id="{FF77BF7B-E1BC-DDE1-13E4-D6B35131349F}"/>
              </a:ext>
            </a:extLst>
          </p:cNvPr>
          <p:cNvSpPr txBox="1"/>
          <p:nvPr userDrawn="1"/>
        </p:nvSpPr>
        <p:spPr>
          <a:xfrm>
            <a:off x="7445947" y="1732359"/>
            <a:ext cx="4464402" cy="1077218"/>
          </a:xfrm>
          <a:prstGeom prst="rect">
            <a:avLst/>
          </a:prstGeom>
          <a:noFill/>
        </p:spPr>
        <p:txBody>
          <a:bodyPr wrap="square">
            <a:spAutoFit/>
          </a:bodyPr>
          <a:lstStyle/>
          <a:p>
            <a:r>
              <a:rPr lang="en-GB" sz="2800" b="1">
                <a:solidFill>
                  <a:srgbClr val="61DFFF"/>
                </a:solidFill>
              </a:rPr>
              <a:t>32%</a:t>
            </a:r>
            <a:r>
              <a:rPr lang="en-GB" sz="2800" b="1">
                <a:solidFill>
                  <a:schemeClr val="bg1"/>
                </a:solidFill>
              </a:rPr>
              <a:t> </a:t>
            </a:r>
            <a:r>
              <a:rPr lang="en-GB" sz="1800" b="0">
                <a:solidFill>
                  <a:schemeClr val="bg1"/>
                </a:solidFill>
              </a:rPr>
              <a:t>of total </a:t>
            </a:r>
            <a:r>
              <a:rPr lang="en-GB" sz="2800" b="1" kern="1200">
                <a:solidFill>
                  <a:srgbClr val="61DFFF"/>
                </a:solidFill>
                <a:latin typeface="+mn-lt"/>
                <a:ea typeface="+mn-ea"/>
                <a:cs typeface="+mn-cs"/>
              </a:rPr>
              <a:t>R&amp;D investment</a:t>
            </a:r>
            <a:r>
              <a:rPr lang="en-GB">
                <a:solidFill>
                  <a:schemeClr val="bg1"/>
                </a:solidFill>
              </a:rPr>
              <a:t> comes from automotive, making this industry the top private R&amp;D investor in the EU</a:t>
            </a:r>
            <a:endParaRPr lang="en-BE">
              <a:solidFill>
                <a:schemeClr val="bg1"/>
              </a:solidFill>
            </a:endParaRPr>
          </a:p>
        </p:txBody>
      </p:sp>
      <p:sp>
        <p:nvSpPr>
          <p:cNvPr id="14" name="TextBox 13">
            <a:extLst>
              <a:ext uri="{FF2B5EF4-FFF2-40B4-BE49-F238E27FC236}">
                <a16:creationId xmlns:a16="http://schemas.microsoft.com/office/drawing/2014/main" id="{60051BF3-4E0C-7871-EF4B-732799998E85}"/>
              </a:ext>
            </a:extLst>
          </p:cNvPr>
          <p:cNvSpPr txBox="1"/>
          <p:nvPr userDrawn="1"/>
        </p:nvSpPr>
        <p:spPr>
          <a:xfrm>
            <a:off x="7445947" y="3477022"/>
            <a:ext cx="4264982" cy="800219"/>
          </a:xfrm>
          <a:prstGeom prst="rect">
            <a:avLst/>
          </a:prstGeom>
          <a:noFill/>
        </p:spPr>
        <p:txBody>
          <a:bodyPr wrap="square">
            <a:spAutoFit/>
          </a:bodyPr>
          <a:lstStyle/>
          <a:p>
            <a:r>
              <a:rPr lang="en-GB" sz="2800" b="1">
                <a:solidFill>
                  <a:srgbClr val="61DFFF"/>
                </a:solidFill>
              </a:rPr>
              <a:t>1.7 million </a:t>
            </a:r>
            <a:r>
              <a:rPr lang="en-GB">
                <a:solidFill>
                  <a:schemeClr val="bg1"/>
                </a:solidFill>
              </a:rPr>
              <a:t>direct jobs generated across the EU </a:t>
            </a:r>
            <a:endParaRPr lang="en-BE">
              <a:solidFill>
                <a:schemeClr val="bg1"/>
              </a:solidFill>
            </a:endParaRPr>
          </a:p>
        </p:txBody>
      </p:sp>
      <p:pic>
        <p:nvPicPr>
          <p:cNvPr id="15" name="Picture 14" descr="A blue and white outline of a person wearing a hard hat&#10;&#10;Description automatically generated">
            <a:extLst>
              <a:ext uri="{FF2B5EF4-FFF2-40B4-BE49-F238E27FC236}">
                <a16:creationId xmlns:a16="http://schemas.microsoft.com/office/drawing/2014/main" id="{CA66C1E8-65B3-CDCB-9172-89C7D32AE8D2}"/>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6353061" y="3276688"/>
            <a:ext cx="923887" cy="923887"/>
          </a:xfrm>
          <a:prstGeom prst="rect">
            <a:avLst/>
          </a:prstGeom>
        </p:spPr>
      </p:pic>
      <p:sp>
        <p:nvSpPr>
          <p:cNvPr id="19" name="TextBox 18">
            <a:extLst>
              <a:ext uri="{FF2B5EF4-FFF2-40B4-BE49-F238E27FC236}">
                <a16:creationId xmlns:a16="http://schemas.microsoft.com/office/drawing/2014/main" id="{73D8B78E-46B8-BCE3-7749-2B3696C3AF7E}"/>
              </a:ext>
            </a:extLst>
          </p:cNvPr>
          <p:cNvSpPr txBox="1"/>
          <p:nvPr userDrawn="1"/>
        </p:nvSpPr>
        <p:spPr>
          <a:xfrm>
            <a:off x="7445947" y="4913184"/>
            <a:ext cx="3910901" cy="800219"/>
          </a:xfrm>
          <a:prstGeom prst="rect">
            <a:avLst/>
          </a:prstGeom>
          <a:noFill/>
        </p:spPr>
        <p:txBody>
          <a:bodyPr wrap="square" lIns="91440" tIns="45720" rIns="91440" bIns="45720" anchor="t">
            <a:spAutoFit/>
          </a:bodyPr>
          <a:lstStyle/>
          <a:p>
            <a:r>
              <a:rPr lang="en-GB" sz="2800" b="1">
                <a:solidFill>
                  <a:srgbClr val="61DFFF"/>
                </a:solidFill>
              </a:rPr>
              <a:t>€</a:t>
            </a:r>
            <a:r>
              <a:rPr lang="en-US" sz="2800" b="1">
                <a:solidFill>
                  <a:srgbClr val="62DFFF"/>
                </a:solidFill>
                <a:ea typeface="+mn-lt"/>
                <a:cs typeface="+mn-lt"/>
              </a:rPr>
              <a:t>26.7 billion </a:t>
            </a:r>
            <a:r>
              <a:rPr lang="en-US">
                <a:solidFill>
                  <a:srgbClr val="FFFFFF"/>
                </a:solidFill>
                <a:ea typeface="+mn-lt"/>
                <a:cs typeface="+mn-lt"/>
              </a:rPr>
              <a:t>trade surplus generated in 2023 </a:t>
            </a:r>
            <a:endParaRPr lang="en-US">
              <a:solidFill>
                <a:schemeClr val="bg1"/>
              </a:solidFill>
              <a:cs typeface="Calibri"/>
            </a:endParaRPr>
          </a:p>
        </p:txBody>
      </p:sp>
      <p:grpSp>
        <p:nvGrpSpPr>
          <p:cNvPr id="20" name="Group 19">
            <a:extLst>
              <a:ext uri="{FF2B5EF4-FFF2-40B4-BE49-F238E27FC236}">
                <a16:creationId xmlns:a16="http://schemas.microsoft.com/office/drawing/2014/main" id="{19E66896-C0C7-9B4D-1855-A56CB5BA2A2A}"/>
              </a:ext>
            </a:extLst>
          </p:cNvPr>
          <p:cNvGrpSpPr/>
          <p:nvPr userDrawn="1"/>
        </p:nvGrpSpPr>
        <p:grpSpPr>
          <a:xfrm>
            <a:off x="6120379" y="4618668"/>
            <a:ext cx="1389250" cy="1389250"/>
            <a:chOff x="5947817" y="4760363"/>
            <a:chExt cx="1389250" cy="1389250"/>
          </a:xfrm>
        </p:grpSpPr>
        <p:pic>
          <p:nvPicPr>
            <p:cNvPr id="21" name="Picture 20" descr="A logo of handshake and a globe&#10;&#10;Description automatically generated">
              <a:extLst>
                <a:ext uri="{FF2B5EF4-FFF2-40B4-BE49-F238E27FC236}">
                  <a16:creationId xmlns:a16="http://schemas.microsoft.com/office/drawing/2014/main" id="{198E7DB7-1270-7E42-7EC5-6581655C24C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947817" y="4760363"/>
              <a:ext cx="1389250" cy="1389250"/>
            </a:xfrm>
            <a:prstGeom prst="rect">
              <a:avLst/>
            </a:prstGeom>
          </p:spPr>
        </p:pic>
        <p:pic>
          <p:nvPicPr>
            <p:cNvPr id="22" name="Picture 21" descr="A white outline of hands shaking with a globe&#10;&#10;Description automatically generated">
              <a:extLst>
                <a:ext uri="{FF2B5EF4-FFF2-40B4-BE49-F238E27FC236}">
                  <a16:creationId xmlns:a16="http://schemas.microsoft.com/office/drawing/2014/main" id="{5EB05DF7-78A0-9493-08BF-DE4F51C2F6C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947817" y="4760363"/>
              <a:ext cx="1389250" cy="1389250"/>
            </a:xfrm>
            <a:prstGeom prst="rect">
              <a:avLst/>
            </a:prstGeom>
          </p:spPr>
        </p:pic>
      </p:grpSp>
    </p:spTree>
    <p:extLst>
      <p:ext uri="{BB962C8B-B14F-4D97-AF65-F5344CB8AC3E}">
        <p14:creationId xmlns:p14="http://schemas.microsoft.com/office/powerpoint/2010/main" val="391192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94E88-2271-9DBE-085C-F5334B1CE52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BE"/>
          </a:p>
        </p:txBody>
      </p:sp>
      <p:sp>
        <p:nvSpPr>
          <p:cNvPr id="3" name="Subtitle 2">
            <a:extLst>
              <a:ext uri="{FF2B5EF4-FFF2-40B4-BE49-F238E27FC236}">
                <a16:creationId xmlns:a16="http://schemas.microsoft.com/office/drawing/2014/main" id="{308A82FE-23BA-EB7D-6AAA-C17EDD13DD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BE"/>
          </a:p>
        </p:txBody>
      </p:sp>
      <p:sp>
        <p:nvSpPr>
          <p:cNvPr id="4" name="Date Placeholder 3">
            <a:extLst>
              <a:ext uri="{FF2B5EF4-FFF2-40B4-BE49-F238E27FC236}">
                <a16:creationId xmlns:a16="http://schemas.microsoft.com/office/drawing/2014/main" id="{9CC2AB4F-FC17-AC3B-7B97-71B2321A90DA}"/>
              </a:ext>
            </a:extLst>
          </p:cNvPr>
          <p:cNvSpPr>
            <a:spLocks noGrp="1"/>
          </p:cNvSpPr>
          <p:nvPr>
            <p:ph type="dt" sz="half" idx="10"/>
          </p:nvPr>
        </p:nvSpPr>
        <p:spPr/>
        <p:txBody>
          <a:bodyPr/>
          <a:lstStyle/>
          <a:p>
            <a:fld id="{5311B16E-876F-7D48-9163-23B082B912B6}" type="datetime3">
              <a:rPr lang="en-US" smtClean="0"/>
              <a:t>10 September 2024</a:t>
            </a:fld>
            <a:endParaRPr lang="en-BE"/>
          </a:p>
        </p:txBody>
      </p:sp>
      <p:sp>
        <p:nvSpPr>
          <p:cNvPr id="5" name="Footer Placeholder 4">
            <a:extLst>
              <a:ext uri="{FF2B5EF4-FFF2-40B4-BE49-F238E27FC236}">
                <a16:creationId xmlns:a16="http://schemas.microsoft.com/office/drawing/2014/main" id="{040BA148-E583-8C10-D2F0-38F06162C0C3}"/>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F709ED45-2DA6-7015-4233-3CA035D4DA2F}"/>
              </a:ext>
            </a:extLst>
          </p:cNvPr>
          <p:cNvSpPr>
            <a:spLocks noGrp="1"/>
          </p:cNvSpPr>
          <p:nvPr>
            <p:ph type="sldNum" sz="quarter" idx="12"/>
          </p:nvPr>
        </p:nvSpPr>
        <p:spPr/>
        <p:txBody>
          <a:bodyPr/>
          <a:lstStyle/>
          <a:p>
            <a:fld id="{01B5C898-0592-3242-8777-DDCECBCEF56A}" type="slidenum">
              <a:rPr lang="en-BE" smtClean="0"/>
              <a:t>‹#›</a:t>
            </a:fld>
            <a:endParaRPr lang="en-BE"/>
          </a:p>
        </p:txBody>
      </p:sp>
    </p:spTree>
    <p:extLst>
      <p:ext uri="{BB962C8B-B14F-4D97-AF65-F5344CB8AC3E}">
        <p14:creationId xmlns:p14="http://schemas.microsoft.com/office/powerpoint/2010/main" val="3136361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A6166-E4D3-3F24-FFBC-5EC4CAAFAFA9}"/>
              </a:ext>
            </a:extLst>
          </p:cNvPr>
          <p:cNvSpPr>
            <a:spLocks noGrp="1"/>
          </p:cNvSpPr>
          <p:nvPr>
            <p:ph type="title"/>
          </p:nvPr>
        </p:nvSpPr>
        <p:spPr/>
        <p:txBody>
          <a:bodyPr>
            <a:noAutofit/>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2984B734-F7C7-5E10-FFA2-6A38D37E3727}"/>
              </a:ext>
            </a:extLst>
          </p:cNvPr>
          <p:cNvSpPr>
            <a:spLocks noGrp="1"/>
          </p:cNvSpPr>
          <p:nvPr>
            <p:ph idx="1"/>
          </p:nvPr>
        </p:nvSpPr>
        <p:spPr>
          <a:xfrm>
            <a:off x="838200" y="1570383"/>
            <a:ext cx="10515600" cy="4606580"/>
          </a:xfrm>
        </p:spPr>
        <p:txBody>
          <a:bodyPr lIns="9000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78EEA123-C9AB-F91B-B2E7-254D8472C681}"/>
              </a:ext>
            </a:extLst>
          </p:cNvPr>
          <p:cNvSpPr>
            <a:spLocks noGrp="1"/>
          </p:cNvSpPr>
          <p:nvPr>
            <p:ph type="dt" sz="half" idx="10"/>
          </p:nvPr>
        </p:nvSpPr>
        <p:spPr/>
        <p:txBody>
          <a:bodyPr/>
          <a:lstStyle/>
          <a:p>
            <a:fld id="{C82B7874-A240-454F-9ACF-7373B2B458D5}" type="datetime3">
              <a:rPr lang="en-US" smtClean="0"/>
              <a:t>10 September 2024</a:t>
            </a:fld>
            <a:endParaRPr lang="en-BE"/>
          </a:p>
        </p:txBody>
      </p:sp>
      <p:sp>
        <p:nvSpPr>
          <p:cNvPr id="5" name="Footer Placeholder 4">
            <a:extLst>
              <a:ext uri="{FF2B5EF4-FFF2-40B4-BE49-F238E27FC236}">
                <a16:creationId xmlns:a16="http://schemas.microsoft.com/office/drawing/2014/main" id="{13B76A20-EC1A-87B0-6A10-ED5D18E3B0E0}"/>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B33638F7-BA7E-5A0E-6B36-95B87115E0DE}"/>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11" name="Text Placeholder 10">
            <a:extLst>
              <a:ext uri="{FF2B5EF4-FFF2-40B4-BE49-F238E27FC236}">
                <a16:creationId xmlns:a16="http://schemas.microsoft.com/office/drawing/2014/main" id="{56E2645D-CFD1-6451-9E72-7A68C39AF563}"/>
              </a:ext>
            </a:extLst>
          </p:cNvPr>
          <p:cNvSpPr>
            <a:spLocks noGrp="1"/>
          </p:cNvSpPr>
          <p:nvPr>
            <p:ph type="body" sz="quarter" idx="13" hasCustomPrompt="1"/>
          </p:nvPr>
        </p:nvSpPr>
        <p:spPr>
          <a:xfrm>
            <a:off x="838752" y="934279"/>
            <a:ext cx="9537700" cy="417444"/>
          </a:xfrm>
        </p:spPr>
        <p:txBody>
          <a:bodyPr anchor="ctr">
            <a:noAutofit/>
          </a:bodyPr>
          <a:lstStyle>
            <a:lvl1pPr marL="0" indent="0">
              <a:buFontTx/>
              <a:buNone/>
              <a:defRPr>
                <a:solidFill>
                  <a:schemeClr val="accent4"/>
                </a:solidFill>
              </a:defRPr>
            </a:lvl1pPr>
          </a:lstStyle>
          <a:p>
            <a:pPr lvl="0"/>
            <a:r>
              <a:rPr lang="en-GB"/>
              <a:t>Click to edit subtitle text </a:t>
            </a:r>
          </a:p>
        </p:txBody>
      </p:sp>
    </p:spTree>
    <p:extLst>
      <p:ext uri="{BB962C8B-B14F-4D97-AF65-F5344CB8AC3E}">
        <p14:creationId xmlns:p14="http://schemas.microsoft.com/office/powerpoint/2010/main" val="1443644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A6166-E4D3-3F24-FFBC-5EC4CAAFAFA9}"/>
              </a:ext>
            </a:extLst>
          </p:cNvPr>
          <p:cNvSpPr>
            <a:spLocks noGrp="1"/>
          </p:cNvSpPr>
          <p:nvPr>
            <p:ph type="title"/>
          </p:nvPr>
        </p:nvSpPr>
        <p:spPr/>
        <p:txBody>
          <a:bodyPr>
            <a:noAutofit/>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2984B734-F7C7-5E10-FFA2-6A38D37E3727}"/>
              </a:ext>
            </a:extLst>
          </p:cNvPr>
          <p:cNvSpPr>
            <a:spLocks noGrp="1"/>
          </p:cNvSpPr>
          <p:nvPr>
            <p:ph idx="1"/>
          </p:nvPr>
        </p:nvSpPr>
        <p:spPr>
          <a:xfrm>
            <a:off x="838200" y="1570383"/>
            <a:ext cx="10515600" cy="460658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78EEA123-C9AB-F91B-B2E7-254D8472C681}"/>
              </a:ext>
            </a:extLst>
          </p:cNvPr>
          <p:cNvSpPr>
            <a:spLocks noGrp="1"/>
          </p:cNvSpPr>
          <p:nvPr>
            <p:ph type="dt" sz="half" idx="10"/>
          </p:nvPr>
        </p:nvSpPr>
        <p:spPr/>
        <p:txBody>
          <a:bodyPr/>
          <a:lstStyle/>
          <a:p>
            <a:fld id="{D70633A1-66DD-5743-9DC9-96F262ED0999}" type="datetime3">
              <a:rPr lang="en-US" smtClean="0"/>
              <a:t>10 September 2024</a:t>
            </a:fld>
            <a:endParaRPr lang="en-BE"/>
          </a:p>
        </p:txBody>
      </p:sp>
      <p:sp>
        <p:nvSpPr>
          <p:cNvPr id="5" name="Footer Placeholder 4">
            <a:extLst>
              <a:ext uri="{FF2B5EF4-FFF2-40B4-BE49-F238E27FC236}">
                <a16:creationId xmlns:a16="http://schemas.microsoft.com/office/drawing/2014/main" id="{13B76A20-EC1A-87B0-6A10-ED5D18E3B0E0}"/>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B33638F7-BA7E-5A0E-6B36-95B87115E0DE}"/>
              </a:ext>
            </a:extLst>
          </p:cNvPr>
          <p:cNvSpPr>
            <a:spLocks noGrp="1"/>
          </p:cNvSpPr>
          <p:nvPr>
            <p:ph type="sldNum" sz="quarter" idx="12"/>
          </p:nvPr>
        </p:nvSpPr>
        <p:spPr/>
        <p:txBody>
          <a:bodyPr/>
          <a:lstStyle/>
          <a:p>
            <a:fld id="{01B5C898-0592-3242-8777-DDCECBCEF56A}" type="slidenum">
              <a:rPr lang="en-BE" smtClean="0"/>
              <a:t>‹#›</a:t>
            </a:fld>
            <a:endParaRPr lang="en-BE"/>
          </a:p>
        </p:txBody>
      </p:sp>
    </p:spTree>
    <p:extLst>
      <p:ext uri="{BB962C8B-B14F-4D97-AF65-F5344CB8AC3E}">
        <p14:creationId xmlns:p14="http://schemas.microsoft.com/office/powerpoint/2010/main" val="661628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FF460-69FA-04A7-3BC8-A54210C52302}"/>
              </a:ext>
            </a:extLst>
          </p:cNvPr>
          <p:cNvSpPr>
            <a:spLocks noGrp="1"/>
          </p:cNvSpPr>
          <p:nvPr>
            <p:ph type="title" hasCustomPrompt="1"/>
          </p:nvPr>
        </p:nvSpPr>
        <p:spPr>
          <a:xfrm>
            <a:off x="831850" y="1709738"/>
            <a:ext cx="10515600" cy="2852737"/>
          </a:xfrm>
        </p:spPr>
        <p:txBody>
          <a:bodyPr anchor="ctr">
            <a:noAutofit/>
          </a:bodyPr>
          <a:lstStyle>
            <a:lvl1pPr>
              <a:defRPr sz="5000"/>
            </a:lvl1pPr>
          </a:lstStyle>
          <a:p>
            <a:r>
              <a:rPr lang="en-GB"/>
              <a:t>Click to edit BREAKER SLIDE</a:t>
            </a:r>
            <a:endParaRPr lang="en-BE"/>
          </a:p>
        </p:txBody>
      </p:sp>
      <p:sp>
        <p:nvSpPr>
          <p:cNvPr id="3" name="Text Placeholder 2">
            <a:extLst>
              <a:ext uri="{FF2B5EF4-FFF2-40B4-BE49-F238E27FC236}">
                <a16:creationId xmlns:a16="http://schemas.microsoft.com/office/drawing/2014/main" id="{3D9AD280-382D-104F-10B3-0579EC1F6DB2}"/>
              </a:ext>
            </a:extLst>
          </p:cNvPr>
          <p:cNvSpPr>
            <a:spLocks noGrp="1"/>
          </p:cNvSpPr>
          <p:nvPr>
            <p:ph type="body" idx="1" hasCustomPrompt="1"/>
          </p:nvPr>
        </p:nvSpPr>
        <p:spPr>
          <a:xfrm>
            <a:off x="831850" y="4589463"/>
            <a:ext cx="10515600" cy="1500187"/>
          </a:xfrm>
        </p:spPr>
        <p:txBody>
          <a:bodyPr/>
          <a:lstStyle>
            <a:lvl1pPr marL="0" indent="0">
              <a:buNone/>
              <a:defRPr sz="2400">
                <a:solidFill>
                  <a:schemeClr val="tx1">
                    <a:lumMod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further information if needed</a:t>
            </a:r>
          </a:p>
        </p:txBody>
      </p:sp>
      <p:sp>
        <p:nvSpPr>
          <p:cNvPr id="4" name="Date Placeholder 3">
            <a:extLst>
              <a:ext uri="{FF2B5EF4-FFF2-40B4-BE49-F238E27FC236}">
                <a16:creationId xmlns:a16="http://schemas.microsoft.com/office/drawing/2014/main" id="{4F8C271A-A35C-1945-45E4-A30BEDF5E7FC}"/>
              </a:ext>
            </a:extLst>
          </p:cNvPr>
          <p:cNvSpPr>
            <a:spLocks noGrp="1"/>
          </p:cNvSpPr>
          <p:nvPr>
            <p:ph type="dt" sz="half" idx="10"/>
          </p:nvPr>
        </p:nvSpPr>
        <p:spPr/>
        <p:txBody>
          <a:bodyPr/>
          <a:lstStyle/>
          <a:p>
            <a:fld id="{E034BE89-360A-1846-B535-30088D7B63BD}" type="datetime3">
              <a:rPr lang="en-US" smtClean="0"/>
              <a:t>10 September 2024</a:t>
            </a:fld>
            <a:endParaRPr lang="en-BE"/>
          </a:p>
        </p:txBody>
      </p:sp>
      <p:sp>
        <p:nvSpPr>
          <p:cNvPr id="5" name="Footer Placeholder 4">
            <a:extLst>
              <a:ext uri="{FF2B5EF4-FFF2-40B4-BE49-F238E27FC236}">
                <a16:creationId xmlns:a16="http://schemas.microsoft.com/office/drawing/2014/main" id="{395FBF1D-336C-0BE8-1BD1-CD9A9891D5B5}"/>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1F2FDFBF-ECA4-8C6A-6595-7EDC4AD579F7}"/>
              </a:ext>
            </a:extLst>
          </p:cNvPr>
          <p:cNvSpPr>
            <a:spLocks noGrp="1"/>
          </p:cNvSpPr>
          <p:nvPr>
            <p:ph type="sldNum" sz="quarter" idx="12"/>
          </p:nvPr>
        </p:nvSpPr>
        <p:spPr/>
        <p:txBody>
          <a:bodyPr/>
          <a:lstStyle/>
          <a:p>
            <a:fld id="{01B5C898-0592-3242-8777-DDCECBCEF56A}" type="slidenum">
              <a:rPr lang="en-BE" smtClean="0"/>
              <a:t>‹#›</a:t>
            </a:fld>
            <a:endParaRPr lang="en-BE"/>
          </a:p>
        </p:txBody>
      </p:sp>
    </p:spTree>
    <p:extLst>
      <p:ext uri="{BB962C8B-B14F-4D97-AF65-F5344CB8AC3E}">
        <p14:creationId xmlns:p14="http://schemas.microsoft.com/office/powerpoint/2010/main" val="4237895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C7C9B-C1E3-3835-2E48-99FD54A26DF4}"/>
              </a:ext>
            </a:extLst>
          </p:cNvPr>
          <p:cNvSpPr>
            <a:spLocks noGrp="1"/>
          </p:cNvSpPr>
          <p:nvPr>
            <p:ph type="title"/>
          </p:nvPr>
        </p:nvSpPr>
        <p:spPr/>
        <p:txBody>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FBFA61C0-C3D4-231F-8EF3-5138E8D8220E}"/>
              </a:ext>
            </a:extLst>
          </p:cNvPr>
          <p:cNvSpPr>
            <a:spLocks noGrp="1"/>
          </p:cNvSpPr>
          <p:nvPr>
            <p:ph sz="half" idx="1"/>
          </p:nvPr>
        </p:nvSpPr>
        <p:spPr>
          <a:xfrm>
            <a:off x="838200" y="1825625"/>
            <a:ext cx="5181600" cy="4351338"/>
          </a:xfrm>
        </p:spPr>
        <p:txBody>
          <a:bodyPr/>
          <a:lstStyle>
            <a:lvl1pPr>
              <a:defRPr>
                <a:solidFill>
                  <a:schemeClr val="tx1">
                    <a:lumMod val="75000"/>
                  </a:schemeClr>
                </a:solidFill>
              </a:defRPr>
            </a:lvl1pPr>
            <a:lvl2pPr>
              <a:defRPr>
                <a:solidFill>
                  <a:schemeClr val="tx1">
                    <a:lumMod val="75000"/>
                  </a:schemeClr>
                </a:solidFill>
              </a:defRPr>
            </a:lvl2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Content Placeholder 3">
            <a:extLst>
              <a:ext uri="{FF2B5EF4-FFF2-40B4-BE49-F238E27FC236}">
                <a16:creationId xmlns:a16="http://schemas.microsoft.com/office/drawing/2014/main" id="{130009D0-0E95-BC67-3D62-B13086195BF9}"/>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5" name="Date Placeholder 4">
            <a:extLst>
              <a:ext uri="{FF2B5EF4-FFF2-40B4-BE49-F238E27FC236}">
                <a16:creationId xmlns:a16="http://schemas.microsoft.com/office/drawing/2014/main" id="{69E86C8A-A133-C1B8-5D0F-3A6CD64DFEC9}"/>
              </a:ext>
            </a:extLst>
          </p:cNvPr>
          <p:cNvSpPr>
            <a:spLocks noGrp="1"/>
          </p:cNvSpPr>
          <p:nvPr>
            <p:ph type="dt" sz="half" idx="10"/>
          </p:nvPr>
        </p:nvSpPr>
        <p:spPr/>
        <p:txBody>
          <a:bodyPr/>
          <a:lstStyle/>
          <a:p>
            <a:fld id="{D4A3BF66-B75C-4443-8A80-65C8F750EEE9}" type="datetime3">
              <a:rPr lang="en-US" smtClean="0"/>
              <a:t>10 September 2024</a:t>
            </a:fld>
            <a:endParaRPr lang="en-BE"/>
          </a:p>
        </p:txBody>
      </p:sp>
      <p:sp>
        <p:nvSpPr>
          <p:cNvPr id="6" name="Footer Placeholder 5">
            <a:extLst>
              <a:ext uri="{FF2B5EF4-FFF2-40B4-BE49-F238E27FC236}">
                <a16:creationId xmlns:a16="http://schemas.microsoft.com/office/drawing/2014/main" id="{2375C818-34E9-F943-D410-2CE8C08F39A8}"/>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01A21489-14B1-F89A-DA83-E795BA3299B1}"/>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8" name="Text Placeholder 10">
            <a:extLst>
              <a:ext uri="{FF2B5EF4-FFF2-40B4-BE49-F238E27FC236}">
                <a16:creationId xmlns:a16="http://schemas.microsoft.com/office/drawing/2014/main" id="{FF1E7A33-D06D-7E10-8BFD-CE3F8DED0A7C}"/>
              </a:ext>
            </a:extLst>
          </p:cNvPr>
          <p:cNvSpPr>
            <a:spLocks noGrp="1"/>
          </p:cNvSpPr>
          <p:nvPr>
            <p:ph type="body" sz="quarter" idx="13" hasCustomPrompt="1"/>
          </p:nvPr>
        </p:nvSpPr>
        <p:spPr>
          <a:xfrm>
            <a:off x="838752" y="934279"/>
            <a:ext cx="9537700" cy="417444"/>
          </a:xfrm>
        </p:spPr>
        <p:txBody>
          <a:bodyPr anchor="ctr"/>
          <a:lstStyle>
            <a:lvl1pPr marL="0" indent="0">
              <a:buFontTx/>
              <a:buNone/>
              <a:defRPr>
                <a:solidFill>
                  <a:schemeClr val="accent4"/>
                </a:solidFill>
              </a:defRPr>
            </a:lvl1pPr>
          </a:lstStyle>
          <a:p>
            <a:pPr lvl="0"/>
            <a:r>
              <a:rPr lang="en-GB"/>
              <a:t>Click to edit subtitle text</a:t>
            </a:r>
          </a:p>
        </p:txBody>
      </p:sp>
    </p:spTree>
    <p:extLst>
      <p:ext uri="{BB962C8B-B14F-4D97-AF65-F5344CB8AC3E}">
        <p14:creationId xmlns:p14="http://schemas.microsoft.com/office/powerpoint/2010/main" val="490636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11" Type="http://schemas.openxmlformats.org/officeDocument/2006/relationships/image" Target="../media/image4.png"/><Relationship Id="rId5" Type="http://schemas.openxmlformats.org/officeDocument/2006/relationships/theme" Target="../theme/theme1.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image" Target="../media/image21.png"/><Relationship Id="rId2" Type="http://schemas.openxmlformats.org/officeDocument/2006/relationships/slideLayout" Target="../slideLayouts/slideLayout6.xml"/><Relationship Id="rId16" Type="http://schemas.openxmlformats.org/officeDocument/2006/relationships/image" Target="../media/image1.emf"/><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oleObject" Target="../embeddings/oleObject2.bin"/><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tags" Target="../tags/tag3.xml"/></Relationships>
</file>

<file path=ppt/slideMasters/_rels/slideMaster3.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17.xml"/><Relationship Id="rId6" Type="http://schemas.openxmlformats.org/officeDocument/2006/relationships/image" Target="../media/image21.png"/><Relationship Id="rId5" Type="http://schemas.openxmlformats.org/officeDocument/2006/relationships/image" Target="../media/image1.emf"/><Relationship Id="rId4" Type="http://schemas.openxmlformats.org/officeDocument/2006/relationships/oleObject" Target="../embeddings/oleObject3.bin"/></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theme" Target="../theme/theme4.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image" Target="../media/image21.png"/><Relationship Id="rId2" Type="http://schemas.openxmlformats.org/officeDocument/2006/relationships/slideLayout" Target="../slideLayouts/slideLayout19.xml"/><Relationship Id="rId16" Type="http://schemas.openxmlformats.org/officeDocument/2006/relationships/image" Target="../media/image1.emf"/><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oleObject" Target="../embeddings/oleObject4.bin"/><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tags" Target="../tags/tag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D491FBC1-3028-3703-907E-B8C35040CF7C}"/>
              </a:ext>
            </a:extLst>
          </p:cNvPr>
          <p:cNvGraphicFramePr>
            <a:graphicFrameLocks noChangeAspect="1"/>
          </p:cNvGraphicFramePr>
          <p:nvPr userDrawn="1">
            <p:custDataLst>
              <p:tags r:id="rId6"/>
            </p:custDataLst>
            <p:extLst>
              <p:ext uri="{D42A27DB-BD31-4B8C-83A1-F6EECF244321}">
                <p14:modId xmlns:p14="http://schemas.microsoft.com/office/powerpoint/2010/main" val="36584078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 imgW="360" imgH="360" progId="TCLayout.ActiveDocument.1">
                  <p:embed/>
                </p:oleObj>
              </mc:Choice>
              <mc:Fallback>
                <p:oleObj name="think-cell Folie" r:id="rId7" imgW="360" imgH="360" progId="TCLayout.ActiveDocument.1">
                  <p:embed/>
                  <p:pic>
                    <p:nvPicPr>
                      <p:cNvPr id="9" name="think-cell data - do not delete" hidden="1">
                        <a:extLst>
                          <a:ext uri="{FF2B5EF4-FFF2-40B4-BE49-F238E27FC236}">
                            <a16:creationId xmlns:a16="http://schemas.microsoft.com/office/drawing/2014/main" id="{D491FBC1-3028-3703-907E-B8C35040CF7C}"/>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pic>
        <p:nvPicPr>
          <p:cNvPr id="7" name="Picture 6" descr="A blue and white background&#10;&#10;Description automatically generated">
            <a:extLst>
              <a:ext uri="{FF2B5EF4-FFF2-40B4-BE49-F238E27FC236}">
                <a16:creationId xmlns:a16="http://schemas.microsoft.com/office/drawing/2014/main" id="{5C8712F6-AC4F-D748-B5A0-3B3B3BF4F6C7}"/>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C8806401-BCC4-FF94-468E-C3CF2A3800E6}"/>
              </a:ext>
            </a:extLst>
          </p:cNvPr>
          <p:cNvSpPr>
            <a:spLocks noGrp="1"/>
          </p:cNvSpPr>
          <p:nvPr>
            <p:ph type="title"/>
          </p:nvPr>
        </p:nvSpPr>
        <p:spPr>
          <a:xfrm>
            <a:off x="838200" y="2907608"/>
            <a:ext cx="10515600" cy="936000"/>
          </a:xfrm>
          <a:prstGeom prst="rect">
            <a:avLst/>
          </a:prstGeom>
        </p:spPr>
        <p:txBody>
          <a:bodyPr vert="horz" lIns="91440" tIns="45720" rIns="91440" bIns="45720" rtlCol="0" anchor="ctr">
            <a:noAutofit/>
          </a:bodyPr>
          <a:lstStyle/>
          <a:p>
            <a:r>
              <a:rPr lang="en-GB"/>
              <a:t>Click to edit Master title style</a:t>
            </a:r>
            <a:endParaRPr lang="en-BE"/>
          </a:p>
        </p:txBody>
      </p:sp>
      <p:pic>
        <p:nvPicPr>
          <p:cNvPr id="8" name="Picture 7" descr="A blue and grey logo&#10;&#10;Description automatically generated">
            <a:extLst>
              <a:ext uri="{FF2B5EF4-FFF2-40B4-BE49-F238E27FC236}">
                <a16:creationId xmlns:a16="http://schemas.microsoft.com/office/drawing/2014/main" id="{4CF2C73D-C670-B164-92CE-64D7C3F36702}"/>
              </a:ext>
            </a:extLst>
          </p:cNvPr>
          <p:cNvPicPr>
            <a:picLocks noChangeAspect="1"/>
          </p:cNvPicPr>
          <p:nvPr userDrawn="1"/>
        </p:nvPicPr>
        <p:blipFill>
          <a:blip r:embed="rId10">
            <a:alphaModFix amt="35000"/>
            <a:extLst>
              <a:ext uri="{28A0092B-C50C-407E-A947-70E740481C1C}">
                <a14:useLocalDpi xmlns:a14="http://schemas.microsoft.com/office/drawing/2010/main" val="0"/>
              </a:ext>
            </a:extLst>
          </a:blip>
          <a:stretch>
            <a:fillRect/>
          </a:stretch>
        </p:blipFill>
        <p:spPr>
          <a:xfrm rot="20452584">
            <a:off x="6084425" y="2957496"/>
            <a:ext cx="6447098" cy="3926743"/>
          </a:xfrm>
          <a:prstGeom prst="rect">
            <a:avLst/>
          </a:prstGeom>
        </p:spPr>
      </p:pic>
      <p:pic>
        <p:nvPicPr>
          <p:cNvPr id="6" name="Picture 5">
            <a:extLst>
              <a:ext uri="{FF2B5EF4-FFF2-40B4-BE49-F238E27FC236}">
                <a16:creationId xmlns:a16="http://schemas.microsoft.com/office/drawing/2014/main" id="{2EE8085D-A5D7-7814-7AED-6D1B71FCF580}"/>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7083362" y="-762099"/>
            <a:ext cx="5117173" cy="3616135"/>
          </a:xfrm>
          <a:prstGeom prst="rect">
            <a:avLst/>
          </a:prstGeom>
        </p:spPr>
      </p:pic>
      <p:sp>
        <p:nvSpPr>
          <p:cNvPr id="4" name="TextBox 3">
            <a:extLst>
              <a:ext uri="{FF2B5EF4-FFF2-40B4-BE49-F238E27FC236}">
                <a16:creationId xmlns:a16="http://schemas.microsoft.com/office/drawing/2014/main" id="{8DDC1528-D70A-47E2-613D-139C13316EB3}"/>
              </a:ext>
            </a:extLst>
          </p:cNvPr>
          <p:cNvSpPr txBox="1"/>
          <p:nvPr userDrawn="1">
            <p:extLst>
              <p:ext uri="{1162E1C5-73C7-4A58-AE30-91384D911F3F}">
                <p184:classification xmlns:p184="http://schemas.microsoft.com/office/powerpoint/2018/4/main" val="ftr"/>
              </p:ext>
            </p:extLst>
          </p:nvPr>
        </p:nvSpPr>
        <p:spPr>
          <a:xfrm>
            <a:off x="5925312" y="6672580"/>
            <a:ext cx="369888" cy="121920"/>
          </a:xfrm>
          <a:prstGeom prst="rect">
            <a:avLst/>
          </a:prstGeom>
        </p:spPr>
        <p:txBody>
          <a:bodyPr horzOverflow="overflow" lIns="0" tIns="0" rIns="0" bIns="0">
            <a:spAutoFit/>
          </a:bodyPr>
          <a:lstStyle/>
          <a:p>
            <a:pPr algn="l"/>
            <a:r>
              <a:rPr lang="en-US" sz="800">
                <a:solidFill>
                  <a:srgbClr val="000000"/>
                </a:solidFill>
                <a:latin typeface="Arial" panose="020B0604020202020204" pitchFamily="34" charset="0"/>
                <a:cs typeface="Arial" panose="020B0604020202020204" pitchFamily="34" charset="0"/>
              </a:rPr>
              <a:t>Internal</a:t>
            </a:r>
          </a:p>
        </p:txBody>
      </p:sp>
    </p:spTree>
    <p:extLst>
      <p:ext uri="{BB962C8B-B14F-4D97-AF65-F5344CB8AC3E}">
        <p14:creationId xmlns:p14="http://schemas.microsoft.com/office/powerpoint/2010/main" val="2350483482"/>
      </p:ext>
    </p:extLst>
  </p:cSld>
  <p:clrMap bg1="lt1" tx1="dk1" bg2="lt2" tx2="dk2" accent1="accent1" accent2="accent2" accent3="accent3" accent4="accent4" accent5="accent5" accent6="accent6" hlink="hlink" folHlink="folHlink"/>
  <p:sldLayoutIdLst>
    <p:sldLayoutId id="2147483659" r:id="rId1"/>
    <p:sldLayoutId id="2147483669" r:id="rId2"/>
    <p:sldLayoutId id="2147483664" r:id="rId3"/>
    <p:sldLayoutId id="2147483665" r:id="rId4"/>
  </p:sldLayoutIdLst>
  <p:hf hdr="0" ftr="0"/>
  <p:txStyles>
    <p:titleStyle>
      <a:lvl1pPr algn="l" defTabSz="914400" rtl="0" eaLnBrk="1" latinLnBrk="0" hangingPunct="1">
        <a:lnSpc>
          <a:spcPct val="90000"/>
        </a:lnSpc>
        <a:spcBef>
          <a:spcPct val="0"/>
        </a:spcBef>
        <a:buNone/>
        <a:defRPr sz="4400" b="1" kern="1200">
          <a:solidFill>
            <a:schemeClr val="bg1"/>
          </a:solidFill>
          <a:latin typeface="+mn-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5" name="think-cell data - do not delete" hidden="1">
            <a:extLst>
              <a:ext uri="{FF2B5EF4-FFF2-40B4-BE49-F238E27FC236}">
                <a16:creationId xmlns:a16="http://schemas.microsoft.com/office/drawing/2014/main" id="{11974748-5E7A-4CA7-FAE4-8472EBAE560A}"/>
              </a:ext>
            </a:extLst>
          </p:cNvPr>
          <p:cNvGraphicFramePr>
            <a:graphicFrameLocks noChangeAspect="1"/>
          </p:cNvGraphicFramePr>
          <p:nvPr userDrawn="1">
            <p:custDataLst>
              <p:tags r:id="rId14"/>
            </p:custDataLst>
            <p:extLst>
              <p:ext uri="{D42A27DB-BD31-4B8C-83A1-F6EECF244321}">
                <p14:modId xmlns:p14="http://schemas.microsoft.com/office/powerpoint/2010/main" val="149347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5" imgW="360" imgH="360" progId="TCLayout.ActiveDocument.1">
                  <p:embed/>
                </p:oleObj>
              </mc:Choice>
              <mc:Fallback>
                <p:oleObj name="think-cell Folie" r:id="rId15" imgW="360" imgH="360" progId="TCLayout.ActiveDocument.1">
                  <p:embed/>
                  <p:pic>
                    <p:nvPicPr>
                      <p:cNvPr id="15" name="think-cell data - do not delete" hidden="1">
                        <a:extLst>
                          <a:ext uri="{FF2B5EF4-FFF2-40B4-BE49-F238E27FC236}">
                            <a16:creationId xmlns:a16="http://schemas.microsoft.com/office/drawing/2014/main" id="{11974748-5E7A-4CA7-FAE4-8472EBAE560A}"/>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Title Placeholder 1">
            <a:extLst>
              <a:ext uri="{FF2B5EF4-FFF2-40B4-BE49-F238E27FC236}">
                <a16:creationId xmlns:a16="http://schemas.microsoft.com/office/drawing/2014/main" id="{3358C10C-234E-7667-A07F-F7DB125459C4}"/>
              </a:ext>
            </a:extLst>
          </p:cNvPr>
          <p:cNvSpPr>
            <a:spLocks noGrp="1"/>
          </p:cNvSpPr>
          <p:nvPr>
            <p:ph type="title"/>
          </p:nvPr>
        </p:nvSpPr>
        <p:spPr>
          <a:xfrm>
            <a:off x="838200" y="365125"/>
            <a:ext cx="9538252" cy="569153"/>
          </a:xfrm>
          <a:prstGeom prst="rect">
            <a:avLst/>
          </a:prstGeom>
        </p:spPr>
        <p:txBody>
          <a:bodyPr vert="horz" lIns="91440" tIns="45720" rIns="91440" bIns="45720" rtlCol="0" anchor="ctr">
            <a:noAutofit/>
          </a:bodyPr>
          <a:lstStyle/>
          <a:p>
            <a:r>
              <a:rPr lang="en-GB"/>
              <a:t>Click to edit Master title style</a:t>
            </a:r>
            <a:endParaRPr lang="en-BE"/>
          </a:p>
        </p:txBody>
      </p:sp>
      <p:sp>
        <p:nvSpPr>
          <p:cNvPr id="3" name="Text Placeholder 2">
            <a:extLst>
              <a:ext uri="{FF2B5EF4-FFF2-40B4-BE49-F238E27FC236}">
                <a16:creationId xmlns:a16="http://schemas.microsoft.com/office/drawing/2014/main" id="{FF104E26-31A7-8127-D9B2-B24D7AA62924}"/>
              </a:ext>
            </a:extLst>
          </p:cNvPr>
          <p:cNvSpPr>
            <a:spLocks noGrp="1"/>
          </p:cNvSpPr>
          <p:nvPr>
            <p:ph type="body" idx="1"/>
          </p:nvPr>
        </p:nvSpPr>
        <p:spPr>
          <a:xfrm>
            <a:off x="838200" y="1441174"/>
            <a:ext cx="10515600" cy="4735789"/>
          </a:xfrm>
          <a:prstGeom prst="rect">
            <a:avLst/>
          </a:prstGeom>
        </p:spPr>
        <p:txBody>
          <a:bodyPr vert="horz" lIns="9000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8" name="Rectangle 7">
            <a:extLst>
              <a:ext uri="{FF2B5EF4-FFF2-40B4-BE49-F238E27FC236}">
                <a16:creationId xmlns:a16="http://schemas.microsoft.com/office/drawing/2014/main" id="{CFDB3A6E-E0F0-6C92-51EA-AF2CF9FA5911}"/>
              </a:ext>
            </a:extLst>
          </p:cNvPr>
          <p:cNvSpPr/>
          <p:nvPr userDrawn="1"/>
        </p:nvSpPr>
        <p:spPr>
          <a:xfrm>
            <a:off x="10579100" y="0"/>
            <a:ext cx="1219200" cy="105587"/>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9" name="Rectangle 8">
            <a:extLst>
              <a:ext uri="{FF2B5EF4-FFF2-40B4-BE49-F238E27FC236}">
                <a16:creationId xmlns:a16="http://schemas.microsoft.com/office/drawing/2014/main" id="{5280EDF0-FEFC-F963-0310-53FCFF2B7526}"/>
              </a:ext>
            </a:extLst>
          </p:cNvPr>
          <p:cNvSpPr/>
          <p:nvPr userDrawn="1"/>
        </p:nvSpPr>
        <p:spPr>
          <a:xfrm>
            <a:off x="609600" y="-243"/>
            <a:ext cx="9969500" cy="10558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0" name="Rectangle 9">
            <a:extLst>
              <a:ext uri="{FF2B5EF4-FFF2-40B4-BE49-F238E27FC236}">
                <a16:creationId xmlns:a16="http://schemas.microsoft.com/office/drawing/2014/main" id="{E5B9C02A-2B31-BBAE-0CCD-33C162EE12B3}"/>
              </a:ext>
            </a:extLst>
          </p:cNvPr>
          <p:cNvSpPr/>
          <p:nvPr userDrawn="1"/>
        </p:nvSpPr>
        <p:spPr>
          <a:xfrm>
            <a:off x="11798300" y="0"/>
            <a:ext cx="393700" cy="105587"/>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1" name="Rectangle 10">
            <a:extLst>
              <a:ext uri="{FF2B5EF4-FFF2-40B4-BE49-F238E27FC236}">
                <a16:creationId xmlns:a16="http://schemas.microsoft.com/office/drawing/2014/main" id="{146E3FC0-3BB2-23B9-52E1-C4DAA1314157}"/>
              </a:ext>
            </a:extLst>
          </p:cNvPr>
          <p:cNvSpPr/>
          <p:nvPr userDrawn="1"/>
        </p:nvSpPr>
        <p:spPr>
          <a:xfrm>
            <a:off x="0" y="0"/>
            <a:ext cx="623392" cy="10558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2" name="Rectangle 11">
            <a:extLst>
              <a:ext uri="{FF2B5EF4-FFF2-40B4-BE49-F238E27FC236}">
                <a16:creationId xmlns:a16="http://schemas.microsoft.com/office/drawing/2014/main" id="{A6BF0BF3-E1C5-6EDC-2907-48A946E8FF13}"/>
              </a:ext>
            </a:extLst>
          </p:cNvPr>
          <p:cNvSpPr/>
          <p:nvPr userDrawn="1"/>
        </p:nvSpPr>
        <p:spPr>
          <a:xfrm>
            <a:off x="0" y="6480174"/>
            <a:ext cx="12192000" cy="377825"/>
          </a:xfrm>
          <a:prstGeom prst="rect">
            <a:avLst/>
          </a:prstGeom>
          <a:gradFill flip="none" rotWithShape="1">
            <a:gsLst>
              <a:gs pos="0">
                <a:schemeClr val="accent6">
                  <a:lumMod val="89000"/>
                </a:schemeClr>
              </a:gs>
              <a:gs pos="0">
                <a:srgbClr val="2871A0"/>
              </a:gs>
              <a:gs pos="100000">
                <a:schemeClr val="accent6">
                  <a:lumMod val="7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800">
              <a:solidFill>
                <a:prstClr val="white"/>
              </a:solidFill>
            </a:endParaRPr>
          </a:p>
        </p:txBody>
      </p:sp>
      <p:sp>
        <p:nvSpPr>
          <p:cNvPr id="13" name="TextBox 12">
            <a:extLst>
              <a:ext uri="{FF2B5EF4-FFF2-40B4-BE49-F238E27FC236}">
                <a16:creationId xmlns:a16="http://schemas.microsoft.com/office/drawing/2014/main" id="{A6327000-8B1D-2332-C291-8288AF802582}"/>
              </a:ext>
            </a:extLst>
          </p:cNvPr>
          <p:cNvSpPr txBox="1"/>
          <p:nvPr userDrawn="1"/>
        </p:nvSpPr>
        <p:spPr>
          <a:xfrm>
            <a:off x="623392" y="6526959"/>
            <a:ext cx="3829228" cy="261610"/>
          </a:xfrm>
          <a:prstGeom prst="rect">
            <a:avLst/>
          </a:prstGeom>
          <a:noFill/>
        </p:spPr>
        <p:txBody>
          <a:bodyPr wrap="square" rtlCol="0" anchor="ctr">
            <a:spAutoFit/>
          </a:bodyPr>
          <a:lstStyle/>
          <a:p>
            <a:pPr>
              <a:defRPr/>
            </a:pPr>
            <a:r>
              <a:rPr lang="nl-BE" sz="1100">
                <a:solidFill>
                  <a:prstClr val="white">
                    <a:alpha val="30000"/>
                  </a:prstClr>
                </a:solidFill>
                <a:latin typeface="+mn-lt"/>
                <a:cs typeface="Arial" panose="020B0604020202020204" pitchFamily="34" charset="0"/>
              </a:rPr>
              <a:t>Copyright © 2024 CLEPA. All rights reserved. </a:t>
            </a:r>
            <a:r>
              <a:rPr lang="nl-BE" sz="1100" b="1">
                <a:solidFill>
                  <a:prstClr val="white">
                    <a:alpha val="30000"/>
                  </a:prstClr>
                </a:solidFill>
                <a:latin typeface="+mn-lt"/>
                <a:cs typeface="Arial" panose="020B0604020202020204" pitchFamily="34" charset="0"/>
              </a:rPr>
              <a:t>www.clepa.eu</a:t>
            </a:r>
            <a:endParaRPr lang="nl-BE" sz="1100">
              <a:solidFill>
                <a:prstClr val="white">
                  <a:alpha val="30000"/>
                </a:prstClr>
              </a:solidFill>
              <a:latin typeface="+mn-lt"/>
              <a:cs typeface="Arial" panose="020B0604020202020204" pitchFamily="34" charset="0"/>
            </a:endParaRPr>
          </a:p>
        </p:txBody>
      </p:sp>
      <p:sp>
        <p:nvSpPr>
          <p:cNvPr id="4" name="Date Placeholder 3">
            <a:extLst>
              <a:ext uri="{FF2B5EF4-FFF2-40B4-BE49-F238E27FC236}">
                <a16:creationId xmlns:a16="http://schemas.microsoft.com/office/drawing/2014/main" id="{C4672DB9-ED64-E1DC-7885-F8CA09F8F288}"/>
              </a:ext>
            </a:extLst>
          </p:cNvPr>
          <p:cNvSpPr>
            <a:spLocks noGrp="1"/>
          </p:cNvSpPr>
          <p:nvPr>
            <p:ph type="dt" sz="half" idx="2"/>
          </p:nvPr>
        </p:nvSpPr>
        <p:spPr>
          <a:xfrm>
            <a:off x="9571382" y="6492875"/>
            <a:ext cx="1325217" cy="365125"/>
          </a:xfrm>
          <a:prstGeom prst="rect">
            <a:avLst/>
          </a:prstGeom>
        </p:spPr>
        <p:txBody>
          <a:bodyPr vert="horz" lIns="91440" tIns="45720" rIns="91440" bIns="45720" rtlCol="0" anchor="ctr"/>
          <a:lstStyle>
            <a:lvl1pPr algn="l">
              <a:defRPr sz="1200">
                <a:solidFill>
                  <a:schemeClr val="accent3"/>
                </a:solidFill>
              </a:defRPr>
            </a:lvl1pPr>
          </a:lstStyle>
          <a:p>
            <a:fld id="{4492BBFB-69FB-B94E-A3EA-0F8E228BBD62}" type="datetime3">
              <a:rPr lang="en-US" smtClean="0"/>
              <a:t>10 September 2024</a:t>
            </a:fld>
            <a:endParaRPr lang="en-BE"/>
          </a:p>
        </p:txBody>
      </p:sp>
      <p:sp>
        <p:nvSpPr>
          <p:cNvPr id="6" name="Slide Number Placeholder 5">
            <a:extLst>
              <a:ext uri="{FF2B5EF4-FFF2-40B4-BE49-F238E27FC236}">
                <a16:creationId xmlns:a16="http://schemas.microsoft.com/office/drawing/2014/main" id="{86D6CF75-6E2D-10AC-9555-5CF57C60841D}"/>
              </a:ext>
            </a:extLst>
          </p:cNvPr>
          <p:cNvSpPr>
            <a:spLocks noGrp="1"/>
          </p:cNvSpPr>
          <p:nvPr>
            <p:ph type="sldNum" sz="quarter" idx="4"/>
          </p:nvPr>
        </p:nvSpPr>
        <p:spPr>
          <a:xfrm>
            <a:off x="11138563" y="6485000"/>
            <a:ext cx="715617" cy="365125"/>
          </a:xfrm>
          <a:prstGeom prst="rect">
            <a:avLst/>
          </a:prstGeom>
        </p:spPr>
        <p:txBody>
          <a:bodyPr vert="horz" lIns="91440" tIns="45720" rIns="91440" bIns="45720" rtlCol="0" anchor="ctr"/>
          <a:lstStyle>
            <a:lvl1pPr algn="r">
              <a:defRPr sz="1800" b="1">
                <a:solidFill>
                  <a:schemeClr val="bg1"/>
                </a:solidFill>
              </a:defRPr>
            </a:lvl1pPr>
          </a:lstStyle>
          <a:p>
            <a:fld id="{01B5C898-0592-3242-8777-DDCECBCEF56A}" type="slidenum">
              <a:rPr lang="en-BE" smtClean="0"/>
              <a:pPr/>
              <a:t>‹#›</a:t>
            </a:fld>
            <a:endParaRPr lang="en-BE"/>
          </a:p>
        </p:txBody>
      </p:sp>
      <p:sp>
        <p:nvSpPr>
          <p:cNvPr id="5" name="Footer Placeholder 4">
            <a:extLst>
              <a:ext uri="{FF2B5EF4-FFF2-40B4-BE49-F238E27FC236}">
                <a16:creationId xmlns:a16="http://schemas.microsoft.com/office/drawing/2014/main" id="{A46E393A-0000-58ED-90E8-F04919169C08}"/>
              </a:ext>
            </a:extLst>
          </p:cNvPr>
          <p:cNvSpPr>
            <a:spLocks noGrp="1"/>
          </p:cNvSpPr>
          <p:nvPr>
            <p:ph type="ftr" sz="quarter" idx="3"/>
          </p:nvPr>
        </p:nvSpPr>
        <p:spPr>
          <a:xfrm>
            <a:off x="4245610" y="647520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BE"/>
          </a:p>
        </p:txBody>
      </p:sp>
      <p:pic>
        <p:nvPicPr>
          <p:cNvPr id="14" name="Picture 13">
            <a:extLst>
              <a:ext uri="{FF2B5EF4-FFF2-40B4-BE49-F238E27FC236}">
                <a16:creationId xmlns:a16="http://schemas.microsoft.com/office/drawing/2014/main" id="{F7EB4582-C985-71D9-0607-332FDB38A5AF}"/>
              </a:ext>
            </a:extLst>
          </p:cNvPr>
          <p:cNvPicPr>
            <a:picLocks noChangeAspect="1"/>
          </p:cNvPicPr>
          <p:nvPr userDrawn="1"/>
        </p:nvPicPr>
        <p:blipFill rotWithShape="1">
          <a:blip r:embed="rId17" cstate="print">
            <a:extLst>
              <a:ext uri="{28A0092B-C50C-407E-A947-70E740481C1C}">
                <a14:useLocalDpi xmlns:a14="http://schemas.microsoft.com/office/drawing/2010/main" val="0"/>
              </a:ext>
            </a:extLst>
          </a:blip>
          <a:srcRect t="38565" r="57543" b="27063"/>
          <a:stretch/>
        </p:blipFill>
        <p:spPr>
          <a:xfrm>
            <a:off x="10511161" y="188136"/>
            <a:ext cx="1416513" cy="843374"/>
          </a:xfrm>
          <a:prstGeom prst="rect">
            <a:avLst/>
          </a:prstGeom>
        </p:spPr>
      </p:pic>
      <p:sp>
        <p:nvSpPr>
          <p:cNvPr id="16" name="TextBox 15">
            <a:extLst>
              <a:ext uri="{FF2B5EF4-FFF2-40B4-BE49-F238E27FC236}">
                <a16:creationId xmlns:a16="http://schemas.microsoft.com/office/drawing/2014/main" id="{9BB60AB8-D791-1920-A1E6-F0529704038C}"/>
              </a:ext>
            </a:extLst>
          </p:cNvPr>
          <p:cNvSpPr txBox="1"/>
          <p:nvPr userDrawn="1">
            <p:extLst>
              <p:ext uri="{1162E1C5-73C7-4A58-AE30-91384D911F3F}">
                <p184:classification xmlns:p184="http://schemas.microsoft.com/office/powerpoint/2018/4/main" val="ftr"/>
              </p:ext>
            </p:extLst>
          </p:nvPr>
        </p:nvSpPr>
        <p:spPr>
          <a:xfrm>
            <a:off x="5925312" y="6672580"/>
            <a:ext cx="369888" cy="121920"/>
          </a:xfrm>
          <a:prstGeom prst="rect">
            <a:avLst/>
          </a:prstGeom>
        </p:spPr>
        <p:txBody>
          <a:bodyPr horzOverflow="overflow" lIns="0" tIns="0" rIns="0" bIns="0">
            <a:spAutoFit/>
          </a:bodyPr>
          <a:lstStyle/>
          <a:p>
            <a:pPr algn="l"/>
            <a:r>
              <a:rPr lang="en-US" sz="800">
                <a:solidFill>
                  <a:srgbClr val="000000"/>
                </a:solidFill>
                <a:latin typeface="Arial" panose="020B0604020202020204" pitchFamily="34" charset="0"/>
                <a:cs typeface="Arial" panose="020B0604020202020204" pitchFamily="34" charset="0"/>
              </a:rPr>
              <a:t>Internal</a:t>
            </a:r>
          </a:p>
        </p:txBody>
      </p:sp>
    </p:spTree>
    <p:extLst>
      <p:ext uri="{BB962C8B-B14F-4D97-AF65-F5344CB8AC3E}">
        <p14:creationId xmlns:p14="http://schemas.microsoft.com/office/powerpoint/2010/main" val="12345682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51" r:id="rId4"/>
    <p:sldLayoutId id="2147483652" r:id="rId5"/>
    <p:sldLayoutId id="2147483653" r:id="rId6"/>
    <p:sldLayoutId id="2147483656" r:id="rId7"/>
    <p:sldLayoutId id="2147483657" r:id="rId8"/>
    <p:sldLayoutId id="2147483668" r:id="rId9"/>
    <p:sldLayoutId id="2147483654" r:id="rId10"/>
    <p:sldLayoutId id="2147483666" r:id="rId11"/>
    <p:sldLayoutId id="2147483667" r:id="rId12"/>
  </p:sldLayoutIdLst>
  <p:hf hdr="0" ftr="0"/>
  <p:txStyles>
    <p:titleStyle>
      <a:lvl1pPr marL="0" algn="l" defTabSz="914400" rtl="0" eaLnBrk="1" latinLnBrk="0" hangingPunct="1">
        <a:lnSpc>
          <a:spcPct val="100000"/>
        </a:lnSpc>
        <a:spcBef>
          <a:spcPts val="0"/>
        </a:spcBef>
        <a:buNone/>
        <a:defRPr lang="en-BE" sz="3400" b="1" kern="1200" cap="all" baseline="0" dirty="0">
          <a:gradFill>
            <a:gsLst>
              <a:gs pos="0">
                <a:srgbClr val="011744"/>
              </a:gs>
              <a:gs pos="100000">
                <a:srgbClr val="276F9E"/>
              </a:gs>
            </a:gsLst>
            <a:lin ang="0" scaled="0"/>
          </a:gra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rgbClr val="0F1F6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0F1F60"/>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1800" kern="1200">
          <a:solidFill>
            <a:srgbClr val="0F1F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0F1F6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0F1F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18" name="think-cell data - do not delete" hidden="1">
            <a:extLst>
              <a:ext uri="{FF2B5EF4-FFF2-40B4-BE49-F238E27FC236}">
                <a16:creationId xmlns:a16="http://schemas.microsoft.com/office/drawing/2014/main" id="{66B19655-1F0A-E344-09D3-800910D3EC01}"/>
              </a:ext>
            </a:extLst>
          </p:cNvPr>
          <p:cNvGraphicFramePr>
            <a:graphicFrameLocks noChangeAspect="1"/>
          </p:cNvGraphicFramePr>
          <p:nvPr userDrawn="1">
            <p:custDataLst>
              <p:tags r:id="rId3"/>
            </p:custDataLst>
            <p:extLst>
              <p:ext uri="{D42A27DB-BD31-4B8C-83A1-F6EECF244321}">
                <p14:modId xmlns:p14="http://schemas.microsoft.com/office/powerpoint/2010/main" val="29353087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60" imgH="360" progId="TCLayout.ActiveDocument.1">
                  <p:embed/>
                </p:oleObj>
              </mc:Choice>
              <mc:Fallback>
                <p:oleObj name="think-cell Folie" r:id="rId4" imgW="360" imgH="360" progId="TCLayout.ActiveDocument.1">
                  <p:embed/>
                  <p:pic>
                    <p:nvPicPr>
                      <p:cNvPr id="18" name="think-cell data - do not delete" hidden="1">
                        <a:extLst>
                          <a:ext uri="{FF2B5EF4-FFF2-40B4-BE49-F238E27FC236}">
                            <a16:creationId xmlns:a16="http://schemas.microsoft.com/office/drawing/2014/main" id="{66B19655-1F0A-E344-09D3-800910D3EC0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ext Placeholder 2">
            <a:extLst>
              <a:ext uri="{FF2B5EF4-FFF2-40B4-BE49-F238E27FC236}">
                <a16:creationId xmlns:a16="http://schemas.microsoft.com/office/drawing/2014/main" id="{FF104E26-31A7-8127-D9B2-B24D7AA62924}"/>
              </a:ext>
            </a:extLst>
          </p:cNvPr>
          <p:cNvSpPr>
            <a:spLocks noGrp="1"/>
          </p:cNvSpPr>
          <p:nvPr>
            <p:ph type="body" idx="1"/>
          </p:nvPr>
        </p:nvSpPr>
        <p:spPr>
          <a:xfrm>
            <a:off x="2286000" y="1114059"/>
            <a:ext cx="9067800" cy="5062905"/>
          </a:xfrm>
          <a:prstGeom prst="rect">
            <a:avLst/>
          </a:prstGeom>
        </p:spPr>
        <p:txBody>
          <a:bodyPr vert="horz" lIns="9144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8" name="Rectangle 7">
            <a:extLst>
              <a:ext uri="{FF2B5EF4-FFF2-40B4-BE49-F238E27FC236}">
                <a16:creationId xmlns:a16="http://schemas.microsoft.com/office/drawing/2014/main" id="{CFDB3A6E-E0F0-6C92-51EA-AF2CF9FA5911}"/>
              </a:ext>
            </a:extLst>
          </p:cNvPr>
          <p:cNvSpPr/>
          <p:nvPr userDrawn="1"/>
        </p:nvSpPr>
        <p:spPr>
          <a:xfrm>
            <a:off x="10579100" y="0"/>
            <a:ext cx="1219200" cy="105587"/>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9" name="Rectangle 8">
            <a:extLst>
              <a:ext uri="{FF2B5EF4-FFF2-40B4-BE49-F238E27FC236}">
                <a16:creationId xmlns:a16="http://schemas.microsoft.com/office/drawing/2014/main" id="{5280EDF0-FEFC-F963-0310-53FCFF2B7526}"/>
              </a:ext>
            </a:extLst>
          </p:cNvPr>
          <p:cNvSpPr/>
          <p:nvPr userDrawn="1"/>
        </p:nvSpPr>
        <p:spPr>
          <a:xfrm>
            <a:off x="609600" y="-243"/>
            <a:ext cx="9969500" cy="10558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0" name="Rectangle 9">
            <a:extLst>
              <a:ext uri="{FF2B5EF4-FFF2-40B4-BE49-F238E27FC236}">
                <a16:creationId xmlns:a16="http://schemas.microsoft.com/office/drawing/2014/main" id="{E5B9C02A-2B31-BBAE-0CCD-33C162EE12B3}"/>
              </a:ext>
            </a:extLst>
          </p:cNvPr>
          <p:cNvSpPr/>
          <p:nvPr userDrawn="1"/>
        </p:nvSpPr>
        <p:spPr>
          <a:xfrm>
            <a:off x="11798300" y="0"/>
            <a:ext cx="393700" cy="105587"/>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1" name="Rectangle 10">
            <a:extLst>
              <a:ext uri="{FF2B5EF4-FFF2-40B4-BE49-F238E27FC236}">
                <a16:creationId xmlns:a16="http://schemas.microsoft.com/office/drawing/2014/main" id="{146E3FC0-3BB2-23B9-52E1-C4DAA1314157}"/>
              </a:ext>
            </a:extLst>
          </p:cNvPr>
          <p:cNvSpPr/>
          <p:nvPr userDrawn="1"/>
        </p:nvSpPr>
        <p:spPr>
          <a:xfrm>
            <a:off x="0" y="0"/>
            <a:ext cx="623392" cy="10558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pic>
        <p:nvPicPr>
          <p:cNvPr id="14" name="Picture 13">
            <a:extLst>
              <a:ext uri="{FF2B5EF4-FFF2-40B4-BE49-F238E27FC236}">
                <a16:creationId xmlns:a16="http://schemas.microsoft.com/office/drawing/2014/main" id="{F7EB4582-C985-71D9-0607-332FDB38A5AF}"/>
              </a:ext>
            </a:extLst>
          </p:cNvPr>
          <p:cNvPicPr>
            <a:picLocks noChangeAspect="1"/>
          </p:cNvPicPr>
          <p:nvPr userDrawn="1"/>
        </p:nvPicPr>
        <p:blipFill rotWithShape="1">
          <a:blip r:embed="rId6" cstate="print">
            <a:extLst>
              <a:ext uri="{28A0092B-C50C-407E-A947-70E740481C1C}">
                <a14:useLocalDpi xmlns:a14="http://schemas.microsoft.com/office/drawing/2010/main" val="0"/>
              </a:ext>
            </a:extLst>
          </a:blip>
          <a:srcRect t="38565" r="57543" b="27063"/>
          <a:stretch/>
        </p:blipFill>
        <p:spPr>
          <a:xfrm>
            <a:off x="10511161" y="188136"/>
            <a:ext cx="1416513" cy="843374"/>
          </a:xfrm>
          <a:prstGeom prst="rect">
            <a:avLst/>
          </a:prstGeom>
        </p:spPr>
      </p:pic>
      <p:pic>
        <p:nvPicPr>
          <p:cNvPr id="15" name="Content Placeholder 11" descr="A blue and white background&#10;&#10;Description automatically generated">
            <a:extLst>
              <a:ext uri="{FF2B5EF4-FFF2-40B4-BE49-F238E27FC236}">
                <a16:creationId xmlns:a16="http://schemas.microsoft.com/office/drawing/2014/main" id="{DBBA95B2-0FDB-4F79-D8CA-46EFEFB79176}"/>
              </a:ext>
            </a:extLst>
          </p:cNvPr>
          <p:cNvPicPr>
            <a:picLocks noChangeAspect="1"/>
          </p:cNvPicPr>
          <p:nvPr userDrawn="1"/>
        </p:nvPicPr>
        <p:blipFill rotWithShape="1">
          <a:blip r:embed="rId7">
            <a:extLst>
              <a:ext uri="{28A0092B-C50C-407E-A947-70E740481C1C}">
                <a14:useLocalDpi xmlns:a14="http://schemas.microsoft.com/office/drawing/2010/main" val="0"/>
              </a:ext>
            </a:extLst>
          </a:blip>
          <a:srcRect r="76222"/>
          <a:stretch/>
        </p:blipFill>
        <p:spPr>
          <a:xfrm>
            <a:off x="0" y="-244"/>
            <a:ext cx="2012516" cy="6858244"/>
          </a:xfrm>
          <a:prstGeom prst="rect">
            <a:avLst/>
          </a:prstGeom>
        </p:spPr>
      </p:pic>
      <p:sp>
        <p:nvSpPr>
          <p:cNvPr id="2" name="Title Placeholder 1">
            <a:extLst>
              <a:ext uri="{FF2B5EF4-FFF2-40B4-BE49-F238E27FC236}">
                <a16:creationId xmlns:a16="http://schemas.microsoft.com/office/drawing/2014/main" id="{3358C10C-234E-7667-A07F-F7DB125459C4}"/>
              </a:ext>
            </a:extLst>
          </p:cNvPr>
          <p:cNvSpPr>
            <a:spLocks noGrp="1"/>
          </p:cNvSpPr>
          <p:nvPr>
            <p:ph type="title"/>
          </p:nvPr>
        </p:nvSpPr>
        <p:spPr>
          <a:xfrm rot="16200000">
            <a:off x="-2208362" y="2671417"/>
            <a:ext cx="6177209" cy="1137093"/>
          </a:xfrm>
          <a:prstGeom prst="rect">
            <a:avLst/>
          </a:prstGeom>
        </p:spPr>
        <p:txBody>
          <a:bodyPr vert="horz" lIns="91440" tIns="45720" rIns="91440" bIns="45720" rtlCol="0" anchor="ctr">
            <a:noAutofit/>
          </a:bodyPr>
          <a:lstStyle/>
          <a:p>
            <a:r>
              <a:rPr lang="en-GB"/>
              <a:t>Click to write content or agenda</a:t>
            </a:r>
            <a:endParaRPr lang="en-BE"/>
          </a:p>
        </p:txBody>
      </p:sp>
      <p:sp>
        <p:nvSpPr>
          <p:cNvPr id="12" name="Rectangle 11">
            <a:extLst>
              <a:ext uri="{FF2B5EF4-FFF2-40B4-BE49-F238E27FC236}">
                <a16:creationId xmlns:a16="http://schemas.microsoft.com/office/drawing/2014/main" id="{A6BF0BF3-E1C5-6EDC-2907-48A946E8FF13}"/>
              </a:ext>
            </a:extLst>
          </p:cNvPr>
          <p:cNvSpPr/>
          <p:nvPr userDrawn="1"/>
        </p:nvSpPr>
        <p:spPr>
          <a:xfrm>
            <a:off x="0" y="6480174"/>
            <a:ext cx="12192000" cy="377825"/>
          </a:xfrm>
          <a:prstGeom prst="rect">
            <a:avLst/>
          </a:prstGeom>
          <a:gradFill flip="none" rotWithShape="1">
            <a:gsLst>
              <a:gs pos="0">
                <a:schemeClr val="accent6">
                  <a:lumMod val="89000"/>
                </a:schemeClr>
              </a:gs>
              <a:gs pos="0">
                <a:srgbClr val="2871A0"/>
              </a:gs>
              <a:gs pos="100000">
                <a:schemeClr val="accent6">
                  <a:lumMod val="7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800">
              <a:solidFill>
                <a:prstClr val="white"/>
              </a:solidFill>
            </a:endParaRPr>
          </a:p>
        </p:txBody>
      </p:sp>
      <p:sp>
        <p:nvSpPr>
          <p:cNvPr id="13" name="TextBox 12">
            <a:extLst>
              <a:ext uri="{FF2B5EF4-FFF2-40B4-BE49-F238E27FC236}">
                <a16:creationId xmlns:a16="http://schemas.microsoft.com/office/drawing/2014/main" id="{A6327000-8B1D-2332-C291-8288AF802582}"/>
              </a:ext>
            </a:extLst>
          </p:cNvPr>
          <p:cNvSpPr txBox="1"/>
          <p:nvPr userDrawn="1"/>
        </p:nvSpPr>
        <p:spPr>
          <a:xfrm>
            <a:off x="623392" y="6526959"/>
            <a:ext cx="3829228" cy="261610"/>
          </a:xfrm>
          <a:prstGeom prst="rect">
            <a:avLst/>
          </a:prstGeom>
          <a:noFill/>
        </p:spPr>
        <p:txBody>
          <a:bodyPr wrap="square" rtlCol="0" anchor="ctr">
            <a:spAutoFit/>
          </a:bodyPr>
          <a:lstStyle/>
          <a:p>
            <a:pPr>
              <a:defRPr/>
            </a:pPr>
            <a:r>
              <a:rPr lang="nl-BE" sz="1100">
                <a:solidFill>
                  <a:prstClr val="white">
                    <a:alpha val="30000"/>
                  </a:prstClr>
                </a:solidFill>
                <a:latin typeface="+mn-lt"/>
                <a:cs typeface="Arial" panose="020B0604020202020204" pitchFamily="34" charset="0"/>
              </a:rPr>
              <a:t>Copyright © 2024 CLEPA. All rights reserved. </a:t>
            </a:r>
            <a:r>
              <a:rPr lang="nl-BE" sz="1100" b="1">
                <a:solidFill>
                  <a:prstClr val="white">
                    <a:alpha val="30000"/>
                  </a:prstClr>
                </a:solidFill>
                <a:latin typeface="+mn-lt"/>
                <a:cs typeface="Arial" panose="020B0604020202020204" pitchFamily="34" charset="0"/>
              </a:rPr>
              <a:t>www.clepa.eu</a:t>
            </a:r>
            <a:endParaRPr lang="nl-BE" sz="1100">
              <a:solidFill>
                <a:prstClr val="white">
                  <a:alpha val="30000"/>
                </a:prstClr>
              </a:solidFill>
              <a:latin typeface="+mn-lt"/>
              <a:cs typeface="Arial" panose="020B0604020202020204" pitchFamily="34" charset="0"/>
            </a:endParaRPr>
          </a:p>
        </p:txBody>
      </p:sp>
      <p:sp>
        <p:nvSpPr>
          <p:cNvPr id="4" name="Date Placeholder 3">
            <a:extLst>
              <a:ext uri="{FF2B5EF4-FFF2-40B4-BE49-F238E27FC236}">
                <a16:creationId xmlns:a16="http://schemas.microsoft.com/office/drawing/2014/main" id="{C4672DB9-ED64-E1DC-7885-F8CA09F8F288}"/>
              </a:ext>
            </a:extLst>
          </p:cNvPr>
          <p:cNvSpPr>
            <a:spLocks noGrp="1"/>
          </p:cNvSpPr>
          <p:nvPr>
            <p:ph type="dt" sz="half" idx="2"/>
          </p:nvPr>
        </p:nvSpPr>
        <p:spPr>
          <a:xfrm>
            <a:off x="9571382" y="6492875"/>
            <a:ext cx="1325217" cy="365125"/>
          </a:xfrm>
          <a:prstGeom prst="rect">
            <a:avLst/>
          </a:prstGeom>
        </p:spPr>
        <p:txBody>
          <a:bodyPr vert="horz" lIns="91440" tIns="45720" rIns="91440" bIns="45720" rtlCol="0" anchor="ctr"/>
          <a:lstStyle>
            <a:lvl1pPr algn="l">
              <a:defRPr sz="1200">
                <a:solidFill>
                  <a:schemeClr val="accent3"/>
                </a:solidFill>
              </a:defRPr>
            </a:lvl1pPr>
          </a:lstStyle>
          <a:p>
            <a:fld id="{9A6F95B8-13FC-1048-BF67-196638C27789}" type="datetime3">
              <a:rPr lang="en-US" smtClean="0"/>
              <a:t>10 September 2024</a:t>
            </a:fld>
            <a:endParaRPr lang="en-BE"/>
          </a:p>
        </p:txBody>
      </p:sp>
      <p:sp>
        <p:nvSpPr>
          <p:cNvPr id="6" name="Slide Number Placeholder 5">
            <a:extLst>
              <a:ext uri="{FF2B5EF4-FFF2-40B4-BE49-F238E27FC236}">
                <a16:creationId xmlns:a16="http://schemas.microsoft.com/office/drawing/2014/main" id="{86D6CF75-6E2D-10AC-9555-5CF57C60841D}"/>
              </a:ext>
            </a:extLst>
          </p:cNvPr>
          <p:cNvSpPr>
            <a:spLocks noGrp="1"/>
          </p:cNvSpPr>
          <p:nvPr>
            <p:ph type="sldNum" sz="quarter" idx="4"/>
          </p:nvPr>
        </p:nvSpPr>
        <p:spPr>
          <a:xfrm>
            <a:off x="11138563" y="6485000"/>
            <a:ext cx="715617" cy="365125"/>
          </a:xfrm>
          <a:prstGeom prst="rect">
            <a:avLst/>
          </a:prstGeom>
        </p:spPr>
        <p:txBody>
          <a:bodyPr vert="horz" lIns="91440" tIns="45720" rIns="91440" bIns="45720" rtlCol="0" anchor="ctr"/>
          <a:lstStyle>
            <a:lvl1pPr algn="r">
              <a:defRPr sz="1800" b="1">
                <a:solidFill>
                  <a:schemeClr val="bg1"/>
                </a:solidFill>
              </a:defRPr>
            </a:lvl1pPr>
          </a:lstStyle>
          <a:p>
            <a:fld id="{01B5C898-0592-3242-8777-DDCECBCEF56A}" type="slidenum">
              <a:rPr lang="en-BE" smtClean="0"/>
              <a:pPr/>
              <a:t>‹#›</a:t>
            </a:fld>
            <a:endParaRPr lang="en-BE"/>
          </a:p>
        </p:txBody>
      </p:sp>
      <p:sp>
        <p:nvSpPr>
          <p:cNvPr id="5" name="Footer Placeholder 4">
            <a:extLst>
              <a:ext uri="{FF2B5EF4-FFF2-40B4-BE49-F238E27FC236}">
                <a16:creationId xmlns:a16="http://schemas.microsoft.com/office/drawing/2014/main" id="{A46E393A-0000-58ED-90E8-F04919169C08}"/>
              </a:ext>
            </a:extLst>
          </p:cNvPr>
          <p:cNvSpPr>
            <a:spLocks noGrp="1"/>
          </p:cNvSpPr>
          <p:nvPr>
            <p:ph type="ftr" sz="quarter" idx="3"/>
          </p:nvPr>
        </p:nvSpPr>
        <p:spPr>
          <a:xfrm>
            <a:off x="4245610" y="647520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BE"/>
          </a:p>
        </p:txBody>
      </p:sp>
      <p:sp>
        <p:nvSpPr>
          <p:cNvPr id="16" name="TextBox 15">
            <a:extLst>
              <a:ext uri="{FF2B5EF4-FFF2-40B4-BE49-F238E27FC236}">
                <a16:creationId xmlns:a16="http://schemas.microsoft.com/office/drawing/2014/main" id="{0F1EEAEC-AA46-5681-8E91-75014D90A422}"/>
              </a:ext>
            </a:extLst>
          </p:cNvPr>
          <p:cNvSpPr txBox="1"/>
          <p:nvPr userDrawn="1">
            <p:extLst>
              <p:ext uri="{1162E1C5-73C7-4A58-AE30-91384D911F3F}">
                <p184:classification xmlns:p184="http://schemas.microsoft.com/office/powerpoint/2018/4/main" val="ftr"/>
              </p:ext>
            </p:extLst>
          </p:nvPr>
        </p:nvSpPr>
        <p:spPr>
          <a:xfrm>
            <a:off x="5925312" y="6672580"/>
            <a:ext cx="369888" cy="121920"/>
          </a:xfrm>
          <a:prstGeom prst="rect">
            <a:avLst/>
          </a:prstGeom>
        </p:spPr>
        <p:txBody>
          <a:bodyPr horzOverflow="overflow" lIns="0" tIns="0" rIns="0" bIns="0">
            <a:spAutoFit/>
          </a:bodyPr>
          <a:lstStyle/>
          <a:p>
            <a:pPr algn="l"/>
            <a:r>
              <a:rPr lang="en-US" sz="800">
                <a:solidFill>
                  <a:srgbClr val="000000"/>
                </a:solidFill>
                <a:latin typeface="Arial" panose="020B0604020202020204" pitchFamily="34" charset="0"/>
                <a:cs typeface="Arial" panose="020B0604020202020204" pitchFamily="34" charset="0"/>
              </a:rPr>
              <a:t>Internal</a:t>
            </a:r>
          </a:p>
        </p:txBody>
      </p:sp>
    </p:spTree>
    <p:extLst>
      <p:ext uri="{BB962C8B-B14F-4D97-AF65-F5344CB8AC3E}">
        <p14:creationId xmlns:p14="http://schemas.microsoft.com/office/powerpoint/2010/main" val="1170155074"/>
      </p:ext>
    </p:extLst>
  </p:cSld>
  <p:clrMap bg1="lt1" tx1="dk1" bg2="lt2" tx2="dk2" accent1="accent1" accent2="accent2" accent3="accent3" accent4="accent4" accent5="accent5" accent6="accent6" hlink="hlink" folHlink="folHlink"/>
  <p:sldLayoutIdLst>
    <p:sldLayoutId id="2147483662" r:id="rId1"/>
  </p:sldLayoutIdLst>
  <p:hf hdr="0" ftr="0"/>
  <p:txStyles>
    <p:titleStyle>
      <a:lvl1pPr marL="0" algn="ctr" defTabSz="914400" rtl="0" eaLnBrk="1" latinLnBrk="0" hangingPunct="1">
        <a:lnSpc>
          <a:spcPct val="100000"/>
        </a:lnSpc>
        <a:spcBef>
          <a:spcPts val="0"/>
        </a:spcBef>
        <a:buNone/>
        <a:defRPr lang="en-BE" sz="3400" b="1" kern="1200" cap="all" baseline="0" dirty="0">
          <a:solidFill>
            <a:schemeClr val="bg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rgbClr val="0F1F6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0F1F60"/>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1800" kern="1200">
          <a:solidFill>
            <a:srgbClr val="0F1F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0F1F6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0F1F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5" name="think-cell data - do not delete" hidden="1">
            <a:extLst>
              <a:ext uri="{FF2B5EF4-FFF2-40B4-BE49-F238E27FC236}">
                <a16:creationId xmlns:a16="http://schemas.microsoft.com/office/drawing/2014/main" id="{77510155-0F85-5027-5CE4-D1BF7D1D04DA}"/>
              </a:ext>
            </a:extLst>
          </p:cNvPr>
          <p:cNvGraphicFramePr>
            <a:graphicFrameLocks noChangeAspect="1"/>
          </p:cNvGraphicFramePr>
          <p:nvPr userDrawn="1">
            <p:custDataLst>
              <p:tags r:id="rId14"/>
            </p:custDataLst>
            <p:extLst>
              <p:ext uri="{D42A27DB-BD31-4B8C-83A1-F6EECF244321}">
                <p14:modId xmlns:p14="http://schemas.microsoft.com/office/powerpoint/2010/main" val="184771892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5" imgW="347" imgH="348" progId="TCLayout.ActiveDocument.1">
                  <p:embed/>
                </p:oleObj>
              </mc:Choice>
              <mc:Fallback>
                <p:oleObj name="think-cell Folie" r:id="rId15" imgW="347" imgH="348" progId="TCLayout.ActiveDocument.1">
                  <p:embed/>
                  <p:pic>
                    <p:nvPicPr>
                      <p:cNvPr id="15" name="think-cell data - do not delete" hidden="1">
                        <a:extLst>
                          <a:ext uri="{FF2B5EF4-FFF2-40B4-BE49-F238E27FC236}">
                            <a16:creationId xmlns:a16="http://schemas.microsoft.com/office/drawing/2014/main" id="{77510155-0F85-5027-5CE4-D1BF7D1D04DA}"/>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Title Placeholder 1">
            <a:extLst>
              <a:ext uri="{FF2B5EF4-FFF2-40B4-BE49-F238E27FC236}">
                <a16:creationId xmlns:a16="http://schemas.microsoft.com/office/drawing/2014/main" id="{3358C10C-234E-7667-A07F-F7DB125459C4}"/>
              </a:ext>
            </a:extLst>
          </p:cNvPr>
          <p:cNvSpPr>
            <a:spLocks noGrp="1"/>
          </p:cNvSpPr>
          <p:nvPr>
            <p:ph type="title"/>
          </p:nvPr>
        </p:nvSpPr>
        <p:spPr>
          <a:xfrm>
            <a:off x="838200" y="365125"/>
            <a:ext cx="9538252" cy="569153"/>
          </a:xfrm>
          <a:prstGeom prst="rect">
            <a:avLst/>
          </a:prstGeom>
        </p:spPr>
        <p:txBody>
          <a:bodyPr vert="horz" lIns="91440" tIns="45720" rIns="91440" bIns="45720" rtlCol="0" anchor="ctr">
            <a:noAutofit/>
          </a:bodyPr>
          <a:lstStyle/>
          <a:p>
            <a:r>
              <a:rPr lang="en-GB"/>
              <a:t>Click to edit Master title style</a:t>
            </a:r>
            <a:endParaRPr lang="en-BE"/>
          </a:p>
        </p:txBody>
      </p:sp>
      <p:sp>
        <p:nvSpPr>
          <p:cNvPr id="3" name="Text Placeholder 2">
            <a:extLst>
              <a:ext uri="{FF2B5EF4-FFF2-40B4-BE49-F238E27FC236}">
                <a16:creationId xmlns:a16="http://schemas.microsoft.com/office/drawing/2014/main" id="{FF104E26-31A7-8127-D9B2-B24D7AA62924}"/>
              </a:ext>
            </a:extLst>
          </p:cNvPr>
          <p:cNvSpPr>
            <a:spLocks noGrp="1"/>
          </p:cNvSpPr>
          <p:nvPr>
            <p:ph type="body" idx="1"/>
          </p:nvPr>
        </p:nvSpPr>
        <p:spPr>
          <a:xfrm>
            <a:off x="838200" y="1441174"/>
            <a:ext cx="10515600" cy="4735789"/>
          </a:xfrm>
          <a:prstGeom prst="rect">
            <a:avLst/>
          </a:prstGeom>
        </p:spPr>
        <p:txBody>
          <a:bodyPr vert="horz" lIns="9000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8" name="Rectangle 7">
            <a:extLst>
              <a:ext uri="{FF2B5EF4-FFF2-40B4-BE49-F238E27FC236}">
                <a16:creationId xmlns:a16="http://schemas.microsoft.com/office/drawing/2014/main" id="{CFDB3A6E-E0F0-6C92-51EA-AF2CF9FA5911}"/>
              </a:ext>
            </a:extLst>
          </p:cNvPr>
          <p:cNvSpPr/>
          <p:nvPr userDrawn="1"/>
        </p:nvSpPr>
        <p:spPr>
          <a:xfrm>
            <a:off x="10579100" y="0"/>
            <a:ext cx="1219200" cy="105587"/>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9" name="Rectangle 8">
            <a:extLst>
              <a:ext uri="{FF2B5EF4-FFF2-40B4-BE49-F238E27FC236}">
                <a16:creationId xmlns:a16="http://schemas.microsoft.com/office/drawing/2014/main" id="{5280EDF0-FEFC-F963-0310-53FCFF2B7526}"/>
              </a:ext>
            </a:extLst>
          </p:cNvPr>
          <p:cNvSpPr/>
          <p:nvPr userDrawn="1"/>
        </p:nvSpPr>
        <p:spPr>
          <a:xfrm>
            <a:off x="609600" y="-243"/>
            <a:ext cx="9969500" cy="10558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0" name="Rectangle 9">
            <a:extLst>
              <a:ext uri="{FF2B5EF4-FFF2-40B4-BE49-F238E27FC236}">
                <a16:creationId xmlns:a16="http://schemas.microsoft.com/office/drawing/2014/main" id="{E5B9C02A-2B31-BBAE-0CCD-33C162EE12B3}"/>
              </a:ext>
            </a:extLst>
          </p:cNvPr>
          <p:cNvSpPr/>
          <p:nvPr userDrawn="1"/>
        </p:nvSpPr>
        <p:spPr>
          <a:xfrm>
            <a:off x="11798300" y="0"/>
            <a:ext cx="393700" cy="105587"/>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1" name="Rectangle 10">
            <a:extLst>
              <a:ext uri="{FF2B5EF4-FFF2-40B4-BE49-F238E27FC236}">
                <a16:creationId xmlns:a16="http://schemas.microsoft.com/office/drawing/2014/main" id="{146E3FC0-3BB2-23B9-52E1-C4DAA1314157}"/>
              </a:ext>
            </a:extLst>
          </p:cNvPr>
          <p:cNvSpPr/>
          <p:nvPr userDrawn="1"/>
        </p:nvSpPr>
        <p:spPr>
          <a:xfrm>
            <a:off x="0" y="0"/>
            <a:ext cx="623392" cy="10558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2" name="Rectangle 11">
            <a:extLst>
              <a:ext uri="{FF2B5EF4-FFF2-40B4-BE49-F238E27FC236}">
                <a16:creationId xmlns:a16="http://schemas.microsoft.com/office/drawing/2014/main" id="{A6BF0BF3-E1C5-6EDC-2907-48A946E8FF13}"/>
              </a:ext>
            </a:extLst>
          </p:cNvPr>
          <p:cNvSpPr/>
          <p:nvPr userDrawn="1"/>
        </p:nvSpPr>
        <p:spPr>
          <a:xfrm>
            <a:off x="0" y="6480174"/>
            <a:ext cx="12192000" cy="377825"/>
          </a:xfrm>
          <a:prstGeom prst="rect">
            <a:avLst/>
          </a:prstGeom>
          <a:gradFill flip="none" rotWithShape="1">
            <a:gsLst>
              <a:gs pos="0">
                <a:schemeClr val="accent6">
                  <a:lumMod val="89000"/>
                </a:schemeClr>
              </a:gs>
              <a:gs pos="0">
                <a:srgbClr val="2871A0"/>
              </a:gs>
              <a:gs pos="100000">
                <a:schemeClr val="accent6">
                  <a:lumMod val="7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800">
              <a:solidFill>
                <a:prstClr val="white"/>
              </a:solidFill>
            </a:endParaRPr>
          </a:p>
        </p:txBody>
      </p:sp>
      <p:sp>
        <p:nvSpPr>
          <p:cNvPr id="13" name="TextBox 12">
            <a:extLst>
              <a:ext uri="{FF2B5EF4-FFF2-40B4-BE49-F238E27FC236}">
                <a16:creationId xmlns:a16="http://schemas.microsoft.com/office/drawing/2014/main" id="{A6327000-8B1D-2332-C291-8288AF802582}"/>
              </a:ext>
            </a:extLst>
          </p:cNvPr>
          <p:cNvSpPr txBox="1"/>
          <p:nvPr userDrawn="1"/>
        </p:nvSpPr>
        <p:spPr>
          <a:xfrm>
            <a:off x="623392" y="6526959"/>
            <a:ext cx="3829228" cy="261610"/>
          </a:xfrm>
          <a:prstGeom prst="rect">
            <a:avLst/>
          </a:prstGeom>
          <a:noFill/>
        </p:spPr>
        <p:txBody>
          <a:bodyPr wrap="square" rtlCol="0" anchor="ctr">
            <a:spAutoFit/>
          </a:bodyPr>
          <a:lstStyle/>
          <a:p>
            <a:pPr>
              <a:defRPr/>
            </a:pPr>
            <a:r>
              <a:rPr lang="nl-BE" sz="1100">
                <a:solidFill>
                  <a:prstClr val="white">
                    <a:alpha val="30000"/>
                  </a:prstClr>
                </a:solidFill>
                <a:latin typeface="+mn-lt"/>
                <a:cs typeface="Arial" panose="020B0604020202020204" pitchFamily="34" charset="0"/>
              </a:rPr>
              <a:t>Copyright © 2024 CLEPA. All rights reserved. </a:t>
            </a:r>
            <a:r>
              <a:rPr lang="nl-BE" sz="1100" b="1">
                <a:solidFill>
                  <a:prstClr val="white">
                    <a:alpha val="30000"/>
                  </a:prstClr>
                </a:solidFill>
                <a:latin typeface="+mn-lt"/>
                <a:cs typeface="Arial" panose="020B0604020202020204" pitchFamily="34" charset="0"/>
              </a:rPr>
              <a:t>www.clepa.eu</a:t>
            </a:r>
            <a:endParaRPr lang="nl-BE" sz="1100">
              <a:solidFill>
                <a:prstClr val="white">
                  <a:alpha val="30000"/>
                </a:prstClr>
              </a:solidFill>
              <a:latin typeface="+mn-lt"/>
              <a:cs typeface="Arial" panose="020B0604020202020204" pitchFamily="34" charset="0"/>
            </a:endParaRPr>
          </a:p>
        </p:txBody>
      </p:sp>
      <p:sp>
        <p:nvSpPr>
          <p:cNvPr id="4" name="Date Placeholder 3">
            <a:extLst>
              <a:ext uri="{FF2B5EF4-FFF2-40B4-BE49-F238E27FC236}">
                <a16:creationId xmlns:a16="http://schemas.microsoft.com/office/drawing/2014/main" id="{C4672DB9-ED64-E1DC-7885-F8CA09F8F288}"/>
              </a:ext>
            </a:extLst>
          </p:cNvPr>
          <p:cNvSpPr>
            <a:spLocks noGrp="1"/>
          </p:cNvSpPr>
          <p:nvPr>
            <p:ph type="dt" sz="half" idx="2"/>
          </p:nvPr>
        </p:nvSpPr>
        <p:spPr>
          <a:xfrm>
            <a:off x="9571382" y="6492875"/>
            <a:ext cx="1325217" cy="365125"/>
          </a:xfrm>
          <a:prstGeom prst="rect">
            <a:avLst/>
          </a:prstGeom>
        </p:spPr>
        <p:txBody>
          <a:bodyPr vert="horz" lIns="91440" tIns="45720" rIns="91440" bIns="45720" rtlCol="0" anchor="ctr"/>
          <a:lstStyle>
            <a:lvl1pPr algn="l">
              <a:defRPr sz="1200">
                <a:solidFill>
                  <a:schemeClr val="accent3"/>
                </a:solidFill>
              </a:defRPr>
            </a:lvl1pPr>
          </a:lstStyle>
          <a:p>
            <a:fld id="{4492BBFB-69FB-B94E-A3EA-0F8E228BBD62}" type="datetime3">
              <a:rPr lang="en-US" smtClean="0"/>
              <a:t>10 September 2024</a:t>
            </a:fld>
            <a:endParaRPr lang="en-BE"/>
          </a:p>
        </p:txBody>
      </p:sp>
      <p:sp>
        <p:nvSpPr>
          <p:cNvPr id="6" name="Slide Number Placeholder 5">
            <a:extLst>
              <a:ext uri="{FF2B5EF4-FFF2-40B4-BE49-F238E27FC236}">
                <a16:creationId xmlns:a16="http://schemas.microsoft.com/office/drawing/2014/main" id="{86D6CF75-6E2D-10AC-9555-5CF57C60841D}"/>
              </a:ext>
            </a:extLst>
          </p:cNvPr>
          <p:cNvSpPr>
            <a:spLocks noGrp="1"/>
          </p:cNvSpPr>
          <p:nvPr>
            <p:ph type="sldNum" sz="quarter" idx="4"/>
          </p:nvPr>
        </p:nvSpPr>
        <p:spPr>
          <a:xfrm>
            <a:off x="11138563" y="6485000"/>
            <a:ext cx="715617" cy="365125"/>
          </a:xfrm>
          <a:prstGeom prst="rect">
            <a:avLst/>
          </a:prstGeom>
        </p:spPr>
        <p:txBody>
          <a:bodyPr vert="horz" lIns="91440" tIns="45720" rIns="91440" bIns="45720" rtlCol="0" anchor="ctr"/>
          <a:lstStyle>
            <a:lvl1pPr algn="r">
              <a:defRPr sz="1800" b="1">
                <a:solidFill>
                  <a:schemeClr val="bg1"/>
                </a:solidFill>
              </a:defRPr>
            </a:lvl1pPr>
          </a:lstStyle>
          <a:p>
            <a:fld id="{01B5C898-0592-3242-8777-DDCECBCEF56A}" type="slidenum">
              <a:rPr lang="en-BE" smtClean="0"/>
              <a:pPr/>
              <a:t>‹#›</a:t>
            </a:fld>
            <a:endParaRPr lang="en-BE"/>
          </a:p>
        </p:txBody>
      </p:sp>
      <p:sp>
        <p:nvSpPr>
          <p:cNvPr id="5" name="Footer Placeholder 4">
            <a:extLst>
              <a:ext uri="{FF2B5EF4-FFF2-40B4-BE49-F238E27FC236}">
                <a16:creationId xmlns:a16="http://schemas.microsoft.com/office/drawing/2014/main" id="{A46E393A-0000-58ED-90E8-F04919169C08}"/>
              </a:ext>
            </a:extLst>
          </p:cNvPr>
          <p:cNvSpPr>
            <a:spLocks noGrp="1"/>
          </p:cNvSpPr>
          <p:nvPr>
            <p:ph type="ftr" sz="quarter" idx="3"/>
          </p:nvPr>
        </p:nvSpPr>
        <p:spPr>
          <a:xfrm>
            <a:off x="4245610" y="647520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BE"/>
          </a:p>
        </p:txBody>
      </p:sp>
      <p:pic>
        <p:nvPicPr>
          <p:cNvPr id="14" name="Picture 13">
            <a:extLst>
              <a:ext uri="{FF2B5EF4-FFF2-40B4-BE49-F238E27FC236}">
                <a16:creationId xmlns:a16="http://schemas.microsoft.com/office/drawing/2014/main" id="{F7EB4582-C985-71D9-0607-332FDB38A5AF}"/>
              </a:ext>
            </a:extLst>
          </p:cNvPr>
          <p:cNvPicPr>
            <a:picLocks noChangeAspect="1"/>
          </p:cNvPicPr>
          <p:nvPr userDrawn="1"/>
        </p:nvPicPr>
        <p:blipFill rotWithShape="1">
          <a:blip r:embed="rId17" cstate="print">
            <a:extLst>
              <a:ext uri="{28A0092B-C50C-407E-A947-70E740481C1C}">
                <a14:useLocalDpi xmlns:a14="http://schemas.microsoft.com/office/drawing/2010/main" val="0"/>
              </a:ext>
            </a:extLst>
          </a:blip>
          <a:srcRect t="38565" r="57543" b="27063"/>
          <a:stretch/>
        </p:blipFill>
        <p:spPr>
          <a:xfrm>
            <a:off x="10511161" y="188136"/>
            <a:ext cx="1416513" cy="843374"/>
          </a:xfrm>
          <a:prstGeom prst="rect">
            <a:avLst/>
          </a:prstGeom>
        </p:spPr>
      </p:pic>
    </p:spTree>
    <p:extLst>
      <p:ext uri="{BB962C8B-B14F-4D97-AF65-F5344CB8AC3E}">
        <p14:creationId xmlns:p14="http://schemas.microsoft.com/office/powerpoint/2010/main" val="3312132324"/>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hf hdr="0" ftr="0"/>
  <p:txStyles>
    <p:titleStyle>
      <a:lvl1pPr marL="0" algn="l" defTabSz="914400" rtl="0" eaLnBrk="1" latinLnBrk="0" hangingPunct="1">
        <a:lnSpc>
          <a:spcPct val="100000"/>
        </a:lnSpc>
        <a:spcBef>
          <a:spcPts val="0"/>
        </a:spcBef>
        <a:buNone/>
        <a:defRPr lang="en-BE" sz="3400" b="1" kern="1200" cap="all" baseline="0" dirty="0">
          <a:gradFill>
            <a:gsLst>
              <a:gs pos="0">
                <a:srgbClr val="011744"/>
              </a:gs>
              <a:gs pos="100000">
                <a:srgbClr val="276F9E"/>
              </a:gs>
            </a:gsLst>
            <a:lin ang="0" scaled="0"/>
          </a:gra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rgbClr val="0F1F6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0F1F60"/>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1800" kern="1200">
          <a:solidFill>
            <a:srgbClr val="0F1F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0F1F6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0F1F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6.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7.xml"/><Relationship Id="rId6" Type="http://schemas.openxmlformats.org/officeDocument/2006/relationships/image" Target="../media/image27.png"/><Relationship Id="rId5" Type="http://schemas.openxmlformats.org/officeDocument/2006/relationships/image" Target="../media/image1.emf"/><Relationship Id="rId4" Type="http://schemas.openxmlformats.org/officeDocument/2006/relationships/oleObject" Target="../embeddings/oleObject6.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34.png"/><Relationship Id="rId2" Type="http://schemas.openxmlformats.org/officeDocument/2006/relationships/slideLayout" Target="../slideLayouts/slideLayout20.xml"/><Relationship Id="rId1" Type="http://schemas.openxmlformats.org/officeDocument/2006/relationships/tags" Target="../tags/tag8.xml"/><Relationship Id="rId6" Type="http://schemas.openxmlformats.org/officeDocument/2006/relationships/image" Target="../media/image33.png"/><Relationship Id="rId5" Type="http://schemas.openxmlformats.org/officeDocument/2006/relationships/image" Target="../media/image1.emf"/><Relationship Id="rId4" Type="http://schemas.openxmlformats.org/officeDocument/2006/relationships/oleObject" Target="../embeddings/oleObject7.bin"/></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0C7C0D9F-164F-60CF-1B37-FFAC1F253833}"/>
              </a:ext>
            </a:extLst>
          </p:cNvPr>
          <p:cNvGraphicFramePr>
            <a:graphicFrameLocks noChangeAspect="1"/>
          </p:cNvGraphicFramePr>
          <p:nvPr>
            <p:custDataLst>
              <p:tags r:id="rId1"/>
            </p:custDataLst>
            <p:extLst>
              <p:ext uri="{D42A27DB-BD31-4B8C-83A1-F6EECF244321}">
                <p14:modId xmlns:p14="http://schemas.microsoft.com/office/powerpoint/2010/main" val="17115722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60" imgH="360" progId="TCLayout.ActiveDocument.1">
                  <p:embed/>
                </p:oleObj>
              </mc:Choice>
              <mc:Fallback>
                <p:oleObj name="think-cell Folie" r:id="rId4" imgW="360" imgH="360" progId="TCLayout.ActiveDocument.1">
                  <p:embed/>
                  <p:pic>
                    <p:nvPicPr>
                      <p:cNvPr id="9" name="think-cell data - do not delete" hidden="1">
                        <a:extLst>
                          <a:ext uri="{FF2B5EF4-FFF2-40B4-BE49-F238E27FC236}">
                            <a16:creationId xmlns:a16="http://schemas.microsoft.com/office/drawing/2014/main" id="{0C7C0D9F-164F-60CF-1B37-FFAC1F25383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C5E2203F-1466-C077-A156-D173913A4233}"/>
              </a:ext>
            </a:extLst>
          </p:cNvPr>
          <p:cNvSpPr>
            <a:spLocks noGrp="1"/>
          </p:cNvSpPr>
          <p:nvPr>
            <p:ph type="title"/>
          </p:nvPr>
        </p:nvSpPr>
        <p:spPr/>
        <p:txBody>
          <a:bodyPr vert="horz"/>
          <a:lstStyle/>
          <a:p>
            <a:r>
              <a:rPr lang="en-US" dirty="0"/>
              <a:t>Secondary LCA data selection</a:t>
            </a:r>
            <a:endParaRPr lang="en-BE" dirty="0"/>
          </a:p>
        </p:txBody>
      </p:sp>
      <p:sp>
        <p:nvSpPr>
          <p:cNvPr id="8" name="Text Placeholder 7">
            <a:extLst>
              <a:ext uri="{FF2B5EF4-FFF2-40B4-BE49-F238E27FC236}">
                <a16:creationId xmlns:a16="http://schemas.microsoft.com/office/drawing/2014/main" id="{1F6F7193-5ED2-3F60-7395-6CDF7FDB8336}"/>
              </a:ext>
            </a:extLst>
          </p:cNvPr>
          <p:cNvSpPr>
            <a:spLocks noGrp="1"/>
          </p:cNvSpPr>
          <p:nvPr>
            <p:ph type="body" sz="quarter" idx="10"/>
          </p:nvPr>
        </p:nvSpPr>
        <p:spPr/>
        <p:txBody>
          <a:bodyPr lIns="91440" tIns="45720" rIns="91440" bIns="45720" anchor="t"/>
          <a:lstStyle/>
          <a:p>
            <a:r>
              <a:rPr lang="en-GB" dirty="0">
                <a:cs typeface="Calibri Light"/>
              </a:rPr>
              <a:t>SG3 Meeting 10.9.2024</a:t>
            </a:r>
          </a:p>
        </p:txBody>
      </p:sp>
    </p:spTree>
    <p:extLst>
      <p:ext uri="{BB962C8B-B14F-4D97-AF65-F5344CB8AC3E}">
        <p14:creationId xmlns:p14="http://schemas.microsoft.com/office/powerpoint/2010/main" val="1468360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D2816-3C75-2D8E-482C-CC046286A34C}"/>
              </a:ext>
            </a:extLst>
          </p:cNvPr>
          <p:cNvSpPr>
            <a:spLocks noGrp="1"/>
          </p:cNvSpPr>
          <p:nvPr>
            <p:ph type="title"/>
          </p:nvPr>
        </p:nvSpPr>
        <p:spPr/>
        <p:txBody>
          <a:bodyPr/>
          <a:lstStyle/>
          <a:p>
            <a:r>
              <a:rPr lang="en-US" dirty="0"/>
              <a:t>Overview data set selection criteria</a:t>
            </a:r>
          </a:p>
        </p:txBody>
      </p:sp>
      <p:sp>
        <p:nvSpPr>
          <p:cNvPr id="3" name="Content Placeholder 2">
            <a:extLst>
              <a:ext uri="{FF2B5EF4-FFF2-40B4-BE49-F238E27FC236}">
                <a16:creationId xmlns:a16="http://schemas.microsoft.com/office/drawing/2014/main" id="{53474CEE-EFB4-799E-6672-5B71C2AB8CE4}"/>
              </a:ext>
            </a:extLst>
          </p:cNvPr>
          <p:cNvSpPr>
            <a:spLocks noGrp="1"/>
          </p:cNvSpPr>
          <p:nvPr>
            <p:ph idx="1"/>
          </p:nvPr>
        </p:nvSpPr>
        <p:spPr/>
        <p:txBody>
          <a:bodyPr/>
          <a:lstStyle/>
          <a:p>
            <a:r>
              <a:rPr lang="en-US" dirty="0"/>
              <a:t>Data set selection criteria’s secondary data :</a:t>
            </a:r>
          </a:p>
          <a:p>
            <a:pPr lvl="1"/>
            <a:r>
              <a:rPr lang="en-US" dirty="0"/>
              <a:t>method consistency</a:t>
            </a:r>
          </a:p>
          <a:p>
            <a:pPr lvl="1"/>
            <a:r>
              <a:rPr lang="en-US" dirty="0"/>
              <a:t>Selection based on data quality metrics</a:t>
            </a:r>
          </a:p>
          <a:p>
            <a:pPr lvl="1"/>
            <a:endParaRPr lang="en-US" dirty="0"/>
          </a:p>
          <a:p>
            <a:pPr lvl="1"/>
            <a:endParaRPr lang="en-US" dirty="0"/>
          </a:p>
          <a:p>
            <a:pPr marL="0" indent="0">
              <a:buNone/>
            </a:pPr>
            <a:r>
              <a:rPr lang="en-US" dirty="0"/>
              <a:t>Not covered in the proposal :  </a:t>
            </a:r>
          </a:p>
          <a:p>
            <a:pPr lvl="1"/>
            <a:r>
              <a:rPr lang="en-US" dirty="0"/>
              <a:t>Source of </a:t>
            </a:r>
            <a:r>
              <a:rPr lang="en-US" b="1" dirty="0"/>
              <a:t>data base </a:t>
            </a:r>
            <a:r>
              <a:rPr lang="en-US" dirty="0"/>
              <a:t>to be preferred (e.g. whitelist, prescriptive, …) </a:t>
            </a:r>
          </a:p>
          <a:p>
            <a:pPr lvl="1"/>
            <a:r>
              <a:rPr lang="en-US" dirty="0"/>
              <a:t>Primary vs. secondary data </a:t>
            </a:r>
          </a:p>
          <a:p>
            <a:pPr marL="457200" lvl="1" indent="0">
              <a:buNone/>
            </a:pPr>
            <a:endParaRPr lang="en-US" dirty="0"/>
          </a:p>
          <a:p>
            <a:pPr marL="457200" lvl="1" indent="0">
              <a:buNone/>
            </a:pPr>
            <a:endParaRPr lang="en-US" dirty="0"/>
          </a:p>
          <a:p>
            <a:pPr marL="457200" lvl="1" indent="0">
              <a:buNone/>
            </a:pPr>
            <a:endParaRPr lang="en-US" dirty="0"/>
          </a:p>
          <a:p>
            <a:pPr marL="457200" lvl="1" indent="0">
              <a:buNone/>
            </a:pPr>
            <a:endParaRPr lang="en-US" dirty="0"/>
          </a:p>
          <a:p>
            <a:pPr marL="0" indent="0">
              <a:buNone/>
            </a:pPr>
            <a:r>
              <a:rPr lang="en-US" sz="1400" dirty="0"/>
              <a:t>Remark : presented in SG2 25.7.2024 </a:t>
            </a:r>
          </a:p>
          <a:p>
            <a:pPr marL="0" indent="0">
              <a:buNone/>
            </a:pPr>
            <a:endParaRPr lang="en-US" dirty="0"/>
          </a:p>
          <a:p>
            <a:pPr marL="0" indent="0">
              <a:buNone/>
            </a:pPr>
            <a:endParaRPr lang="en-US" dirty="0"/>
          </a:p>
          <a:p>
            <a:pPr marL="0" indent="0">
              <a:buNone/>
            </a:pPr>
            <a:r>
              <a:rPr lang="en-US" dirty="0"/>
              <a:t> </a:t>
            </a:r>
          </a:p>
          <a:p>
            <a:pPr marL="0" indent="0">
              <a:buNone/>
            </a:pPr>
            <a:r>
              <a:rPr lang="en-US" dirty="0"/>
              <a:t>	</a:t>
            </a:r>
          </a:p>
          <a:p>
            <a:endParaRPr lang="en-US" dirty="0"/>
          </a:p>
        </p:txBody>
      </p:sp>
      <p:sp>
        <p:nvSpPr>
          <p:cNvPr id="4" name="Date Placeholder 3">
            <a:extLst>
              <a:ext uri="{FF2B5EF4-FFF2-40B4-BE49-F238E27FC236}">
                <a16:creationId xmlns:a16="http://schemas.microsoft.com/office/drawing/2014/main" id="{8899851D-4AE4-1DEE-F7EB-2134C2A42495}"/>
              </a:ext>
            </a:extLst>
          </p:cNvPr>
          <p:cNvSpPr>
            <a:spLocks noGrp="1"/>
          </p:cNvSpPr>
          <p:nvPr>
            <p:ph type="dt" sz="half" idx="10"/>
          </p:nvPr>
        </p:nvSpPr>
        <p:spPr/>
        <p:txBody>
          <a:bodyPr/>
          <a:lstStyle/>
          <a:p>
            <a:fld id="{D70633A1-66DD-5743-9DC9-96F262ED0999}" type="datetime3">
              <a:rPr lang="en-US" smtClean="0"/>
              <a:t>10 September 2024</a:t>
            </a:fld>
            <a:endParaRPr lang="en-BE"/>
          </a:p>
        </p:txBody>
      </p:sp>
      <p:sp>
        <p:nvSpPr>
          <p:cNvPr id="5" name="Slide Number Placeholder 4">
            <a:extLst>
              <a:ext uri="{FF2B5EF4-FFF2-40B4-BE49-F238E27FC236}">
                <a16:creationId xmlns:a16="http://schemas.microsoft.com/office/drawing/2014/main" id="{7DA0DE00-B81B-530E-76BB-87F6E2163095}"/>
              </a:ext>
            </a:extLst>
          </p:cNvPr>
          <p:cNvSpPr>
            <a:spLocks noGrp="1"/>
          </p:cNvSpPr>
          <p:nvPr>
            <p:ph type="sldNum" sz="quarter" idx="12"/>
          </p:nvPr>
        </p:nvSpPr>
        <p:spPr/>
        <p:txBody>
          <a:bodyPr/>
          <a:lstStyle/>
          <a:p>
            <a:fld id="{01B5C898-0592-3242-8777-DDCECBCEF56A}" type="slidenum">
              <a:rPr lang="en-BE" smtClean="0"/>
              <a:t>2</a:t>
            </a:fld>
            <a:endParaRPr lang="en-BE"/>
          </a:p>
        </p:txBody>
      </p:sp>
    </p:spTree>
    <p:extLst>
      <p:ext uri="{BB962C8B-B14F-4D97-AF65-F5344CB8AC3E}">
        <p14:creationId xmlns:p14="http://schemas.microsoft.com/office/powerpoint/2010/main" val="41372419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3FB9BBD8-C7CD-3C33-DF1C-68E00B4FB19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60" imgH="360" progId="TCLayout.ActiveDocument.1">
                  <p:embed/>
                </p:oleObj>
              </mc:Choice>
              <mc:Fallback>
                <p:oleObj name="think-cell Folie" r:id="rId4" imgW="360" imgH="360" progId="TCLayout.ActiveDocument.1">
                  <p:embed/>
                  <p:pic>
                    <p:nvPicPr>
                      <p:cNvPr id="7" name="think-cell data - do not delete" hidden="1">
                        <a:extLst>
                          <a:ext uri="{FF2B5EF4-FFF2-40B4-BE49-F238E27FC236}">
                            <a16:creationId xmlns:a16="http://schemas.microsoft.com/office/drawing/2014/main" id="{3FB9BBD8-C7CD-3C33-DF1C-68E00B4FB19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Date Placeholder 3">
            <a:extLst>
              <a:ext uri="{FF2B5EF4-FFF2-40B4-BE49-F238E27FC236}">
                <a16:creationId xmlns:a16="http://schemas.microsoft.com/office/drawing/2014/main" id="{209758EC-750E-D97A-99C9-6D7755A6BF65}"/>
              </a:ext>
            </a:extLst>
          </p:cNvPr>
          <p:cNvSpPr>
            <a:spLocks noGrp="1"/>
          </p:cNvSpPr>
          <p:nvPr>
            <p:ph type="dt" sz="half" idx="10"/>
          </p:nvPr>
        </p:nvSpPr>
        <p:spPr/>
        <p:txBody>
          <a:bodyPr/>
          <a:lstStyle/>
          <a:p>
            <a:fld id="{9E074C8F-7021-8F4C-B39B-4192FCFDC675}" type="datetime3">
              <a:rPr lang="en-US" smtClean="0"/>
              <a:t>10 September 2024</a:t>
            </a:fld>
            <a:endParaRPr lang="en-BE"/>
          </a:p>
        </p:txBody>
      </p:sp>
      <p:sp>
        <p:nvSpPr>
          <p:cNvPr id="5" name="Slide Number Placeholder 4">
            <a:extLst>
              <a:ext uri="{FF2B5EF4-FFF2-40B4-BE49-F238E27FC236}">
                <a16:creationId xmlns:a16="http://schemas.microsoft.com/office/drawing/2014/main" id="{74BC78C7-655D-6FD9-F67F-F711E13A08CB}"/>
              </a:ext>
            </a:extLst>
          </p:cNvPr>
          <p:cNvSpPr>
            <a:spLocks noGrp="1"/>
          </p:cNvSpPr>
          <p:nvPr>
            <p:ph type="sldNum" sz="quarter" idx="12"/>
          </p:nvPr>
        </p:nvSpPr>
        <p:spPr/>
        <p:txBody>
          <a:bodyPr/>
          <a:lstStyle/>
          <a:p>
            <a:fld id="{01B5C898-0592-3242-8777-DDCECBCEF56A}" type="slidenum">
              <a:rPr lang="en-BE" smtClean="0"/>
              <a:t>3</a:t>
            </a:fld>
            <a:endParaRPr lang="en-BE"/>
          </a:p>
        </p:txBody>
      </p:sp>
      <p:sp>
        <p:nvSpPr>
          <p:cNvPr id="6" name="Titel 5">
            <a:extLst>
              <a:ext uri="{FF2B5EF4-FFF2-40B4-BE49-F238E27FC236}">
                <a16:creationId xmlns:a16="http://schemas.microsoft.com/office/drawing/2014/main" id="{5616483D-B433-61A2-0AD4-0AC4BDD57B81}"/>
              </a:ext>
            </a:extLst>
          </p:cNvPr>
          <p:cNvSpPr>
            <a:spLocks noGrp="1"/>
          </p:cNvSpPr>
          <p:nvPr>
            <p:ph type="title"/>
          </p:nvPr>
        </p:nvSpPr>
        <p:spPr>
          <a:xfrm>
            <a:off x="719064" y="371825"/>
            <a:ext cx="9538252" cy="569153"/>
          </a:xfrm>
        </p:spPr>
        <p:txBody>
          <a:bodyPr vert="horz"/>
          <a:lstStyle/>
          <a:p>
            <a:r>
              <a:rPr lang="en-US" dirty="0"/>
              <a:t>Criteria for Secondary Datasets</a:t>
            </a:r>
          </a:p>
        </p:txBody>
      </p:sp>
      <p:sp>
        <p:nvSpPr>
          <p:cNvPr id="3" name="Inhaltsplatzhalter 1">
            <a:extLst>
              <a:ext uri="{FF2B5EF4-FFF2-40B4-BE49-F238E27FC236}">
                <a16:creationId xmlns:a16="http://schemas.microsoft.com/office/drawing/2014/main" id="{3159503C-1484-4EF0-F850-747CEBB95B29}"/>
              </a:ext>
            </a:extLst>
          </p:cNvPr>
          <p:cNvSpPr txBox="1">
            <a:spLocks/>
          </p:cNvSpPr>
          <p:nvPr/>
        </p:nvSpPr>
        <p:spPr>
          <a:xfrm>
            <a:off x="719064" y="5337509"/>
            <a:ext cx="11040533" cy="429454"/>
          </a:xfrm>
          <a:prstGeom prst="rect">
            <a:avLst/>
          </a:prstGeom>
        </p:spPr>
        <p:txBody>
          <a:bodyPr vert="horz" lIns="91440" tIns="45720" rIns="91440" bIns="45720" rtlCol="0" anchor="ctr"/>
          <a:lstStyle>
            <a:defPPr>
              <a:defRPr lang="en-BE"/>
            </a:defPPr>
            <a:lvl1pPr marL="0" algn="l" defTabSz="914400" rtl="0" eaLnBrk="1" latinLnBrk="0" hangingPunct="1">
              <a:defRPr sz="1200" kern="1200">
                <a:solidFill>
                  <a:schemeClr val="accent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accent4">
                    <a:lumMod val="75000"/>
                  </a:schemeClr>
                </a:solidFill>
              </a:rPr>
              <a:t>Proposal: method consistency + metric on data quality rating </a:t>
            </a:r>
          </a:p>
        </p:txBody>
      </p:sp>
      <p:sp>
        <p:nvSpPr>
          <p:cNvPr id="8" name="Inhaltsplatzhalter 1">
            <a:extLst>
              <a:ext uri="{FF2B5EF4-FFF2-40B4-BE49-F238E27FC236}">
                <a16:creationId xmlns:a16="http://schemas.microsoft.com/office/drawing/2014/main" id="{622F0E32-B917-C103-ED76-A74D09D195A6}"/>
              </a:ext>
            </a:extLst>
          </p:cNvPr>
          <p:cNvSpPr txBox="1">
            <a:spLocks/>
          </p:cNvSpPr>
          <p:nvPr/>
        </p:nvSpPr>
        <p:spPr>
          <a:xfrm>
            <a:off x="719066" y="940978"/>
            <a:ext cx="11040533" cy="331338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67737A"/>
                </a:solidFill>
                <a:latin typeface="+mn-lt"/>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rgbClr val="67737A"/>
                </a:solidFill>
                <a:latin typeface="+mn-lt"/>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rgbClr val="67737A"/>
                </a:solidFill>
                <a:latin typeface="+mn-lt"/>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rgbClr val="67737A"/>
                </a:solidFill>
                <a:latin typeface="+mn-lt"/>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rgbClr val="67737A"/>
                </a:solidFill>
                <a:latin typeface="+mn-lt"/>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000" b="1" dirty="0"/>
              <a:t>Starting point – </a:t>
            </a:r>
            <a:r>
              <a:rPr lang="en-US" sz="2000" dirty="0"/>
              <a:t>Data quality-requirements following </a:t>
            </a:r>
            <a:r>
              <a:rPr lang="en-US" sz="2000" b="1" u="sng" dirty="0">
                <a:solidFill>
                  <a:schemeClr val="accent3">
                    <a:lumMod val="75000"/>
                  </a:schemeClr>
                </a:solidFill>
              </a:rPr>
              <a:t>ISO 14044/14067</a:t>
            </a:r>
          </a:p>
          <a:p>
            <a:endParaRPr lang="en-US" sz="1400" dirty="0"/>
          </a:p>
          <a:p>
            <a:pPr marL="0" indent="0">
              <a:buFont typeface="Arial" panose="020B0604020202020204" pitchFamily="34" charset="0"/>
              <a:buNone/>
            </a:pPr>
            <a:r>
              <a:rPr lang="en-US" sz="2000" dirty="0"/>
              <a:t>According to 4.2.3.6.2 ISO 14044 The data quality requirements should address the following:</a:t>
            </a:r>
          </a:p>
          <a:p>
            <a:pPr>
              <a:buFont typeface="+mj-lt"/>
              <a:buAutoNum type="alphaLcParenR"/>
            </a:pPr>
            <a:r>
              <a:rPr lang="en-US" sz="1600" b="1" dirty="0">
                <a:solidFill>
                  <a:schemeClr val="accent6"/>
                </a:solidFill>
              </a:rPr>
              <a:t>time-related coverage</a:t>
            </a:r>
            <a:r>
              <a:rPr lang="en-US" sz="1600" dirty="0">
                <a:solidFill>
                  <a:schemeClr val="accent6"/>
                </a:solidFill>
              </a:rPr>
              <a:t>: </a:t>
            </a:r>
            <a:r>
              <a:rPr lang="en-US" sz="1400" dirty="0"/>
              <a:t>age of data and the minimum length of time over which data should be collected;</a:t>
            </a:r>
          </a:p>
          <a:p>
            <a:pPr>
              <a:buFont typeface="+mj-lt"/>
              <a:buAutoNum type="alphaLcParenR"/>
            </a:pPr>
            <a:r>
              <a:rPr lang="en-US" sz="1600" b="1" dirty="0">
                <a:solidFill>
                  <a:schemeClr val="accent6"/>
                </a:solidFill>
              </a:rPr>
              <a:t>geographical coverage</a:t>
            </a:r>
            <a:r>
              <a:rPr lang="en-US" sz="1600" dirty="0">
                <a:solidFill>
                  <a:schemeClr val="accent6"/>
                </a:solidFill>
              </a:rPr>
              <a:t>: </a:t>
            </a:r>
            <a:r>
              <a:rPr lang="en-US" sz="1400" dirty="0"/>
              <a:t>geographical area from which data for unit processes should be collected to satisfy the goal of the study;</a:t>
            </a:r>
          </a:p>
          <a:p>
            <a:pPr>
              <a:buFont typeface="+mj-lt"/>
              <a:buAutoNum type="alphaLcParenR"/>
            </a:pPr>
            <a:r>
              <a:rPr lang="en-US" sz="1600" b="1" dirty="0">
                <a:solidFill>
                  <a:schemeClr val="accent6"/>
                </a:solidFill>
              </a:rPr>
              <a:t>technology coverage</a:t>
            </a:r>
            <a:r>
              <a:rPr lang="en-US" sz="1600" dirty="0">
                <a:solidFill>
                  <a:schemeClr val="accent6"/>
                </a:solidFill>
              </a:rPr>
              <a:t>: </a:t>
            </a:r>
            <a:r>
              <a:rPr lang="en-US" sz="1400" dirty="0"/>
              <a:t>specific technology or technology mix;</a:t>
            </a:r>
          </a:p>
          <a:p>
            <a:pPr>
              <a:buFont typeface="+mj-lt"/>
              <a:buAutoNum type="alphaLcParenR"/>
            </a:pPr>
            <a:r>
              <a:rPr lang="en-US" sz="1600" dirty="0"/>
              <a:t>precision</a:t>
            </a:r>
            <a:r>
              <a:rPr lang="en-US" sz="1400" dirty="0"/>
              <a:t>: measure of the variability of the data values for each data expressed (e.g. variance);</a:t>
            </a:r>
          </a:p>
          <a:p>
            <a:pPr>
              <a:buFont typeface="+mj-lt"/>
              <a:buAutoNum type="alphaLcParenR"/>
            </a:pPr>
            <a:r>
              <a:rPr lang="en-US" sz="1600" dirty="0"/>
              <a:t>completeness</a:t>
            </a:r>
            <a:r>
              <a:rPr lang="en-US" sz="1400" dirty="0"/>
              <a:t>: percentage of flow that is measured or estimated;</a:t>
            </a:r>
          </a:p>
          <a:p>
            <a:pPr>
              <a:buFont typeface="+mj-lt"/>
              <a:buAutoNum type="alphaLcParenR"/>
            </a:pPr>
            <a:r>
              <a:rPr lang="en-US" sz="1600" dirty="0"/>
              <a:t>representativeness</a:t>
            </a:r>
            <a:r>
              <a:rPr lang="en-US" sz="1400" dirty="0"/>
              <a:t>: qualitative assessment of the degree to which the data set reflects the true population of interest (i.e. geographical coverage, time period and technology coverage);</a:t>
            </a:r>
          </a:p>
          <a:p>
            <a:pPr>
              <a:buFont typeface="+mj-lt"/>
              <a:buAutoNum type="alphaLcParenR"/>
            </a:pPr>
            <a:r>
              <a:rPr lang="en-US" sz="1800" b="1" dirty="0"/>
              <a:t>consistency</a:t>
            </a:r>
            <a:r>
              <a:rPr lang="en-US" sz="1400" dirty="0">
                <a:solidFill>
                  <a:schemeClr val="accent6"/>
                </a:solidFill>
              </a:rPr>
              <a:t>: </a:t>
            </a:r>
            <a:r>
              <a:rPr lang="en-US" sz="1400" dirty="0"/>
              <a:t>qualitative assessment of whether the study methodology is applied uniformly to the various components of the analysis;</a:t>
            </a:r>
          </a:p>
          <a:p>
            <a:pPr marL="0" indent="0">
              <a:buFont typeface="Arial" panose="020B0604020202020204" pitchFamily="34" charset="0"/>
              <a:buNone/>
            </a:pPr>
            <a:endParaRPr lang="en-US" b="1" dirty="0">
              <a:solidFill>
                <a:schemeClr val="accent4">
                  <a:lumMod val="75000"/>
                </a:schemeClr>
              </a:solidFill>
            </a:endParaRPr>
          </a:p>
          <a:p>
            <a:pPr marL="0" indent="0">
              <a:buFont typeface="Arial" panose="020B0604020202020204" pitchFamily="34" charset="0"/>
              <a:buNone/>
            </a:pPr>
            <a:endParaRPr lang="en-US" dirty="0"/>
          </a:p>
        </p:txBody>
      </p:sp>
      <p:sp>
        <p:nvSpPr>
          <p:cNvPr id="9" name="Gleichschenkliges Dreieck 8">
            <a:extLst>
              <a:ext uri="{FF2B5EF4-FFF2-40B4-BE49-F238E27FC236}">
                <a16:creationId xmlns:a16="http://schemas.microsoft.com/office/drawing/2014/main" id="{374811AF-2BA7-DC6F-03B2-46365133D8CB}"/>
              </a:ext>
            </a:extLst>
          </p:cNvPr>
          <p:cNvSpPr/>
          <p:nvPr/>
        </p:nvSpPr>
        <p:spPr>
          <a:xfrm rot="10800000">
            <a:off x="3752087" y="4556117"/>
            <a:ext cx="4974489" cy="607249"/>
          </a:xfrm>
          <a:prstGeom prst="triangle">
            <a:avLst/>
          </a:prstGeom>
          <a:solidFill>
            <a:schemeClr val="accent5"/>
          </a:solidFill>
          <a:ln w="12700" cap="flat" cmpd="sng" algn="ctr">
            <a:noFill/>
            <a:prstDash val="solid"/>
          </a:ln>
          <a:effectLst/>
        </p:spPr>
        <p:txBody>
          <a:bodyPr rot="0" spcFirstLastPara="0" vertOverflow="overflow" horzOverflow="overflow" vert="horz" wrap="square" lIns="90000" tIns="90000" rIns="90000" bIns="90000" numCol="1" spcCol="0" rtlCol="0" fromWordArt="0" anchor="ctr" anchorCtr="0" forceAA="0" compatLnSpc="1">
            <a:prstTxWarp prst="textNoShape">
              <a:avLst/>
            </a:prstTxWarp>
            <a:noAutofit/>
          </a:bodyPr>
          <a:lstStyle/>
          <a:p>
            <a:pPr marL="0" marR="0" indent="0" algn="ctr" defTabSz="914400" eaLnBrk="1" fontAlgn="base" latinLnBrk="0" hangingPunct="1">
              <a:lnSpc>
                <a:spcPct val="100000"/>
              </a:lnSpc>
              <a:spcBef>
                <a:spcPts val="0"/>
              </a:spcBef>
              <a:spcAft>
                <a:spcPct val="0"/>
              </a:spcAft>
              <a:buClrTx/>
              <a:buSzTx/>
              <a:buFontTx/>
              <a:buNone/>
              <a:tabLst/>
            </a:pPr>
            <a:endParaRPr kumimoji="0" lang="en-US" sz="1200" b="0" i="0" u="none" strike="noStrike" kern="0" cap="none" spc="0" normalizeH="0" baseline="0" noProof="0">
              <a:ln>
                <a:noFill/>
              </a:ln>
              <a:solidFill>
                <a:srgbClr val="000000"/>
              </a:solidFill>
              <a:effectLst/>
              <a:uLnTx/>
              <a:uFillTx/>
              <a:latin typeface="Tahoma"/>
              <a:ea typeface="+mn-ea"/>
              <a:cs typeface="Tahoma" pitchFamily="34" charset="0"/>
            </a:endParaRPr>
          </a:p>
        </p:txBody>
      </p:sp>
      <mc:AlternateContent xmlns:mc="http://schemas.openxmlformats.org/markup-compatibility/2006" xmlns:a14="http://schemas.microsoft.com/office/drawing/2010/main">
        <mc:Choice Requires="a14">
          <p:sp>
            <p:nvSpPr>
              <p:cNvPr id="13" name="Textfeld 17">
                <a:extLst>
                  <a:ext uri="{FF2B5EF4-FFF2-40B4-BE49-F238E27FC236}">
                    <a16:creationId xmlns:a16="http://schemas.microsoft.com/office/drawing/2014/main" id="{967592BB-5341-A360-67F1-704C5290CB78}"/>
                  </a:ext>
                </a:extLst>
              </p:cNvPr>
              <p:cNvSpPr txBox="1"/>
              <p:nvPr/>
            </p:nvSpPr>
            <p:spPr>
              <a:xfrm>
                <a:off x="8746700" y="5278727"/>
                <a:ext cx="2612574" cy="5203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𝐷𝑄𝑅</m:t>
                      </m:r>
                      <m:r>
                        <a:rPr lang="de-DE" b="0" i="1" smtClean="0">
                          <a:latin typeface="Cambria Math" panose="02040503050406030204" pitchFamily="18" charset="0"/>
                        </a:rPr>
                        <m:t> =</m:t>
                      </m:r>
                      <m:f>
                        <m:fPr>
                          <m:ctrlPr>
                            <a:rPr lang="de-DE" b="0" i="1" smtClean="0">
                              <a:latin typeface="Cambria Math" panose="02040503050406030204" pitchFamily="18" charset="0"/>
                            </a:rPr>
                          </m:ctrlPr>
                        </m:fPr>
                        <m:num>
                          <m:r>
                            <a:rPr lang="de-DE" i="1">
                              <a:latin typeface="Cambria Math" panose="02040503050406030204" pitchFamily="18" charset="0"/>
                            </a:rPr>
                            <m:t>𝑇𝑖𝑅</m:t>
                          </m:r>
                          <m:r>
                            <a:rPr lang="de-DE" b="0" i="1" smtClean="0">
                              <a:latin typeface="Cambria Math" panose="02040503050406030204" pitchFamily="18" charset="0"/>
                            </a:rPr>
                            <m:t>+</m:t>
                          </m:r>
                          <m:r>
                            <a:rPr lang="de-DE" i="1">
                              <a:latin typeface="Cambria Math" panose="02040503050406030204" pitchFamily="18" charset="0"/>
                            </a:rPr>
                            <m:t>𝐺𝑒𝑅</m:t>
                          </m:r>
                          <m:r>
                            <a:rPr lang="de-DE" b="0" i="1" smtClean="0">
                              <a:latin typeface="Cambria Math" panose="02040503050406030204" pitchFamily="18" charset="0"/>
                            </a:rPr>
                            <m:t>+</m:t>
                          </m:r>
                          <m:r>
                            <a:rPr lang="de-DE" b="0" i="1" smtClean="0">
                              <a:latin typeface="Cambria Math" panose="02040503050406030204" pitchFamily="18" charset="0"/>
                            </a:rPr>
                            <m:t>𝑇𝑒𝑅</m:t>
                          </m:r>
                        </m:num>
                        <m:den>
                          <m:r>
                            <a:rPr lang="de-DE" b="0" i="1" smtClean="0">
                              <a:latin typeface="Cambria Math" panose="02040503050406030204" pitchFamily="18" charset="0"/>
                            </a:rPr>
                            <m:t>3</m:t>
                          </m:r>
                        </m:den>
                      </m:f>
                    </m:oMath>
                  </m:oMathPara>
                </a14:m>
                <a:endParaRPr lang="en-US" dirty="0"/>
              </a:p>
            </p:txBody>
          </p:sp>
        </mc:Choice>
        <mc:Fallback xmlns="">
          <p:sp>
            <p:nvSpPr>
              <p:cNvPr id="13" name="Textfeld 17">
                <a:extLst>
                  <a:ext uri="{FF2B5EF4-FFF2-40B4-BE49-F238E27FC236}">
                    <a16:creationId xmlns:a16="http://schemas.microsoft.com/office/drawing/2014/main" id="{967592BB-5341-A360-67F1-704C5290CB78}"/>
                  </a:ext>
                </a:extLst>
              </p:cNvPr>
              <p:cNvSpPr txBox="1">
                <a:spLocks noRot="1" noChangeAspect="1" noMove="1" noResize="1" noEditPoints="1" noAdjustHandles="1" noChangeArrowheads="1" noChangeShapeType="1" noTextEdit="1"/>
              </p:cNvSpPr>
              <p:nvPr/>
            </p:nvSpPr>
            <p:spPr>
              <a:xfrm>
                <a:off x="8746700" y="5278727"/>
                <a:ext cx="2612574" cy="520399"/>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6847740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95811-1003-F2A5-B89C-E01B34ACFB92}"/>
              </a:ext>
            </a:extLst>
          </p:cNvPr>
          <p:cNvSpPr>
            <a:spLocks noGrp="1"/>
          </p:cNvSpPr>
          <p:nvPr>
            <p:ph type="title"/>
          </p:nvPr>
        </p:nvSpPr>
        <p:spPr/>
        <p:txBody>
          <a:bodyPr/>
          <a:lstStyle/>
          <a:p>
            <a:r>
              <a:rPr lang="en-US" dirty="0"/>
              <a:t>Data set selection criteria</a:t>
            </a:r>
          </a:p>
        </p:txBody>
      </p:sp>
      <p:sp>
        <p:nvSpPr>
          <p:cNvPr id="3" name="Content Placeholder 2">
            <a:extLst>
              <a:ext uri="{FF2B5EF4-FFF2-40B4-BE49-F238E27FC236}">
                <a16:creationId xmlns:a16="http://schemas.microsoft.com/office/drawing/2014/main" id="{56351E0F-14A4-4A85-A47A-75D6ABFB4A6D}"/>
              </a:ext>
            </a:extLst>
          </p:cNvPr>
          <p:cNvSpPr>
            <a:spLocks noGrp="1"/>
          </p:cNvSpPr>
          <p:nvPr>
            <p:ph idx="1"/>
          </p:nvPr>
        </p:nvSpPr>
        <p:spPr/>
        <p:txBody>
          <a:bodyPr/>
          <a:lstStyle/>
          <a:p>
            <a:pPr marL="0" indent="0">
              <a:buNone/>
            </a:pPr>
            <a:r>
              <a:rPr lang="en-US" b="1" dirty="0"/>
              <a:t>Method consistency :</a:t>
            </a:r>
          </a:p>
          <a:p>
            <a:r>
              <a:rPr lang="en-US" dirty="0"/>
              <a:t>Consistent Recycling /secondary material allocation, here: cut-off (input and output), no credits, no burden (not consistent: PCFs according to Battery regulation due to CFF)</a:t>
            </a:r>
          </a:p>
          <a:p>
            <a:pPr marL="0" indent="0">
              <a:buNone/>
            </a:pPr>
            <a:r>
              <a:rPr lang="en-US" dirty="0"/>
              <a:t>• Infrastructure is not included in system boundary</a:t>
            </a:r>
          </a:p>
          <a:p>
            <a:pPr marL="0" indent="0">
              <a:buNone/>
            </a:pPr>
            <a:r>
              <a:rPr lang="en-US" dirty="0"/>
              <a:t>• No use of consequential data</a:t>
            </a:r>
          </a:p>
          <a:p>
            <a:pPr marL="0" indent="0">
              <a:buNone/>
            </a:pPr>
            <a:r>
              <a:rPr lang="en-US" dirty="0"/>
              <a:t>• Flow list compatible with IPCC AR6</a:t>
            </a:r>
          </a:p>
          <a:p>
            <a:pPr marL="0" indent="0">
              <a:buNone/>
            </a:pPr>
            <a:r>
              <a:rPr lang="en-US" dirty="0"/>
              <a:t>• Compliance according to the standards below</a:t>
            </a:r>
          </a:p>
          <a:p>
            <a:pPr lvl="1"/>
            <a:r>
              <a:rPr lang="en-US" dirty="0"/>
              <a:t>ISO 14040 and ISO 14044</a:t>
            </a:r>
          </a:p>
          <a:p>
            <a:pPr lvl="1"/>
            <a:r>
              <a:rPr lang="en-US" dirty="0"/>
              <a:t>ISO 14067</a:t>
            </a:r>
          </a:p>
        </p:txBody>
      </p:sp>
      <p:sp>
        <p:nvSpPr>
          <p:cNvPr id="4" name="Date Placeholder 3">
            <a:extLst>
              <a:ext uri="{FF2B5EF4-FFF2-40B4-BE49-F238E27FC236}">
                <a16:creationId xmlns:a16="http://schemas.microsoft.com/office/drawing/2014/main" id="{7604665F-D018-617D-35A3-D97E5A6D4ADE}"/>
              </a:ext>
            </a:extLst>
          </p:cNvPr>
          <p:cNvSpPr>
            <a:spLocks noGrp="1"/>
          </p:cNvSpPr>
          <p:nvPr>
            <p:ph type="dt" sz="half" idx="10"/>
          </p:nvPr>
        </p:nvSpPr>
        <p:spPr/>
        <p:txBody>
          <a:bodyPr/>
          <a:lstStyle/>
          <a:p>
            <a:fld id="{D70633A1-66DD-5743-9DC9-96F262ED0999}" type="datetime3">
              <a:rPr lang="en-US" smtClean="0"/>
              <a:t>10 September 2024</a:t>
            </a:fld>
            <a:endParaRPr lang="en-BE"/>
          </a:p>
        </p:txBody>
      </p:sp>
      <p:sp>
        <p:nvSpPr>
          <p:cNvPr id="5" name="Slide Number Placeholder 4">
            <a:extLst>
              <a:ext uri="{FF2B5EF4-FFF2-40B4-BE49-F238E27FC236}">
                <a16:creationId xmlns:a16="http://schemas.microsoft.com/office/drawing/2014/main" id="{D4E00528-2B72-6C91-C472-DA30B4DC39D3}"/>
              </a:ext>
            </a:extLst>
          </p:cNvPr>
          <p:cNvSpPr>
            <a:spLocks noGrp="1"/>
          </p:cNvSpPr>
          <p:nvPr>
            <p:ph type="sldNum" sz="quarter" idx="12"/>
          </p:nvPr>
        </p:nvSpPr>
        <p:spPr/>
        <p:txBody>
          <a:bodyPr/>
          <a:lstStyle/>
          <a:p>
            <a:fld id="{01B5C898-0592-3242-8777-DDCECBCEF56A}" type="slidenum">
              <a:rPr lang="en-BE" smtClean="0"/>
              <a:t>4</a:t>
            </a:fld>
            <a:endParaRPr lang="en-BE"/>
          </a:p>
        </p:txBody>
      </p:sp>
    </p:spTree>
    <p:extLst>
      <p:ext uri="{BB962C8B-B14F-4D97-AF65-F5344CB8AC3E}">
        <p14:creationId xmlns:p14="http://schemas.microsoft.com/office/powerpoint/2010/main" val="1680638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C027F-3841-F51B-13DD-0B5518680D5B}"/>
              </a:ext>
            </a:extLst>
          </p:cNvPr>
          <p:cNvSpPr>
            <a:spLocks noGrp="1"/>
          </p:cNvSpPr>
          <p:nvPr>
            <p:ph type="title"/>
          </p:nvPr>
        </p:nvSpPr>
        <p:spPr/>
        <p:txBody>
          <a:bodyPr/>
          <a:lstStyle/>
          <a:p>
            <a:r>
              <a:rPr lang="en-US" dirty="0"/>
              <a:t>Data set selection criteria</a:t>
            </a:r>
          </a:p>
        </p:txBody>
      </p:sp>
      <p:sp>
        <p:nvSpPr>
          <p:cNvPr id="3" name="Content Placeholder 2">
            <a:extLst>
              <a:ext uri="{FF2B5EF4-FFF2-40B4-BE49-F238E27FC236}">
                <a16:creationId xmlns:a16="http://schemas.microsoft.com/office/drawing/2014/main" id="{9EA47F3D-0413-F313-3066-B9EDB5A813D2}"/>
              </a:ext>
            </a:extLst>
          </p:cNvPr>
          <p:cNvSpPr>
            <a:spLocks noGrp="1"/>
          </p:cNvSpPr>
          <p:nvPr>
            <p:ph idx="1"/>
          </p:nvPr>
        </p:nvSpPr>
        <p:spPr>
          <a:xfrm>
            <a:off x="838200" y="1311765"/>
            <a:ext cx="10515600" cy="4606580"/>
          </a:xfrm>
        </p:spPr>
        <p:txBody>
          <a:bodyPr/>
          <a:lstStyle/>
          <a:p>
            <a:endParaRPr lang="en-US" dirty="0"/>
          </a:p>
          <a:p>
            <a:r>
              <a:rPr lang="en-US" dirty="0"/>
              <a:t>The selection of secondary data shall be guided by the representativeness criteria </a:t>
            </a:r>
          </a:p>
          <a:p>
            <a:endParaRPr lang="en-US" dirty="0"/>
          </a:p>
          <a:p>
            <a:endParaRPr lang="en-US" dirty="0"/>
          </a:p>
          <a:p>
            <a:r>
              <a:rPr lang="en-US" dirty="0"/>
              <a:t>In cases of uncertainty, priority should be given to </a:t>
            </a:r>
            <a:r>
              <a:rPr lang="en-US" b="1" dirty="0"/>
              <a:t>technology coverage</a:t>
            </a:r>
            <a:r>
              <a:rPr lang="en-US" dirty="0"/>
              <a:t>, as it is the most critical factor for ensuring data representativeness.</a:t>
            </a:r>
          </a:p>
          <a:p>
            <a:endParaRPr lang="en-US" sz="1800" dirty="0">
              <a:solidFill>
                <a:srgbClr val="595959"/>
              </a:solidFill>
              <a:effectLst/>
              <a:latin typeface="Manrope Light"/>
              <a:ea typeface="Manrope Light"/>
              <a:cs typeface="Times New Roman" panose="02020603050405020304" pitchFamily="18" charset="0"/>
            </a:endParaRPr>
          </a:p>
          <a:p>
            <a:r>
              <a:rPr lang="en-US" dirty="0"/>
              <a:t>Examples:</a:t>
            </a:r>
          </a:p>
          <a:p>
            <a:pPr marL="228600" lvl="1">
              <a:spcBef>
                <a:spcPts val="1000"/>
              </a:spcBef>
            </a:pPr>
            <a:r>
              <a:rPr lang="en-US" sz="2200" dirty="0"/>
              <a:t>Steel: route-specific data sets (BOF / EAF, DRI) </a:t>
            </a:r>
          </a:p>
          <a:p>
            <a:pPr marL="228600" lvl="1">
              <a:spcBef>
                <a:spcPts val="1000"/>
              </a:spcBef>
            </a:pPr>
            <a:r>
              <a:rPr lang="en-US" sz="2200" dirty="0"/>
              <a:t> Alu: differentiation primary/secondary route </a:t>
            </a:r>
          </a:p>
        </p:txBody>
      </p:sp>
      <p:sp>
        <p:nvSpPr>
          <p:cNvPr id="4" name="Date Placeholder 3">
            <a:extLst>
              <a:ext uri="{FF2B5EF4-FFF2-40B4-BE49-F238E27FC236}">
                <a16:creationId xmlns:a16="http://schemas.microsoft.com/office/drawing/2014/main" id="{9C0CC2C3-0BBE-D228-8E8E-067B06B20C55}"/>
              </a:ext>
            </a:extLst>
          </p:cNvPr>
          <p:cNvSpPr>
            <a:spLocks noGrp="1"/>
          </p:cNvSpPr>
          <p:nvPr>
            <p:ph type="dt" sz="half" idx="10"/>
          </p:nvPr>
        </p:nvSpPr>
        <p:spPr/>
        <p:txBody>
          <a:bodyPr/>
          <a:lstStyle/>
          <a:p>
            <a:fld id="{D70633A1-66DD-5743-9DC9-96F262ED0999}" type="datetime3">
              <a:rPr lang="en-US" smtClean="0"/>
              <a:t>10 September 2024</a:t>
            </a:fld>
            <a:endParaRPr lang="en-BE"/>
          </a:p>
        </p:txBody>
      </p:sp>
      <p:sp>
        <p:nvSpPr>
          <p:cNvPr id="5" name="Slide Number Placeholder 4">
            <a:extLst>
              <a:ext uri="{FF2B5EF4-FFF2-40B4-BE49-F238E27FC236}">
                <a16:creationId xmlns:a16="http://schemas.microsoft.com/office/drawing/2014/main" id="{2E7CC3A7-7FC3-B00D-0290-9B4DBABBDB8C}"/>
              </a:ext>
            </a:extLst>
          </p:cNvPr>
          <p:cNvSpPr>
            <a:spLocks noGrp="1"/>
          </p:cNvSpPr>
          <p:nvPr>
            <p:ph type="sldNum" sz="quarter" idx="12"/>
          </p:nvPr>
        </p:nvSpPr>
        <p:spPr/>
        <p:txBody>
          <a:bodyPr/>
          <a:lstStyle/>
          <a:p>
            <a:fld id="{01B5C898-0592-3242-8777-DDCECBCEF56A}" type="slidenum">
              <a:rPr lang="en-BE" smtClean="0"/>
              <a:t>5</a:t>
            </a:fld>
            <a:endParaRPr lang="en-BE"/>
          </a:p>
        </p:txBody>
      </p:sp>
      <mc:AlternateContent xmlns:mc="http://schemas.openxmlformats.org/markup-compatibility/2006" xmlns:a14="http://schemas.microsoft.com/office/drawing/2010/main">
        <mc:Choice Requires="a14">
          <p:sp>
            <p:nvSpPr>
              <p:cNvPr id="6" name="Textfeld 17">
                <a:extLst>
                  <a:ext uri="{FF2B5EF4-FFF2-40B4-BE49-F238E27FC236}">
                    <a16:creationId xmlns:a16="http://schemas.microsoft.com/office/drawing/2014/main" id="{CB156336-6C8B-8051-C496-DDE1EE9BFB45}"/>
                  </a:ext>
                </a:extLst>
              </p:cNvPr>
              <p:cNvSpPr txBox="1"/>
              <p:nvPr/>
            </p:nvSpPr>
            <p:spPr>
              <a:xfrm>
                <a:off x="8775861" y="2341563"/>
                <a:ext cx="2612574" cy="5203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𝐷𝑄𝑅</m:t>
                      </m:r>
                      <m:r>
                        <a:rPr lang="de-DE" b="0" i="1" smtClean="0">
                          <a:latin typeface="Cambria Math" panose="02040503050406030204" pitchFamily="18" charset="0"/>
                        </a:rPr>
                        <m:t> =</m:t>
                      </m:r>
                      <m:f>
                        <m:fPr>
                          <m:ctrlPr>
                            <a:rPr lang="de-DE" b="0" i="1" smtClean="0">
                              <a:latin typeface="Cambria Math" panose="02040503050406030204" pitchFamily="18" charset="0"/>
                            </a:rPr>
                          </m:ctrlPr>
                        </m:fPr>
                        <m:num>
                          <m:r>
                            <a:rPr lang="de-DE" i="1">
                              <a:latin typeface="Cambria Math" panose="02040503050406030204" pitchFamily="18" charset="0"/>
                            </a:rPr>
                            <m:t>𝑇𝑖𝑅</m:t>
                          </m:r>
                          <m:r>
                            <a:rPr lang="de-DE" b="0" i="1" smtClean="0">
                              <a:latin typeface="Cambria Math" panose="02040503050406030204" pitchFamily="18" charset="0"/>
                            </a:rPr>
                            <m:t>+</m:t>
                          </m:r>
                          <m:r>
                            <a:rPr lang="de-DE" i="1">
                              <a:latin typeface="Cambria Math" panose="02040503050406030204" pitchFamily="18" charset="0"/>
                            </a:rPr>
                            <m:t>𝐺𝑒𝑅</m:t>
                          </m:r>
                          <m:r>
                            <a:rPr lang="de-DE" b="0" i="1" smtClean="0">
                              <a:latin typeface="Cambria Math" panose="02040503050406030204" pitchFamily="18" charset="0"/>
                            </a:rPr>
                            <m:t>+</m:t>
                          </m:r>
                          <m:r>
                            <a:rPr lang="de-DE" b="0" i="1" smtClean="0">
                              <a:latin typeface="Cambria Math" panose="02040503050406030204" pitchFamily="18" charset="0"/>
                            </a:rPr>
                            <m:t>𝑇𝑒𝑅</m:t>
                          </m:r>
                        </m:num>
                        <m:den>
                          <m:r>
                            <a:rPr lang="de-DE" b="0" i="1" smtClean="0">
                              <a:latin typeface="Cambria Math" panose="02040503050406030204" pitchFamily="18" charset="0"/>
                            </a:rPr>
                            <m:t>3</m:t>
                          </m:r>
                        </m:den>
                      </m:f>
                    </m:oMath>
                  </m:oMathPara>
                </a14:m>
                <a:endParaRPr lang="en-US" dirty="0"/>
              </a:p>
            </p:txBody>
          </p:sp>
        </mc:Choice>
        <mc:Fallback xmlns="">
          <p:sp>
            <p:nvSpPr>
              <p:cNvPr id="6" name="Textfeld 17">
                <a:extLst>
                  <a:ext uri="{FF2B5EF4-FFF2-40B4-BE49-F238E27FC236}">
                    <a16:creationId xmlns:a16="http://schemas.microsoft.com/office/drawing/2014/main" id="{CB156336-6C8B-8051-C496-DDE1EE9BFB45}"/>
                  </a:ext>
                </a:extLst>
              </p:cNvPr>
              <p:cNvSpPr txBox="1">
                <a:spLocks noRot="1" noChangeAspect="1" noMove="1" noResize="1" noEditPoints="1" noAdjustHandles="1" noChangeArrowheads="1" noChangeShapeType="1" noTextEdit="1"/>
              </p:cNvSpPr>
              <p:nvPr/>
            </p:nvSpPr>
            <p:spPr>
              <a:xfrm>
                <a:off x="8775861" y="2341563"/>
                <a:ext cx="2612574" cy="520399"/>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8162123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31222ABF-07DC-3D26-7A49-277BC184472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7" imgH="348" progId="TCLayout.ActiveDocument.1">
                  <p:embed/>
                </p:oleObj>
              </mc:Choice>
              <mc:Fallback>
                <p:oleObj name="think-cell Folie" r:id="rId4" imgW="347" imgH="348" progId="TCLayout.ActiveDocument.1">
                  <p:embed/>
                  <p:pic>
                    <p:nvPicPr>
                      <p:cNvPr id="9" name="think-cell data - do not delete" hidden="1">
                        <a:extLst>
                          <a:ext uri="{FF2B5EF4-FFF2-40B4-BE49-F238E27FC236}">
                            <a16:creationId xmlns:a16="http://schemas.microsoft.com/office/drawing/2014/main" id="{31222ABF-07DC-3D26-7A49-277BC184472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Date Placeholder 3">
            <a:extLst>
              <a:ext uri="{FF2B5EF4-FFF2-40B4-BE49-F238E27FC236}">
                <a16:creationId xmlns:a16="http://schemas.microsoft.com/office/drawing/2014/main" id="{F39736EA-CB9B-F434-4C81-06202B2FB012}"/>
              </a:ext>
            </a:extLst>
          </p:cNvPr>
          <p:cNvSpPr>
            <a:spLocks noGrp="1"/>
          </p:cNvSpPr>
          <p:nvPr>
            <p:ph type="dt" sz="half" idx="10"/>
          </p:nvPr>
        </p:nvSpPr>
        <p:spPr/>
        <p:txBody>
          <a:bodyPr/>
          <a:lstStyle/>
          <a:p>
            <a:fld id="{D70633A1-66DD-5743-9DC9-96F262ED0999}" type="datetime3">
              <a:rPr lang="en-US" smtClean="0"/>
              <a:t>10 September 2024</a:t>
            </a:fld>
            <a:endParaRPr lang="en-BE"/>
          </a:p>
        </p:txBody>
      </p:sp>
      <p:sp>
        <p:nvSpPr>
          <p:cNvPr id="5" name="Slide Number Placeholder 4">
            <a:extLst>
              <a:ext uri="{FF2B5EF4-FFF2-40B4-BE49-F238E27FC236}">
                <a16:creationId xmlns:a16="http://schemas.microsoft.com/office/drawing/2014/main" id="{3284184D-565B-7206-C374-8125E5AAD969}"/>
              </a:ext>
            </a:extLst>
          </p:cNvPr>
          <p:cNvSpPr>
            <a:spLocks noGrp="1"/>
          </p:cNvSpPr>
          <p:nvPr>
            <p:ph type="sldNum" sz="quarter" idx="12"/>
          </p:nvPr>
        </p:nvSpPr>
        <p:spPr/>
        <p:txBody>
          <a:bodyPr/>
          <a:lstStyle/>
          <a:p>
            <a:fld id="{01B5C898-0592-3242-8777-DDCECBCEF56A}" type="slidenum">
              <a:rPr lang="en-BE" smtClean="0"/>
              <a:t>6</a:t>
            </a:fld>
            <a:endParaRPr lang="en-BE"/>
          </a:p>
        </p:txBody>
      </p:sp>
      <p:sp>
        <p:nvSpPr>
          <p:cNvPr id="33" name="Titel 1">
            <a:extLst>
              <a:ext uri="{FF2B5EF4-FFF2-40B4-BE49-F238E27FC236}">
                <a16:creationId xmlns:a16="http://schemas.microsoft.com/office/drawing/2014/main" id="{DEDC2F76-ECF2-FB15-3BD7-3F2B0EE25315}"/>
              </a:ext>
            </a:extLst>
          </p:cNvPr>
          <p:cNvSpPr>
            <a:spLocks noGrp="1"/>
          </p:cNvSpPr>
          <p:nvPr>
            <p:ph type="title"/>
          </p:nvPr>
        </p:nvSpPr>
        <p:spPr>
          <a:xfrm>
            <a:off x="171443" y="138521"/>
            <a:ext cx="9538252" cy="569153"/>
          </a:xfrm>
        </p:spPr>
        <p:txBody>
          <a:bodyPr vert="horz"/>
          <a:lstStyle/>
          <a:p>
            <a:r>
              <a:rPr lang="en-US" dirty="0"/>
              <a:t>Decision Tree DATA SET</a:t>
            </a:r>
          </a:p>
        </p:txBody>
      </p:sp>
      <p:sp>
        <p:nvSpPr>
          <p:cNvPr id="34" name="Textfeld 24">
            <a:extLst>
              <a:ext uri="{FF2B5EF4-FFF2-40B4-BE49-F238E27FC236}">
                <a16:creationId xmlns:a16="http://schemas.microsoft.com/office/drawing/2014/main" id="{77648FC9-C85B-4A4D-EDCA-A29F5CC8DA94}"/>
              </a:ext>
            </a:extLst>
          </p:cNvPr>
          <p:cNvSpPr txBox="1"/>
          <p:nvPr/>
        </p:nvSpPr>
        <p:spPr>
          <a:xfrm rot="16200000">
            <a:off x="-189139" y="3275111"/>
            <a:ext cx="2582066" cy="307777"/>
          </a:xfrm>
          <a:prstGeom prst="rect">
            <a:avLst/>
          </a:prstGeom>
          <a:noFill/>
        </p:spPr>
        <p:txBody>
          <a:bodyPr wrap="square" lIns="0" tIns="0" rIns="0" bIns="0" rtlCol="0">
            <a:spAutoFit/>
          </a:bodyPr>
          <a:lstStyle/>
          <a:p>
            <a:pPr marL="0" marR="0" indent="0" algn="ctr" defTabSz="914400" eaLnBrk="1" fontAlgn="base" latinLnBrk="0" hangingPunct="1">
              <a:lnSpc>
                <a:spcPct val="100000"/>
              </a:lnSpc>
              <a:spcBef>
                <a:spcPts val="0"/>
              </a:spcBef>
              <a:spcAft>
                <a:spcPct val="0"/>
              </a:spcAft>
              <a:buClrTx/>
              <a:buSzTx/>
              <a:buFontTx/>
              <a:buNone/>
              <a:tabLst/>
            </a:pPr>
            <a:r>
              <a:rPr lang="en-US" sz="2000" b="1" dirty="0">
                <a:solidFill>
                  <a:srgbClr val="0F1F60"/>
                </a:solidFill>
              </a:rPr>
              <a:t>Level</a:t>
            </a:r>
            <a:r>
              <a:rPr kumimoji="0" lang="en-US" sz="2000" b="1" i="0" u="none" strike="noStrike" kern="0" cap="none" spc="0" normalizeH="0" baseline="0" noProof="0" dirty="0">
                <a:ln>
                  <a:noFill/>
                </a:ln>
                <a:solidFill>
                  <a:srgbClr val="0F1F60"/>
                </a:solidFill>
                <a:effectLst/>
                <a:uLnTx/>
                <a:uFillTx/>
              </a:rPr>
              <a:t> </a:t>
            </a:r>
            <a:r>
              <a:rPr lang="en-US" sz="2000" b="1" dirty="0">
                <a:solidFill>
                  <a:srgbClr val="0F1F60"/>
                </a:solidFill>
              </a:rPr>
              <a:t>of accuracy </a:t>
            </a:r>
          </a:p>
        </p:txBody>
      </p:sp>
      <p:cxnSp>
        <p:nvCxnSpPr>
          <p:cNvPr id="35" name="Gerade Verbindung mit Pfeil 25">
            <a:extLst>
              <a:ext uri="{FF2B5EF4-FFF2-40B4-BE49-F238E27FC236}">
                <a16:creationId xmlns:a16="http://schemas.microsoft.com/office/drawing/2014/main" id="{D3E8AF25-08E0-A6AA-6895-58B89D19BB00}"/>
              </a:ext>
            </a:extLst>
          </p:cNvPr>
          <p:cNvCxnSpPr>
            <a:cxnSpLocks/>
          </p:cNvCxnSpPr>
          <p:nvPr/>
        </p:nvCxnSpPr>
        <p:spPr>
          <a:xfrm>
            <a:off x="1404627" y="1039480"/>
            <a:ext cx="0" cy="4424458"/>
          </a:xfrm>
          <a:prstGeom prst="straightConnector1">
            <a:avLst/>
          </a:prstGeom>
          <a:noFill/>
          <a:ln w="57150" cap="rnd" cmpd="sng" algn="ctr">
            <a:solidFill>
              <a:srgbClr val="0F1F60"/>
            </a:solidFill>
            <a:prstDash val="sysDot"/>
            <a:round/>
            <a:headEnd type="triangle" w="med" len="med"/>
            <a:tailEnd type="none" w="med" len="med"/>
          </a:ln>
          <a:effectLst/>
        </p:spPr>
      </p:cxnSp>
      <p:sp>
        <p:nvSpPr>
          <p:cNvPr id="36" name="Oval 3">
            <a:extLst>
              <a:ext uri="{FF2B5EF4-FFF2-40B4-BE49-F238E27FC236}">
                <a16:creationId xmlns:a16="http://schemas.microsoft.com/office/drawing/2014/main" id="{D18DD672-F669-37A9-3EA0-A4CACAF6D904}"/>
              </a:ext>
            </a:extLst>
          </p:cNvPr>
          <p:cNvSpPr/>
          <p:nvPr/>
        </p:nvSpPr>
        <p:spPr>
          <a:xfrm>
            <a:off x="4047602" y="695492"/>
            <a:ext cx="2229394" cy="687977"/>
          </a:xfrm>
          <a:prstGeom prst="ellipse">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7" name="Straight Arrow Connector 5">
            <a:extLst>
              <a:ext uri="{FF2B5EF4-FFF2-40B4-BE49-F238E27FC236}">
                <a16:creationId xmlns:a16="http://schemas.microsoft.com/office/drawing/2014/main" id="{AFA2DE32-3329-D6F6-2271-3110063324BA}"/>
              </a:ext>
            </a:extLst>
          </p:cNvPr>
          <p:cNvCxnSpPr>
            <a:cxnSpLocks/>
            <a:stCxn id="36" idx="4"/>
          </p:cNvCxnSpPr>
          <p:nvPr/>
        </p:nvCxnSpPr>
        <p:spPr>
          <a:xfrm>
            <a:off x="5162299" y="1383469"/>
            <a:ext cx="0" cy="574766"/>
          </a:xfrm>
          <a:prstGeom prst="straightConnector1">
            <a:avLst/>
          </a:prstGeom>
          <a:ln w="12700">
            <a:solidFill>
              <a:schemeClr val="tx1">
                <a:lumMod val="95000"/>
                <a:lumOff val="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8" name="Flowchart: Preparation 6">
            <a:extLst>
              <a:ext uri="{FF2B5EF4-FFF2-40B4-BE49-F238E27FC236}">
                <a16:creationId xmlns:a16="http://schemas.microsoft.com/office/drawing/2014/main" id="{CD190808-6F2D-E557-BE9F-640404C744A1}"/>
              </a:ext>
            </a:extLst>
          </p:cNvPr>
          <p:cNvSpPr/>
          <p:nvPr/>
        </p:nvSpPr>
        <p:spPr>
          <a:xfrm>
            <a:off x="3938748" y="1958235"/>
            <a:ext cx="2447102" cy="1140823"/>
          </a:xfrm>
          <a:prstGeom prst="flowChartPreparation">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9" name="Connector: Elbow 10">
            <a:extLst>
              <a:ext uri="{FF2B5EF4-FFF2-40B4-BE49-F238E27FC236}">
                <a16:creationId xmlns:a16="http://schemas.microsoft.com/office/drawing/2014/main" id="{CF3F3BBE-B5A7-C138-E2CA-5313E9156C8A}"/>
              </a:ext>
            </a:extLst>
          </p:cNvPr>
          <p:cNvCxnSpPr>
            <a:cxnSpLocks/>
            <a:stCxn id="38" idx="3"/>
            <a:endCxn id="49" idx="0"/>
          </p:cNvCxnSpPr>
          <p:nvPr/>
        </p:nvCxnSpPr>
        <p:spPr>
          <a:xfrm>
            <a:off x="6385850" y="2528647"/>
            <a:ext cx="697960" cy="703218"/>
          </a:xfrm>
          <a:prstGeom prst="bentConnector2">
            <a:avLst/>
          </a:prstGeom>
          <a:ln>
            <a:tailEnd type="triangle"/>
          </a:ln>
        </p:spPr>
        <p:style>
          <a:lnRef idx="1">
            <a:schemeClr val="dk1"/>
          </a:lnRef>
          <a:fillRef idx="0">
            <a:schemeClr val="dk1"/>
          </a:fillRef>
          <a:effectRef idx="0">
            <a:schemeClr val="dk1"/>
          </a:effectRef>
          <a:fontRef idx="minor">
            <a:schemeClr val="tx1"/>
          </a:fontRef>
        </p:style>
      </p:cxnSp>
      <p:cxnSp>
        <p:nvCxnSpPr>
          <p:cNvPr id="40" name="Connector: Elbow 13">
            <a:extLst>
              <a:ext uri="{FF2B5EF4-FFF2-40B4-BE49-F238E27FC236}">
                <a16:creationId xmlns:a16="http://schemas.microsoft.com/office/drawing/2014/main" id="{04E3DD87-A83F-7335-EFC9-054553A4AEE3}"/>
              </a:ext>
            </a:extLst>
          </p:cNvPr>
          <p:cNvCxnSpPr>
            <a:cxnSpLocks/>
            <a:stCxn id="38" idx="1"/>
            <a:endCxn id="41" idx="0"/>
          </p:cNvCxnSpPr>
          <p:nvPr/>
        </p:nvCxnSpPr>
        <p:spPr>
          <a:xfrm rot="10800000" flipV="1">
            <a:off x="2349774" y="2528647"/>
            <a:ext cx="1588975" cy="196246"/>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Rectangle 15">
            <a:extLst>
              <a:ext uri="{FF2B5EF4-FFF2-40B4-BE49-F238E27FC236}">
                <a16:creationId xmlns:a16="http://schemas.microsoft.com/office/drawing/2014/main" id="{6CF5A534-4AA9-1889-C2EA-E974FC3B1F8F}"/>
              </a:ext>
            </a:extLst>
          </p:cNvPr>
          <p:cNvSpPr/>
          <p:nvPr/>
        </p:nvSpPr>
        <p:spPr>
          <a:xfrm>
            <a:off x="1856488" y="2724893"/>
            <a:ext cx="986570" cy="33716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2" name="Connector: Elbow 41">
            <a:extLst>
              <a:ext uri="{FF2B5EF4-FFF2-40B4-BE49-F238E27FC236}">
                <a16:creationId xmlns:a16="http://schemas.microsoft.com/office/drawing/2014/main" id="{50BA68FF-CD78-1D25-6AB4-34AD95ED0780}"/>
              </a:ext>
            </a:extLst>
          </p:cNvPr>
          <p:cNvCxnSpPr>
            <a:cxnSpLocks/>
            <a:stCxn id="48" idx="2"/>
          </p:cNvCxnSpPr>
          <p:nvPr/>
        </p:nvCxnSpPr>
        <p:spPr>
          <a:xfrm rot="16200000" flipH="1">
            <a:off x="6616776" y="4395893"/>
            <a:ext cx="879749" cy="1"/>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sp>
        <p:nvSpPr>
          <p:cNvPr id="43" name="TextBox 70">
            <a:extLst>
              <a:ext uri="{FF2B5EF4-FFF2-40B4-BE49-F238E27FC236}">
                <a16:creationId xmlns:a16="http://schemas.microsoft.com/office/drawing/2014/main" id="{19A267CB-8983-B1AE-243D-80A3FFEE9518}"/>
              </a:ext>
            </a:extLst>
          </p:cNvPr>
          <p:cNvSpPr txBox="1"/>
          <p:nvPr/>
        </p:nvSpPr>
        <p:spPr>
          <a:xfrm>
            <a:off x="4236264" y="790492"/>
            <a:ext cx="1925704" cy="523220"/>
          </a:xfrm>
          <a:prstGeom prst="rect">
            <a:avLst/>
          </a:prstGeom>
          <a:noFill/>
        </p:spPr>
        <p:txBody>
          <a:bodyPr wrap="square" rtlCol="0">
            <a:spAutoFit/>
          </a:bodyPr>
          <a:lstStyle/>
          <a:p>
            <a:pPr algn="ctr"/>
            <a:r>
              <a:rPr lang="en-US" sz="1400" b="1" dirty="0">
                <a:solidFill>
                  <a:srgbClr val="0F1F60"/>
                </a:solidFill>
              </a:rPr>
              <a:t>Selection of secondary LCA data</a:t>
            </a:r>
            <a:endParaRPr lang="en-US" sz="1400" b="1" baseline="30000" dirty="0">
              <a:solidFill>
                <a:srgbClr val="0F1F60"/>
              </a:solidFill>
            </a:endParaRPr>
          </a:p>
        </p:txBody>
      </p:sp>
      <p:sp>
        <p:nvSpPr>
          <p:cNvPr id="44" name="TextBox 72">
            <a:extLst>
              <a:ext uri="{FF2B5EF4-FFF2-40B4-BE49-F238E27FC236}">
                <a16:creationId xmlns:a16="http://schemas.microsoft.com/office/drawing/2014/main" id="{B1EE352F-D588-858D-6F41-2D82D93412E6}"/>
              </a:ext>
            </a:extLst>
          </p:cNvPr>
          <p:cNvSpPr txBox="1"/>
          <p:nvPr/>
        </p:nvSpPr>
        <p:spPr>
          <a:xfrm>
            <a:off x="4236264" y="2041053"/>
            <a:ext cx="1807029" cy="815608"/>
          </a:xfrm>
          <a:prstGeom prst="rect">
            <a:avLst/>
          </a:prstGeom>
          <a:noFill/>
        </p:spPr>
        <p:txBody>
          <a:bodyPr wrap="square" rtlCol="0">
            <a:spAutoFit/>
          </a:bodyPr>
          <a:lstStyle/>
          <a:p>
            <a:pPr algn="ctr"/>
            <a:r>
              <a:rPr lang="en-US" sz="1400" b="1" dirty="0">
                <a:solidFill>
                  <a:srgbClr val="0F1F60"/>
                </a:solidFill>
              </a:rPr>
              <a:t>Best case scenario</a:t>
            </a:r>
            <a:r>
              <a:rPr lang="en-US" sz="1100" dirty="0">
                <a:solidFill>
                  <a:srgbClr val="0F1F60"/>
                </a:solidFill>
              </a:rPr>
              <a:t>:</a:t>
            </a:r>
          </a:p>
          <a:p>
            <a:pPr algn="ctr"/>
            <a:endParaRPr lang="en-US" sz="1100" dirty="0">
              <a:solidFill>
                <a:srgbClr val="0F1F60"/>
              </a:solidFill>
            </a:endParaRPr>
          </a:p>
          <a:p>
            <a:pPr algn="ctr"/>
            <a:r>
              <a:rPr lang="en-US" sz="1100" dirty="0">
                <a:solidFill>
                  <a:srgbClr val="0F1F60"/>
                </a:solidFill>
              </a:rPr>
              <a:t>SM &lt;= 3 ?</a:t>
            </a:r>
          </a:p>
          <a:p>
            <a:pPr algn="ctr"/>
            <a:endParaRPr lang="en-US" sz="1100" dirty="0">
              <a:solidFill>
                <a:srgbClr val="0F1F60"/>
              </a:solidFill>
            </a:endParaRPr>
          </a:p>
        </p:txBody>
      </p:sp>
      <p:sp>
        <p:nvSpPr>
          <p:cNvPr id="45" name="TextBox 73">
            <a:extLst>
              <a:ext uri="{FF2B5EF4-FFF2-40B4-BE49-F238E27FC236}">
                <a16:creationId xmlns:a16="http://schemas.microsoft.com/office/drawing/2014/main" id="{E050C163-198F-0F1C-4DD5-D4DF8F7311CB}"/>
              </a:ext>
            </a:extLst>
          </p:cNvPr>
          <p:cNvSpPr txBox="1"/>
          <p:nvPr/>
        </p:nvSpPr>
        <p:spPr>
          <a:xfrm>
            <a:off x="1799335" y="2714847"/>
            <a:ext cx="1077145" cy="307777"/>
          </a:xfrm>
          <a:prstGeom prst="rect">
            <a:avLst/>
          </a:prstGeom>
          <a:noFill/>
        </p:spPr>
        <p:txBody>
          <a:bodyPr wrap="square" rtlCol="0">
            <a:spAutoFit/>
          </a:bodyPr>
          <a:lstStyle/>
          <a:p>
            <a:pPr algn="ctr"/>
            <a:r>
              <a:rPr lang="en-US" sz="1100" dirty="0">
                <a:solidFill>
                  <a:srgbClr val="0F1F60"/>
                </a:solidFill>
              </a:rPr>
              <a:t>Select</a:t>
            </a:r>
            <a:r>
              <a:rPr lang="en-US" sz="1400" dirty="0"/>
              <a:t> </a:t>
            </a:r>
            <a:r>
              <a:rPr lang="en-US" sz="1100" dirty="0">
                <a:solidFill>
                  <a:srgbClr val="0F1F60"/>
                </a:solidFill>
              </a:rPr>
              <a:t>dataset</a:t>
            </a:r>
          </a:p>
        </p:txBody>
      </p:sp>
      <p:sp>
        <p:nvSpPr>
          <p:cNvPr id="46" name="TextBox 78">
            <a:extLst>
              <a:ext uri="{FF2B5EF4-FFF2-40B4-BE49-F238E27FC236}">
                <a16:creationId xmlns:a16="http://schemas.microsoft.com/office/drawing/2014/main" id="{5139F2D8-A7FB-14E8-57A8-2FAD33F26E97}"/>
              </a:ext>
            </a:extLst>
          </p:cNvPr>
          <p:cNvSpPr txBox="1"/>
          <p:nvPr/>
        </p:nvSpPr>
        <p:spPr>
          <a:xfrm>
            <a:off x="3525088" y="2273675"/>
            <a:ext cx="500745" cy="307777"/>
          </a:xfrm>
          <a:prstGeom prst="rect">
            <a:avLst/>
          </a:prstGeom>
          <a:noFill/>
        </p:spPr>
        <p:txBody>
          <a:bodyPr wrap="square" rtlCol="0">
            <a:spAutoFit/>
          </a:bodyPr>
          <a:lstStyle/>
          <a:p>
            <a:r>
              <a:rPr lang="en-US" sz="1400" dirty="0"/>
              <a:t>Yes</a:t>
            </a:r>
          </a:p>
        </p:txBody>
      </p:sp>
      <p:sp>
        <p:nvSpPr>
          <p:cNvPr id="47" name="TextBox 79">
            <a:extLst>
              <a:ext uri="{FF2B5EF4-FFF2-40B4-BE49-F238E27FC236}">
                <a16:creationId xmlns:a16="http://schemas.microsoft.com/office/drawing/2014/main" id="{103EF2E5-092F-273E-DA99-AAC5BB96DA3F}"/>
              </a:ext>
            </a:extLst>
          </p:cNvPr>
          <p:cNvSpPr txBox="1"/>
          <p:nvPr/>
        </p:nvSpPr>
        <p:spPr>
          <a:xfrm>
            <a:off x="6446815" y="2270664"/>
            <a:ext cx="566055" cy="307777"/>
          </a:xfrm>
          <a:prstGeom prst="rect">
            <a:avLst/>
          </a:prstGeom>
          <a:noFill/>
        </p:spPr>
        <p:txBody>
          <a:bodyPr wrap="square" rtlCol="0">
            <a:spAutoFit/>
          </a:bodyPr>
          <a:lstStyle/>
          <a:p>
            <a:r>
              <a:rPr lang="en-US" sz="1400" dirty="0"/>
              <a:t>No</a:t>
            </a:r>
          </a:p>
        </p:txBody>
      </p:sp>
      <p:sp>
        <p:nvSpPr>
          <p:cNvPr id="48" name="Flowchart: Preparation 43">
            <a:extLst>
              <a:ext uri="{FF2B5EF4-FFF2-40B4-BE49-F238E27FC236}">
                <a16:creationId xmlns:a16="http://schemas.microsoft.com/office/drawing/2014/main" id="{41B3CB36-EF3C-0421-3A46-880CC15DCDED}"/>
              </a:ext>
            </a:extLst>
          </p:cNvPr>
          <p:cNvSpPr/>
          <p:nvPr/>
        </p:nvSpPr>
        <p:spPr>
          <a:xfrm>
            <a:off x="6161970" y="3231865"/>
            <a:ext cx="1789360" cy="724155"/>
          </a:xfrm>
          <a:prstGeom prst="flowChartPreparation">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TextBox 73">
            <a:extLst>
              <a:ext uri="{FF2B5EF4-FFF2-40B4-BE49-F238E27FC236}">
                <a16:creationId xmlns:a16="http://schemas.microsoft.com/office/drawing/2014/main" id="{0E957ACE-2725-A91C-EE08-17CDFACF8555}"/>
              </a:ext>
            </a:extLst>
          </p:cNvPr>
          <p:cNvSpPr txBox="1"/>
          <p:nvPr/>
        </p:nvSpPr>
        <p:spPr>
          <a:xfrm>
            <a:off x="6316909" y="3231865"/>
            <a:ext cx="1533802" cy="507831"/>
          </a:xfrm>
          <a:prstGeom prst="rect">
            <a:avLst/>
          </a:prstGeom>
          <a:noFill/>
        </p:spPr>
        <p:txBody>
          <a:bodyPr wrap="square" rtlCol="0">
            <a:spAutoFit/>
          </a:bodyPr>
          <a:lstStyle/>
          <a:p>
            <a:pPr algn="ctr"/>
            <a:r>
              <a:rPr lang="en-US" sz="900" b="1" dirty="0">
                <a:solidFill>
                  <a:srgbClr val="0F1F60"/>
                </a:solidFill>
              </a:rPr>
              <a:t>Appropriate </a:t>
            </a:r>
          </a:p>
          <a:p>
            <a:pPr algn="ctr"/>
            <a:endParaRPr lang="en-US" sz="900" dirty="0">
              <a:solidFill>
                <a:srgbClr val="0F1F60"/>
              </a:solidFill>
            </a:endParaRPr>
          </a:p>
          <a:p>
            <a:pPr algn="ctr"/>
            <a:r>
              <a:rPr lang="en-US" sz="900">
                <a:solidFill>
                  <a:srgbClr val="0F1F60"/>
                </a:solidFill>
              </a:rPr>
              <a:t>SM &lt;= </a:t>
            </a:r>
            <a:r>
              <a:rPr lang="en-US" sz="900" dirty="0">
                <a:solidFill>
                  <a:srgbClr val="0F1F60"/>
                </a:solidFill>
              </a:rPr>
              <a:t>3 ?</a:t>
            </a:r>
          </a:p>
        </p:txBody>
      </p:sp>
      <p:cxnSp>
        <p:nvCxnSpPr>
          <p:cNvPr id="50" name="Connector: Elbow 13">
            <a:extLst>
              <a:ext uri="{FF2B5EF4-FFF2-40B4-BE49-F238E27FC236}">
                <a16:creationId xmlns:a16="http://schemas.microsoft.com/office/drawing/2014/main" id="{D4C1DFB6-89AE-8ACA-95B4-6DE101708CBD}"/>
              </a:ext>
            </a:extLst>
          </p:cNvPr>
          <p:cNvCxnSpPr>
            <a:cxnSpLocks/>
          </p:cNvCxnSpPr>
          <p:nvPr/>
        </p:nvCxnSpPr>
        <p:spPr>
          <a:xfrm rot="10800000" flipV="1">
            <a:off x="4572994" y="3605675"/>
            <a:ext cx="1588975" cy="196246"/>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Rectangle 15">
            <a:extLst>
              <a:ext uri="{FF2B5EF4-FFF2-40B4-BE49-F238E27FC236}">
                <a16:creationId xmlns:a16="http://schemas.microsoft.com/office/drawing/2014/main" id="{404CD796-AF75-6567-67BB-8AF69FD7355B}"/>
              </a:ext>
            </a:extLst>
          </p:cNvPr>
          <p:cNvSpPr/>
          <p:nvPr/>
        </p:nvSpPr>
        <p:spPr>
          <a:xfrm>
            <a:off x="4104755" y="3802875"/>
            <a:ext cx="986570" cy="33716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TextBox 73">
            <a:extLst>
              <a:ext uri="{FF2B5EF4-FFF2-40B4-BE49-F238E27FC236}">
                <a16:creationId xmlns:a16="http://schemas.microsoft.com/office/drawing/2014/main" id="{F8B478D3-1AF0-8C90-81D1-620438DFF40D}"/>
              </a:ext>
            </a:extLst>
          </p:cNvPr>
          <p:cNvSpPr txBox="1"/>
          <p:nvPr/>
        </p:nvSpPr>
        <p:spPr>
          <a:xfrm>
            <a:off x="4047602" y="3792829"/>
            <a:ext cx="1077145" cy="307777"/>
          </a:xfrm>
          <a:prstGeom prst="rect">
            <a:avLst/>
          </a:prstGeom>
          <a:noFill/>
        </p:spPr>
        <p:txBody>
          <a:bodyPr wrap="square" rtlCol="0">
            <a:spAutoFit/>
          </a:bodyPr>
          <a:lstStyle/>
          <a:p>
            <a:pPr algn="ctr"/>
            <a:r>
              <a:rPr lang="en-US" sz="1100" dirty="0">
                <a:solidFill>
                  <a:srgbClr val="0F1F60"/>
                </a:solidFill>
              </a:rPr>
              <a:t>Select</a:t>
            </a:r>
            <a:r>
              <a:rPr lang="en-US" sz="1400" dirty="0"/>
              <a:t> </a:t>
            </a:r>
            <a:r>
              <a:rPr lang="en-US" sz="1100" dirty="0">
                <a:solidFill>
                  <a:srgbClr val="0F1F60"/>
                </a:solidFill>
              </a:rPr>
              <a:t>dataset</a:t>
            </a:r>
          </a:p>
        </p:txBody>
      </p:sp>
      <p:sp>
        <p:nvSpPr>
          <p:cNvPr id="53" name="TextBox 78">
            <a:extLst>
              <a:ext uri="{FF2B5EF4-FFF2-40B4-BE49-F238E27FC236}">
                <a16:creationId xmlns:a16="http://schemas.microsoft.com/office/drawing/2014/main" id="{7BEEEB3C-4BE7-0961-B81A-535997D46F04}"/>
              </a:ext>
            </a:extLst>
          </p:cNvPr>
          <p:cNvSpPr txBox="1"/>
          <p:nvPr/>
        </p:nvSpPr>
        <p:spPr>
          <a:xfrm>
            <a:off x="5816164" y="3318979"/>
            <a:ext cx="500745" cy="307777"/>
          </a:xfrm>
          <a:prstGeom prst="rect">
            <a:avLst/>
          </a:prstGeom>
          <a:noFill/>
        </p:spPr>
        <p:txBody>
          <a:bodyPr wrap="square" rtlCol="0">
            <a:spAutoFit/>
          </a:bodyPr>
          <a:lstStyle/>
          <a:p>
            <a:r>
              <a:rPr lang="en-US" sz="1400" dirty="0"/>
              <a:t>Yes</a:t>
            </a:r>
          </a:p>
        </p:txBody>
      </p:sp>
      <p:sp>
        <p:nvSpPr>
          <p:cNvPr id="54" name="TextBox 79">
            <a:extLst>
              <a:ext uri="{FF2B5EF4-FFF2-40B4-BE49-F238E27FC236}">
                <a16:creationId xmlns:a16="http://schemas.microsoft.com/office/drawing/2014/main" id="{28065396-CB4F-E3F3-A8DE-674B0FD0EF08}"/>
              </a:ext>
            </a:extLst>
          </p:cNvPr>
          <p:cNvSpPr txBox="1"/>
          <p:nvPr/>
        </p:nvSpPr>
        <p:spPr>
          <a:xfrm>
            <a:off x="7071113" y="3967866"/>
            <a:ext cx="566055" cy="307777"/>
          </a:xfrm>
          <a:prstGeom prst="rect">
            <a:avLst/>
          </a:prstGeom>
          <a:noFill/>
        </p:spPr>
        <p:txBody>
          <a:bodyPr wrap="square" rtlCol="0">
            <a:spAutoFit/>
          </a:bodyPr>
          <a:lstStyle/>
          <a:p>
            <a:r>
              <a:rPr lang="en-US" sz="1400" dirty="0"/>
              <a:t>No</a:t>
            </a:r>
          </a:p>
        </p:txBody>
      </p:sp>
      <p:sp>
        <p:nvSpPr>
          <p:cNvPr id="62" name="Oval 39">
            <a:extLst>
              <a:ext uri="{FF2B5EF4-FFF2-40B4-BE49-F238E27FC236}">
                <a16:creationId xmlns:a16="http://schemas.microsoft.com/office/drawing/2014/main" id="{A0D6D1E3-C1B8-7C2C-8947-69B8B297C35E}"/>
              </a:ext>
            </a:extLst>
          </p:cNvPr>
          <p:cNvSpPr/>
          <p:nvPr/>
        </p:nvSpPr>
        <p:spPr>
          <a:xfrm>
            <a:off x="6118190" y="4872580"/>
            <a:ext cx="1789360" cy="610947"/>
          </a:xfrm>
          <a:prstGeom prst="ellipse">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TextBox 73">
            <a:extLst>
              <a:ext uri="{FF2B5EF4-FFF2-40B4-BE49-F238E27FC236}">
                <a16:creationId xmlns:a16="http://schemas.microsoft.com/office/drawing/2014/main" id="{096F5127-0B10-81CB-1AA1-C4DABA357F24}"/>
              </a:ext>
            </a:extLst>
          </p:cNvPr>
          <p:cNvSpPr txBox="1"/>
          <p:nvPr/>
        </p:nvSpPr>
        <p:spPr>
          <a:xfrm>
            <a:off x="6276996" y="4956107"/>
            <a:ext cx="1513108" cy="507831"/>
          </a:xfrm>
          <a:prstGeom prst="rect">
            <a:avLst/>
          </a:prstGeom>
          <a:noFill/>
        </p:spPr>
        <p:txBody>
          <a:bodyPr wrap="square" rtlCol="0">
            <a:spAutoFit/>
          </a:bodyPr>
          <a:lstStyle/>
          <a:p>
            <a:pPr algn="ctr"/>
            <a:r>
              <a:rPr lang="en-US" sz="900" dirty="0">
                <a:solidFill>
                  <a:srgbClr val="0F1F60"/>
                </a:solidFill>
              </a:rPr>
              <a:t>Choose alternative data with appropriate data quality as proxy</a:t>
            </a:r>
          </a:p>
        </p:txBody>
      </p:sp>
      <mc:AlternateContent xmlns:mc="http://schemas.openxmlformats.org/markup-compatibility/2006" xmlns:a14="http://schemas.microsoft.com/office/drawing/2010/main">
        <mc:Choice Requires="a14">
          <p:sp>
            <p:nvSpPr>
              <p:cNvPr id="67" name="Textfeld 17">
                <a:extLst>
                  <a:ext uri="{FF2B5EF4-FFF2-40B4-BE49-F238E27FC236}">
                    <a16:creationId xmlns:a16="http://schemas.microsoft.com/office/drawing/2014/main" id="{B9A38BDD-25A2-C434-37F6-7EEB252E092E}"/>
                  </a:ext>
                </a:extLst>
              </p:cNvPr>
              <p:cNvSpPr txBox="1"/>
              <p:nvPr/>
            </p:nvSpPr>
            <p:spPr>
              <a:xfrm>
                <a:off x="7945622" y="2244786"/>
                <a:ext cx="1764073" cy="52879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de-DE" sz="1400" b="0" i="1" smtClean="0">
                          <a:latin typeface="Cambria Math" panose="02040503050406030204" pitchFamily="18" charset="0"/>
                        </a:rPr>
                        <m:t>𝑤𝑖𝑡h</m:t>
                      </m:r>
                      <m:r>
                        <a:rPr lang="de-DE" sz="1400" b="0" i="1" smtClean="0">
                          <a:latin typeface="Cambria Math" panose="02040503050406030204" pitchFamily="18" charset="0"/>
                        </a:rPr>
                        <m:t> </m:t>
                      </m:r>
                      <m:r>
                        <a:rPr lang="de-DE" sz="1400" b="0" i="1" smtClean="0">
                          <a:latin typeface="Cambria Math" panose="02040503050406030204" pitchFamily="18" charset="0"/>
                        </a:rPr>
                        <m:t>𝑆𝑒𝑙𝑒𝑐𝑡𝑖𝑜𝑛𝑀𝑒𝑡𝑟𝑖𝑐</m:t>
                      </m:r>
                      <m:r>
                        <a:rPr lang="de-DE" sz="1400" b="0" i="1" smtClean="0">
                          <a:latin typeface="Cambria Math" panose="02040503050406030204" pitchFamily="18" charset="0"/>
                        </a:rPr>
                        <m:t> </m:t>
                      </m:r>
                    </m:oMath>
                  </m:oMathPara>
                </a14:m>
                <a:endParaRPr lang="de-DE" sz="1400" b="0" i="1" dirty="0">
                  <a:latin typeface="Cambria Math" panose="02040503050406030204" pitchFamily="18" charset="0"/>
                </a:endParaRPr>
              </a:p>
              <a:p>
                <a14:m>
                  <m:oMath xmlns:m="http://schemas.openxmlformats.org/officeDocument/2006/math">
                    <m:r>
                      <a:rPr lang="de-DE" sz="1400" b="0" i="1" smtClean="0">
                        <a:latin typeface="Cambria Math" panose="02040503050406030204" pitchFamily="18" charset="0"/>
                      </a:rPr>
                      <m:t>𝑆𝑀</m:t>
                    </m:r>
                    <m:r>
                      <a:rPr lang="de-DE" sz="1400" b="0" i="1" smtClean="0">
                        <a:latin typeface="Cambria Math" panose="02040503050406030204" pitchFamily="18" charset="0"/>
                      </a:rPr>
                      <m:t> =</m:t>
                    </m:r>
                    <m:f>
                      <m:fPr>
                        <m:ctrlPr>
                          <a:rPr lang="de-DE" sz="1400" b="0" i="1" smtClean="0">
                            <a:latin typeface="Cambria Math" panose="02040503050406030204" pitchFamily="18" charset="0"/>
                          </a:rPr>
                        </m:ctrlPr>
                      </m:fPr>
                      <m:num>
                        <m:r>
                          <a:rPr lang="de-DE" sz="1400" i="1">
                            <a:latin typeface="Cambria Math" panose="02040503050406030204" pitchFamily="18" charset="0"/>
                          </a:rPr>
                          <m:t>𝑇𝑒𝑅</m:t>
                        </m:r>
                        <m:r>
                          <a:rPr lang="de-DE" sz="1400" i="1">
                            <a:latin typeface="Cambria Math" panose="02040503050406030204" pitchFamily="18" charset="0"/>
                          </a:rPr>
                          <m:t>+</m:t>
                        </m:r>
                        <m:r>
                          <a:rPr lang="de-DE" sz="1400" i="1">
                            <a:latin typeface="Cambria Math" panose="02040503050406030204" pitchFamily="18" charset="0"/>
                          </a:rPr>
                          <m:t>𝐺𝑒𝑅</m:t>
                        </m:r>
                        <m:r>
                          <a:rPr lang="de-DE" sz="1400" i="1">
                            <a:latin typeface="Cambria Math" panose="02040503050406030204" pitchFamily="18" charset="0"/>
                          </a:rPr>
                          <m:t>+</m:t>
                        </m:r>
                        <m:r>
                          <a:rPr lang="de-DE" sz="1400" i="1">
                            <a:latin typeface="Cambria Math" panose="02040503050406030204" pitchFamily="18" charset="0"/>
                          </a:rPr>
                          <m:t>𝑇𝑖𝑅</m:t>
                        </m:r>
                      </m:num>
                      <m:den>
                        <m:r>
                          <a:rPr lang="de-DE" sz="1400" b="0" i="1" smtClean="0">
                            <a:latin typeface="Cambria Math" panose="02040503050406030204" pitchFamily="18" charset="0"/>
                          </a:rPr>
                          <m:t>3</m:t>
                        </m:r>
                      </m:den>
                    </m:f>
                  </m:oMath>
                </a14:m>
                <a:r>
                  <a:rPr lang="en-US" sz="1400" dirty="0"/>
                  <a:t>  </a:t>
                </a:r>
              </a:p>
            </p:txBody>
          </p:sp>
        </mc:Choice>
        <mc:Fallback xmlns="">
          <p:sp>
            <p:nvSpPr>
              <p:cNvPr id="67" name="Textfeld 17">
                <a:extLst>
                  <a:ext uri="{FF2B5EF4-FFF2-40B4-BE49-F238E27FC236}">
                    <a16:creationId xmlns:a16="http://schemas.microsoft.com/office/drawing/2014/main" id="{B9A38BDD-25A2-C434-37F6-7EEB252E092E}"/>
                  </a:ext>
                </a:extLst>
              </p:cNvPr>
              <p:cNvSpPr txBox="1">
                <a:spLocks noRot="1" noChangeAspect="1" noMove="1" noResize="1" noEditPoints="1" noAdjustHandles="1" noChangeArrowheads="1" noChangeShapeType="1" noTextEdit="1"/>
              </p:cNvSpPr>
              <p:nvPr/>
            </p:nvSpPr>
            <p:spPr>
              <a:xfrm>
                <a:off x="7945622" y="2244786"/>
                <a:ext cx="1764073" cy="528799"/>
              </a:xfrm>
              <a:prstGeom prst="rect">
                <a:avLst/>
              </a:prstGeom>
              <a:blipFill>
                <a:blip r:embed="rId6"/>
                <a:stretch>
                  <a:fillRect l="-3448" b="-689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8" name="Textfeld 17">
                <a:extLst>
                  <a:ext uri="{FF2B5EF4-FFF2-40B4-BE49-F238E27FC236}">
                    <a16:creationId xmlns:a16="http://schemas.microsoft.com/office/drawing/2014/main" id="{6438D62D-E5C1-B069-224C-8DD25D59D66F}"/>
                  </a:ext>
                </a:extLst>
              </p:cNvPr>
              <p:cNvSpPr txBox="1"/>
              <p:nvPr/>
            </p:nvSpPr>
            <p:spPr>
              <a:xfrm>
                <a:off x="8011912" y="3485780"/>
                <a:ext cx="1804148" cy="43088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de-DE" sz="1400" i="1" smtClean="0">
                          <a:latin typeface="Cambria Math" panose="02040503050406030204" pitchFamily="18" charset="0"/>
                        </a:rPr>
                        <m:t> </m:t>
                      </m:r>
                      <m:r>
                        <a:rPr lang="de-DE" sz="1400" i="1" smtClean="0">
                          <a:latin typeface="Cambria Math" panose="02040503050406030204" pitchFamily="18" charset="0"/>
                        </a:rPr>
                        <m:t>𝑤𝑖𝑡h</m:t>
                      </m:r>
                      <m:r>
                        <a:rPr lang="de-DE" sz="1400" b="0" i="1" smtClean="0">
                          <a:latin typeface="Cambria Math" panose="02040503050406030204" pitchFamily="18" charset="0"/>
                        </a:rPr>
                        <m:t> </m:t>
                      </m:r>
                      <m:r>
                        <a:rPr lang="de-DE" sz="1400" i="1">
                          <a:latin typeface="Cambria Math" panose="02040503050406030204" pitchFamily="18" charset="0"/>
                        </a:rPr>
                        <m:t>𝑆𝑒𝑙𝑒𝑐𝑡𝑖𝑜𝑛𝑀𝑒𝑡𝑟𝑖𝑐</m:t>
                      </m:r>
                      <m:r>
                        <a:rPr lang="de-DE" sz="1400" b="0" i="1" smtClean="0">
                          <a:latin typeface="Cambria Math" panose="02040503050406030204" pitchFamily="18" charset="0"/>
                        </a:rPr>
                        <m:t> </m:t>
                      </m:r>
                    </m:oMath>
                  </m:oMathPara>
                </a14:m>
                <a:endParaRPr lang="de-DE" sz="1400" b="0" i="1" dirty="0">
                  <a:latin typeface="Cambria Math" panose="02040503050406030204" pitchFamily="18" charset="0"/>
                </a:endParaRPr>
              </a:p>
              <a:p>
                <a14:m>
                  <m:oMath xmlns:m="http://schemas.openxmlformats.org/officeDocument/2006/math">
                    <m:r>
                      <a:rPr lang="de-DE" sz="1400" b="0" i="1" smtClean="0">
                        <a:latin typeface="Cambria Math" panose="02040503050406030204" pitchFamily="18" charset="0"/>
                      </a:rPr>
                      <m:t>𝑆𝑀</m:t>
                    </m:r>
                    <m:r>
                      <a:rPr lang="de-DE" sz="1400" b="0" i="1" smtClean="0">
                        <a:latin typeface="Cambria Math" panose="02040503050406030204" pitchFamily="18" charset="0"/>
                      </a:rPr>
                      <m:t> =</m:t>
                    </m:r>
                    <m:r>
                      <a:rPr lang="de-DE" sz="1400" b="0" i="1" smtClean="0">
                        <a:latin typeface="Cambria Math" panose="02040503050406030204" pitchFamily="18" charset="0"/>
                      </a:rPr>
                      <m:t>𝑇𝑒𝑅</m:t>
                    </m:r>
                  </m:oMath>
                </a14:m>
                <a:r>
                  <a:rPr lang="en-US" sz="1400" dirty="0"/>
                  <a:t> &gt; 2 </a:t>
                </a:r>
              </a:p>
            </p:txBody>
          </p:sp>
        </mc:Choice>
        <mc:Fallback xmlns="">
          <p:sp>
            <p:nvSpPr>
              <p:cNvPr id="68" name="Textfeld 17">
                <a:extLst>
                  <a:ext uri="{FF2B5EF4-FFF2-40B4-BE49-F238E27FC236}">
                    <a16:creationId xmlns:a16="http://schemas.microsoft.com/office/drawing/2014/main" id="{6438D62D-E5C1-B069-224C-8DD25D59D66F}"/>
                  </a:ext>
                </a:extLst>
              </p:cNvPr>
              <p:cNvSpPr txBox="1">
                <a:spLocks noRot="1" noChangeAspect="1" noMove="1" noResize="1" noEditPoints="1" noAdjustHandles="1" noChangeArrowheads="1" noChangeShapeType="1" noTextEdit="1"/>
              </p:cNvSpPr>
              <p:nvPr/>
            </p:nvSpPr>
            <p:spPr>
              <a:xfrm>
                <a:off x="8011912" y="3485780"/>
                <a:ext cx="1804148" cy="430887"/>
              </a:xfrm>
              <a:prstGeom prst="rect">
                <a:avLst/>
              </a:prstGeom>
              <a:blipFill>
                <a:blip r:embed="rId7"/>
                <a:stretch>
                  <a:fillRect l="-3378" b="-25714"/>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26AB6DD6-F547-C18F-A1E4-E0C2163F206E}"/>
              </a:ext>
            </a:extLst>
          </p:cNvPr>
          <p:cNvSpPr txBox="1"/>
          <p:nvPr/>
        </p:nvSpPr>
        <p:spPr>
          <a:xfrm>
            <a:off x="711728" y="5114195"/>
            <a:ext cx="656492" cy="369332"/>
          </a:xfrm>
          <a:prstGeom prst="rect">
            <a:avLst/>
          </a:prstGeom>
          <a:noFill/>
        </p:spPr>
        <p:txBody>
          <a:bodyPr wrap="square">
            <a:spAutoFit/>
          </a:bodyPr>
          <a:lstStyle/>
          <a:p>
            <a:r>
              <a:rPr lang="en-US" sz="1800" b="1" dirty="0">
                <a:solidFill>
                  <a:srgbClr val="0F1F60"/>
                </a:solidFill>
              </a:rPr>
              <a:t>low</a:t>
            </a:r>
            <a:endParaRPr lang="en-US" dirty="0"/>
          </a:p>
        </p:txBody>
      </p:sp>
      <p:sp>
        <p:nvSpPr>
          <p:cNvPr id="15" name="TextBox 14">
            <a:extLst>
              <a:ext uri="{FF2B5EF4-FFF2-40B4-BE49-F238E27FC236}">
                <a16:creationId xmlns:a16="http://schemas.microsoft.com/office/drawing/2014/main" id="{542AA1C5-D833-87FB-51FD-7CE5A1D1EF27}"/>
              </a:ext>
            </a:extLst>
          </p:cNvPr>
          <p:cNvSpPr txBox="1"/>
          <p:nvPr/>
        </p:nvSpPr>
        <p:spPr>
          <a:xfrm>
            <a:off x="784543" y="1261590"/>
            <a:ext cx="656492" cy="369332"/>
          </a:xfrm>
          <a:prstGeom prst="rect">
            <a:avLst/>
          </a:prstGeom>
          <a:noFill/>
        </p:spPr>
        <p:txBody>
          <a:bodyPr wrap="square">
            <a:spAutoFit/>
          </a:bodyPr>
          <a:lstStyle/>
          <a:p>
            <a:r>
              <a:rPr lang="en-US" sz="1800" b="1" dirty="0">
                <a:solidFill>
                  <a:srgbClr val="0F1F60"/>
                </a:solidFill>
              </a:rPr>
              <a:t>High</a:t>
            </a:r>
            <a:endParaRPr lang="en-US" dirty="0"/>
          </a:p>
        </p:txBody>
      </p:sp>
    </p:spTree>
    <p:extLst>
      <p:ext uri="{BB962C8B-B14F-4D97-AF65-F5344CB8AC3E}">
        <p14:creationId xmlns:p14="http://schemas.microsoft.com/office/powerpoint/2010/main" val="6965547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A9D8B-0592-6C03-08D9-25F498DE3E92}"/>
              </a:ext>
            </a:extLst>
          </p:cNvPr>
          <p:cNvSpPr>
            <a:spLocks noGrp="1"/>
          </p:cNvSpPr>
          <p:nvPr>
            <p:ph type="title"/>
          </p:nvPr>
        </p:nvSpPr>
        <p:spPr/>
        <p:txBody>
          <a:bodyPr/>
          <a:lstStyle/>
          <a:p>
            <a:r>
              <a:rPr lang="en-US" dirty="0"/>
              <a:t>Secondary  DATA  metrics</a:t>
            </a:r>
          </a:p>
        </p:txBody>
      </p:sp>
      <p:sp>
        <p:nvSpPr>
          <p:cNvPr id="4" name="Date Placeholder 3">
            <a:extLst>
              <a:ext uri="{FF2B5EF4-FFF2-40B4-BE49-F238E27FC236}">
                <a16:creationId xmlns:a16="http://schemas.microsoft.com/office/drawing/2014/main" id="{EDB2D304-984B-1649-4873-2DA3498B57AA}"/>
              </a:ext>
            </a:extLst>
          </p:cNvPr>
          <p:cNvSpPr>
            <a:spLocks noGrp="1"/>
          </p:cNvSpPr>
          <p:nvPr>
            <p:ph type="dt" sz="half" idx="10"/>
          </p:nvPr>
        </p:nvSpPr>
        <p:spPr/>
        <p:txBody>
          <a:bodyPr/>
          <a:lstStyle/>
          <a:p>
            <a:fld id="{D70633A1-66DD-5743-9DC9-96F262ED0999}" type="datetime3">
              <a:rPr lang="en-US" smtClean="0"/>
              <a:t>10 September 2024</a:t>
            </a:fld>
            <a:endParaRPr lang="en-BE"/>
          </a:p>
        </p:txBody>
      </p:sp>
      <p:sp>
        <p:nvSpPr>
          <p:cNvPr id="5" name="Slide Number Placeholder 4">
            <a:extLst>
              <a:ext uri="{FF2B5EF4-FFF2-40B4-BE49-F238E27FC236}">
                <a16:creationId xmlns:a16="http://schemas.microsoft.com/office/drawing/2014/main" id="{840898F4-8560-3DFF-FC3F-08B71BA96EEF}"/>
              </a:ext>
            </a:extLst>
          </p:cNvPr>
          <p:cNvSpPr>
            <a:spLocks noGrp="1"/>
          </p:cNvSpPr>
          <p:nvPr>
            <p:ph type="sldNum" sz="quarter" idx="12"/>
          </p:nvPr>
        </p:nvSpPr>
        <p:spPr/>
        <p:txBody>
          <a:bodyPr/>
          <a:lstStyle/>
          <a:p>
            <a:fld id="{01B5C898-0592-3242-8777-DDCECBCEF56A}" type="slidenum">
              <a:rPr lang="en-BE" smtClean="0"/>
              <a:t>7</a:t>
            </a:fld>
            <a:endParaRPr lang="en-BE"/>
          </a:p>
        </p:txBody>
      </p:sp>
      <p:graphicFrame>
        <p:nvGraphicFramePr>
          <p:cNvPr id="6" name="Table 6">
            <a:extLst>
              <a:ext uri="{FF2B5EF4-FFF2-40B4-BE49-F238E27FC236}">
                <a16:creationId xmlns:a16="http://schemas.microsoft.com/office/drawing/2014/main" id="{CB9A59CF-CEF2-A7CF-2F06-F6CFC22A95D6}"/>
              </a:ext>
            </a:extLst>
          </p:cNvPr>
          <p:cNvGraphicFramePr>
            <a:graphicFrameLocks noGrp="1"/>
          </p:cNvGraphicFramePr>
          <p:nvPr>
            <p:extLst>
              <p:ext uri="{D42A27DB-BD31-4B8C-83A1-F6EECF244321}">
                <p14:modId xmlns:p14="http://schemas.microsoft.com/office/powerpoint/2010/main" val="3273674404"/>
              </p:ext>
            </p:extLst>
          </p:nvPr>
        </p:nvGraphicFramePr>
        <p:xfrm>
          <a:off x="1100482" y="1687406"/>
          <a:ext cx="10634316" cy="4323080"/>
        </p:xfrm>
        <a:graphic>
          <a:graphicData uri="http://schemas.openxmlformats.org/drawingml/2006/table">
            <a:tbl>
              <a:tblPr firstRow="1" bandRow="1">
                <a:tableStyleId>{5C22544A-7EE6-4342-B048-85BDC9FD1C3A}</a:tableStyleId>
              </a:tblPr>
              <a:tblGrid>
                <a:gridCol w="2658579">
                  <a:extLst>
                    <a:ext uri="{9D8B030D-6E8A-4147-A177-3AD203B41FA5}">
                      <a16:colId xmlns:a16="http://schemas.microsoft.com/office/drawing/2014/main" val="3951739839"/>
                    </a:ext>
                  </a:extLst>
                </a:gridCol>
                <a:gridCol w="2658579">
                  <a:extLst>
                    <a:ext uri="{9D8B030D-6E8A-4147-A177-3AD203B41FA5}">
                      <a16:colId xmlns:a16="http://schemas.microsoft.com/office/drawing/2014/main" val="1745918405"/>
                    </a:ext>
                  </a:extLst>
                </a:gridCol>
                <a:gridCol w="2132000">
                  <a:extLst>
                    <a:ext uri="{9D8B030D-6E8A-4147-A177-3AD203B41FA5}">
                      <a16:colId xmlns:a16="http://schemas.microsoft.com/office/drawing/2014/main" val="3365990177"/>
                    </a:ext>
                  </a:extLst>
                </a:gridCol>
                <a:gridCol w="3185158">
                  <a:extLst>
                    <a:ext uri="{9D8B030D-6E8A-4147-A177-3AD203B41FA5}">
                      <a16:colId xmlns:a16="http://schemas.microsoft.com/office/drawing/2014/main" val="3063395611"/>
                    </a:ext>
                  </a:extLst>
                </a:gridCol>
              </a:tblGrid>
              <a:tr h="370840">
                <a:tc>
                  <a:txBody>
                    <a:bodyPr/>
                    <a:lstStyle/>
                    <a:p>
                      <a:r>
                        <a:rPr lang="en-US" dirty="0"/>
                        <a:t>Criteria addressing data quality</a:t>
                      </a:r>
                    </a:p>
                  </a:txBody>
                  <a:tcPr>
                    <a:solidFill>
                      <a:schemeClr val="bg1">
                        <a:lumMod val="50000"/>
                      </a:schemeClr>
                    </a:solidFill>
                  </a:tcPr>
                </a:tc>
                <a:tc>
                  <a:txBody>
                    <a:bodyPr/>
                    <a:lstStyle/>
                    <a:p>
                      <a:r>
                        <a:rPr lang="en-US" dirty="0"/>
                        <a:t>ISO 14040 / 14067</a:t>
                      </a:r>
                    </a:p>
                    <a:p>
                      <a:endParaRPr lang="en-US" dirty="0"/>
                    </a:p>
                  </a:txBody>
                  <a:tcPr>
                    <a:solidFill>
                      <a:schemeClr val="bg1">
                        <a:lumMod val="50000"/>
                      </a:schemeClr>
                    </a:solidFill>
                  </a:tcPr>
                </a:tc>
                <a:tc>
                  <a:txBody>
                    <a:bodyPr/>
                    <a:lstStyle/>
                    <a:p>
                      <a:r>
                        <a:rPr lang="en-US" dirty="0"/>
                        <a:t>Catena-X (v3.0)</a:t>
                      </a:r>
                    </a:p>
                    <a:p>
                      <a:r>
                        <a:rPr lang="en-US" dirty="0"/>
                        <a:t>WBSC PACT 2.0</a:t>
                      </a:r>
                    </a:p>
                    <a:p>
                      <a:r>
                        <a:rPr lang="en-US" dirty="0"/>
                        <a:t>DQR </a:t>
                      </a:r>
                    </a:p>
                  </a:txBody>
                  <a:tcPr>
                    <a:solidFill>
                      <a:schemeClr val="bg1">
                        <a:lumMod val="50000"/>
                      </a:schemeClr>
                    </a:solidFill>
                  </a:tcPr>
                </a:tc>
                <a:tc>
                  <a:txBody>
                    <a:bodyPr/>
                    <a:lstStyle/>
                    <a:p>
                      <a:r>
                        <a:rPr lang="en-US" i="1" dirty="0"/>
                        <a:t>This proposal</a:t>
                      </a:r>
                    </a:p>
                    <a:p>
                      <a:r>
                        <a:rPr lang="en-US" dirty="0"/>
                        <a:t>For DQR and selection criteria of dataset</a:t>
                      </a:r>
                    </a:p>
                  </a:txBody>
                  <a:tcPr>
                    <a:solidFill>
                      <a:schemeClr val="bg1">
                        <a:lumMod val="50000"/>
                      </a:schemeClr>
                    </a:solidFill>
                  </a:tcPr>
                </a:tc>
                <a:extLst>
                  <a:ext uri="{0D108BD9-81ED-4DB2-BD59-A6C34878D82A}">
                    <a16:rowId xmlns:a16="http://schemas.microsoft.com/office/drawing/2014/main" val="3928267045"/>
                  </a:ext>
                </a:extLst>
              </a:tr>
              <a:tr h="370840">
                <a:tc>
                  <a:txBody>
                    <a:bodyPr/>
                    <a:lstStyle/>
                    <a:p>
                      <a:r>
                        <a:rPr lang="en-US" sz="1800" kern="1200" dirty="0">
                          <a:solidFill>
                            <a:schemeClr val="dk1"/>
                          </a:solidFill>
                          <a:latin typeface="+mn-lt"/>
                          <a:ea typeface="+mn-ea"/>
                          <a:cs typeface="+mn-cs"/>
                        </a:rPr>
                        <a:t>time-related coverage: </a:t>
                      </a:r>
                    </a:p>
                  </a:txBody>
                  <a:tcPr/>
                </a:tc>
                <a:tc>
                  <a:txBody>
                    <a:bodyPr/>
                    <a:lstStyle/>
                    <a:p>
                      <a:r>
                        <a:rPr lang="en-US" dirty="0"/>
                        <a:t>X</a:t>
                      </a:r>
                    </a:p>
                  </a:txBody>
                  <a:tcPr/>
                </a:tc>
                <a:tc>
                  <a:txBody>
                    <a:bodyPr/>
                    <a:lstStyle/>
                    <a:p>
                      <a:r>
                        <a:rPr lang="en-US" dirty="0"/>
                        <a:t>X</a:t>
                      </a:r>
                    </a:p>
                  </a:txBody>
                  <a:tcPr/>
                </a:tc>
                <a:tc>
                  <a:txBody>
                    <a:bodyPr/>
                    <a:lstStyle/>
                    <a:p>
                      <a:r>
                        <a:rPr lang="en-US" dirty="0"/>
                        <a:t>X </a:t>
                      </a:r>
                    </a:p>
                  </a:txBody>
                  <a:tcPr/>
                </a:tc>
                <a:extLst>
                  <a:ext uri="{0D108BD9-81ED-4DB2-BD59-A6C34878D82A}">
                    <a16:rowId xmlns:a16="http://schemas.microsoft.com/office/drawing/2014/main" val="2043066635"/>
                  </a:ext>
                </a:extLst>
              </a:tr>
              <a:tr h="370840">
                <a:tc>
                  <a:txBody>
                    <a:bodyPr/>
                    <a:lstStyle/>
                    <a:p>
                      <a:r>
                        <a:rPr lang="en-US" sz="1800" kern="1200" dirty="0">
                          <a:solidFill>
                            <a:schemeClr val="dk1"/>
                          </a:solidFill>
                          <a:latin typeface="+mn-lt"/>
                          <a:ea typeface="+mn-ea"/>
                          <a:cs typeface="+mn-cs"/>
                        </a:rPr>
                        <a:t>geographical coverage</a:t>
                      </a:r>
                    </a:p>
                  </a:txBody>
                  <a:tcPr/>
                </a:tc>
                <a:tc>
                  <a:txBody>
                    <a:bodyPr/>
                    <a:lstStyle/>
                    <a:p>
                      <a:r>
                        <a:rPr lang="en-US" dirty="0"/>
                        <a:t>X</a:t>
                      </a:r>
                    </a:p>
                  </a:txBody>
                  <a:tcPr/>
                </a:tc>
                <a:tc>
                  <a:txBody>
                    <a:bodyPr/>
                    <a:lstStyle/>
                    <a:p>
                      <a:r>
                        <a:rPr lang="en-US" dirty="0"/>
                        <a:t>X</a:t>
                      </a:r>
                    </a:p>
                  </a:txBody>
                  <a:tcPr/>
                </a:tc>
                <a:tc>
                  <a:txBody>
                    <a:bodyPr/>
                    <a:lstStyle/>
                    <a:p>
                      <a:r>
                        <a:rPr lang="en-US" dirty="0"/>
                        <a:t>X </a:t>
                      </a:r>
                    </a:p>
                  </a:txBody>
                  <a:tcPr/>
                </a:tc>
                <a:extLst>
                  <a:ext uri="{0D108BD9-81ED-4DB2-BD59-A6C34878D82A}">
                    <a16:rowId xmlns:a16="http://schemas.microsoft.com/office/drawing/2014/main" val="1994133094"/>
                  </a:ext>
                </a:extLst>
              </a:tr>
              <a:tr h="370840">
                <a:tc>
                  <a:txBody>
                    <a:bodyPr/>
                    <a:lstStyle/>
                    <a:p>
                      <a:r>
                        <a:rPr lang="en-US" sz="1800" kern="1200" dirty="0">
                          <a:solidFill>
                            <a:schemeClr val="dk1"/>
                          </a:solidFill>
                          <a:latin typeface="+mn-lt"/>
                          <a:ea typeface="+mn-ea"/>
                          <a:cs typeface="+mn-cs"/>
                        </a:rPr>
                        <a:t>technology coverage: </a:t>
                      </a:r>
                    </a:p>
                  </a:txBody>
                  <a:tcPr/>
                </a:tc>
                <a:tc>
                  <a:txBody>
                    <a:bodyPr/>
                    <a:lstStyle/>
                    <a:p>
                      <a:r>
                        <a:rPr lang="en-US" dirty="0"/>
                        <a:t>X</a:t>
                      </a:r>
                    </a:p>
                  </a:txBody>
                  <a:tcPr/>
                </a:tc>
                <a:tc>
                  <a:txBody>
                    <a:bodyPr/>
                    <a:lstStyle/>
                    <a:p>
                      <a:r>
                        <a:rPr lang="en-US" dirty="0"/>
                        <a:t>X</a:t>
                      </a:r>
                    </a:p>
                  </a:txBody>
                  <a:tcPr/>
                </a:tc>
                <a:tc>
                  <a:txBody>
                    <a:bodyPr/>
                    <a:lstStyle/>
                    <a:p>
                      <a:r>
                        <a:rPr lang="en-US" dirty="0"/>
                        <a:t>X (prioritization as fall back - see decision tree)</a:t>
                      </a:r>
                    </a:p>
                  </a:txBody>
                  <a:tcPr/>
                </a:tc>
                <a:extLst>
                  <a:ext uri="{0D108BD9-81ED-4DB2-BD59-A6C34878D82A}">
                    <a16:rowId xmlns:a16="http://schemas.microsoft.com/office/drawing/2014/main" val="132440819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completeness: </a:t>
                      </a:r>
                    </a:p>
                  </a:txBody>
                  <a:tcPr/>
                </a:tc>
                <a:tc>
                  <a:txBody>
                    <a:bodyPr/>
                    <a:lstStyle/>
                    <a:p>
                      <a:r>
                        <a:rPr lang="en-US" dirty="0"/>
                        <a:t>X</a:t>
                      </a:r>
                    </a:p>
                  </a:txBody>
                  <a:tcPr/>
                </a:tc>
                <a:tc>
                  <a:txBody>
                    <a:bodyPr/>
                    <a:lstStyle/>
                    <a:p>
                      <a:r>
                        <a:rPr lang="en-US" dirty="0"/>
                        <a:t>-</a:t>
                      </a:r>
                    </a:p>
                  </a:txBody>
                  <a:tcPr/>
                </a:tc>
                <a:tc>
                  <a:txBody>
                    <a:bodyPr/>
                    <a:lstStyle/>
                    <a:p>
                      <a:r>
                        <a:rPr lang="en-US" dirty="0"/>
                        <a:t>-</a:t>
                      </a:r>
                    </a:p>
                  </a:txBody>
                  <a:tcPr/>
                </a:tc>
                <a:extLst>
                  <a:ext uri="{0D108BD9-81ED-4DB2-BD59-A6C34878D82A}">
                    <a16:rowId xmlns:a16="http://schemas.microsoft.com/office/drawing/2014/main" val="3974656393"/>
                  </a:ext>
                </a:extLst>
              </a:tr>
              <a:tr h="370840">
                <a:tc>
                  <a:txBody>
                    <a:bodyPr/>
                    <a:lstStyle/>
                    <a:p>
                      <a:r>
                        <a:rPr lang="en-US" sz="1800" kern="1200" dirty="0">
                          <a:solidFill>
                            <a:schemeClr val="dk1"/>
                          </a:solidFill>
                          <a:latin typeface="+mn-lt"/>
                          <a:ea typeface="+mn-ea"/>
                          <a:cs typeface="+mn-cs"/>
                        </a:rPr>
                        <a:t>representativeness: </a:t>
                      </a:r>
                    </a:p>
                  </a:txBody>
                  <a:tcPr/>
                </a:tc>
                <a:tc>
                  <a:txBody>
                    <a:bodyPr/>
                    <a:lstStyle/>
                    <a:p>
                      <a:r>
                        <a:rPr lang="en-US" dirty="0"/>
                        <a:t>X</a:t>
                      </a:r>
                    </a:p>
                  </a:txBody>
                  <a:tcPr/>
                </a:tc>
                <a:tc>
                  <a:txBody>
                    <a:bodyPr/>
                    <a:lstStyle/>
                    <a:p>
                      <a:r>
                        <a:rPr lang="en-US" dirty="0"/>
                        <a:t>-</a:t>
                      </a:r>
                    </a:p>
                  </a:txBody>
                  <a:tcPr/>
                </a:tc>
                <a:tc>
                  <a:txBody>
                    <a:bodyPr/>
                    <a:lstStyle/>
                    <a:p>
                      <a:r>
                        <a:rPr lang="en-US" dirty="0"/>
                        <a:t>-</a:t>
                      </a:r>
                    </a:p>
                  </a:txBody>
                  <a:tcPr/>
                </a:tc>
                <a:extLst>
                  <a:ext uri="{0D108BD9-81ED-4DB2-BD59-A6C34878D82A}">
                    <a16:rowId xmlns:a16="http://schemas.microsoft.com/office/drawing/2014/main" val="315490031"/>
                  </a:ext>
                </a:extLst>
              </a:tr>
              <a:tr h="370840">
                <a:tc>
                  <a:txBody>
                    <a:bodyPr/>
                    <a:lstStyle/>
                    <a:p>
                      <a:r>
                        <a:rPr lang="en-US" sz="1800" kern="1200" dirty="0">
                          <a:solidFill>
                            <a:schemeClr val="dk1"/>
                          </a:solidFill>
                          <a:latin typeface="+mn-lt"/>
                          <a:ea typeface="+mn-ea"/>
                          <a:cs typeface="+mn-cs"/>
                        </a:rPr>
                        <a:t>consistency: </a:t>
                      </a:r>
                    </a:p>
                  </a:txBody>
                  <a:tcPr/>
                </a:tc>
                <a:tc>
                  <a:txBody>
                    <a:bodyPr/>
                    <a:lstStyle/>
                    <a:p>
                      <a:r>
                        <a:rPr lang="en-US" dirty="0"/>
                        <a:t>X</a:t>
                      </a:r>
                    </a:p>
                  </a:txBody>
                  <a:tcPr/>
                </a:tc>
                <a:tc>
                  <a:txBody>
                    <a:bodyPr/>
                    <a:lstStyle/>
                    <a:p>
                      <a:r>
                        <a:rPr lang="en-US" dirty="0"/>
                        <a:t>-</a:t>
                      </a:r>
                    </a:p>
                  </a:txBody>
                  <a:tcPr/>
                </a:tc>
                <a:tc>
                  <a:txBody>
                    <a:bodyPr/>
                    <a:lstStyle/>
                    <a:p>
                      <a:r>
                        <a:rPr lang="en-US" dirty="0"/>
                        <a:t>X </a:t>
                      </a:r>
                    </a:p>
                  </a:txBody>
                  <a:tcPr/>
                </a:tc>
                <a:extLst>
                  <a:ext uri="{0D108BD9-81ED-4DB2-BD59-A6C34878D82A}">
                    <a16:rowId xmlns:a16="http://schemas.microsoft.com/office/drawing/2014/main" val="3142580242"/>
                  </a:ext>
                </a:extLst>
              </a:tr>
              <a:tr h="370840">
                <a:tc>
                  <a:txBody>
                    <a:bodyPr/>
                    <a:lstStyle/>
                    <a:p>
                      <a:r>
                        <a:rPr lang="en-US" sz="1800" kern="1200" dirty="0">
                          <a:solidFill>
                            <a:schemeClr val="dk1"/>
                          </a:solidFill>
                          <a:latin typeface="+mn-lt"/>
                          <a:ea typeface="+mn-ea"/>
                          <a:cs typeface="+mn-cs"/>
                        </a:rPr>
                        <a:t>DQR</a:t>
                      </a:r>
                    </a:p>
                  </a:txBody>
                  <a:tcPr/>
                </a:tc>
                <a:tc>
                  <a:txBody>
                    <a:bodyPr/>
                    <a:lstStyle/>
                    <a:p>
                      <a:r>
                        <a:rPr lang="en-US" dirty="0"/>
                        <a:t>-</a:t>
                      </a:r>
                    </a:p>
                  </a:txBody>
                  <a:tcPr/>
                </a:tc>
                <a:tc>
                  <a:txBody>
                    <a:bodyPr/>
                    <a:lstStyle/>
                    <a:p>
                      <a:endParaRPr lang="en-US" dirty="0"/>
                    </a:p>
                  </a:txBody>
                  <a:tcPr/>
                </a:tc>
                <a:tc>
                  <a:txBody>
                    <a:bodyPr/>
                    <a:lstStyle/>
                    <a:p>
                      <a:endParaRPr lang="en-US" dirty="0"/>
                    </a:p>
                    <a:p>
                      <a:endParaRPr lang="en-US" dirty="0"/>
                    </a:p>
                    <a:p>
                      <a:endParaRPr lang="en-US" dirty="0"/>
                    </a:p>
                  </a:txBody>
                  <a:tcPr/>
                </a:tc>
                <a:extLst>
                  <a:ext uri="{0D108BD9-81ED-4DB2-BD59-A6C34878D82A}">
                    <a16:rowId xmlns:a16="http://schemas.microsoft.com/office/drawing/2014/main" val="3274114923"/>
                  </a:ext>
                </a:extLst>
              </a:tr>
            </a:tbl>
          </a:graphicData>
        </a:graphic>
      </p:graphicFrame>
      <mc:AlternateContent xmlns:mc="http://schemas.openxmlformats.org/markup-compatibility/2006" xmlns:a14="http://schemas.microsoft.com/office/drawing/2010/main">
        <mc:Choice Requires="a14">
          <p:sp>
            <p:nvSpPr>
              <p:cNvPr id="7" name="Textfeld 17">
                <a:extLst>
                  <a:ext uri="{FF2B5EF4-FFF2-40B4-BE49-F238E27FC236}">
                    <a16:creationId xmlns:a16="http://schemas.microsoft.com/office/drawing/2014/main" id="{2629BFD1-E941-5011-DC9C-D626AD4653C0}"/>
                  </a:ext>
                </a:extLst>
              </p:cNvPr>
              <p:cNvSpPr txBox="1"/>
              <p:nvPr/>
            </p:nvSpPr>
            <p:spPr>
              <a:xfrm>
                <a:off x="6536307" y="5364233"/>
                <a:ext cx="1421799" cy="2891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de-DE" sz="1000" b="0" i="1" smtClean="0">
                          <a:latin typeface="Cambria Math" panose="02040503050406030204" pitchFamily="18" charset="0"/>
                        </a:rPr>
                        <m:t>𝐷𝑄𝑅</m:t>
                      </m:r>
                      <m:r>
                        <a:rPr lang="de-DE" sz="1000" b="0" i="1" smtClean="0">
                          <a:latin typeface="Cambria Math" panose="02040503050406030204" pitchFamily="18" charset="0"/>
                        </a:rPr>
                        <m:t>=</m:t>
                      </m:r>
                      <m:f>
                        <m:fPr>
                          <m:ctrlPr>
                            <a:rPr lang="de-DE" sz="1000" b="0" i="1" smtClean="0">
                              <a:latin typeface="Cambria Math" panose="02040503050406030204" pitchFamily="18" charset="0"/>
                            </a:rPr>
                          </m:ctrlPr>
                        </m:fPr>
                        <m:num>
                          <m:r>
                            <a:rPr lang="de-DE" sz="1000" i="1">
                              <a:latin typeface="Cambria Math" panose="02040503050406030204" pitchFamily="18" charset="0"/>
                            </a:rPr>
                            <m:t>𝑇𝑒𝑅</m:t>
                          </m:r>
                          <m:r>
                            <a:rPr lang="de-DE" sz="1000" i="1">
                              <a:latin typeface="Cambria Math" panose="02040503050406030204" pitchFamily="18" charset="0"/>
                            </a:rPr>
                            <m:t>+</m:t>
                          </m:r>
                          <m:r>
                            <a:rPr lang="de-DE" sz="1000" i="1">
                              <a:latin typeface="Cambria Math" panose="02040503050406030204" pitchFamily="18" charset="0"/>
                            </a:rPr>
                            <m:t>𝐺𝑒𝑅</m:t>
                          </m:r>
                          <m:r>
                            <a:rPr lang="de-DE" sz="1000" i="1">
                              <a:latin typeface="Cambria Math" panose="02040503050406030204" pitchFamily="18" charset="0"/>
                            </a:rPr>
                            <m:t>+</m:t>
                          </m:r>
                          <m:r>
                            <a:rPr lang="de-DE" sz="1000" i="1">
                              <a:latin typeface="Cambria Math" panose="02040503050406030204" pitchFamily="18" charset="0"/>
                            </a:rPr>
                            <m:t>𝑇𝑖𝑅</m:t>
                          </m:r>
                        </m:num>
                        <m:den>
                          <m:r>
                            <a:rPr lang="de-DE" sz="1000" b="0" i="1" smtClean="0">
                              <a:latin typeface="Cambria Math" panose="02040503050406030204" pitchFamily="18" charset="0"/>
                            </a:rPr>
                            <m:t>3</m:t>
                          </m:r>
                        </m:den>
                      </m:f>
                    </m:oMath>
                  </m:oMathPara>
                </a14:m>
                <a:endParaRPr lang="en-US" sz="1000" dirty="0"/>
              </a:p>
            </p:txBody>
          </p:sp>
        </mc:Choice>
        <mc:Fallback xmlns="">
          <p:sp>
            <p:nvSpPr>
              <p:cNvPr id="7" name="Textfeld 17">
                <a:extLst>
                  <a:ext uri="{FF2B5EF4-FFF2-40B4-BE49-F238E27FC236}">
                    <a16:creationId xmlns:a16="http://schemas.microsoft.com/office/drawing/2014/main" id="{2629BFD1-E941-5011-DC9C-D626AD4653C0}"/>
                  </a:ext>
                </a:extLst>
              </p:cNvPr>
              <p:cNvSpPr txBox="1">
                <a:spLocks noRot="1" noChangeAspect="1" noMove="1" noResize="1" noEditPoints="1" noAdjustHandles="1" noChangeArrowheads="1" noChangeShapeType="1" noTextEdit="1"/>
              </p:cNvSpPr>
              <p:nvPr/>
            </p:nvSpPr>
            <p:spPr>
              <a:xfrm>
                <a:off x="6536307" y="5364233"/>
                <a:ext cx="1421799" cy="289118"/>
              </a:xfrm>
              <a:prstGeom prst="rect">
                <a:avLst/>
              </a:prstGeom>
              <a:blipFill>
                <a:blip r:embed="rId2"/>
                <a:stretch>
                  <a:fillRect l="-2575" t="-2128" r="-2146" b="-1489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feld 17">
                <a:extLst>
                  <a:ext uri="{FF2B5EF4-FFF2-40B4-BE49-F238E27FC236}">
                    <a16:creationId xmlns:a16="http://schemas.microsoft.com/office/drawing/2014/main" id="{FB66E9F2-725D-E472-E659-6E1C44476082}"/>
                  </a:ext>
                </a:extLst>
              </p:cNvPr>
              <p:cNvSpPr txBox="1"/>
              <p:nvPr/>
            </p:nvSpPr>
            <p:spPr>
              <a:xfrm>
                <a:off x="9274034" y="5371375"/>
                <a:ext cx="1421799" cy="289118"/>
              </a:xfrm>
              <a:prstGeom prst="rect">
                <a:avLst/>
              </a:prstGeom>
              <a:noFill/>
            </p:spPr>
            <p:txBody>
              <a:bodyPr wrap="none" lIns="0" tIns="0" rIns="0" bIns="0" rtlCol="0">
                <a:spAutoFit/>
              </a:bodyPr>
              <a:lstStyle>
                <a:defPPr>
                  <a:defRPr lang="en-BE"/>
                </a:defPPr>
                <a:lvl1pPr>
                  <a:defRPr sz="1000" b="0" i="1">
                    <a:latin typeface="Cambria Math" panose="02040503050406030204" pitchFamily="18" charset="0"/>
                  </a:defRPr>
                </a:lvl1pPr>
              </a:lstStyle>
              <a:p>
                <a:pPr/>
                <a14:m>
                  <m:oMathPara xmlns:m="http://schemas.openxmlformats.org/officeDocument/2006/math">
                    <m:oMathParaPr>
                      <m:jc m:val="centerGroup"/>
                    </m:oMathParaPr>
                    <m:oMath xmlns:m="http://schemas.openxmlformats.org/officeDocument/2006/math">
                      <m:r>
                        <a:rPr lang="de-DE" smtClean="0">
                          <a:latin typeface="Cambria Math" panose="02040503050406030204" pitchFamily="18" charset="0"/>
                        </a:rPr>
                        <m:t>𝐷𝑄𝑅</m:t>
                      </m:r>
                      <m:r>
                        <a:rPr lang="de-DE" smtClean="0">
                          <a:latin typeface="Cambria Math" panose="02040503050406030204" pitchFamily="18" charset="0"/>
                        </a:rPr>
                        <m:t>=</m:t>
                      </m:r>
                      <m:f>
                        <m:fPr>
                          <m:ctrlPr>
                            <a:rPr lang="de-DE" i="1">
                              <a:latin typeface="Cambria Math" panose="02040503050406030204" pitchFamily="18" charset="0"/>
                            </a:rPr>
                          </m:ctrlPr>
                        </m:fPr>
                        <m:num>
                          <m:r>
                            <a:rPr lang="de-DE">
                              <a:latin typeface="Cambria Math" panose="02040503050406030204" pitchFamily="18" charset="0"/>
                            </a:rPr>
                            <m:t>𝑇𝑒𝑅</m:t>
                          </m:r>
                          <m:r>
                            <a:rPr lang="de-DE">
                              <a:latin typeface="Cambria Math" panose="02040503050406030204" pitchFamily="18" charset="0"/>
                            </a:rPr>
                            <m:t>+</m:t>
                          </m:r>
                          <m:r>
                            <a:rPr lang="de-DE">
                              <a:latin typeface="Cambria Math" panose="02040503050406030204" pitchFamily="18" charset="0"/>
                            </a:rPr>
                            <m:t>𝐺𝑒𝑅</m:t>
                          </m:r>
                          <m:r>
                            <a:rPr lang="de-DE">
                              <a:latin typeface="Cambria Math" panose="02040503050406030204" pitchFamily="18" charset="0"/>
                            </a:rPr>
                            <m:t>+</m:t>
                          </m:r>
                          <m:r>
                            <a:rPr lang="de-DE">
                              <a:latin typeface="Cambria Math" panose="02040503050406030204" pitchFamily="18" charset="0"/>
                            </a:rPr>
                            <m:t>𝑇𝑖𝑅</m:t>
                          </m:r>
                        </m:num>
                        <m:den>
                          <m:r>
                            <a:rPr lang="de-DE" b="0" i="1" smtClean="0">
                              <a:latin typeface="Cambria Math" panose="02040503050406030204" pitchFamily="18" charset="0"/>
                            </a:rPr>
                            <m:t>3</m:t>
                          </m:r>
                        </m:den>
                      </m:f>
                    </m:oMath>
                  </m:oMathPara>
                </a14:m>
                <a:endParaRPr lang="en-US" dirty="0"/>
              </a:p>
            </p:txBody>
          </p:sp>
        </mc:Choice>
        <mc:Fallback xmlns="">
          <p:sp>
            <p:nvSpPr>
              <p:cNvPr id="10" name="Textfeld 17">
                <a:extLst>
                  <a:ext uri="{FF2B5EF4-FFF2-40B4-BE49-F238E27FC236}">
                    <a16:creationId xmlns:a16="http://schemas.microsoft.com/office/drawing/2014/main" id="{FB66E9F2-725D-E472-E659-6E1C44476082}"/>
                  </a:ext>
                </a:extLst>
              </p:cNvPr>
              <p:cNvSpPr txBox="1">
                <a:spLocks noRot="1" noChangeAspect="1" noMove="1" noResize="1" noEditPoints="1" noAdjustHandles="1" noChangeArrowheads="1" noChangeShapeType="1" noTextEdit="1"/>
              </p:cNvSpPr>
              <p:nvPr/>
            </p:nvSpPr>
            <p:spPr>
              <a:xfrm>
                <a:off x="9274034" y="5371375"/>
                <a:ext cx="1421799" cy="289118"/>
              </a:xfrm>
              <a:prstGeom prst="rect">
                <a:avLst/>
              </a:prstGeom>
              <a:blipFill>
                <a:blip r:embed="rId3"/>
                <a:stretch>
                  <a:fillRect l="-2564" t="-2083" r="-1709" b="-14583"/>
                </a:stretch>
              </a:blipFill>
            </p:spPr>
            <p:txBody>
              <a:bodyPr/>
              <a:lstStyle/>
              <a:p>
                <a:r>
                  <a:rPr lang="en-US">
                    <a:noFill/>
                  </a:rPr>
                  <a:t> </a:t>
                </a:r>
              </a:p>
            </p:txBody>
          </p:sp>
        </mc:Fallback>
      </mc:AlternateContent>
    </p:spTree>
    <p:extLst>
      <p:ext uri="{BB962C8B-B14F-4D97-AF65-F5344CB8AC3E}">
        <p14:creationId xmlns:p14="http://schemas.microsoft.com/office/powerpoint/2010/main" val="34799501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E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gAAAAAAAAAFAAAACQAAAF9pZD0kLl9pZAEDAAAAAAADAAAAAQADAAAAIwAAAENvbWJpSW5kZXg9JC5OYW1lICsgJ18nICsgJC5WZXJzaW9uAQQAAAAAAAQAAAABAAQ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AMBAQEBAQEBAQEBAQEBAQIAAAAAAAAAAwAAAAMAAAAA/////wQAGwwAAAAAAAAAAAAAIAD///////////////8AAAD///////////////8DAAAAAwD///////8DAAAAAwD///////8DAAAAAwD///////8DAAAAAwD///////////////////////////////////////////////////////////////////////////////////////////////////////////////////////////////////////////////////////////////////////////////////////////////////////////////////////////////////////////////////////////////////////////////////////////////////////////////////////////////////////////////////////////////////////////////////////////////////////////////////////////////////////////////////////////////8BACAA////////////////AAAO////////AwAAAAIA////////////////////////////////////////////////////////////////////////////////////////////////////////////////////////////////////////////////////////////////////////////////////////////////////////////////////////////////////////////////////////////////////////////////////////////////////////////////////////////////////////////////////////////////////////////////////////////////////////////////////////////////////////////////////////////////////////////////////////////////////////////////////////AgACAP///////wQAAAACABAAC66LQ72VfWZPhcyIty4n9CkFAAAAAAADAAAAAwADAAAAAQADAAAAAwD///////8DAAQA////////BAAAAAMAEAALwlUzf2mMz0OIJi/sOeaS+QUAAAABAAMAAAAAAAMAAAACAAMAAAAAAAMAAAACAAMAAAAAAP///////wMAAAAAAP///////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8EAPwLAAAAAAAAAAAAACAB////////////////AAAA////////////////BAAAAAMA////////BAAAAAMA////////BAAAAAMA////////////////////////////////////////////////////////////////////////////////////////////////////////////////////////////////////////////////////////////////////////////////////////////////////////////////////////////////////////////////////////////////////////////////////////////////////////////////////////////////////////////////////////////////////////////////////////////////////////////////////////////////////////////////////////////////////////////////AQAgAf///////////////wAADv///////wQAAAACAP///////////////////////////////////////////////////////////////////////////////////////////////////////////////////////////////////////////////////////////////////////////////////////////////////////////////////////////////////////////////////////////////////////////////////////////////////////////////////////////////////////////////////////////////////////////////////////////////////////////////////////////////////////////////////////////////////////////////////////////////////////////////////////wIAAwEDAAAAAgD///////8aAAZMaW5rZWRTaGFwZXNEYXRhUHJvcGVydHlfMAUAAAAAAAQAAAADAAQAAAABAAQAAAADAP///////wQAAAADAP///////wMAAwEDAAAAAwD///////8lAAZMaW5rZWRTaGFwZVByZXNlbnRhdGlvblNldHRpbmdzRGF0YV8wBQAAAAEABAAAAAAABAAAAAIABAAAAAAABAAAAAIABAAAAAAABA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AgC3DgAAAAAAAAAAAAD/////gwCDAAAABV9pZAAQAAAABK6LQ72VfWZPhcyIty4n9CkDRGF0YQAbAAAABExpbmtlZFNoYXBlRGF0YQAFAAAAAAACTmFtZQAZAAAATGlua2VkU2hhcGVzRGF0YVByb3BlcnR5ABBWZXJzaW9uAAAAAAAJTGFzdFdyaXRlACJq7oGQAQAAAAEA/////50AnQAAAAVfaWQAEAAAAATCVTN/aYzPQ4gmL+w55pL5A0RhdGEAKgAAAAhQcmVzZW50YXRpb25TY2FubmVkRm9yTGlua2VkU2hhcGVzAAEAAk5hbWUAJAAAAExpbmtlZFNoYXBlUHJlc2VudGF0aW9uU2V0dGluZ3NEYXRhABBWZXJzaW9uAAAAAAAJTGFzdFdyaXRlAEFq7oGQA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B_LENGTH" val="24576"/>
  <p:tag name="EE4P_STYLE_ID" val="6cd991bf-f022-4378-96e7-2c338aeb3f5a"/>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Custom Design">
  <a:themeElements>
    <a:clrScheme name="Custom 1">
      <a:dk1>
        <a:srgbClr val="67737A"/>
      </a:dk1>
      <a:lt1>
        <a:srgbClr val="FFFFFF"/>
      </a:lt1>
      <a:dk2>
        <a:srgbClr val="66737A"/>
      </a:dk2>
      <a:lt2>
        <a:srgbClr val="EEEBE0"/>
      </a:lt2>
      <a:accent1>
        <a:srgbClr val="DBE5F1"/>
      </a:accent1>
      <a:accent2>
        <a:srgbClr val="B8CBE4"/>
      </a:accent2>
      <a:accent3>
        <a:srgbClr val="95B2D7"/>
      </a:accent3>
      <a:accent4>
        <a:srgbClr val="365F92"/>
      </a:accent4>
      <a:accent5>
        <a:srgbClr val="244060"/>
      </a:accent5>
      <a:accent6>
        <a:srgbClr val="0F1F5F"/>
      </a:accent6>
      <a:hlink>
        <a:srgbClr val="22578E"/>
      </a:hlink>
      <a:folHlink>
        <a:srgbClr val="22578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Custom 2">
      <a:dk1>
        <a:srgbClr val="667379"/>
      </a:dk1>
      <a:lt1>
        <a:srgbClr val="FFFFFF"/>
      </a:lt1>
      <a:dk2>
        <a:srgbClr val="667279"/>
      </a:dk2>
      <a:lt2>
        <a:srgbClr val="EEEBE1"/>
      </a:lt2>
      <a:accent1>
        <a:srgbClr val="DBE4F0"/>
      </a:accent1>
      <a:accent2>
        <a:srgbClr val="B7CCE4"/>
      </a:accent2>
      <a:accent3>
        <a:srgbClr val="95B2D7"/>
      </a:accent3>
      <a:accent4>
        <a:srgbClr val="355F92"/>
      </a:accent4>
      <a:accent5>
        <a:srgbClr val="233F60"/>
      </a:accent5>
      <a:accent6>
        <a:srgbClr val="0F1F5F"/>
      </a:accent6>
      <a:hlink>
        <a:srgbClr val="22578E"/>
      </a:hlink>
      <a:folHlink>
        <a:srgbClr val="22578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Custom 2">
      <a:dk1>
        <a:srgbClr val="667379"/>
      </a:dk1>
      <a:lt1>
        <a:srgbClr val="FFFFFF"/>
      </a:lt1>
      <a:dk2>
        <a:srgbClr val="667279"/>
      </a:dk2>
      <a:lt2>
        <a:srgbClr val="EEEBE1"/>
      </a:lt2>
      <a:accent1>
        <a:srgbClr val="DBE4F0"/>
      </a:accent1>
      <a:accent2>
        <a:srgbClr val="B7CCE4"/>
      </a:accent2>
      <a:accent3>
        <a:srgbClr val="95B2D7"/>
      </a:accent3>
      <a:accent4>
        <a:srgbClr val="355F92"/>
      </a:accent4>
      <a:accent5>
        <a:srgbClr val="233F60"/>
      </a:accent5>
      <a:accent6>
        <a:srgbClr val="0F1F5F"/>
      </a:accent6>
      <a:hlink>
        <a:srgbClr val="22578E"/>
      </a:hlink>
      <a:folHlink>
        <a:srgbClr val="22578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Custom 2">
      <a:dk1>
        <a:srgbClr val="667379"/>
      </a:dk1>
      <a:lt1>
        <a:srgbClr val="FFFFFF"/>
      </a:lt1>
      <a:dk2>
        <a:srgbClr val="667279"/>
      </a:dk2>
      <a:lt2>
        <a:srgbClr val="EEEBE1"/>
      </a:lt2>
      <a:accent1>
        <a:srgbClr val="DBE4F0"/>
      </a:accent1>
      <a:accent2>
        <a:srgbClr val="B7CCE4"/>
      </a:accent2>
      <a:accent3>
        <a:srgbClr val="95B2D7"/>
      </a:accent3>
      <a:accent4>
        <a:srgbClr val="355F92"/>
      </a:accent4>
      <a:accent5>
        <a:srgbClr val="233F60"/>
      </a:accent5>
      <a:accent6>
        <a:srgbClr val="0F1F5F"/>
      </a:accent6>
      <a:hlink>
        <a:srgbClr val="22578E"/>
      </a:hlink>
      <a:folHlink>
        <a:srgbClr val="22578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03ACBC005CC414B876FF88E3739E714" ma:contentTypeVersion="11" ma:contentTypeDescription="Create a new document." ma:contentTypeScope="" ma:versionID="eff3653e58d36d64fb9fa522bc813c80">
  <xsd:schema xmlns:xsd="http://www.w3.org/2001/XMLSchema" xmlns:xs="http://www.w3.org/2001/XMLSchema" xmlns:p="http://schemas.microsoft.com/office/2006/metadata/properties" xmlns:ns2="1f3d610c-427f-4531-b1ea-92de23848c24" xmlns:ns3="4760d82e-6273-4b4c-bda7-14ec856544c4" targetNamespace="http://schemas.microsoft.com/office/2006/metadata/properties" ma:root="true" ma:fieldsID="92282c7ce3e311d13ae77844aeaee2c0" ns2:_="" ns3:_="">
    <xsd:import namespace="1f3d610c-427f-4531-b1ea-92de23848c24"/>
    <xsd:import namespace="4760d82e-6273-4b4c-bda7-14ec856544c4"/>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SearchPropertie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3d610c-427f-4531-b1ea-92de23848c2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61535f45-074a-4eaf-b5ce-0ad645dc0277"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MediaServiceDateTaken" ma:index="18"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760d82e-6273-4b4c-bda7-14ec856544c4"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52545181-b30f-4a3e-9d65-92059644a4fc}" ma:internalName="TaxCatchAll" ma:showField="CatchAllData" ma:web="4760d82e-6273-4b4c-bda7-14ec856544c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f3d610c-427f-4531-b1ea-92de23848c24">
      <Terms xmlns="http://schemas.microsoft.com/office/infopath/2007/PartnerControls"/>
    </lcf76f155ced4ddcb4097134ff3c332f>
    <TaxCatchAll xmlns="4760d82e-6273-4b4c-bda7-14ec856544c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63EED21-10DF-4E66-B10B-AB5DD6083E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f3d610c-427f-4531-b1ea-92de23848c24"/>
    <ds:schemaRef ds:uri="4760d82e-6273-4b4c-bda7-14ec856544c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8E7E649-7F49-4D96-8C5E-4178BDC94744}">
  <ds:schemaRefs>
    <ds:schemaRef ds:uri="10e0424e-6501-4130-869e-c8db561ba566"/>
    <ds:schemaRef ds:uri="1f3d610c-427f-4531-b1ea-92de23848c24"/>
    <ds:schemaRef ds:uri="4760d82e-6273-4b4c-bda7-14ec856544c4"/>
    <ds:schemaRef ds:uri="7699816a-00b6-46a7-98c9-d45fd6239de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6A052DF6-5056-4FCC-B8B2-EC9C56AA055D}">
  <ds:schemaRefs>
    <ds:schemaRef ds:uri="http://schemas.microsoft.com/sharepoint/v3/contenttype/forms"/>
  </ds:schemaRefs>
</ds:datastoreItem>
</file>

<file path=docMetadata/LabelInfo.xml><?xml version="1.0" encoding="utf-8"?>
<clbl:labelList xmlns:clbl="http://schemas.microsoft.com/office/2020/mipLabelMetadata">
  <clbl:label id="{6006a9c5-d130-408c-bc8e-3b5ecdb17aa0}" enabled="1" method="Standard" siteId="{8d4b558f-7b2e-40ba-ad1f-e04d79e6265a}" removed="0"/>
</clbl:labelList>
</file>

<file path=docProps/app.xml><?xml version="1.0" encoding="utf-8"?>
<Properties xmlns="http://schemas.openxmlformats.org/officeDocument/2006/extended-properties" xmlns:vt="http://schemas.openxmlformats.org/officeDocument/2006/docPropsVTypes">
  <TotalTime>0</TotalTime>
  <Words>561</Words>
  <Application>Microsoft Office PowerPoint</Application>
  <PresentationFormat>Widescreen</PresentationFormat>
  <Paragraphs>134</Paragraphs>
  <Slides>7</Slides>
  <Notes>3</Notes>
  <HiddenSlides>0</HiddenSlides>
  <MMClips>0</MMClips>
  <ScaleCrop>false</ScaleCrop>
  <HeadingPairs>
    <vt:vector size="8" baseType="variant">
      <vt:variant>
        <vt:lpstr>Fonts Used</vt:lpstr>
      </vt:variant>
      <vt:variant>
        <vt:i4>10</vt:i4>
      </vt:variant>
      <vt:variant>
        <vt:lpstr>Theme</vt:lpstr>
      </vt:variant>
      <vt:variant>
        <vt:i4>4</vt:i4>
      </vt:variant>
      <vt:variant>
        <vt:lpstr>Embedded OLE Servers</vt:lpstr>
      </vt:variant>
      <vt:variant>
        <vt:i4>1</vt:i4>
      </vt:variant>
      <vt:variant>
        <vt:lpstr>Slide Titles</vt:lpstr>
      </vt:variant>
      <vt:variant>
        <vt:i4>7</vt:i4>
      </vt:variant>
    </vt:vector>
  </HeadingPairs>
  <TitlesOfParts>
    <vt:vector size="22" baseType="lpstr">
      <vt:lpstr>Arial</vt:lpstr>
      <vt:lpstr>Calibri</vt:lpstr>
      <vt:lpstr>Calibri Light</vt:lpstr>
      <vt:lpstr>Cambria Math</vt:lpstr>
      <vt:lpstr>Courier New</vt:lpstr>
      <vt:lpstr>Manrope Light</vt:lpstr>
      <vt:lpstr>Raleway</vt:lpstr>
      <vt:lpstr>Segoe UI</vt:lpstr>
      <vt:lpstr>Tahoma</vt:lpstr>
      <vt:lpstr>Wingdings</vt:lpstr>
      <vt:lpstr>Custom Design</vt:lpstr>
      <vt:lpstr>Office Theme</vt:lpstr>
      <vt:lpstr>1_Office Theme</vt:lpstr>
      <vt:lpstr>2_Office Theme</vt:lpstr>
      <vt:lpstr>think-cell Folie</vt:lpstr>
      <vt:lpstr>Secondary LCA data selection</vt:lpstr>
      <vt:lpstr>Overview data set selection criteria</vt:lpstr>
      <vt:lpstr>Criteria for Secondary Datasets</vt:lpstr>
      <vt:lpstr>Data set selection criteria</vt:lpstr>
      <vt:lpstr>Data set selection criteria</vt:lpstr>
      <vt:lpstr>Decision Tree DATA SET</vt:lpstr>
      <vt:lpstr>Secondary  DATA  metrics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Maria Barahona</dc:creator>
  <cp:lastModifiedBy>Kircher, Andreas03</cp:lastModifiedBy>
  <cp:revision>12</cp:revision>
  <dcterms:created xsi:type="dcterms:W3CDTF">2024-02-06T10:17:46Z</dcterms:created>
  <dcterms:modified xsi:type="dcterms:W3CDTF">2024-09-10T13:09:26Z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0x010100D03ACBC005CC414B876FF88E3739E714</vt:lpwstr>
  </property>
  <property fmtid="{D5CDD505-2E9C-101B-9397-08002B2CF9AE}" pid="3" name="MediaServiceImageTags">
    <vt:lpwstr/>
  </property>
  <property fmtid="{D5CDD505-2E9C-101B-9397-08002B2CF9AE}" pid="4" name="MSIP_Label_7294a1c8-9899-41e7-8f6e-8b1b3c79592a_Enabled">
    <vt:lpwstr>true</vt:lpwstr>
  </property>
  <property fmtid="{D5CDD505-2E9C-101B-9397-08002B2CF9AE}" pid="5" name="MSIP_Label_7294a1c8-9899-41e7-8f6e-8b1b3c79592a_SetDate">
    <vt:lpwstr>2024-06-28T10:17:29Z</vt:lpwstr>
  </property>
  <property fmtid="{D5CDD505-2E9C-101B-9397-08002B2CF9AE}" pid="6" name="MSIP_Label_7294a1c8-9899-41e7-8f6e-8b1b3c79592a_Method">
    <vt:lpwstr>Privileged</vt:lpwstr>
  </property>
  <property fmtid="{D5CDD505-2E9C-101B-9397-08002B2CF9AE}" pid="7" name="MSIP_Label_7294a1c8-9899-41e7-8f6e-8b1b3c79592a_Name">
    <vt:lpwstr>Internal sub2 (no marking)</vt:lpwstr>
  </property>
  <property fmtid="{D5CDD505-2E9C-101B-9397-08002B2CF9AE}" pid="8" name="MSIP_Label_7294a1c8-9899-41e7-8f6e-8b1b3c79592a_SiteId">
    <vt:lpwstr>eb70b763-b6d7-4486-8555-8831709a784e</vt:lpwstr>
  </property>
  <property fmtid="{D5CDD505-2E9C-101B-9397-08002B2CF9AE}" pid="9" name="MSIP_Label_7294a1c8-9899-41e7-8f6e-8b1b3c79592a_ActionId">
    <vt:lpwstr>73c697d5-f137-4884-85a5-565d99a1a4d2</vt:lpwstr>
  </property>
  <property fmtid="{D5CDD505-2E9C-101B-9397-08002B2CF9AE}" pid="10" name="MSIP_Label_7294a1c8-9899-41e7-8f6e-8b1b3c79592a_ContentBits">
    <vt:lpwstr>0</vt:lpwstr>
  </property>
  <property fmtid="{D5CDD505-2E9C-101B-9397-08002B2CF9AE}" pid="11" name="ClassificationContentMarkingFooterLocations">
    <vt:lpwstr>Custom Design:4\Office Theme:16\1_Office Theme:16</vt:lpwstr>
  </property>
  <property fmtid="{D5CDD505-2E9C-101B-9397-08002B2CF9AE}" pid="12" name="ClassificationContentMarkingFooterText">
    <vt:lpwstr>Internal</vt:lpwstr>
  </property>
  <property fmtid="{D5CDD505-2E9C-101B-9397-08002B2CF9AE}" pid="13" name="MSIP_Label_e798273d-f5aa-46da-8e10-241f6dcd5f2d_Enabled">
    <vt:lpwstr>true</vt:lpwstr>
  </property>
  <property fmtid="{D5CDD505-2E9C-101B-9397-08002B2CF9AE}" pid="14" name="MSIP_Label_e798273d-f5aa-46da-8e10-241f6dcd5f2d_SetDate">
    <vt:lpwstr>2024-07-08T13:00:41Z</vt:lpwstr>
  </property>
  <property fmtid="{D5CDD505-2E9C-101B-9397-08002B2CF9AE}" pid="15" name="MSIP_Label_e798273d-f5aa-46da-8e10-241f6dcd5f2d_Method">
    <vt:lpwstr>Standard</vt:lpwstr>
  </property>
  <property fmtid="{D5CDD505-2E9C-101B-9397-08002B2CF9AE}" pid="16" name="MSIP_Label_e798273d-f5aa-46da-8e10-241f6dcd5f2d_Name">
    <vt:lpwstr>e798273d-f5aa-46da-8e10-241f6dcd5f2d</vt:lpwstr>
  </property>
  <property fmtid="{D5CDD505-2E9C-101B-9397-08002B2CF9AE}" pid="17" name="MSIP_Label_e798273d-f5aa-46da-8e10-241f6dcd5f2d_SiteId">
    <vt:lpwstr>c760270c-f3da-4cfa-9737-03808ef5579f</vt:lpwstr>
  </property>
  <property fmtid="{D5CDD505-2E9C-101B-9397-08002B2CF9AE}" pid="18" name="MSIP_Label_e798273d-f5aa-46da-8e10-241f6dcd5f2d_ActionId">
    <vt:lpwstr>162c5b1a-5a52-4dff-8c94-76cc1182b7e8</vt:lpwstr>
  </property>
  <property fmtid="{D5CDD505-2E9C-101B-9397-08002B2CF9AE}" pid="19" name="MSIP_Label_e798273d-f5aa-46da-8e10-241f6dcd5f2d_ContentBits">
    <vt:lpwstr>0</vt:lpwstr>
  </property>
</Properties>
</file>