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32"/>
  </p:notesMasterIdLst>
  <p:handoutMasterIdLst>
    <p:handoutMasterId r:id="rId33"/>
  </p:handoutMasterIdLst>
  <p:sldIdLst>
    <p:sldId id="385" r:id="rId5"/>
    <p:sldId id="386" r:id="rId6"/>
    <p:sldId id="398" r:id="rId7"/>
    <p:sldId id="402" r:id="rId8"/>
    <p:sldId id="387" r:id="rId9"/>
    <p:sldId id="403" r:id="rId10"/>
    <p:sldId id="409" r:id="rId11"/>
    <p:sldId id="405" r:id="rId12"/>
    <p:sldId id="410" r:id="rId13"/>
    <p:sldId id="411" r:id="rId14"/>
    <p:sldId id="407" r:id="rId15"/>
    <p:sldId id="413" r:id="rId16"/>
    <p:sldId id="412" r:id="rId17"/>
    <p:sldId id="416" r:id="rId18"/>
    <p:sldId id="417" r:id="rId19"/>
    <p:sldId id="414" r:id="rId20"/>
    <p:sldId id="419" r:id="rId21"/>
    <p:sldId id="423" r:id="rId22"/>
    <p:sldId id="424" r:id="rId23"/>
    <p:sldId id="425" r:id="rId24"/>
    <p:sldId id="421" r:id="rId25"/>
    <p:sldId id="422" r:id="rId26"/>
    <p:sldId id="415" r:id="rId27"/>
    <p:sldId id="426" r:id="rId28"/>
    <p:sldId id="400" r:id="rId29"/>
    <p:sldId id="418" r:id="rId30"/>
    <p:sldId id="40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3" pos="4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uteu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DFDF"/>
    <a:srgbClr val="ED7D31"/>
    <a:srgbClr val="588938"/>
    <a:srgbClr val="48702E"/>
    <a:srgbClr val="FFFFFF"/>
    <a:srgbClr val="375623"/>
    <a:srgbClr val="E4D17F"/>
    <a:srgbClr val="D5D99A"/>
    <a:srgbClr val="D24726"/>
    <a:srgbClr val="B74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560"/>
  </p:normalViewPr>
  <p:slideViewPr>
    <p:cSldViewPr snapToGrid="0">
      <p:cViewPr>
        <p:scale>
          <a:sx n="70" d="100"/>
          <a:sy n="70" d="100"/>
        </p:scale>
        <p:origin x="496" y="108"/>
      </p:cViewPr>
      <p:guideLst>
        <p:guide orient="horz" pos="2880"/>
        <p:guide pos="48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403" y="28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42B021-2884-47AB-80E8-1B06E5292B1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84CD3A-EC52-45F4-8DB1-02C5688F2337}">
      <dgm:prSet phldrT="[Text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dirty="0"/>
            <a:t>ADS Regulatory readiness</a:t>
          </a:r>
        </a:p>
      </dgm:t>
    </dgm:pt>
    <dgm:pt modelId="{B6BB37AD-9EE6-4D4C-8A18-1A5612EB34E9}" type="parTrans" cxnId="{50C9CE5D-9221-4BD7-8202-6CEAD63BB02A}">
      <dgm:prSet/>
      <dgm:spPr/>
      <dgm:t>
        <a:bodyPr/>
        <a:lstStyle/>
        <a:p>
          <a:endParaRPr lang="en-US"/>
        </a:p>
      </dgm:t>
    </dgm:pt>
    <dgm:pt modelId="{77BE617A-8A30-4501-9802-4DBC22B83F94}" type="sibTrans" cxnId="{50C9CE5D-9221-4BD7-8202-6CEAD63BB02A}">
      <dgm:prSet/>
      <dgm:spPr/>
      <dgm:t>
        <a:bodyPr/>
        <a:lstStyle/>
        <a:p>
          <a:endParaRPr lang="en-US"/>
        </a:p>
      </dgm:t>
    </dgm:pt>
    <dgm:pt modelId="{CF3B3458-D266-4108-B106-417E41B9731A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>
              <a:solidFill>
                <a:schemeClr val="tx1">
                  <a:lumMod val="95000"/>
                  <a:lumOff val="5000"/>
                </a:schemeClr>
              </a:solidFill>
            </a:rPr>
            <a:t>Non-ADS Regulations</a:t>
          </a:r>
        </a:p>
      </dgm:t>
    </dgm:pt>
    <dgm:pt modelId="{3E1B7F69-FB04-487C-9F85-7D88CFEF4A61}" type="parTrans" cxnId="{1046A838-40C4-43AF-985F-EA09D187A7B6}">
      <dgm:prSet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9025182D-BCFD-4418-B3B2-9D0E7B12E406}" type="sibTrans" cxnId="{1046A838-40C4-43AF-985F-EA09D187A7B6}">
      <dgm:prSet/>
      <dgm:spPr/>
      <dgm:t>
        <a:bodyPr/>
        <a:lstStyle/>
        <a:p>
          <a:endParaRPr lang="en-US"/>
        </a:p>
      </dgm:t>
    </dgm:pt>
    <dgm:pt modelId="{52CFA293-7299-4131-B369-63A306A855DB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>
              <a:solidFill>
                <a:schemeClr val="tx1">
                  <a:lumMod val="95000"/>
                  <a:lumOff val="5000"/>
                </a:schemeClr>
              </a:solidFill>
            </a:rPr>
            <a:t>Relevant for ADS</a:t>
          </a:r>
        </a:p>
      </dgm:t>
    </dgm:pt>
    <dgm:pt modelId="{B1C068D8-E752-47D9-8442-A4F2EEF50374}" type="parTrans" cxnId="{7F27A02F-FF0C-4933-8E46-E9C7DE4EA167}">
      <dgm:prSet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07211EC7-3AF4-4DAE-A8D0-A83A2D9E7092}" type="sibTrans" cxnId="{7F27A02F-FF0C-4933-8E46-E9C7DE4EA167}">
      <dgm:prSet/>
      <dgm:spPr/>
      <dgm:t>
        <a:bodyPr/>
        <a:lstStyle/>
        <a:p>
          <a:endParaRPr lang="en-US"/>
        </a:p>
      </dgm:t>
    </dgm:pt>
    <dgm:pt modelId="{D8DE61EB-C581-402E-B362-44AC7D9AB619}">
      <dgm:prSet phldrT="[Text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dirty="0"/>
            <a:t>Not relevant for ADS</a:t>
          </a:r>
        </a:p>
      </dgm:t>
    </dgm:pt>
    <dgm:pt modelId="{6BB30790-42B1-4BB8-9ACC-44F50CD66434}" type="parTrans" cxnId="{6AFE3F4E-3FB5-4233-A4DA-41A734C70994}">
      <dgm:prSet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en-US"/>
        </a:p>
      </dgm:t>
    </dgm:pt>
    <dgm:pt modelId="{A288CB07-5705-4EDB-9669-2D98CB1E46D4}" type="sibTrans" cxnId="{6AFE3F4E-3FB5-4233-A4DA-41A734C70994}">
      <dgm:prSet/>
      <dgm:spPr/>
      <dgm:t>
        <a:bodyPr/>
        <a:lstStyle/>
        <a:p>
          <a:endParaRPr lang="en-US"/>
        </a:p>
      </dgm:t>
    </dgm:pt>
    <dgm:pt modelId="{417AB198-8E26-4F40-BDDF-1BC6EB2438D6}">
      <dgm:prSet phldrT="[Text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dirty="0"/>
            <a:t>ADS Regulations</a:t>
          </a:r>
        </a:p>
      </dgm:t>
    </dgm:pt>
    <dgm:pt modelId="{3BB07084-1A78-489B-A390-88C0C6C12703}" type="parTrans" cxnId="{B9EABA7B-3961-4FF8-977B-678E23A47512}">
      <dgm:prSet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en-US"/>
        </a:p>
      </dgm:t>
    </dgm:pt>
    <dgm:pt modelId="{39D1C55D-B068-4A97-A351-4472F4AABF72}" type="sibTrans" cxnId="{B9EABA7B-3961-4FF8-977B-678E23A47512}">
      <dgm:prSet/>
      <dgm:spPr/>
      <dgm:t>
        <a:bodyPr/>
        <a:lstStyle/>
        <a:p>
          <a:endParaRPr lang="en-US"/>
        </a:p>
      </dgm:t>
    </dgm:pt>
    <dgm:pt modelId="{DC6F3B9D-CCAE-4132-AFE1-E96FEE2FC7B2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>
              <a:solidFill>
                <a:schemeClr val="tx1">
                  <a:lumMod val="95000"/>
                  <a:lumOff val="5000"/>
                </a:schemeClr>
              </a:solidFill>
            </a:rPr>
            <a:t>Amendments needed</a:t>
          </a:r>
        </a:p>
      </dgm:t>
    </dgm:pt>
    <dgm:pt modelId="{85423256-B396-4169-A36B-A3C5A68D3201}" type="parTrans" cxnId="{865CF432-F495-44B6-8D1E-0AFFCF9D2077}">
      <dgm:prSet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1890A6E8-6432-495B-AB87-4EB8ED72B54D}" type="sibTrans" cxnId="{865CF432-F495-44B6-8D1E-0AFFCF9D2077}">
      <dgm:prSet/>
      <dgm:spPr/>
      <dgm:t>
        <a:bodyPr/>
        <a:lstStyle/>
        <a:p>
          <a:endParaRPr lang="en-US"/>
        </a:p>
      </dgm:t>
    </dgm:pt>
    <dgm:pt modelId="{90184362-C028-4842-A982-4C1C4DCC7BCB}">
      <dgm:prSet phldrT="[Text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dirty="0"/>
            <a:t>Amendments not needed</a:t>
          </a:r>
        </a:p>
      </dgm:t>
    </dgm:pt>
    <dgm:pt modelId="{B61F7AF3-391D-4874-84EB-FB05F98F6F00}" type="parTrans" cxnId="{CBC48C94-2F88-450D-9500-DA606A775738}">
      <dgm:prSet/>
      <dgm:spPr/>
      <dgm:t>
        <a:bodyPr/>
        <a:lstStyle/>
        <a:p>
          <a:endParaRPr lang="en-US"/>
        </a:p>
      </dgm:t>
    </dgm:pt>
    <dgm:pt modelId="{EE5AA1A8-979B-45E4-BB4D-CE52E3A270EC}" type="sibTrans" cxnId="{CBC48C94-2F88-450D-9500-DA606A775738}">
      <dgm:prSet/>
      <dgm:spPr/>
      <dgm:t>
        <a:bodyPr/>
        <a:lstStyle/>
        <a:p>
          <a:endParaRPr lang="en-US"/>
        </a:p>
      </dgm:t>
    </dgm:pt>
    <dgm:pt modelId="{8DFA350D-98E4-49F5-AABD-A5CD0406D3AC}" type="pres">
      <dgm:prSet presAssocID="{2642B021-2884-47AB-80E8-1B06E5292B1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163417F-EBF2-4ED0-977D-D228A8B1A908}" type="pres">
      <dgm:prSet presAssocID="{9984CD3A-EC52-45F4-8DB1-02C5688F2337}" presName="hierRoot1" presStyleCnt="0">
        <dgm:presLayoutVars>
          <dgm:hierBranch val="init"/>
        </dgm:presLayoutVars>
      </dgm:prSet>
      <dgm:spPr/>
    </dgm:pt>
    <dgm:pt modelId="{FF1DEBF6-6B36-4A2C-A075-0DC9321CDA02}" type="pres">
      <dgm:prSet presAssocID="{9984CD3A-EC52-45F4-8DB1-02C5688F2337}" presName="rootComposite1" presStyleCnt="0"/>
      <dgm:spPr/>
    </dgm:pt>
    <dgm:pt modelId="{1734C551-8562-4E2A-B7AB-244BA95B410C}" type="pres">
      <dgm:prSet presAssocID="{9984CD3A-EC52-45F4-8DB1-02C5688F2337}" presName="rootText1" presStyleLbl="node0" presStyleIdx="0" presStyleCnt="1" custScaleX="117297">
        <dgm:presLayoutVars>
          <dgm:chPref val="3"/>
        </dgm:presLayoutVars>
      </dgm:prSet>
      <dgm:spPr/>
    </dgm:pt>
    <dgm:pt modelId="{D9C2BE44-9B9C-44DC-B19A-51AAF77D1A91}" type="pres">
      <dgm:prSet presAssocID="{9984CD3A-EC52-45F4-8DB1-02C5688F2337}" presName="rootConnector1" presStyleLbl="node1" presStyleIdx="0" presStyleCnt="0"/>
      <dgm:spPr/>
    </dgm:pt>
    <dgm:pt modelId="{39507D63-8A22-4004-BFE2-A2E26797D069}" type="pres">
      <dgm:prSet presAssocID="{9984CD3A-EC52-45F4-8DB1-02C5688F2337}" presName="hierChild2" presStyleCnt="0"/>
      <dgm:spPr/>
    </dgm:pt>
    <dgm:pt modelId="{DA929213-E55D-40FE-9DD9-2912A40ADDA2}" type="pres">
      <dgm:prSet presAssocID="{3BB07084-1A78-489B-A390-88C0C6C12703}" presName="Name37" presStyleLbl="parChTrans1D2" presStyleIdx="0" presStyleCnt="2"/>
      <dgm:spPr/>
    </dgm:pt>
    <dgm:pt modelId="{BB1DCD38-6B48-4859-9C6A-83337E45E551}" type="pres">
      <dgm:prSet presAssocID="{417AB198-8E26-4F40-BDDF-1BC6EB2438D6}" presName="hierRoot2" presStyleCnt="0">
        <dgm:presLayoutVars>
          <dgm:hierBranch val="init"/>
        </dgm:presLayoutVars>
      </dgm:prSet>
      <dgm:spPr/>
    </dgm:pt>
    <dgm:pt modelId="{A2EC09BE-999C-423B-9C90-BC0F6310ADB2}" type="pres">
      <dgm:prSet presAssocID="{417AB198-8E26-4F40-BDDF-1BC6EB2438D6}" presName="rootComposite" presStyleCnt="0"/>
      <dgm:spPr/>
    </dgm:pt>
    <dgm:pt modelId="{86430F4F-EA68-4656-8768-6EDF88CF7ADF}" type="pres">
      <dgm:prSet presAssocID="{417AB198-8E26-4F40-BDDF-1BC6EB2438D6}" presName="rootText" presStyleLbl="node2" presStyleIdx="0" presStyleCnt="2">
        <dgm:presLayoutVars>
          <dgm:chPref val="3"/>
        </dgm:presLayoutVars>
      </dgm:prSet>
      <dgm:spPr/>
    </dgm:pt>
    <dgm:pt modelId="{31A36DB1-601D-49EA-8581-9B09B4D7AC5F}" type="pres">
      <dgm:prSet presAssocID="{417AB198-8E26-4F40-BDDF-1BC6EB2438D6}" presName="rootConnector" presStyleLbl="node2" presStyleIdx="0" presStyleCnt="2"/>
      <dgm:spPr/>
    </dgm:pt>
    <dgm:pt modelId="{A860A1CC-5D6C-45A3-8B90-A1CC6E8D2DDE}" type="pres">
      <dgm:prSet presAssocID="{417AB198-8E26-4F40-BDDF-1BC6EB2438D6}" presName="hierChild4" presStyleCnt="0"/>
      <dgm:spPr/>
    </dgm:pt>
    <dgm:pt modelId="{B2002820-59EC-4881-B7D2-60FBB43BD61D}" type="pres">
      <dgm:prSet presAssocID="{417AB198-8E26-4F40-BDDF-1BC6EB2438D6}" presName="hierChild5" presStyleCnt="0"/>
      <dgm:spPr/>
    </dgm:pt>
    <dgm:pt modelId="{0CC9B081-F119-482E-94EF-0C6110D3B725}" type="pres">
      <dgm:prSet presAssocID="{3E1B7F69-FB04-487C-9F85-7D88CFEF4A61}" presName="Name37" presStyleLbl="parChTrans1D2" presStyleIdx="1" presStyleCnt="2"/>
      <dgm:spPr/>
    </dgm:pt>
    <dgm:pt modelId="{47E35C59-DEE1-4859-B2B2-933E23491A0D}" type="pres">
      <dgm:prSet presAssocID="{CF3B3458-D266-4108-B106-417E41B9731A}" presName="hierRoot2" presStyleCnt="0">
        <dgm:presLayoutVars>
          <dgm:hierBranch val="init"/>
        </dgm:presLayoutVars>
      </dgm:prSet>
      <dgm:spPr/>
    </dgm:pt>
    <dgm:pt modelId="{B8411EC8-FD51-406E-9522-CBB7637E5199}" type="pres">
      <dgm:prSet presAssocID="{CF3B3458-D266-4108-B106-417E41B9731A}" presName="rootComposite" presStyleCnt="0"/>
      <dgm:spPr/>
    </dgm:pt>
    <dgm:pt modelId="{14525EEF-8349-41A7-8AAD-11791462EB11}" type="pres">
      <dgm:prSet presAssocID="{CF3B3458-D266-4108-B106-417E41B9731A}" presName="rootText" presStyleLbl="node2" presStyleIdx="1" presStyleCnt="2">
        <dgm:presLayoutVars>
          <dgm:chPref val="3"/>
        </dgm:presLayoutVars>
      </dgm:prSet>
      <dgm:spPr/>
    </dgm:pt>
    <dgm:pt modelId="{2FE9A4A7-963E-4476-8A20-7537D06CFC16}" type="pres">
      <dgm:prSet presAssocID="{CF3B3458-D266-4108-B106-417E41B9731A}" presName="rootConnector" presStyleLbl="node2" presStyleIdx="1" presStyleCnt="2"/>
      <dgm:spPr/>
    </dgm:pt>
    <dgm:pt modelId="{F0F335C6-68E9-4C8D-B68D-1D2A9CF99376}" type="pres">
      <dgm:prSet presAssocID="{CF3B3458-D266-4108-B106-417E41B9731A}" presName="hierChild4" presStyleCnt="0"/>
      <dgm:spPr/>
    </dgm:pt>
    <dgm:pt modelId="{DC1888C5-F144-4266-8F49-2CB2EB3032E9}" type="pres">
      <dgm:prSet presAssocID="{B1C068D8-E752-47D9-8442-A4F2EEF50374}" presName="Name37" presStyleLbl="parChTrans1D3" presStyleIdx="0" presStyleCnt="2"/>
      <dgm:spPr/>
    </dgm:pt>
    <dgm:pt modelId="{BAC84FE3-DF95-48EE-BD3B-EF11477CABFD}" type="pres">
      <dgm:prSet presAssocID="{52CFA293-7299-4131-B369-63A306A855DB}" presName="hierRoot2" presStyleCnt="0">
        <dgm:presLayoutVars>
          <dgm:hierBranch val="init"/>
        </dgm:presLayoutVars>
      </dgm:prSet>
      <dgm:spPr/>
    </dgm:pt>
    <dgm:pt modelId="{4BC3DB99-2E64-4F79-83D5-DF5B7820037C}" type="pres">
      <dgm:prSet presAssocID="{52CFA293-7299-4131-B369-63A306A855DB}" presName="rootComposite" presStyleCnt="0"/>
      <dgm:spPr/>
    </dgm:pt>
    <dgm:pt modelId="{E345AEAA-57FE-43FF-BE29-D661F1404A12}" type="pres">
      <dgm:prSet presAssocID="{52CFA293-7299-4131-B369-63A306A855DB}" presName="rootText" presStyleLbl="node3" presStyleIdx="0" presStyleCnt="2">
        <dgm:presLayoutVars>
          <dgm:chPref val="3"/>
        </dgm:presLayoutVars>
      </dgm:prSet>
      <dgm:spPr/>
    </dgm:pt>
    <dgm:pt modelId="{A77E97AB-CBC0-485C-83E3-F282444CE231}" type="pres">
      <dgm:prSet presAssocID="{52CFA293-7299-4131-B369-63A306A855DB}" presName="rootConnector" presStyleLbl="node3" presStyleIdx="0" presStyleCnt="2"/>
      <dgm:spPr/>
    </dgm:pt>
    <dgm:pt modelId="{EBC6F1FB-A7EA-4CBC-AB05-001C81931B8D}" type="pres">
      <dgm:prSet presAssocID="{52CFA293-7299-4131-B369-63A306A855DB}" presName="hierChild4" presStyleCnt="0"/>
      <dgm:spPr/>
    </dgm:pt>
    <dgm:pt modelId="{96E9C71A-C9BB-43BA-980B-EFD9A3AA4231}" type="pres">
      <dgm:prSet presAssocID="{85423256-B396-4169-A36B-A3C5A68D3201}" presName="Name37" presStyleLbl="parChTrans1D4" presStyleIdx="0" presStyleCnt="2"/>
      <dgm:spPr/>
    </dgm:pt>
    <dgm:pt modelId="{C2FA3D13-0F54-4EBC-8A3F-9884A1E65F0F}" type="pres">
      <dgm:prSet presAssocID="{DC6F3B9D-CCAE-4132-AFE1-E96FEE2FC7B2}" presName="hierRoot2" presStyleCnt="0">
        <dgm:presLayoutVars>
          <dgm:hierBranch val="init"/>
        </dgm:presLayoutVars>
      </dgm:prSet>
      <dgm:spPr/>
    </dgm:pt>
    <dgm:pt modelId="{4DF74D64-5A64-40EA-B672-FF7EAF503BD0}" type="pres">
      <dgm:prSet presAssocID="{DC6F3B9D-CCAE-4132-AFE1-E96FEE2FC7B2}" presName="rootComposite" presStyleCnt="0"/>
      <dgm:spPr/>
    </dgm:pt>
    <dgm:pt modelId="{A8D48C73-0FE7-4522-BF37-05DE3615D8DE}" type="pres">
      <dgm:prSet presAssocID="{DC6F3B9D-CCAE-4132-AFE1-E96FEE2FC7B2}" presName="rootText" presStyleLbl="node4" presStyleIdx="0" presStyleCnt="2">
        <dgm:presLayoutVars>
          <dgm:chPref val="3"/>
        </dgm:presLayoutVars>
      </dgm:prSet>
      <dgm:spPr/>
    </dgm:pt>
    <dgm:pt modelId="{C4E4577A-27CA-4399-8D97-3F93B40798F4}" type="pres">
      <dgm:prSet presAssocID="{DC6F3B9D-CCAE-4132-AFE1-E96FEE2FC7B2}" presName="rootConnector" presStyleLbl="node4" presStyleIdx="0" presStyleCnt="2"/>
      <dgm:spPr/>
    </dgm:pt>
    <dgm:pt modelId="{4D4834E4-BAD2-477E-B843-8448F4182420}" type="pres">
      <dgm:prSet presAssocID="{DC6F3B9D-CCAE-4132-AFE1-E96FEE2FC7B2}" presName="hierChild4" presStyleCnt="0"/>
      <dgm:spPr/>
    </dgm:pt>
    <dgm:pt modelId="{00FCAE60-E7E6-4F5B-910C-E9001D259390}" type="pres">
      <dgm:prSet presAssocID="{DC6F3B9D-CCAE-4132-AFE1-E96FEE2FC7B2}" presName="hierChild5" presStyleCnt="0"/>
      <dgm:spPr/>
    </dgm:pt>
    <dgm:pt modelId="{C1C908F6-34A6-4FFA-8165-982EE2F039E5}" type="pres">
      <dgm:prSet presAssocID="{B61F7AF3-391D-4874-84EB-FB05F98F6F00}" presName="Name37" presStyleLbl="parChTrans1D4" presStyleIdx="1" presStyleCnt="2"/>
      <dgm:spPr/>
    </dgm:pt>
    <dgm:pt modelId="{4BB51938-EE1A-42E6-A8E2-E6C3301E834A}" type="pres">
      <dgm:prSet presAssocID="{90184362-C028-4842-A982-4C1C4DCC7BCB}" presName="hierRoot2" presStyleCnt="0">
        <dgm:presLayoutVars>
          <dgm:hierBranch val="init"/>
        </dgm:presLayoutVars>
      </dgm:prSet>
      <dgm:spPr/>
    </dgm:pt>
    <dgm:pt modelId="{F9523215-1993-4FE5-9217-AB3FBFD0B718}" type="pres">
      <dgm:prSet presAssocID="{90184362-C028-4842-A982-4C1C4DCC7BCB}" presName="rootComposite" presStyleCnt="0"/>
      <dgm:spPr/>
    </dgm:pt>
    <dgm:pt modelId="{51F1503F-81D9-4DEE-B56A-2156F9099108}" type="pres">
      <dgm:prSet presAssocID="{90184362-C028-4842-A982-4C1C4DCC7BCB}" presName="rootText" presStyleLbl="node4" presStyleIdx="1" presStyleCnt="2">
        <dgm:presLayoutVars>
          <dgm:chPref val="3"/>
        </dgm:presLayoutVars>
      </dgm:prSet>
      <dgm:spPr/>
    </dgm:pt>
    <dgm:pt modelId="{18DCF390-C3A9-41B3-87DD-817371B0EA4D}" type="pres">
      <dgm:prSet presAssocID="{90184362-C028-4842-A982-4C1C4DCC7BCB}" presName="rootConnector" presStyleLbl="node4" presStyleIdx="1" presStyleCnt="2"/>
      <dgm:spPr/>
    </dgm:pt>
    <dgm:pt modelId="{B1066FD5-30E3-4871-B4A4-75591A8F24FC}" type="pres">
      <dgm:prSet presAssocID="{90184362-C028-4842-A982-4C1C4DCC7BCB}" presName="hierChild4" presStyleCnt="0"/>
      <dgm:spPr/>
    </dgm:pt>
    <dgm:pt modelId="{329AD707-B502-468E-A939-884277184B86}" type="pres">
      <dgm:prSet presAssocID="{90184362-C028-4842-A982-4C1C4DCC7BCB}" presName="hierChild5" presStyleCnt="0"/>
      <dgm:spPr/>
    </dgm:pt>
    <dgm:pt modelId="{B85C0D9A-F0C3-49F9-91B7-E3175B8AF0EB}" type="pres">
      <dgm:prSet presAssocID="{52CFA293-7299-4131-B369-63A306A855DB}" presName="hierChild5" presStyleCnt="0"/>
      <dgm:spPr/>
    </dgm:pt>
    <dgm:pt modelId="{2456B564-D728-4E0F-8500-255F2EC513FE}" type="pres">
      <dgm:prSet presAssocID="{6BB30790-42B1-4BB8-9ACC-44F50CD66434}" presName="Name37" presStyleLbl="parChTrans1D3" presStyleIdx="1" presStyleCnt="2"/>
      <dgm:spPr/>
    </dgm:pt>
    <dgm:pt modelId="{C263850E-D205-4B78-9CB6-698CF7DFC595}" type="pres">
      <dgm:prSet presAssocID="{D8DE61EB-C581-402E-B362-44AC7D9AB619}" presName="hierRoot2" presStyleCnt="0">
        <dgm:presLayoutVars>
          <dgm:hierBranch val="init"/>
        </dgm:presLayoutVars>
      </dgm:prSet>
      <dgm:spPr/>
    </dgm:pt>
    <dgm:pt modelId="{91CE3305-565A-4F83-93AE-86472AE3E5AD}" type="pres">
      <dgm:prSet presAssocID="{D8DE61EB-C581-402E-B362-44AC7D9AB619}" presName="rootComposite" presStyleCnt="0"/>
      <dgm:spPr/>
    </dgm:pt>
    <dgm:pt modelId="{DAA1BF68-2FF9-4AE6-A791-CBCE36DB88DC}" type="pres">
      <dgm:prSet presAssocID="{D8DE61EB-C581-402E-B362-44AC7D9AB619}" presName="rootText" presStyleLbl="node3" presStyleIdx="1" presStyleCnt="2">
        <dgm:presLayoutVars>
          <dgm:chPref val="3"/>
        </dgm:presLayoutVars>
      </dgm:prSet>
      <dgm:spPr/>
    </dgm:pt>
    <dgm:pt modelId="{0C315F12-AEC1-4E30-8A9F-CB05CC50EB2D}" type="pres">
      <dgm:prSet presAssocID="{D8DE61EB-C581-402E-B362-44AC7D9AB619}" presName="rootConnector" presStyleLbl="node3" presStyleIdx="1" presStyleCnt="2"/>
      <dgm:spPr/>
    </dgm:pt>
    <dgm:pt modelId="{37883333-0991-4260-A9DD-624DCBD8D457}" type="pres">
      <dgm:prSet presAssocID="{D8DE61EB-C581-402E-B362-44AC7D9AB619}" presName="hierChild4" presStyleCnt="0"/>
      <dgm:spPr/>
    </dgm:pt>
    <dgm:pt modelId="{222F46F0-5337-4B8D-BA3B-EA3F658BF7BB}" type="pres">
      <dgm:prSet presAssocID="{D8DE61EB-C581-402E-B362-44AC7D9AB619}" presName="hierChild5" presStyleCnt="0"/>
      <dgm:spPr/>
    </dgm:pt>
    <dgm:pt modelId="{9BC04901-3F5D-41F8-85E2-3361203BC5D7}" type="pres">
      <dgm:prSet presAssocID="{CF3B3458-D266-4108-B106-417E41B9731A}" presName="hierChild5" presStyleCnt="0"/>
      <dgm:spPr/>
    </dgm:pt>
    <dgm:pt modelId="{A3A46B14-2302-4157-91B8-67CD57D3ECDA}" type="pres">
      <dgm:prSet presAssocID="{9984CD3A-EC52-45F4-8DB1-02C5688F2337}" presName="hierChild3" presStyleCnt="0"/>
      <dgm:spPr/>
    </dgm:pt>
  </dgm:ptLst>
  <dgm:cxnLst>
    <dgm:cxn modelId="{0A89002F-858D-4B24-A682-7E34178290DD}" type="presOf" srcId="{CF3B3458-D266-4108-B106-417E41B9731A}" destId="{2FE9A4A7-963E-4476-8A20-7537D06CFC16}" srcOrd="1" destOrd="0" presId="urn:microsoft.com/office/officeart/2005/8/layout/orgChart1"/>
    <dgm:cxn modelId="{7F27A02F-FF0C-4933-8E46-E9C7DE4EA167}" srcId="{CF3B3458-D266-4108-B106-417E41B9731A}" destId="{52CFA293-7299-4131-B369-63A306A855DB}" srcOrd="0" destOrd="0" parTransId="{B1C068D8-E752-47D9-8442-A4F2EEF50374}" sibTransId="{07211EC7-3AF4-4DAE-A8D0-A83A2D9E7092}"/>
    <dgm:cxn modelId="{865CF432-F495-44B6-8D1E-0AFFCF9D2077}" srcId="{52CFA293-7299-4131-B369-63A306A855DB}" destId="{DC6F3B9D-CCAE-4132-AFE1-E96FEE2FC7B2}" srcOrd="0" destOrd="0" parTransId="{85423256-B396-4169-A36B-A3C5A68D3201}" sibTransId="{1890A6E8-6432-495B-AB87-4EB8ED72B54D}"/>
    <dgm:cxn modelId="{1046A838-40C4-43AF-985F-EA09D187A7B6}" srcId="{9984CD3A-EC52-45F4-8DB1-02C5688F2337}" destId="{CF3B3458-D266-4108-B106-417E41B9731A}" srcOrd="1" destOrd="0" parTransId="{3E1B7F69-FB04-487C-9F85-7D88CFEF4A61}" sibTransId="{9025182D-BCFD-4418-B3B2-9D0E7B12E406}"/>
    <dgm:cxn modelId="{EACBD83B-9DBF-446E-BC8E-17B5B306664B}" type="presOf" srcId="{85423256-B396-4169-A36B-A3C5A68D3201}" destId="{96E9C71A-C9BB-43BA-980B-EFD9A3AA4231}" srcOrd="0" destOrd="0" presId="urn:microsoft.com/office/officeart/2005/8/layout/orgChart1"/>
    <dgm:cxn modelId="{50C9CE5D-9221-4BD7-8202-6CEAD63BB02A}" srcId="{2642B021-2884-47AB-80E8-1B06E5292B12}" destId="{9984CD3A-EC52-45F4-8DB1-02C5688F2337}" srcOrd="0" destOrd="0" parTransId="{B6BB37AD-9EE6-4D4C-8A18-1A5612EB34E9}" sibTransId="{77BE617A-8A30-4501-9802-4DBC22B83F94}"/>
    <dgm:cxn modelId="{F4F48944-5CF6-45CD-A22F-CE62E65F10E3}" type="presOf" srcId="{CF3B3458-D266-4108-B106-417E41B9731A}" destId="{14525EEF-8349-41A7-8AAD-11791462EB11}" srcOrd="0" destOrd="0" presId="urn:microsoft.com/office/officeart/2005/8/layout/orgChart1"/>
    <dgm:cxn modelId="{DA5C3D46-78F8-4D74-A4FF-3A4A9B89321F}" type="presOf" srcId="{6BB30790-42B1-4BB8-9ACC-44F50CD66434}" destId="{2456B564-D728-4E0F-8500-255F2EC513FE}" srcOrd="0" destOrd="0" presId="urn:microsoft.com/office/officeart/2005/8/layout/orgChart1"/>
    <dgm:cxn modelId="{AABDB76B-3352-47FB-B87D-AFF0087DB224}" type="presOf" srcId="{417AB198-8E26-4F40-BDDF-1BC6EB2438D6}" destId="{86430F4F-EA68-4656-8768-6EDF88CF7ADF}" srcOrd="0" destOrd="0" presId="urn:microsoft.com/office/officeart/2005/8/layout/orgChart1"/>
    <dgm:cxn modelId="{6AFE3F4E-3FB5-4233-A4DA-41A734C70994}" srcId="{CF3B3458-D266-4108-B106-417E41B9731A}" destId="{D8DE61EB-C581-402E-B362-44AC7D9AB619}" srcOrd="1" destOrd="0" parTransId="{6BB30790-42B1-4BB8-9ACC-44F50CD66434}" sibTransId="{A288CB07-5705-4EDB-9669-2D98CB1E46D4}"/>
    <dgm:cxn modelId="{A3AA0770-E19A-4FF6-86BF-0C33543622B4}" type="presOf" srcId="{3BB07084-1A78-489B-A390-88C0C6C12703}" destId="{DA929213-E55D-40FE-9DD9-2912A40ADDA2}" srcOrd="0" destOrd="0" presId="urn:microsoft.com/office/officeart/2005/8/layout/orgChart1"/>
    <dgm:cxn modelId="{60A67256-6B02-4186-BA7B-A51ACD42E254}" type="presOf" srcId="{D8DE61EB-C581-402E-B362-44AC7D9AB619}" destId="{0C315F12-AEC1-4E30-8A9F-CB05CC50EB2D}" srcOrd="1" destOrd="0" presId="urn:microsoft.com/office/officeart/2005/8/layout/orgChart1"/>
    <dgm:cxn modelId="{B9EABA7B-3961-4FF8-977B-678E23A47512}" srcId="{9984CD3A-EC52-45F4-8DB1-02C5688F2337}" destId="{417AB198-8E26-4F40-BDDF-1BC6EB2438D6}" srcOrd="0" destOrd="0" parTransId="{3BB07084-1A78-489B-A390-88C0C6C12703}" sibTransId="{39D1C55D-B068-4A97-A351-4472F4AABF72}"/>
    <dgm:cxn modelId="{CBC48C94-2F88-450D-9500-DA606A775738}" srcId="{52CFA293-7299-4131-B369-63A306A855DB}" destId="{90184362-C028-4842-A982-4C1C4DCC7BCB}" srcOrd="1" destOrd="0" parTransId="{B61F7AF3-391D-4874-84EB-FB05F98F6F00}" sibTransId="{EE5AA1A8-979B-45E4-BB4D-CE52E3A270EC}"/>
    <dgm:cxn modelId="{78BDA395-7995-47F8-8073-1E67768676C5}" type="presOf" srcId="{9984CD3A-EC52-45F4-8DB1-02C5688F2337}" destId="{1734C551-8562-4E2A-B7AB-244BA95B410C}" srcOrd="0" destOrd="0" presId="urn:microsoft.com/office/officeart/2005/8/layout/orgChart1"/>
    <dgm:cxn modelId="{7208DA98-DC35-4AB8-A3DD-7C6ED375E850}" type="presOf" srcId="{2642B021-2884-47AB-80E8-1B06E5292B12}" destId="{8DFA350D-98E4-49F5-AABD-A5CD0406D3AC}" srcOrd="0" destOrd="0" presId="urn:microsoft.com/office/officeart/2005/8/layout/orgChart1"/>
    <dgm:cxn modelId="{C9C9B39A-8CB7-46D5-8AA0-B5F856B69604}" type="presOf" srcId="{9984CD3A-EC52-45F4-8DB1-02C5688F2337}" destId="{D9C2BE44-9B9C-44DC-B19A-51AAF77D1A91}" srcOrd="1" destOrd="0" presId="urn:microsoft.com/office/officeart/2005/8/layout/orgChart1"/>
    <dgm:cxn modelId="{560EB4AA-058B-4A04-8550-24F60B222B22}" type="presOf" srcId="{DC6F3B9D-CCAE-4132-AFE1-E96FEE2FC7B2}" destId="{A8D48C73-0FE7-4522-BF37-05DE3615D8DE}" srcOrd="0" destOrd="0" presId="urn:microsoft.com/office/officeart/2005/8/layout/orgChart1"/>
    <dgm:cxn modelId="{88B644AC-E738-405B-9653-14C0D8B9E464}" type="presOf" srcId="{D8DE61EB-C581-402E-B362-44AC7D9AB619}" destId="{DAA1BF68-2FF9-4AE6-A791-CBCE36DB88DC}" srcOrd="0" destOrd="0" presId="urn:microsoft.com/office/officeart/2005/8/layout/orgChart1"/>
    <dgm:cxn modelId="{8C82DEAD-5E33-4FD2-85B0-47F4373F8363}" type="presOf" srcId="{52CFA293-7299-4131-B369-63A306A855DB}" destId="{A77E97AB-CBC0-485C-83E3-F282444CE231}" srcOrd="1" destOrd="0" presId="urn:microsoft.com/office/officeart/2005/8/layout/orgChart1"/>
    <dgm:cxn modelId="{76FA80B1-BD2C-438F-97A9-4946DAA173BA}" type="presOf" srcId="{52CFA293-7299-4131-B369-63A306A855DB}" destId="{E345AEAA-57FE-43FF-BE29-D661F1404A12}" srcOrd="0" destOrd="0" presId="urn:microsoft.com/office/officeart/2005/8/layout/orgChart1"/>
    <dgm:cxn modelId="{10DAFEB8-4A5B-4BEF-BEA8-201ADF8E36B2}" type="presOf" srcId="{417AB198-8E26-4F40-BDDF-1BC6EB2438D6}" destId="{31A36DB1-601D-49EA-8581-9B09B4D7AC5F}" srcOrd="1" destOrd="0" presId="urn:microsoft.com/office/officeart/2005/8/layout/orgChart1"/>
    <dgm:cxn modelId="{817AEEC1-455A-4F46-80FF-7197C4AE032A}" type="presOf" srcId="{90184362-C028-4842-A982-4C1C4DCC7BCB}" destId="{18DCF390-C3A9-41B3-87DD-817371B0EA4D}" srcOrd="1" destOrd="0" presId="urn:microsoft.com/office/officeart/2005/8/layout/orgChart1"/>
    <dgm:cxn modelId="{31434BC6-9079-42D0-A8D0-01C04623D00D}" type="presOf" srcId="{90184362-C028-4842-A982-4C1C4DCC7BCB}" destId="{51F1503F-81D9-4DEE-B56A-2156F9099108}" srcOrd="0" destOrd="0" presId="urn:microsoft.com/office/officeart/2005/8/layout/orgChart1"/>
    <dgm:cxn modelId="{748D27C8-0FA3-4471-8231-76028BE2B902}" type="presOf" srcId="{DC6F3B9D-CCAE-4132-AFE1-E96FEE2FC7B2}" destId="{C4E4577A-27CA-4399-8D97-3F93B40798F4}" srcOrd="1" destOrd="0" presId="urn:microsoft.com/office/officeart/2005/8/layout/orgChart1"/>
    <dgm:cxn modelId="{2FE378E6-F734-4487-9C45-C7A862FDA678}" type="presOf" srcId="{3E1B7F69-FB04-487C-9F85-7D88CFEF4A61}" destId="{0CC9B081-F119-482E-94EF-0C6110D3B725}" srcOrd="0" destOrd="0" presId="urn:microsoft.com/office/officeart/2005/8/layout/orgChart1"/>
    <dgm:cxn modelId="{76F067ED-C4F1-46EF-BE1E-F1B4194B31FB}" type="presOf" srcId="{B61F7AF3-391D-4874-84EB-FB05F98F6F00}" destId="{C1C908F6-34A6-4FFA-8165-982EE2F039E5}" srcOrd="0" destOrd="0" presId="urn:microsoft.com/office/officeart/2005/8/layout/orgChart1"/>
    <dgm:cxn modelId="{2B3080F7-F4AE-4381-B5C9-EF3D1406BA26}" type="presOf" srcId="{B1C068D8-E752-47D9-8442-A4F2EEF50374}" destId="{DC1888C5-F144-4266-8F49-2CB2EB3032E9}" srcOrd="0" destOrd="0" presId="urn:microsoft.com/office/officeart/2005/8/layout/orgChart1"/>
    <dgm:cxn modelId="{CA96B6B0-5AF6-467A-BD53-C089C78D41B1}" type="presParOf" srcId="{8DFA350D-98E4-49F5-AABD-A5CD0406D3AC}" destId="{2163417F-EBF2-4ED0-977D-D228A8B1A908}" srcOrd="0" destOrd="0" presId="urn:microsoft.com/office/officeart/2005/8/layout/orgChart1"/>
    <dgm:cxn modelId="{134423AE-BCEE-4164-8D84-5C3331E05C40}" type="presParOf" srcId="{2163417F-EBF2-4ED0-977D-D228A8B1A908}" destId="{FF1DEBF6-6B36-4A2C-A075-0DC9321CDA02}" srcOrd="0" destOrd="0" presId="urn:microsoft.com/office/officeart/2005/8/layout/orgChart1"/>
    <dgm:cxn modelId="{0843BD71-1F44-4DAC-BBF0-0C8DAC9BA69D}" type="presParOf" srcId="{FF1DEBF6-6B36-4A2C-A075-0DC9321CDA02}" destId="{1734C551-8562-4E2A-B7AB-244BA95B410C}" srcOrd="0" destOrd="0" presId="urn:microsoft.com/office/officeart/2005/8/layout/orgChart1"/>
    <dgm:cxn modelId="{F11AA7CA-B088-45D0-988F-52CAC16A786C}" type="presParOf" srcId="{FF1DEBF6-6B36-4A2C-A075-0DC9321CDA02}" destId="{D9C2BE44-9B9C-44DC-B19A-51AAF77D1A91}" srcOrd="1" destOrd="0" presId="urn:microsoft.com/office/officeart/2005/8/layout/orgChart1"/>
    <dgm:cxn modelId="{8C89B2F2-3090-4A73-B30F-7904D47C7588}" type="presParOf" srcId="{2163417F-EBF2-4ED0-977D-D228A8B1A908}" destId="{39507D63-8A22-4004-BFE2-A2E26797D069}" srcOrd="1" destOrd="0" presId="urn:microsoft.com/office/officeart/2005/8/layout/orgChart1"/>
    <dgm:cxn modelId="{685695BD-9A17-4F9F-A843-AF7AABB5F611}" type="presParOf" srcId="{39507D63-8A22-4004-BFE2-A2E26797D069}" destId="{DA929213-E55D-40FE-9DD9-2912A40ADDA2}" srcOrd="0" destOrd="0" presId="urn:microsoft.com/office/officeart/2005/8/layout/orgChart1"/>
    <dgm:cxn modelId="{CB1B2561-E304-4949-8E44-009E4FD9B2D7}" type="presParOf" srcId="{39507D63-8A22-4004-BFE2-A2E26797D069}" destId="{BB1DCD38-6B48-4859-9C6A-83337E45E551}" srcOrd="1" destOrd="0" presId="urn:microsoft.com/office/officeart/2005/8/layout/orgChart1"/>
    <dgm:cxn modelId="{F990CCDB-AED4-488B-815D-A980BB17A7B6}" type="presParOf" srcId="{BB1DCD38-6B48-4859-9C6A-83337E45E551}" destId="{A2EC09BE-999C-423B-9C90-BC0F6310ADB2}" srcOrd="0" destOrd="0" presId="urn:microsoft.com/office/officeart/2005/8/layout/orgChart1"/>
    <dgm:cxn modelId="{D1901C68-E97D-48D4-BF84-3E0EF19DBE61}" type="presParOf" srcId="{A2EC09BE-999C-423B-9C90-BC0F6310ADB2}" destId="{86430F4F-EA68-4656-8768-6EDF88CF7ADF}" srcOrd="0" destOrd="0" presId="urn:microsoft.com/office/officeart/2005/8/layout/orgChart1"/>
    <dgm:cxn modelId="{47073408-C9BD-411D-B59F-487345FC5814}" type="presParOf" srcId="{A2EC09BE-999C-423B-9C90-BC0F6310ADB2}" destId="{31A36DB1-601D-49EA-8581-9B09B4D7AC5F}" srcOrd="1" destOrd="0" presId="urn:microsoft.com/office/officeart/2005/8/layout/orgChart1"/>
    <dgm:cxn modelId="{47BF359E-BE2F-432B-BCD3-326A6080E628}" type="presParOf" srcId="{BB1DCD38-6B48-4859-9C6A-83337E45E551}" destId="{A860A1CC-5D6C-45A3-8B90-A1CC6E8D2DDE}" srcOrd="1" destOrd="0" presId="urn:microsoft.com/office/officeart/2005/8/layout/orgChart1"/>
    <dgm:cxn modelId="{9C41ECE4-5E6E-40C4-87D8-D3B667D92471}" type="presParOf" srcId="{BB1DCD38-6B48-4859-9C6A-83337E45E551}" destId="{B2002820-59EC-4881-B7D2-60FBB43BD61D}" srcOrd="2" destOrd="0" presId="urn:microsoft.com/office/officeart/2005/8/layout/orgChart1"/>
    <dgm:cxn modelId="{C4503470-7D1F-40A6-AC6B-ACB3F8E9D162}" type="presParOf" srcId="{39507D63-8A22-4004-BFE2-A2E26797D069}" destId="{0CC9B081-F119-482E-94EF-0C6110D3B725}" srcOrd="2" destOrd="0" presId="urn:microsoft.com/office/officeart/2005/8/layout/orgChart1"/>
    <dgm:cxn modelId="{408EBD2E-EAE7-4795-B91D-0D559F3800A0}" type="presParOf" srcId="{39507D63-8A22-4004-BFE2-A2E26797D069}" destId="{47E35C59-DEE1-4859-B2B2-933E23491A0D}" srcOrd="3" destOrd="0" presId="urn:microsoft.com/office/officeart/2005/8/layout/orgChart1"/>
    <dgm:cxn modelId="{9C1CC400-8DF2-48FF-808E-8A69E319B4C3}" type="presParOf" srcId="{47E35C59-DEE1-4859-B2B2-933E23491A0D}" destId="{B8411EC8-FD51-406E-9522-CBB7637E5199}" srcOrd="0" destOrd="0" presId="urn:microsoft.com/office/officeart/2005/8/layout/orgChart1"/>
    <dgm:cxn modelId="{E5088B99-8012-4609-8728-5C22B13D1794}" type="presParOf" srcId="{B8411EC8-FD51-406E-9522-CBB7637E5199}" destId="{14525EEF-8349-41A7-8AAD-11791462EB11}" srcOrd="0" destOrd="0" presId="urn:microsoft.com/office/officeart/2005/8/layout/orgChart1"/>
    <dgm:cxn modelId="{04A36E0B-1F9D-4D3B-8044-24BA1B9BB4DD}" type="presParOf" srcId="{B8411EC8-FD51-406E-9522-CBB7637E5199}" destId="{2FE9A4A7-963E-4476-8A20-7537D06CFC16}" srcOrd="1" destOrd="0" presId="urn:microsoft.com/office/officeart/2005/8/layout/orgChart1"/>
    <dgm:cxn modelId="{13DC0987-DE92-4360-B2FB-026006254BC8}" type="presParOf" srcId="{47E35C59-DEE1-4859-B2B2-933E23491A0D}" destId="{F0F335C6-68E9-4C8D-B68D-1D2A9CF99376}" srcOrd="1" destOrd="0" presId="urn:microsoft.com/office/officeart/2005/8/layout/orgChart1"/>
    <dgm:cxn modelId="{18F07DC2-1F23-4062-B571-6B832DA93059}" type="presParOf" srcId="{F0F335C6-68E9-4C8D-B68D-1D2A9CF99376}" destId="{DC1888C5-F144-4266-8F49-2CB2EB3032E9}" srcOrd="0" destOrd="0" presId="urn:microsoft.com/office/officeart/2005/8/layout/orgChart1"/>
    <dgm:cxn modelId="{40E3CDAA-47F0-4A5B-BDE6-8B8CE2952588}" type="presParOf" srcId="{F0F335C6-68E9-4C8D-B68D-1D2A9CF99376}" destId="{BAC84FE3-DF95-48EE-BD3B-EF11477CABFD}" srcOrd="1" destOrd="0" presId="urn:microsoft.com/office/officeart/2005/8/layout/orgChart1"/>
    <dgm:cxn modelId="{ACECA777-FB68-4CB3-89DD-398412DD6E0E}" type="presParOf" srcId="{BAC84FE3-DF95-48EE-BD3B-EF11477CABFD}" destId="{4BC3DB99-2E64-4F79-83D5-DF5B7820037C}" srcOrd="0" destOrd="0" presId="urn:microsoft.com/office/officeart/2005/8/layout/orgChart1"/>
    <dgm:cxn modelId="{14059FCB-39D0-4A70-9F37-6E048C8CDB1C}" type="presParOf" srcId="{4BC3DB99-2E64-4F79-83D5-DF5B7820037C}" destId="{E345AEAA-57FE-43FF-BE29-D661F1404A12}" srcOrd="0" destOrd="0" presId="urn:microsoft.com/office/officeart/2005/8/layout/orgChart1"/>
    <dgm:cxn modelId="{47AE5C60-B3D0-4FEE-A871-F2EAEE6C54BB}" type="presParOf" srcId="{4BC3DB99-2E64-4F79-83D5-DF5B7820037C}" destId="{A77E97AB-CBC0-485C-83E3-F282444CE231}" srcOrd="1" destOrd="0" presId="urn:microsoft.com/office/officeart/2005/8/layout/orgChart1"/>
    <dgm:cxn modelId="{F4304C6E-4B95-4366-ABFD-1D9DB13F4B55}" type="presParOf" srcId="{BAC84FE3-DF95-48EE-BD3B-EF11477CABFD}" destId="{EBC6F1FB-A7EA-4CBC-AB05-001C81931B8D}" srcOrd="1" destOrd="0" presId="urn:microsoft.com/office/officeart/2005/8/layout/orgChart1"/>
    <dgm:cxn modelId="{63E4373B-3864-4D58-A6A2-9E43C9E6FD92}" type="presParOf" srcId="{EBC6F1FB-A7EA-4CBC-AB05-001C81931B8D}" destId="{96E9C71A-C9BB-43BA-980B-EFD9A3AA4231}" srcOrd="0" destOrd="0" presId="urn:microsoft.com/office/officeart/2005/8/layout/orgChart1"/>
    <dgm:cxn modelId="{DE05B076-2569-45D3-AA91-1D7E23905E6E}" type="presParOf" srcId="{EBC6F1FB-A7EA-4CBC-AB05-001C81931B8D}" destId="{C2FA3D13-0F54-4EBC-8A3F-9884A1E65F0F}" srcOrd="1" destOrd="0" presId="urn:microsoft.com/office/officeart/2005/8/layout/orgChart1"/>
    <dgm:cxn modelId="{2E9CA1BD-C9AA-4CE3-9028-8E529B3C3416}" type="presParOf" srcId="{C2FA3D13-0F54-4EBC-8A3F-9884A1E65F0F}" destId="{4DF74D64-5A64-40EA-B672-FF7EAF503BD0}" srcOrd="0" destOrd="0" presId="urn:microsoft.com/office/officeart/2005/8/layout/orgChart1"/>
    <dgm:cxn modelId="{C92ED177-A3C5-41D1-960B-CA836D869080}" type="presParOf" srcId="{4DF74D64-5A64-40EA-B672-FF7EAF503BD0}" destId="{A8D48C73-0FE7-4522-BF37-05DE3615D8DE}" srcOrd="0" destOrd="0" presId="urn:microsoft.com/office/officeart/2005/8/layout/orgChart1"/>
    <dgm:cxn modelId="{707EE9FB-15EA-443C-99C5-2EB0C4C864AA}" type="presParOf" srcId="{4DF74D64-5A64-40EA-B672-FF7EAF503BD0}" destId="{C4E4577A-27CA-4399-8D97-3F93B40798F4}" srcOrd="1" destOrd="0" presId="urn:microsoft.com/office/officeart/2005/8/layout/orgChart1"/>
    <dgm:cxn modelId="{34EBDC08-B326-40E8-9D20-F9F760543FB3}" type="presParOf" srcId="{C2FA3D13-0F54-4EBC-8A3F-9884A1E65F0F}" destId="{4D4834E4-BAD2-477E-B843-8448F4182420}" srcOrd="1" destOrd="0" presId="urn:microsoft.com/office/officeart/2005/8/layout/orgChart1"/>
    <dgm:cxn modelId="{7A45A101-223C-40E3-A68E-053FCE799117}" type="presParOf" srcId="{C2FA3D13-0F54-4EBC-8A3F-9884A1E65F0F}" destId="{00FCAE60-E7E6-4F5B-910C-E9001D259390}" srcOrd="2" destOrd="0" presId="urn:microsoft.com/office/officeart/2005/8/layout/orgChart1"/>
    <dgm:cxn modelId="{994A96C8-E9D1-42A7-99F8-DA4582125757}" type="presParOf" srcId="{EBC6F1FB-A7EA-4CBC-AB05-001C81931B8D}" destId="{C1C908F6-34A6-4FFA-8165-982EE2F039E5}" srcOrd="2" destOrd="0" presId="urn:microsoft.com/office/officeart/2005/8/layout/orgChart1"/>
    <dgm:cxn modelId="{05948F4E-171D-4F9D-BACD-AF10FE6F9959}" type="presParOf" srcId="{EBC6F1FB-A7EA-4CBC-AB05-001C81931B8D}" destId="{4BB51938-EE1A-42E6-A8E2-E6C3301E834A}" srcOrd="3" destOrd="0" presId="urn:microsoft.com/office/officeart/2005/8/layout/orgChart1"/>
    <dgm:cxn modelId="{99538A12-C36B-4151-B93D-3B60D4E76737}" type="presParOf" srcId="{4BB51938-EE1A-42E6-A8E2-E6C3301E834A}" destId="{F9523215-1993-4FE5-9217-AB3FBFD0B718}" srcOrd="0" destOrd="0" presId="urn:microsoft.com/office/officeart/2005/8/layout/orgChart1"/>
    <dgm:cxn modelId="{7316A2E2-4B35-4A94-99EC-2D914EE9824A}" type="presParOf" srcId="{F9523215-1993-4FE5-9217-AB3FBFD0B718}" destId="{51F1503F-81D9-4DEE-B56A-2156F9099108}" srcOrd="0" destOrd="0" presId="urn:microsoft.com/office/officeart/2005/8/layout/orgChart1"/>
    <dgm:cxn modelId="{B7750D29-47D4-4E86-9087-935C87AB74BF}" type="presParOf" srcId="{F9523215-1993-4FE5-9217-AB3FBFD0B718}" destId="{18DCF390-C3A9-41B3-87DD-817371B0EA4D}" srcOrd="1" destOrd="0" presId="urn:microsoft.com/office/officeart/2005/8/layout/orgChart1"/>
    <dgm:cxn modelId="{3EA65B9C-D05F-40FD-A57E-38449FE655C5}" type="presParOf" srcId="{4BB51938-EE1A-42E6-A8E2-E6C3301E834A}" destId="{B1066FD5-30E3-4871-B4A4-75591A8F24FC}" srcOrd="1" destOrd="0" presId="urn:microsoft.com/office/officeart/2005/8/layout/orgChart1"/>
    <dgm:cxn modelId="{8C7D7D3B-7352-4B7F-973D-C7E626BC6B17}" type="presParOf" srcId="{4BB51938-EE1A-42E6-A8E2-E6C3301E834A}" destId="{329AD707-B502-468E-A939-884277184B86}" srcOrd="2" destOrd="0" presId="urn:microsoft.com/office/officeart/2005/8/layout/orgChart1"/>
    <dgm:cxn modelId="{33825679-5551-4E4B-B6B8-B0A389DF4CF6}" type="presParOf" srcId="{BAC84FE3-DF95-48EE-BD3B-EF11477CABFD}" destId="{B85C0D9A-F0C3-49F9-91B7-E3175B8AF0EB}" srcOrd="2" destOrd="0" presId="urn:microsoft.com/office/officeart/2005/8/layout/orgChart1"/>
    <dgm:cxn modelId="{2802E783-F301-45CC-947C-40E1483009B4}" type="presParOf" srcId="{F0F335C6-68E9-4C8D-B68D-1D2A9CF99376}" destId="{2456B564-D728-4E0F-8500-255F2EC513FE}" srcOrd="2" destOrd="0" presId="urn:microsoft.com/office/officeart/2005/8/layout/orgChart1"/>
    <dgm:cxn modelId="{4B075AB4-4AAE-485B-A31F-A7949419A463}" type="presParOf" srcId="{F0F335C6-68E9-4C8D-B68D-1D2A9CF99376}" destId="{C263850E-D205-4B78-9CB6-698CF7DFC595}" srcOrd="3" destOrd="0" presId="urn:microsoft.com/office/officeart/2005/8/layout/orgChart1"/>
    <dgm:cxn modelId="{70F2C59E-1233-44E9-85AF-F53F60147E3E}" type="presParOf" srcId="{C263850E-D205-4B78-9CB6-698CF7DFC595}" destId="{91CE3305-565A-4F83-93AE-86472AE3E5AD}" srcOrd="0" destOrd="0" presId="urn:microsoft.com/office/officeart/2005/8/layout/orgChart1"/>
    <dgm:cxn modelId="{69309C92-05D4-4273-96E1-E6EFD3843094}" type="presParOf" srcId="{91CE3305-565A-4F83-93AE-86472AE3E5AD}" destId="{DAA1BF68-2FF9-4AE6-A791-CBCE36DB88DC}" srcOrd="0" destOrd="0" presId="urn:microsoft.com/office/officeart/2005/8/layout/orgChart1"/>
    <dgm:cxn modelId="{9F5DB79C-420E-4313-B318-DA23E6951E6C}" type="presParOf" srcId="{91CE3305-565A-4F83-93AE-86472AE3E5AD}" destId="{0C315F12-AEC1-4E30-8A9F-CB05CC50EB2D}" srcOrd="1" destOrd="0" presId="urn:microsoft.com/office/officeart/2005/8/layout/orgChart1"/>
    <dgm:cxn modelId="{A6B658E5-D06D-4AE2-A3FB-8A09F9AF7FF5}" type="presParOf" srcId="{C263850E-D205-4B78-9CB6-698CF7DFC595}" destId="{37883333-0991-4260-A9DD-624DCBD8D457}" srcOrd="1" destOrd="0" presId="urn:microsoft.com/office/officeart/2005/8/layout/orgChart1"/>
    <dgm:cxn modelId="{C211C55C-7358-48D0-B77C-C6074410349D}" type="presParOf" srcId="{C263850E-D205-4B78-9CB6-698CF7DFC595}" destId="{222F46F0-5337-4B8D-BA3B-EA3F658BF7BB}" srcOrd="2" destOrd="0" presId="urn:microsoft.com/office/officeart/2005/8/layout/orgChart1"/>
    <dgm:cxn modelId="{17A55280-E109-487B-949E-2C31800D3D04}" type="presParOf" srcId="{47E35C59-DEE1-4859-B2B2-933E23491A0D}" destId="{9BC04901-3F5D-41F8-85E2-3361203BC5D7}" srcOrd="2" destOrd="0" presId="urn:microsoft.com/office/officeart/2005/8/layout/orgChart1"/>
    <dgm:cxn modelId="{7B477177-371F-4F62-B0B9-38301812CE61}" type="presParOf" srcId="{2163417F-EBF2-4ED0-977D-D228A8B1A908}" destId="{A3A46B14-2302-4157-91B8-67CD57D3ECD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56B564-D728-4E0F-8500-255F2EC513FE}">
      <dsp:nvSpPr>
        <dsp:cNvPr id="0" name=""/>
        <dsp:cNvSpPr/>
      </dsp:nvSpPr>
      <dsp:spPr>
        <a:xfrm>
          <a:off x="2262162" y="1038667"/>
          <a:ext cx="518464" cy="179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981"/>
              </a:lnTo>
              <a:lnTo>
                <a:pt x="518464" y="89981"/>
              </a:lnTo>
              <a:lnTo>
                <a:pt x="518464" y="179963"/>
              </a:lnTo>
            </a:path>
          </a:pathLst>
        </a:custGeom>
        <a:noFill/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908F6-34A6-4FFA-8165-982EE2F039E5}">
      <dsp:nvSpPr>
        <dsp:cNvPr id="0" name=""/>
        <dsp:cNvSpPr/>
      </dsp:nvSpPr>
      <dsp:spPr>
        <a:xfrm>
          <a:off x="1400911" y="1647114"/>
          <a:ext cx="128545" cy="1002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2651"/>
              </a:lnTo>
              <a:lnTo>
                <a:pt x="128545" y="10026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E9C71A-C9BB-43BA-980B-EFD9A3AA4231}">
      <dsp:nvSpPr>
        <dsp:cNvPr id="0" name=""/>
        <dsp:cNvSpPr/>
      </dsp:nvSpPr>
      <dsp:spPr>
        <a:xfrm>
          <a:off x="1400911" y="1647114"/>
          <a:ext cx="128545" cy="394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204"/>
              </a:lnTo>
              <a:lnTo>
                <a:pt x="128545" y="39420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1888C5-F144-4266-8F49-2CB2EB3032E9}">
      <dsp:nvSpPr>
        <dsp:cNvPr id="0" name=""/>
        <dsp:cNvSpPr/>
      </dsp:nvSpPr>
      <dsp:spPr>
        <a:xfrm>
          <a:off x="1743698" y="1038667"/>
          <a:ext cx="518464" cy="179963"/>
        </a:xfrm>
        <a:custGeom>
          <a:avLst/>
          <a:gdLst/>
          <a:ahLst/>
          <a:cxnLst/>
          <a:rect l="0" t="0" r="0" b="0"/>
          <a:pathLst>
            <a:path>
              <a:moveTo>
                <a:pt x="518464" y="0"/>
              </a:moveTo>
              <a:lnTo>
                <a:pt x="518464" y="89981"/>
              </a:lnTo>
              <a:lnTo>
                <a:pt x="0" y="89981"/>
              </a:lnTo>
              <a:lnTo>
                <a:pt x="0" y="179963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C9B081-F119-482E-94EF-0C6110D3B725}">
      <dsp:nvSpPr>
        <dsp:cNvPr id="0" name=""/>
        <dsp:cNvSpPr/>
      </dsp:nvSpPr>
      <dsp:spPr>
        <a:xfrm>
          <a:off x="1743698" y="430221"/>
          <a:ext cx="518464" cy="179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981"/>
              </a:lnTo>
              <a:lnTo>
                <a:pt x="518464" y="89981"/>
              </a:lnTo>
              <a:lnTo>
                <a:pt x="518464" y="179963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929213-E55D-40FE-9DD9-2912A40ADDA2}">
      <dsp:nvSpPr>
        <dsp:cNvPr id="0" name=""/>
        <dsp:cNvSpPr/>
      </dsp:nvSpPr>
      <dsp:spPr>
        <a:xfrm>
          <a:off x="1225233" y="430221"/>
          <a:ext cx="518464" cy="179963"/>
        </a:xfrm>
        <a:custGeom>
          <a:avLst/>
          <a:gdLst/>
          <a:ahLst/>
          <a:cxnLst/>
          <a:rect l="0" t="0" r="0" b="0"/>
          <a:pathLst>
            <a:path>
              <a:moveTo>
                <a:pt x="518464" y="0"/>
              </a:moveTo>
              <a:lnTo>
                <a:pt x="518464" y="89981"/>
              </a:lnTo>
              <a:lnTo>
                <a:pt x="0" y="89981"/>
              </a:lnTo>
              <a:lnTo>
                <a:pt x="0" y="179963"/>
              </a:lnTo>
            </a:path>
          </a:pathLst>
        </a:custGeom>
        <a:noFill/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4C551-8562-4E2A-B7AB-244BA95B410C}">
      <dsp:nvSpPr>
        <dsp:cNvPr id="0" name=""/>
        <dsp:cNvSpPr/>
      </dsp:nvSpPr>
      <dsp:spPr>
        <a:xfrm>
          <a:off x="1241099" y="1738"/>
          <a:ext cx="1005196" cy="428483"/>
        </a:xfrm>
        <a:prstGeom prst="rect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ADS Regulatory readiness</a:t>
          </a:r>
        </a:p>
      </dsp:txBody>
      <dsp:txXfrm>
        <a:off x="1241099" y="1738"/>
        <a:ext cx="1005196" cy="428483"/>
      </dsp:txXfrm>
    </dsp:sp>
    <dsp:sp modelId="{86430F4F-EA68-4656-8768-6EDF88CF7ADF}">
      <dsp:nvSpPr>
        <dsp:cNvPr id="0" name=""/>
        <dsp:cNvSpPr/>
      </dsp:nvSpPr>
      <dsp:spPr>
        <a:xfrm>
          <a:off x="796749" y="610184"/>
          <a:ext cx="856966" cy="428483"/>
        </a:xfrm>
        <a:prstGeom prst="rect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ADS Regulations</a:t>
          </a:r>
        </a:p>
      </dsp:txBody>
      <dsp:txXfrm>
        <a:off x="796749" y="610184"/>
        <a:ext cx="856966" cy="428483"/>
      </dsp:txXfrm>
    </dsp:sp>
    <dsp:sp modelId="{14525EEF-8349-41A7-8AAD-11791462EB11}">
      <dsp:nvSpPr>
        <dsp:cNvPr id="0" name=""/>
        <dsp:cNvSpPr/>
      </dsp:nvSpPr>
      <dsp:spPr>
        <a:xfrm>
          <a:off x="1833679" y="610184"/>
          <a:ext cx="856966" cy="428483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>
                  <a:lumMod val="95000"/>
                  <a:lumOff val="5000"/>
                </a:schemeClr>
              </a:solidFill>
            </a:rPr>
            <a:t>Non-ADS Regulations</a:t>
          </a:r>
        </a:p>
      </dsp:txBody>
      <dsp:txXfrm>
        <a:off x="1833679" y="610184"/>
        <a:ext cx="856966" cy="428483"/>
      </dsp:txXfrm>
    </dsp:sp>
    <dsp:sp modelId="{E345AEAA-57FE-43FF-BE29-D661F1404A12}">
      <dsp:nvSpPr>
        <dsp:cNvPr id="0" name=""/>
        <dsp:cNvSpPr/>
      </dsp:nvSpPr>
      <dsp:spPr>
        <a:xfrm>
          <a:off x="1315214" y="1218630"/>
          <a:ext cx="856966" cy="428483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>
                  <a:lumMod val="95000"/>
                  <a:lumOff val="5000"/>
                </a:schemeClr>
              </a:solidFill>
            </a:rPr>
            <a:t>Relevant for ADS</a:t>
          </a:r>
        </a:p>
      </dsp:txBody>
      <dsp:txXfrm>
        <a:off x="1315214" y="1218630"/>
        <a:ext cx="856966" cy="428483"/>
      </dsp:txXfrm>
    </dsp:sp>
    <dsp:sp modelId="{A8D48C73-0FE7-4522-BF37-05DE3615D8DE}">
      <dsp:nvSpPr>
        <dsp:cNvPr id="0" name=""/>
        <dsp:cNvSpPr/>
      </dsp:nvSpPr>
      <dsp:spPr>
        <a:xfrm>
          <a:off x="1529456" y="1827077"/>
          <a:ext cx="856966" cy="428483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>
                  <a:lumMod val="95000"/>
                  <a:lumOff val="5000"/>
                </a:schemeClr>
              </a:solidFill>
            </a:rPr>
            <a:t>Amendments needed</a:t>
          </a:r>
        </a:p>
      </dsp:txBody>
      <dsp:txXfrm>
        <a:off x="1529456" y="1827077"/>
        <a:ext cx="856966" cy="428483"/>
      </dsp:txXfrm>
    </dsp:sp>
    <dsp:sp modelId="{51F1503F-81D9-4DEE-B56A-2156F9099108}">
      <dsp:nvSpPr>
        <dsp:cNvPr id="0" name=""/>
        <dsp:cNvSpPr/>
      </dsp:nvSpPr>
      <dsp:spPr>
        <a:xfrm>
          <a:off x="1529456" y="2435523"/>
          <a:ext cx="856966" cy="428483"/>
        </a:xfrm>
        <a:prstGeom prst="rect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Amendments not needed</a:t>
          </a:r>
        </a:p>
      </dsp:txBody>
      <dsp:txXfrm>
        <a:off x="1529456" y="2435523"/>
        <a:ext cx="856966" cy="428483"/>
      </dsp:txXfrm>
    </dsp:sp>
    <dsp:sp modelId="{DAA1BF68-2FF9-4AE6-A791-CBCE36DB88DC}">
      <dsp:nvSpPr>
        <dsp:cNvPr id="0" name=""/>
        <dsp:cNvSpPr/>
      </dsp:nvSpPr>
      <dsp:spPr>
        <a:xfrm>
          <a:off x="2352144" y="1218630"/>
          <a:ext cx="856966" cy="428483"/>
        </a:xfrm>
        <a:prstGeom prst="rect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Not relevant for ADS</a:t>
          </a:r>
        </a:p>
      </dsp:txBody>
      <dsp:txXfrm>
        <a:off x="2352144" y="1218630"/>
        <a:ext cx="856966" cy="4284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R43 IF = If the vehicle is equipped with </a:t>
            </a:r>
            <a:r>
              <a:rPr lang="en-GB" dirty="0" err="1"/>
              <a:t>glazings</a:t>
            </a:r>
            <a:r>
              <a:rPr lang="en-GB" dirty="0"/>
              <a:t>, each glazing must comply (as an individual component) to the requirements of R43, even though transparency requirements of R43 are irrelevant for X and Y vehicles.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33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table does not contain all GRSG Regulations, it only highlights some of those that offer the most significant interactions with Categories X and Y.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19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table does not contain all GRSG Regulations, it only highlights some of those that offer the most significant interactions with Categories X and 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noProof="0" dirty="0"/>
              <a:t>The “New Regulation” proposed here is different from that of the previous slide. Additionally, most general and passive safety Regulations would not fall under these 2 new Regulations.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46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WP.29 is </a:t>
            </a:r>
            <a:r>
              <a:rPr lang="en-GB" dirty="0" err="1"/>
              <a:t>favorable</a:t>
            </a:r>
            <a:r>
              <a:rPr lang="en-GB" dirty="0"/>
              <a:t> to Option 2, GRSG and GRSP will be consulted as to how to proceed with the creation of the 2 new Regulations (handled by the existing TF AVRS? Creation of a separate IWG?)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513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71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03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23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56" y="2551176"/>
            <a:ext cx="9922447" cy="914400"/>
          </a:xfrm>
        </p:spPr>
        <p:txBody>
          <a:bodyPr/>
          <a:lstStyle>
            <a:lvl1pPr>
              <a:defRPr sz="54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07D0E1-EAED-8E08-24BA-8F930364BA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8056" y="3575304"/>
            <a:ext cx="9921943" cy="86201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BE10-5A8F-5044-434F-7434A035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DADE-0B38-4F3E-B126-04B5753FBA85}" type="datetime1">
              <a:rPr lang="en-US" smtClean="0"/>
              <a:t>11/3/2024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B40353B-463E-6D13-F92E-564948AFA38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63040"/>
            <a:ext cx="11210543" cy="4601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681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BE10-5A8F-5044-434F-7434A035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0D028-822A-4D31-AF2F-424DF73B6FA8}" type="datetime1">
              <a:rPr lang="en-US" smtClean="0"/>
              <a:t>11/3/2024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B40353B-463E-6D13-F92E-564948AFA38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63040"/>
            <a:ext cx="5330952" cy="4601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904E943F-C687-D3B3-4E36-65D69E3E2F0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98690" y="1463040"/>
            <a:ext cx="5330952" cy="4601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3210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h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BE10-5A8F-5044-434F-7434A035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9A4D6-2091-4F9D-B882-5E60CE3295E1}" type="datetime1">
              <a:rPr lang="en-US" smtClean="0"/>
              <a:t>11/3/2024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B40353B-463E-6D13-F92E-564948AFA38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63040"/>
            <a:ext cx="5330952" cy="4601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9070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BE10-5A8F-5044-434F-7434A035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5FE9-F1E8-4E16-A050-E2B1781A9FF4}" type="datetime1">
              <a:rPr lang="en-US" smtClean="0"/>
              <a:t>11/3/2024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3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4500" y="430609"/>
            <a:ext cx="11210544" cy="5577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056" y="1447800"/>
            <a:ext cx="11210543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099" y="6427391"/>
            <a:ext cx="3276600" cy="1416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3FF238-0ED5-4909-85F5-3EB669286239}" type="datetime1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427391"/>
            <a:ext cx="2895600" cy="1416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3042" y="6427391"/>
            <a:ext cx="3276600" cy="1416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F39A1B-8AD1-2C34-AB40-00704468E828}"/>
              </a:ext>
            </a:extLst>
          </p:cNvPr>
          <p:cNvCxnSpPr>
            <a:cxnSpLocks/>
          </p:cNvCxnSpPr>
          <p:nvPr userDrawn="1"/>
        </p:nvCxnSpPr>
        <p:spPr>
          <a:xfrm>
            <a:off x="535940" y="1122830"/>
            <a:ext cx="11119104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67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2">
              <a:lumMod val="25000"/>
            </a:schemeClr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Tx/>
        <a:buNone/>
        <a:defRPr lang="en-US" sz="1600" kern="1200" dirty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283464" indent="-283464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 smtClean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 smtClean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84" userDrawn="1">
          <p15:clr>
            <a:srgbClr val="F26B43"/>
          </p15:clr>
        </p15:guide>
        <p15:guide id="2" pos="336" userDrawn="1">
          <p15:clr>
            <a:srgbClr val="F26B43"/>
          </p15:clr>
        </p15:guide>
        <p15:guide id="3" pos="7320" userDrawn="1">
          <p15:clr>
            <a:srgbClr val="F26B43"/>
          </p15:clr>
        </p15:guide>
        <p15:guide id="4" orient="horz" pos="912" userDrawn="1">
          <p15:clr>
            <a:srgbClr val="F26B43"/>
          </p15:clr>
        </p15:guide>
        <p15:guide id="5" orient="horz" pos="264" userDrawn="1">
          <p15:clr>
            <a:srgbClr val="F26B43"/>
          </p15:clr>
        </p15:guide>
        <p15:guide id="6" orient="horz" pos="696" userDrawn="1">
          <p15:clr>
            <a:srgbClr val="F26B43"/>
          </p15:clr>
        </p15:guide>
        <p15:guide id="7" pos="36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mailto:ndenouden@rdw.nl" TargetMode="External"/><Relationship Id="rId13" Type="http://schemas.openxmlformats.org/officeDocument/2006/relationships/hyperlink" Target="mailto:apott@hyundai-europe.com" TargetMode="External"/><Relationship Id="rId3" Type="http://schemas.openxmlformats.org/officeDocument/2006/relationships/hyperlink" Target="mailto:shervin.solhkonan@scania.com" TargetMode="External"/><Relationship Id="rId7" Type="http://schemas.openxmlformats.org/officeDocument/2006/relationships/hyperlink" Target="mailto:Lukas.Schwenkschuster@odelo.de" TargetMode="External"/><Relationship Id="rId12" Type="http://schemas.openxmlformats.org/officeDocument/2006/relationships/hyperlink" Target="mailto:gerlach@de.tuv.com" TargetMode="External"/><Relationship Id="rId2" Type="http://schemas.openxmlformats.org/officeDocument/2006/relationships/hyperlink" Target="mailto:JBoersma@rdw.nl" TargetMode="External"/><Relationship Id="rId16" Type="http://schemas.openxmlformats.org/officeDocument/2006/relationships/hyperlink" Target="mailto:consultant.tr3@clepa.b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karl.manz@t-online.de" TargetMode="External"/><Relationship Id="rId11" Type="http://schemas.openxmlformats.org/officeDocument/2006/relationships/hyperlink" Target="mailto:ofontaine@oica.net" TargetMode="External"/><Relationship Id="rId5" Type="http://schemas.openxmlformats.org/officeDocument/2006/relationships/hyperlink" Target="mailto:jmprigent@oica.net" TargetMode="External"/><Relationship Id="rId15" Type="http://schemas.openxmlformats.org/officeDocument/2006/relationships/hyperlink" Target="mailto:romain.pessia@developpement-durable.gouv.fr" TargetMode="External"/><Relationship Id="rId10" Type="http://schemas.openxmlformats.org/officeDocument/2006/relationships/hyperlink" Target="mailto:hlammers@rdw.nl" TargetMode="External"/><Relationship Id="rId4" Type="http://schemas.openxmlformats.org/officeDocument/2006/relationships/hyperlink" Target="mailto:zissis.tsakiridis@bmdv.bund.de" TargetMode="External"/><Relationship Id="rId9" Type="http://schemas.openxmlformats.org/officeDocument/2006/relationships/hyperlink" Target="mailto:banita@avere.org" TargetMode="External"/><Relationship Id="rId14" Type="http://schemas.openxmlformats.org/officeDocument/2006/relationships/hyperlink" Target="mailto:wujiajie@catarc.ac.c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66E636-D1D5-3AAC-5CD5-A2F5C585C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126" y="2335120"/>
            <a:ext cx="11727730" cy="2187760"/>
          </a:xfrm>
          <a:noFill/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Regulatory fitness for </a:t>
            </a:r>
            <a:b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Automated Driving Systems</a:t>
            </a:r>
            <a:endParaRPr lang="en-US" sz="19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831F0C-52BB-6204-5BF6-C4DDD23942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5126" y="4522880"/>
            <a:ext cx="11380433" cy="1099333"/>
          </a:xfrm>
        </p:spPr>
        <p:txBody>
          <a:bodyPr>
            <a:normAutofit fontScale="62500" lnSpcReduction="20000"/>
          </a:bodyPr>
          <a:lstStyle/>
          <a:p>
            <a:r>
              <a:rPr lang="en-US" sz="5100" dirty="0">
                <a:solidFill>
                  <a:schemeClr val="accent2"/>
                </a:solidFill>
              </a:rPr>
              <a:t>Status report</a:t>
            </a:r>
            <a:endParaRPr lang="en-US" sz="5100" dirty="0"/>
          </a:p>
          <a:p>
            <a:r>
              <a:rPr lang="en-US" sz="2500" dirty="0">
                <a:solidFill>
                  <a:schemeClr val="accent2"/>
                </a:solidFill>
              </a:rPr>
              <a:t>GRBP TF AVRS — GRE TF AVSR — GRE IWG EMC — GRPE TF AVRS — GRSG TF AVRS — GRSP TF AVRS — GRVA TF FADS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3C4AFA-A593-CEF5-56B5-EF09BED130F2}"/>
              </a:ext>
            </a:extLst>
          </p:cNvPr>
          <p:cNvSpPr txBox="1"/>
          <p:nvPr/>
        </p:nvSpPr>
        <p:spPr>
          <a:xfrm>
            <a:off x="7898732" y="141863"/>
            <a:ext cx="4240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effectLst/>
                <a:latin typeface="Arial" panose="020B0604020202020204" pitchFamily="34" charset="0"/>
              </a:rPr>
              <a:t>Informal document</a:t>
            </a:r>
            <a:r>
              <a:rPr lang="en-US" dirty="0">
                <a:effectLst/>
                <a:latin typeface="Arial" panose="020B0604020202020204" pitchFamily="34" charset="0"/>
              </a:rPr>
              <a:t> </a:t>
            </a:r>
            <a:r>
              <a:rPr lang="en-US" b="1" dirty="0">
                <a:effectLst/>
                <a:latin typeface="Arial" panose="020B0604020202020204" pitchFamily="34" charset="0"/>
              </a:rPr>
              <a:t>WP.29-194-xx</a:t>
            </a:r>
          </a:p>
          <a:p>
            <a:r>
              <a:rPr lang="en-US" dirty="0">
                <a:effectLst/>
                <a:latin typeface="Arial" panose="020B0604020202020204" pitchFamily="34" charset="0"/>
              </a:rPr>
              <a:t>194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th</a:t>
            </a:r>
            <a:r>
              <a:rPr lang="en-US" dirty="0">
                <a:effectLst/>
                <a:latin typeface="Arial" panose="020B0604020202020204" pitchFamily="34" charset="0"/>
              </a:rPr>
              <a:t> WP.29, 12 to 15 </a:t>
            </a:r>
            <a:r>
              <a:rPr lang="en-US" dirty="0">
                <a:latin typeface="Arial" panose="020B0604020202020204" pitchFamily="34" charset="0"/>
              </a:rPr>
              <a:t>November</a:t>
            </a:r>
            <a:r>
              <a:rPr lang="en-US" dirty="0">
                <a:effectLst/>
                <a:latin typeface="Arial" panose="020B0604020202020204" pitchFamily="34" charset="0"/>
              </a:rPr>
              <a:t> 2024</a:t>
            </a:r>
          </a:p>
          <a:p>
            <a:r>
              <a:rPr lang="en-US" dirty="0">
                <a:effectLst/>
                <a:latin typeface="Arial" panose="020B0604020202020204" pitchFamily="34" charset="0"/>
              </a:rPr>
              <a:t>Agenda item 2.3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3DFD5E-3E80-0381-B02B-D9D16692D680}"/>
              </a:ext>
            </a:extLst>
          </p:cNvPr>
          <p:cNvSpPr txBox="1"/>
          <p:nvPr/>
        </p:nvSpPr>
        <p:spPr>
          <a:xfrm>
            <a:off x="210255" y="141863"/>
            <a:ext cx="5229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Transmitted</a:t>
            </a:r>
            <a:r>
              <a:rPr lang="en-US" dirty="0">
                <a:effectLst/>
                <a:latin typeface="Arial" panose="020B0604020202020204" pitchFamily="34" charset="0"/>
              </a:rPr>
              <a:t> by the chairs of the expert groups on regulatory fitness for Automated Driving Syste</a:t>
            </a:r>
            <a:r>
              <a:rPr lang="en-US" dirty="0">
                <a:latin typeface="Arial" panose="020B0604020202020204" pitchFamily="34" charset="0"/>
              </a:rPr>
              <a:t>ms</a:t>
            </a:r>
            <a:endParaRPr lang="en-US" dirty="0"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7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7C9BABDD-CDA4-4965-9B92-5C11E7514EB5}"/>
              </a:ext>
            </a:extLst>
          </p:cNvPr>
          <p:cNvGrpSpPr/>
          <p:nvPr/>
        </p:nvGrpSpPr>
        <p:grpSpPr>
          <a:xfrm>
            <a:off x="7831207" y="1788888"/>
            <a:ext cx="4114593" cy="2023866"/>
            <a:chOff x="4695725" y="1956187"/>
            <a:chExt cx="2800549" cy="1461156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49224B84-069E-42AE-B0C1-8055CFCE5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50000"/>
            </a:blip>
            <a:stretch>
              <a:fillRect/>
            </a:stretch>
          </p:blipFill>
          <p:spPr>
            <a:xfrm>
              <a:off x="4695725" y="1956187"/>
              <a:ext cx="2800549" cy="1461156"/>
            </a:xfrm>
            <a:prstGeom prst="rect">
              <a:avLst/>
            </a:prstGeom>
          </p:spPr>
        </p:pic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EC6A49E3-4BA0-41B0-A8CD-14B2E8DDE6AF}"/>
                </a:ext>
              </a:extLst>
            </p:cNvPr>
            <p:cNvSpPr/>
            <p:nvPr/>
          </p:nvSpPr>
          <p:spPr>
            <a:xfrm>
              <a:off x="5184840" y="2294942"/>
              <a:ext cx="1920810" cy="951722"/>
            </a:xfrm>
            <a:custGeom>
              <a:avLst/>
              <a:gdLst>
                <a:gd name="connsiteX0" fmla="*/ 195943 w 1894114"/>
                <a:gd name="connsiteY0" fmla="*/ 46653 h 951722"/>
                <a:gd name="connsiteX1" fmla="*/ 111967 w 1894114"/>
                <a:gd name="connsiteY1" fmla="*/ 37322 h 951722"/>
                <a:gd name="connsiteX2" fmla="*/ 93306 w 1894114"/>
                <a:gd name="connsiteY2" fmla="*/ 74645 h 951722"/>
                <a:gd name="connsiteX3" fmla="*/ 83975 w 1894114"/>
                <a:gd name="connsiteY3" fmla="*/ 121298 h 951722"/>
                <a:gd name="connsiteX4" fmla="*/ 27992 w 1894114"/>
                <a:gd name="connsiteY4" fmla="*/ 158620 h 951722"/>
                <a:gd name="connsiteX5" fmla="*/ 0 w 1894114"/>
                <a:gd name="connsiteY5" fmla="*/ 186612 h 951722"/>
                <a:gd name="connsiteX6" fmla="*/ 27992 w 1894114"/>
                <a:gd name="connsiteY6" fmla="*/ 335902 h 951722"/>
                <a:gd name="connsiteX7" fmla="*/ 37322 w 1894114"/>
                <a:gd name="connsiteY7" fmla="*/ 457200 h 951722"/>
                <a:gd name="connsiteX8" fmla="*/ 65314 w 1894114"/>
                <a:gd name="connsiteY8" fmla="*/ 494522 h 951722"/>
                <a:gd name="connsiteX9" fmla="*/ 102637 w 1894114"/>
                <a:gd name="connsiteY9" fmla="*/ 559837 h 951722"/>
                <a:gd name="connsiteX10" fmla="*/ 139959 w 1894114"/>
                <a:gd name="connsiteY10" fmla="*/ 606490 h 951722"/>
                <a:gd name="connsiteX11" fmla="*/ 158620 w 1894114"/>
                <a:gd name="connsiteY11" fmla="*/ 653143 h 951722"/>
                <a:gd name="connsiteX12" fmla="*/ 195943 w 1894114"/>
                <a:gd name="connsiteY12" fmla="*/ 699796 h 951722"/>
                <a:gd name="connsiteX13" fmla="*/ 214604 w 1894114"/>
                <a:gd name="connsiteY13" fmla="*/ 727788 h 951722"/>
                <a:gd name="connsiteX14" fmla="*/ 223934 w 1894114"/>
                <a:gd name="connsiteY14" fmla="*/ 755779 h 951722"/>
                <a:gd name="connsiteX15" fmla="*/ 261257 w 1894114"/>
                <a:gd name="connsiteY15" fmla="*/ 821094 h 951722"/>
                <a:gd name="connsiteX16" fmla="*/ 307910 w 1894114"/>
                <a:gd name="connsiteY16" fmla="*/ 895739 h 951722"/>
                <a:gd name="connsiteX17" fmla="*/ 335902 w 1894114"/>
                <a:gd name="connsiteY17" fmla="*/ 905069 h 951722"/>
                <a:gd name="connsiteX18" fmla="*/ 447869 w 1894114"/>
                <a:gd name="connsiteY18" fmla="*/ 914400 h 951722"/>
                <a:gd name="connsiteX19" fmla="*/ 942392 w 1894114"/>
                <a:gd name="connsiteY19" fmla="*/ 914400 h 951722"/>
                <a:gd name="connsiteX20" fmla="*/ 1287624 w 1894114"/>
                <a:gd name="connsiteY20" fmla="*/ 923730 h 951722"/>
                <a:gd name="connsiteX21" fmla="*/ 1418253 w 1894114"/>
                <a:gd name="connsiteY21" fmla="*/ 951722 h 951722"/>
                <a:gd name="connsiteX22" fmla="*/ 1558212 w 1894114"/>
                <a:gd name="connsiteY22" fmla="*/ 933061 h 951722"/>
                <a:gd name="connsiteX23" fmla="*/ 1632857 w 1894114"/>
                <a:gd name="connsiteY23" fmla="*/ 895739 h 951722"/>
                <a:gd name="connsiteX24" fmla="*/ 1670179 w 1894114"/>
                <a:gd name="connsiteY24" fmla="*/ 839755 h 951722"/>
                <a:gd name="connsiteX25" fmla="*/ 1716832 w 1894114"/>
                <a:gd name="connsiteY25" fmla="*/ 746449 h 951722"/>
                <a:gd name="connsiteX26" fmla="*/ 1735494 w 1894114"/>
                <a:gd name="connsiteY26" fmla="*/ 718457 h 951722"/>
                <a:gd name="connsiteX27" fmla="*/ 1763486 w 1894114"/>
                <a:gd name="connsiteY27" fmla="*/ 709126 h 951722"/>
                <a:gd name="connsiteX28" fmla="*/ 1772816 w 1894114"/>
                <a:gd name="connsiteY28" fmla="*/ 681135 h 951722"/>
                <a:gd name="connsiteX29" fmla="*/ 1791477 w 1894114"/>
                <a:gd name="connsiteY29" fmla="*/ 606490 h 951722"/>
                <a:gd name="connsiteX30" fmla="*/ 1810139 w 1894114"/>
                <a:gd name="connsiteY30" fmla="*/ 569167 h 951722"/>
                <a:gd name="connsiteX31" fmla="*/ 1828800 w 1894114"/>
                <a:gd name="connsiteY31" fmla="*/ 522514 h 951722"/>
                <a:gd name="connsiteX32" fmla="*/ 1856792 w 1894114"/>
                <a:gd name="connsiteY32" fmla="*/ 475861 h 951722"/>
                <a:gd name="connsiteX33" fmla="*/ 1884783 w 1894114"/>
                <a:gd name="connsiteY33" fmla="*/ 410547 h 951722"/>
                <a:gd name="connsiteX34" fmla="*/ 1894114 w 1894114"/>
                <a:gd name="connsiteY34" fmla="*/ 242596 h 951722"/>
                <a:gd name="connsiteX35" fmla="*/ 1884783 w 1894114"/>
                <a:gd name="connsiteY35" fmla="*/ 195943 h 951722"/>
                <a:gd name="connsiteX36" fmla="*/ 1810139 w 1894114"/>
                <a:gd name="connsiteY36" fmla="*/ 158620 h 951722"/>
                <a:gd name="connsiteX37" fmla="*/ 1754155 w 1894114"/>
                <a:gd name="connsiteY37" fmla="*/ 121298 h 951722"/>
                <a:gd name="connsiteX38" fmla="*/ 1698171 w 1894114"/>
                <a:gd name="connsiteY38" fmla="*/ 102637 h 951722"/>
                <a:gd name="connsiteX39" fmla="*/ 1502228 w 1894114"/>
                <a:gd name="connsiteY39" fmla="*/ 74645 h 951722"/>
                <a:gd name="connsiteX40" fmla="*/ 1315616 w 1894114"/>
                <a:gd name="connsiteY40" fmla="*/ 46653 h 951722"/>
                <a:gd name="connsiteX41" fmla="*/ 1240971 w 1894114"/>
                <a:gd name="connsiteY41" fmla="*/ 27992 h 951722"/>
                <a:gd name="connsiteX42" fmla="*/ 1138334 w 1894114"/>
                <a:gd name="connsiteY42" fmla="*/ 18661 h 951722"/>
                <a:gd name="connsiteX43" fmla="*/ 438539 w 1894114"/>
                <a:gd name="connsiteY43" fmla="*/ 0 h 951722"/>
                <a:gd name="connsiteX44" fmla="*/ 373224 w 1894114"/>
                <a:gd name="connsiteY44" fmla="*/ 9330 h 951722"/>
                <a:gd name="connsiteX45" fmla="*/ 345232 w 1894114"/>
                <a:gd name="connsiteY45" fmla="*/ 18661 h 951722"/>
                <a:gd name="connsiteX46" fmla="*/ 298579 w 1894114"/>
                <a:gd name="connsiteY46" fmla="*/ 27992 h 951722"/>
                <a:gd name="connsiteX47" fmla="*/ 261257 w 1894114"/>
                <a:gd name="connsiteY47" fmla="*/ 37322 h 951722"/>
                <a:gd name="connsiteX48" fmla="*/ 214604 w 1894114"/>
                <a:gd name="connsiteY48" fmla="*/ 46653 h 951722"/>
                <a:gd name="connsiteX49" fmla="*/ 195943 w 1894114"/>
                <a:gd name="connsiteY49" fmla="*/ 46653 h 95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894114" h="951722">
                  <a:moveTo>
                    <a:pt x="195943" y="46653"/>
                  </a:moveTo>
                  <a:cubicBezTo>
                    <a:pt x="178837" y="45098"/>
                    <a:pt x="140200" y="13795"/>
                    <a:pt x="111967" y="37322"/>
                  </a:cubicBezTo>
                  <a:cubicBezTo>
                    <a:pt x="101281" y="46227"/>
                    <a:pt x="99526" y="62204"/>
                    <a:pt x="93306" y="74645"/>
                  </a:cubicBezTo>
                  <a:cubicBezTo>
                    <a:pt x="90196" y="90196"/>
                    <a:pt x="93711" y="108780"/>
                    <a:pt x="83975" y="121298"/>
                  </a:cubicBezTo>
                  <a:cubicBezTo>
                    <a:pt x="70206" y="139001"/>
                    <a:pt x="43851" y="142761"/>
                    <a:pt x="27992" y="158620"/>
                  </a:cubicBezTo>
                  <a:lnTo>
                    <a:pt x="0" y="186612"/>
                  </a:lnTo>
                  <a:cubicBezTo>
                    <a:pt x="9331" y="236375"/>
                    <a:pt x="24109" y="285421"/>
                    <a:pt x="27992" y="335902"/>
                  </a:cubicBezTo>
                  <a:cubicBezTo>
                    <a:pt x="31102" y="376335"/>
                    <a:pt x="28034" y="417726"/>
                    <a:pt x="37322" y="457200"/>
                  </a:cubicBezTo>
                  <a:cubicBezTo>
                    <a:pt x="40884" y="472338"/>
                    <a:pt x="57072" y="481335"/>
                    <a:pt x="65314" y="494522"/>
                  </a:cubicBezTo>
                  <a:cubicBezTo>
                    <a:pt x="104065" y="556524"/>
                    <a:pt x="64105" y="508461"/>
                    <a:pt x="102637" y="559837"/>
                  </a:cubicBezTo>
                  <a:cubicBezTo>
                    <a:pt x="114586" y="575769"/>
                    <a:pt x="129713" y="589413"/>
                    <a:pt x="139959" y="606490"/>
                  </a:cubicBezTo>
                  <a:cubicBezTo>
                    <a:pt x="148576" y="620852"/>
                    <a:pt x="151130" y="638162"/>
                    <a:pt x="158620" y="653143"/>
                  </a:cubicBezTo>
                  <a:cubicBezTo>
                    <a:pt x="177768" y="691439"/>
                    <a:pt x="172797" y="670864"/>
                    <a:pt x="195943" y="699796"/>
                  </a:cubicBezTo>
                  <a:cubicBezTo>
                    <a:pt x="202948" y="708553"/>
                    <a:pt x="208384" y="718457"/>
                    <a:pt x="214604" y="727788"/>
                  </a:cubicBezTo>
                  <a:cubicBezTo>
                    <a:pt x="217714" y="737118"/>
                    <a:pt x="219536" y="746982"/>
                    <a:pt x="223934" y="755779"/>
                  </a:cubicBezTo>
                  <a:cubicBezTo>
                    <a:pt x="251009" y="809928"/>
                    <a:pt x="236716" y="755651"/>
                    <a:pt x="261257" y="821094"/>
                  </a:cubicBezTo>
                  <a:cubicBezTo>
                    <a:pt x="279192" y="868921"/>
                    <a:pt x="255570" y="858353"/>
                    <a:pt x="307910" y="895739"/>
                  </a:cubicBezTo>
                  <a:cubicBezTo>
                    <a:pt x="315913" y="901456"/>
                    <a:pt x="326153" y="903769"/>
                    <a:pt x="335902" y="905069"/>
                  </a:cubicBezTo>
                  <a:cubicBezTo>
                    <a:pt x="373025" y="910019"/>
                    <a:pt x="410547" y="911290"/>
                    <a:pt x="447869" y="914400"/>
                  </a:cubicBezTo>
                  <a:cubicBezTo>
                    <a:pt x="636301" y="961504"/>
                    <a:pt x="434001" y="914400"/>
                    <a:pt x="942392" y="914400"/>
                  </a:cubicBezTo>
                  <a:cubicBezTo>
                    <a:pt x="1057511" y="914400"/>
                    <a:pt x="1172547" y="920620"/>
                    <a:pt x="1287624" y="923730"/>
                  </a:cubicBezTo>
                  <a:cubicBezTo>
                    <a:pt x="1380623" y="946981"/>
                    <a:pt x="1336970" y="938176"/>
                    <a:pt x="1418253" y="951722"/>
                  </a:cubicBezTo>
                  <a:cubicBezTo>
                    <a:pt x="1461050" y="948156"/>
                    <a:pt x="1515430" y="952507"/>
                    <a:pt x="1558212" y="933061"/>
                  </a:cubicBezTo>
                  <a:cubicBezTo>
                    <a:pt x="1583537" y="921550"/>
                    <a:pt x="1632857" y="895739"/>
                    <a:pt x="1632857" y="895739"/>
                  </a:cubicBezTo>
                  <a:cubicBezTo>
                    <a:pt x="1645298" y="877078"/>
                    <a:pt x="1664739" y="861513"/>
                    <a:pt x="1670179" y="839755"/>
                  </a:cubicBezTo>
                  <a:cubicBezTo>
                    <a:pt x="1691561" y="754231"/>
                    <a:pt x="1667501" y="779337"/>
                    <a:pt x="1716832" y="746449"/>
                  </a:cubicBezTo>
                  <a:cubicBezTo>
                    <a:pt x="1723053" y="737118"/>
                    <a:pt x="1726737" y="725462"/>
                    <a:pt x="1735494" y="718457"/>
                  </a:cubicBezTo>
                  <a:cubicBezTo>
                    <a:pt x="1743174" y="712313"/>
                    <a:pt x="1756531" y="716081"/>
                    <a:pt x="1763486" y="709126"/>
                  </a:cubicBezTo>
                  <a:cubicBezTo>
                    <a:pt x="1770440" y="702172"/>
                    <a:pt x="1770228" y="690623"/>
                    <a:pt x="1772816" y="681135"/>
                  </a:cubicBezTo>
                  <a:cubicBezTo>
                    <a:pt x="1779564" y="656391"/>
                    <a:pt x="1780007" y="629430"/>
                    <a:pt x="1791477" y="606490"/>
                  </a:cubicBezTo>
                  <a:cubicBezTo>
                    <a:pt x="1797698" y="594049"/>
                    <a:pt x="1804490" y="581878"/>
                    <a:pt x="1810139" y="569167"/>
                  </a:cubicBezTo>
                  <a:cubicBezTo>
                    <a:pt x="1816941" y="553862"/>
                    <a:pt x="1821310" y="537495"/>
                    <a:pt x="1828800" y="522514"/>
                  </a:cubicBezTo>
                  <a:cubicBezTo>
                    <a:pt x="1836910" y="506293"/>
                    <a:pt x="1847985" y="491714"/>
                    <a:pt x="1856792" y="475861"/>
                  </a:cubicBezTo>
                  <a:cubicBezTo>
                    <a:pt x="1876009" y="441271"/>
                    <a:pt x="1873772" y="443582"/>
                    <a:pt x="1884783" y="410547"/>
                  </a:cubicBezTo>
                  <a:cubicBezTo>
                    <a:pt x="1887893" y="354563"/>
                    <a:pt x="1894114" y="298666"/>
                    <a:pt x="1894114" y="242596"/>
                  </a:cubicBezTo>
                  <a:cubicBezTo>
                    <a:pt x="1894114" y="226737"/>
                    <a:pt x="1894298" y="208630"/>
                    <a:pt x="1884783" y="195943"/>
                  </a:cubicBezTo>
                  <a:cubicBezTo>
                    <a:pt x="1857826" y="160000"/>
                    <a:pt x="1840080" y="175254"/>
                    <a:pt x="1810139" y="158620"/>
                  </a:cubicBezTo>
                  <a:cubicBezTo>
                    <a:pt x="1790533" y="147728"/>
                    <a:pt x="1774215" y="131328"/>
                    <a:pt x="1754155" y="121298"/>
                  </a:cubicBezTo>
                  <a:cubicBezTo>
                    <a:pt x="1736561" y="112501"/>
                    <a:pt x="1717254" y="107408"/>
                    <a:pt x="1698171" y="102637"/>
                  </a:cubicBezTo>
                  <a:cubicBezTo>
                    <a:pt x="1606773" y="79786"/>
                    <a:pt x="1683664" y="97324"/>
                    <a:pt x="1502228" y="74645"/>
                  </a:cubicBezTo>
                  <a:cubicBezTo>
                    <a:pt x="1467089" y="70253"/>
                    <a:pt x="1367804" y="59701"/>
                    <a:pt x="1315616" y="46653"/>
                  </a:cubicBezTo>
                  <a:cubicBezTo>
                    <a:pt x="1264833" y="33957"/>
                    <a:pt x="1309758" y="36590"/>
                    <a:pt x="1240971" y="27992"/>
                  </a:cubicBezTo>
                  <a:cubicBezTo>
                    <a:pt x="1206883" y="23731"/>
                    <a:pt x="1172578" y="21401"/>
                    <a:pt x="1138334" y="18661"/>
                  </a:cubicBezTo>
                  <a:cubicBezTo>
                    <a:pt x="861546" y="-3483"/>
                    <a:pt x="863988" y="6974"/>
                    <a:pt x="438539" y="0"/>
                  </a:cubicBezTo>
                  <a:cubicBezTo>
                    <a:pt x="416767" y="3110"/>
                    <a:pt x="394790" y="5017"/>
                    <a:pt x="373224" y="9330"/>
                  </a:cubicBezTo>
                  <a:cubicBezTo>
                    <a:pt x="363580" y="11259"/>
                    <a:pt x="354774" y="16275"/>
                    <a:pt x="345232" y="18661"/>
                  </a:cubicBezTo>
                  <a:cubicBezTo>
                    <a:pt x="329847" y="22508"/>
                    <a:pt x="314060" y="24552"/>
                    <a:pt x="298579" y="27992"/>
                  </a:cubicBezTo>
                  <a:cubicBezTo>
                    <a:pt x="286061" y="30774"/>
                    <a:pt x="273775" y="34540"/>
                    <a:pt x="261257" y="37322"/>
                  </a:cubicBezTo>
                  <a:cubicBezTo>
                    <a:pt x="245776" y="40762"/>
                    <a:pt x="229989" y="42806"/>
                    <a:pt x="214604" y="46653"/>
                  </a:cubicBezTo>
                  <a:cubicBezTo>
                    <a:pt x="173347" y="56968"/>
                    <a:pt x="213049" y="48208"/>
                    <a:pt x="195943" y="466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D4B5E565-94E1-C545-AAA3-B4014D5A8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1 – Categories X/Y and scope of Regulations (3/6)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43C1F41-EDF0-1219-4B6B-055A0D12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6625" y="6603937"/>
            <a:ext cx="3276600" cy="141686"/>
          </a:xfrm>
        </p:spPr>
        <p:txBody>
          <a:bodyPr/>
          <a:lstStyle/>
          <a:p>
            <a:fld id="{9860EDB8-5305-433F-BE41-D7A86D811DB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BB35E3-172F-45AE-B9F3-CE13C87B2BCA}"/>
              </a:ext>
            </a:extLst>
          </p:cNvPr>
          <p:cNvSpPr txBox="1"/>
          <p:nvPr/>
        </p:nvSpPr>
        <p:spPr>
          <a:xfrm>
            <a:off x="444500" y="1174727"/>
            <a:ext cx="1038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Option 2:</a:t>
            </a:r>
            <a:r>
              <a:rPr lang="en-GB" dirty="0"/>
              <a:t> A specific General Safety Regulation and Passive Safety Regulation are created to gather basic safety requirements for X and Y vehicles.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EAAB1CD-677C-4B92-BAC3-D7A889836A10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3898242" y="1907973"/>
            <a:ext cx="3575015" cy="1889071"/>
          </a:xfrm>
          <a:prstGeom prst="rect">
            <a:avLst/>
          </a:prstGeom>
        </p:spPr>
      </p:pic>
      <p:pic>
        <p:nvPicPr>
          <p:cNvPr id="22" name="Espace réservé du contenu 21">
            <a:extLst>
              <a:ext uri="{FF2B5EF4-FFF2-40B4-BE49-F238E27FC236}">
                <a16:creationId xmlns:a16="http://schemas.microsoft.com/office/drawing/2014/main" id="{02F64C04-D5F5-4C0C-9D62-2055BDFB4EF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>
            <a:biLevel thresh="50000"/>
          </a:blip>
          <a:stretch>
            <a:fillRect/>
          </a:stretch>
        </p:blipFill>
        <p:spPr>
          <a:xfrm>
            <a:off x="229755" y="1996111"/>
            <a:ext cx="3481290" cy="1797593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4FF2011-F923-4D4B-AA1D-0D9BD2B670F5}"/>
              </a:ext>
            </a:extLst>
          </p:cNvPr>
          <p:cNvSpPr/>
          <p:nvPr/>
        </p:nvSpPr>
        <p:spPr>
          <a:xfrm>
            <a:off x="1647864" y="2001141"/>
            <a:ext cx="1205921" cy="412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BF837AD-3A28-486C-93B7-6BBB6D7F53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55" y="4355104"/>
            <a:ext cx="745037" cy="745037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25557566-F3F1-4E24-A1A2-E9BB3EBC2351}"/>
              </a:ext>
            </a:extLst>
          </p:cNvPr>
          <p:cNvSpPr txBox="1"/>
          <p:nvPr/>
        </p:nvSpPr>
        <p:spPr>
          <a:xfrm>
            <a:off x="974792" y="4477874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R43</a:t>
            </a:r>
            <a:endParaRPr lang="fr-FR" b="1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432F9D24-B88A-4CF2-997E-3FB09685B9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55" y="4950870"/>
            <a:ext cx="743263" cy="743263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879C0CC4-DA17-4551-A385-3D5308202B28}"/>
              </a:ext>
            </a:extLst>
          </p:cNvPr>
          <p:cNvSpPr txBox="1"/>
          <p:nvPr/>
        </p:nvSpPr>
        <p:spPr>
          <a:xfrm>
            <a:off x="973018" y="5079149"/>
            <a:ext cx="903406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R46</a:t>
            </a:r>
            <a:endParaRPr lang="fr-FR" b="1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AA6CABF-866B-49A6-8E60-56DCB195DF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048" y="5582542"/>
            <a:ext cx="743263" cy="743263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73D3E0BD-3A55-48E6-9CD5-192B1B5F461C}"/>
              </a:ext>
            </a:extLst>
          </p:cNvPr>
          <p:cNvSpPr txBox="1"/>
          <p:nvPr/>
        </p:nvSpPr>
        <p:spPr>
          <a:xfrm>
            <a:off x="973018" y="571327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R94</a:t>
            </a:r>
            <a:endParaRPr lang="fr-FR" b="1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44295481-A4CD-4B73-8DB8-8C8B6B282E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55" y="3753722"/>
            <a:ext cx="745037" cy="745037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6C9C44FB-B54A-4EA3-9411-BA0492A06425}"/>
              </a:ext>
            </a:extLst>
          </p:cNvPr>
          <p:cNvSpPr txBox="1"/>
          <p:nvPr/>
        </p:nvSpPr>
        <p:spPr>
          <a:xfrm>
            <a:off x="974792" y="3876492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2F6C83F-B160-4D85-ADA3-E1972CACD462}"/>
              </a:ext>
            </a:extLst>
          </p:cNvPr>
          <p:cNvSpPr txBox="1"/>
          <p:nvPr/>
        </p:nvSpPr>
        <p:spPr>
          <a:xfrm>
            <a:off x="2398330" y="2725271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M</a:t>
            </a:r>
            <a:r>
              <a:rPr lang="en-GB" b="1" baseline="-25000" dirty="0"/>
              <a:t>1</a:t>
            </a:r>
            <a:endParaRPr lang="fr-FR" b="1" baseline="-25000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8E6ACF8-EEAA-420C-96BA-0C0C1F5610E4}"/>
              </a:ext>
            </a:extLst>
          </p:cNvPr>
          <p:cNvSpPr txBox="1"/>
          <p:nvPr/>
        </p:nvSpPr>
        <p:spPr>
          <a:xfrm>
            <a:off x="6246708" y="2725270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M</a:t>
            </a:r>
            <a:r>
              <a:rPr lang="en-GB" b="1" baseline="-25000" dirty="0"/>
              <a:t>1</a:t>
            </a:r>
            <a:r>
              <a:rPr lang="en-GB" b="1" dirty="0"/>
              <a:t>X</a:t>
            </a:r>
            <a:endParaRPr lang="fr-FR" b="1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F792DE0-C28E-4F87-8380-39D5ADF5B228}"/>
              </a:ext>
            </a:extLst>
          </p:cNvPr>
          <p:cNvSpPr txBox="1"/>
          <p:nvPr/>
        </p:nvSpPr>
        <p:spPr>
          <a:xfrm>
            <a:off x="9557759" y="2725269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N</a:t>
            </a:r>
            <a:r>
              <a:rPr lang="en-GB" b="1" baseline="-25000" dirty="0"/>
              <a:t>1</a:t>
            </a:r>
            <a:r>
              <a:rPr lang="en-GB" b="1" dirty="0"/>
              <a:t>Y</a:t>
            </a:r>
            <a:endParaRPr lang="fr-FR" b="1" dirty="0"/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F59CE37D-66D3-4D7D-BA47-09EB0072A8FE}"/>
              </a:ext>
            </a:extLst>
          </p:cNvPr>
          <p:cNvCxnSpPr>
            <a:cxnSpLocks/>
          </p:cNvCxnSpPr>
          <p:nvPr/>
        </p:nvCxnSpPr>
        <p:spPr>
          <a:xfrm>
            <a:off x="3812517" y="1879398"/>
            <a:ext cx="0" cy="47245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697FE74-4BE5-4976-B028-552354C736E9}"/>
              </a:ext>
            </a:extLst>
          </p:cNvPr>
          <p:cNvCxnSpPr>
            <a:cxnSpLocks/>
          </p:cNvCxnSpPr>
          <p:nvPr/>
        </p:nvCxnSpPr>
        <p:spPr>
          <a:xfrm>
            <a:off x="7660617" y="1808555"/>
            <a:ext cx="0" cy="47953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Image 41">
            <a:extLst>
              <a:ext uri="{FF2B5EF4-FFF2-40B4-BE49-F238E27FC236}">
                <a16:creationId xmlns:a16="http://schemas.microsoft.com/office/drawing/2014/main" id="{7F71C6E3-4CF1-4EC1-9882-A1E03E5A07A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42072" y="4598998"/>
            <a:ext cx="743263" cy="743263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2116C009-4F76-483B-91FA-7527FB24DD41}"/>
              </a:ext>
            </a:extLst>
          </p:cNvPr>
          <p:cNvSpPr txBox="1"/>
          <p:nvPr/>
        </p:nvSpPr>
        <p:spPr>
          <a:xfrm>
            <a:off x="4878583" y="4642934"/>
            <a:ext cx="2788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NEW REG (general safety of  vehicles of Category X)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DB658016-CC44-4693-9E58-FD38C5F39D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812" y="5582542"/>
            <a:ext cx="743263" cy="743263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F837D6A0-2E9A-47E6-B9A2-2DBBE2198565}"/>
              </a:ext>
            </a:extLst>
          </p:cNvPr>
          <p:cNvSpPr txBox="1"/>
          <p:nvPr/>
        </p:nvSpPr>
        <p:spPr>
          <a:xfrm>
            <a:off x="4887782" y="571327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R94</a:t>
            </a:r>
            <a:endParaRPr lang="fr-FR" b="1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BB981483-4294-46DC-A461-2F3221402C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519" y="3753722"/>
            <a:ext cx="745037" cy="745037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7BD44D1B-6FDC-4F00-B099-DF01073E8574}"/>
              </a:ext>
            </a:extLst>
          </p:cNvPr>
          <p:cNvSpPr txBox="1"/>
          <p:nvPr/>
        </p:nvSpPr>
        <p:spPr>
          <a:xfrm>
            <a:off x="4889556" y="3876492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557174C9-6542-4B20-9283-356D36758FD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92909" y="5870121"/>
            <a:ext cx="743263" cy="743263"/>
          </a:xfrm>
          <a:prstGeom prst="rect">
            <a:avLst/>
          </a:prstGeom>
        </p:spPr>
      </p:pic>
      <p:sp>
        <p:nvSpPr>
          <p:cNvPr id="53" name="ZoneTexte 52">
            <a:extLst>
              <a:ext uri="{FF2B5EF4-FFF2-40B4-BE49-F238E27FC236}">
                <a16:creationId xmlns:a16="http://schemas.microsoft.com/office/drawing/2014/main" id="{567DD3DA-E853-4AA7-A24E-417A7125BE2F}"/>
              </a:ext>
            </a:extLst>
          </p:cNvPr>
          <p:cNvSpPr txBox="1"/>
          <p:nvPr/>
        </p:nvSpPr>
        <p:spPr>
          <a:xfrm>
            <a:off x="8735879" y="5880811"/>
            <a:ext cx="2772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NEW REG (crashworthiness of  vehicles of Category Y)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BD053ACE-4D93-45A6-AC9A-1B301DADCB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2616" y="3765076"/>
            <a:ext cx="745037" cy="745037"/>
          </a:xfrm>
          <a:prstGeom prst="rect">
            <a:avLst/>
          </a:prstGeom>
        </p:spPr>
      </p:pic>
      <p:sp>
        <p:nvSpPr>
          <p:cNvPr id="55" name="ZoneTexte 54">
            <a:extLst>
              <a:ext uri="{FF2B5EF4-FFF2-40B4-BE49-F238E27FC236}">
                <a16:creationId xmlns:a16="http://schemas.microsoft.com/office/drawing/2014/main" id="{9C9B9271-8918-4253-BDFB-E2B877E0290B}"/>
              </a:ext>
            </a:extLst>
          </p:cNvPr>
          <p:cNvSpPr txBox="1"/>
          <p:nvPr/>
        </p:nvSpPr>
        <p:spPr>
          <a:xfrm>
            <a:off x="8737653" y="3887846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pic>
        <p:nvPicPr>
          <p:cNvPr id="57" name="Image 56">
            <a:extLst>
              <a:ext uri="{FF2B5EF4-FFF2-40B4-BE49-F238E27FC236}">
                <a16:creationId xmlns:a16="http://schemas.microsoft.com/office/drawing/2014/main" id="{CB25B7E5-E152-4D85-A688-BE2FDA9AB5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59962" y="3209521"/>
            <a:ext cx="348372" cy="224537"/>
          </a:xfrm>
          <a:prstGeom prst="rect">
            <a:avLst/>
          </a:prstGeom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07987D2A-5303-4B12-8E3D-E1D7AC8C3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55" y="6180528"/>
            <a:ext cx="743263" cy="74326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409362BB-EE4F-4F75-BF45-F9F6659FCBFF}"/>
              </a:ext>
            </a:extLst>
          </p:cNvPr>
          <p:cNvSpPr txBox="1"/>
          <p:nvPr/>
        </p:nvSpPr>
        <p:spPr>
          <a:xfrm>
            <a:off x="972725" y="6311258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R137</a:t>
            </a:r>
            <a:endParaRPr lang="fr-FR" b="1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38970F78-C526-483C-A2DC-CBA1CBA0F0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519" y="6203977"/>
            <a:ext cx="743263" cy="74326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D193FE83-08ED-4370-ACEE-A7D57769D18A}"/>
              </a:ext>
            </a:extLst>
          </p:cNvPr>
          <p:cNvSpPr txBox="1"/>
          <p:nvPr/>
        </p:nvSpPr>
        <p:spPr>
          <a:xfrm>
            <a:off x="4885335" y="631255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R137</a:t>
            </a:r>
            <a:endParaRPr lang="fr-FR" b="1" dirty="0"/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E77270BA-A2A6-4081-BD1A-1A5C6937B13B}"/>
              </a:ext>
            </a:extLst>
          </p:cNvPr>
          <p:cNvCxnSpPr>
            <a:cxnSpLocks/>
          </p:cNvCxnSpPr>
          <p:nvPr/>
        </p:nvCxnSpPr>
        <p:spPr>
          <a:xfrm flipV="1">
            <a:off x="907205" y="2466640"/>
            <a:ext cx="859870" cy="36750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Image 69">
            <a:extLst>
              <a:ext uri="{FF2B5EF4-FFF2-40B4-BE49-F238E27FC236}">
                <a16:creationId xmlns:a16="http://schemas.microsoft.com/office/drawing/2014/main" id="{F89775B3-4AD2-4795-B57B-2E52804C5745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6042" y="2295142"/>
            <a:ext cx="442018" cy="442018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B892155E-40FD-4255-B6A6-861EDECB8B60}"/>
              </a:ext>
            </a:extLst>
          </p:cNvPr>
          <p:cNvSpPr txBox="1"/>
          <p:nvPr/>
        </p:nvSpPr>
        <p:spPr>
          <a:xfrm>
            <a:off x="802105" y="2308860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</a:t>
            </a:r>
            <a:endParaRPr lang="fr-FR" b="1" dirty="0">
              <a:solidFill>
                <a:schemeClr val="accent1"/>
              </a:solidFill>
            </a:endParaRPr>
          </a:p>
        </p:txBody>
      </p: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7A7D715C-99DB-4752-9DEA-EAC6C0A8DE07}"/>
              </a:ext>
            </a:extLst>
          </p:cNvPr>
          <p:cNvCxnSpPr>
            <a:cxnSpLocks/>
          </p:cNvCxnSpPr>
          <p:nvPr/>
        </p:nvCxnSpPr>
        <p:spPr>
          <a:xfrm flipV="1">
            <a:off x="4642950" y="2463346"/>
            <a:ext cx="859870" cy="36750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Image 72">
            <a:extLst>
              <a:ext uri="{FF2B5EF4-FFF2-40B4-BE49-F238E27FC236}">
                <a16:creationId xmlns:a16="http://schemas.microsoft.com/office/drawing/2014/main" id="{02685F96-A336-433A-B339-A117F1820D9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54883" y="2314984"/>
            <a:ext cx="442018" cy="442018"/>
          </a:xfrm>
          <a:prstGeom prst="rect">
            <a:avLst/>
          </a:prstGeom>
        </p:spPr>
      </p:pic>
      <p:sp>
        <p:nvSpPr>
          <p:cNvPr id="74" name="ZoneTexte 73">
            <a:extLst>
              <a:ext uri="{FF2B5EF4-FFF2-40B4-BE49-F238E27FC236}">
                <a16:creationId xmlns:a16="http://schemas.microsoft.com/office/drawing/2014/main" id="{53222ACB-FB62-426B-8B15-6499C5A4C62A}"/>
              </a:ext>
            </a:extLst>
          </p:cNvPr>
          <p:cNvSpPr txBox="1"/>
          <p:nvPr/>
        </p:nvSpPr>
        <p:spPr>
          <a:xfrm>
            <a:off x="4241426" y="2319222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 IF</a:t>
            </a:r>
            <a:endParaRPr lang="fr-FR" b="1" dirty="0">
              <a:solidFill>
                <a:schemeClr val="accent1"/>
              </a:solidFill>
            </a:endParaRPr>
          </a:p>
        </p:txBody>
      </p:sp>
      <p:pic>
        <p:nvPicPr>
          <p:cNvPr id="75" name="Image 74">
            <a:extLst>
              <a:ext uri="{FF2B5EF4-FFF2-40B4-BE49-F238E27FC236}">
                <a16:creationId xmlns:a16="http://schemas.microsoft.com/office/drawing/2014/main" id="{EA25CD09-69AC-4BAB-B030-6D748D6CEDC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61588" y="2270352"/>
            <a:ext cx="442018" cy="442018"/>
          </a:xfrm>
          <a:prstGeom prst="rect">
            <a:avLst/>
          </a:prstGeom>
        </p:spPr>
      </p:pic>
      <p:sp>
        <p:nvSpPr>
          <p:cNvPr id="76" name="ZoneTexte 75">
            <a:extLst>
              <a:ext uri="{FF2B5EF4-FFF2-40B4-BE49-F238E27FC236}">
                <a16:creationId xmlns:a16="http://schemas.microsoft.com/office/drawing/2014/main" id="{5185E53E-C341-49B2-A6E5-77B935156A91}"/>
              </a:ext>
            </a:extLst>
          </p:cNvPr>
          <p:cNvSpPr txBox="1"/>
          <p:nvPr/>
        </p:nvSpPr>
        <p:spPr>
          <a:xfrm>
            <a:off x="8737651" y="2284070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 IF</a:t>
            </a:r>
            <a:endParaRPr lang="fr-FR" b="1" dirty="0">
              <a:solidFill>
                <a:schemeClr val="accent1"/>
              </a:solidFill>
            </a:endParaRPr>
          </a:p>
        </p:txBody>
      </p: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7AE60B86-9BDE-42C8-BC8D-42AB1D84C7A5}"/>
              </a:ext>
            </a:extLst>
          </p:cNvPr>
          <p:cNvCxnSpPr>
            <a:cxnSpLocks/>
          </p:cNvCxnSpPr>
          <p:nvPr/>
        </p:nvCxnSpPr>
        <p:spPr>
          <a:xfrm flipV="1">
            <a:off x="8200524" y="2195260"/>
            <a:ext cx="0" cy="510813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 : en angle 5">
            <a:extLst>
              <a:ext uri="{FF2B5EF4-FFF2-40B4-BE49-F238E27FC236}">
                <a16:creationId xmlns:a16="http://schemas.microsoft.com/office/drawing/2014/main" id="{E2E134F9-6612-4C44-9BB9-4E8619D96032}"/>
              </a:ext>
            </a:extLst>
          </p:cNvPr>
          <p:cNvCxnSpPr>
            <a:cxnSpLocks/>
            <a:stCxn id="27" idx="3"/>
            <a:endCxn id="42" idx="1"/>
          </p:cNvCxnSpPr>
          <p:nvPr/>
        </p:nvCxnSpPr>
        <p:spPr>
          <a:xfrm>
            <a:off x="1876422" y="4666560"/>
            <a:ext cx="2265650" cy="30407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Connecteur : en angle 55">
            <a:extLst>
              <a:ext uri="{FF2B5EF4-FFF2-40B4-BE49-F238E27FC236}">
                <a16:creationId xmlns:a16="http://schemas.microsoft.com/office/drawing/2014/main" id="{79506C1D-DF8E-4486-BAAD-2F8FF2FBED92}"/>
              </a:ext>
            </a:extLst>
          </p:cNvPr>
          <p:cNvCxnSpPr>
            <a:cxnSpLocks/>
            <a:stCxn id="29" idx="3"/>
            <a:endCxn id="42" idx="1"/>
          </p:cNvCxnSpPr>
          <p:nvPr/>
        </p:nvCxnSpPr>
        <p:spPr>
          <a:xfrm flipV="1">
            <a:off x="1876424" y="4970630"/>
            <a:ext cx="2265648" cy="2972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Connecteur : en angle 66">
            <a:extLst>
              <a:ext uri="{FF2B5EF4-FFF2-40B4-BE49-F238E27FC236}">
                <a16:creationId xmlns:a16="http://schemas.microsoft.com/office/drawing/2014/main" id="{9C3DA76F-B9E9-4FC4-A94D-3FFC20DCE98E}"/>
              </a:ext>
            </a:extLst>
          </p:cNvPr>
          <p:cNvCxnSpPr>
            <a:cxnSpLocks/>
          </p:cNvCxnSpPr>
          <p:nvPr/>
        </p:nvCxnSpPr>
        <p:spPr>
          <a:xfrm>
            <a:off x="5710374" y="5876458"/>
            <a:ext cx="2265650" cy="30407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Connecteur : en angle 68">
            <a:extLst>
              <a:ext uri="{FF2B5EF4-FFF2-40B4-BE49-F238E27FC236}">
                <a16:creationId xmlns:a16="http://schemas.microsoft.com/office/drawing/2014/main" id="{70521BF5-6D86-4538-8736-1B6BE2F28062}"/>
              </a:ext>
            </a:extLst>
          </p:cNvPr>
          <p:cNvCxnSpPr>
            <a:cxnSpLocks/>
          </p:cNvCxnSpPr>
          <p:nvPr/>
        </p:nvCxnSpPr>
        <p:spPr>
          <a:xfrm flipV="1">
            <a:off x="5710376" y="6180528"/>
            <a:ext cx="2265648" cy="2972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078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B5E565-94E1-C545-AAA3-B4014D5A8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1 – Categories X/Y and scope of Regulations (4/6)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43C1F41-EDF0-1219-4B6B-055A0D12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D1355ACC-4DEB-AA84-9134-862573B6F7A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0085751"/>
              </p:ext>
            </p:extLst>
          </p:nvPr>
        </p:nvGraphicFramePr>
        <p:xfrm>
          <a:off x="852880" y="1796721"/>
          <a:ext cx="10486239" cy="4490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33120">
                  <a:extLst>
                    <a:ext uri="{9D8B030D-6E8A-4147-A177-3AD203B41FA5}">
                      <a16:colId xmlns:a16="http://schemas.microsoft.com/office/drawing/2014/main" val="2762884895"/>
                    </a:ext>
                  </a:extLst>
                </a:gridCol>
                <a:gridCol w="1782147">
                  <a:extLst>
                    <a:ext uri="{9D8B030D-6E8A-4147-A177-3AD203B41FA5}">
                      <a16:colId xmlns:a16="http://schemas.microsoft.com/office/drawing/2014/main" val="1891270143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2525996244"/>
                    </a:ext>
                  </a:extLst>
                </a:gridCol>
                <a:gridCol w="5638115">
                  <a:extLst>
                    <a:ext uri="{9D8B030D-6E8A-4147-A177-3AD203B41FA5}">
                      <a16:colId xmlns:a16="http://schemas.microsoft.com/office/drawing/2014/main" val="33817788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Y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Details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6073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accent2"/>
                          </a:solidFill>
                        </a:rPr>
                        <a:t>R35</a:t>
                      </a:r>
                      <a:endParaRPr lang="fr-FR" sz="17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New Regulation</a:t>
                      </a:r>
                      <a:endParaRPr lang="fr-FR" dirty="0"/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Exempted</a:t>
                      </a: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R35 may partly apply to Category X vehicles if standard foot controls are fitted.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174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accent2"/>
                          </a:solidFill>
                        </a:rPr>
                        <a:t>R43</a:t>
                      </a:r>
                      <a:endParaRPr lang="fr-FR" sz="17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Exempted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If fitted on Category X or Y vehicles, glazings should comply with R43. Some basic installation requirements may apply to Category X vehicles with controls inside the vehicle. 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822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accent2"/>
                          </a:solidFill>
                        </a:rPr>
                        <a:t>R46</a:t>
                      </a:r>
                      <a:endParaRPr lang="fr-FR" sz="17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Vehicles of Category X with controls inside the vehicle should provide basic capabilities for indirect vision, although with a lower level of stringency than R46. 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431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accent2"/>
                          </a:solidFill>
                        </a:rPr>
                        <a:t>R121</a:t>
                      </a:r>
                      <a:endParaRPr lang="fr-FR" sz="17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Basic control / tell-tale requirements may apply to Category X when manually controlled at low speeds. Tell-tale requirements for other purposes (e.g. communication with passengers) are explored in </a:t>
                      </a:r>
                      <a:r>
                        <a:rPr lang="en-GB" sz="1100" i="1" dirty="0"/>
                        <a:t>Horizontal topic 3</a:t>
                      </a:r>
                      <a:r>
                        <a:rPr lang="en-GB" sz="1100" dirty="0"/>
                        <a:t> of this presentation.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985540"/>
                  </a:ext>
                </a:extLst>
              </a:tr>
              <a:tr h="423624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accent2"/>
                          </a:solidFill>
                        </a:rPr>
                        <a:t>R125 R167</a:t>
                      </a:r>
                      <a:endParaRPr lang="fr-FR" sz="17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Vehicles of Category X with controls inside the vehicle should provide basic capabilities for direct vision, although with a lower level of stringency than R125 and R167. 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509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/>
                        <a:t>R39</a:t>
                      </a:r>
                      <a:endParaRPr lang="fr-FR" sz="17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Requirements on speedometer do not apply to X nor Y; requirements on odometer may apply to both X and Y.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60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700" b="1" dirty="0"/>
                        <a:t>R107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R107, as a Regulation on the general construction of buses and coaches, is not relevant for vehicles of Category Y.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861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b="1" dirty="0"/>
                        <a:t>R144</a:t>
                      </a:r>
                      <a:endParaRPr lang="fr-FR" sz="17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Some requirements are irrelevant or inapplicable to vehicles of Category Y (manual activation, references to airbags)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952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/>
                        <a:t>GTR6</a:t>
                      </a:r>
                      <a:endParaRPr lang="fr-FR" sz="17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Simplified?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Only two GTRs are currently under GRSG, so a new GTR may not be appropriate for GTR No. 6.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562062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51BB35E3-172F-45AE-B9F3-CE13C87B2BCA}"/>
              </a:ext>
            </a:extLst>
          </p:cNvPr>
          <p:cNvSpPr txBox="1"/>
          <p:nvPr/>
        </p:nvSpPr>
        <p:spPr>
          <a:xfrm>
            <a:off x="852880" y="1351863"/>
            <a:ext cx="10389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Recapitulative partial table of Option 2: General Safety Regulations</a:t>
            </a:r>
          </a:p>
        </p:txBody>
      </p:sp>
    </p:spTree>
    <p:extLst>
      <p:ext uri="{BB962C8B-B14F-4D97-AF65-F5344CB8AC3E}">
        <p14:creationId xmlns:p14="http://schemas.microsoft.com/office/powerpoint/2010/main" val="438399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B5E565-94E1-C545-AAA3-B4014D5A8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1 – Categories X/Y and scope of Regulations (5/6)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43C1F41-EDF0-1219-4B6B-055A0D12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D1355ACC-4DEB-AA84-9134-862573B6F7A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50333020"/>
              </p:ext>
            </p:extLst>
          </p:nvPr>
        </p:nvGraphicFramePr>
        <p:xfrm>
          <a:off x="838200" y="1794390"/>
          <a:ext cx="10500920" cy="3515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36240">
                  <a:extLst>
                    <a:ext uri="{9D8B030D-6E8A-4147-A177-3AD203B41FA5}">
                      <a16:colId xmlns:a16="http://schemas.microsoft.com/office/drawing/2014/main" val="2762884895"/>
                    </a:ext>
                  </a:extLst>
                </a:gridCol>
                <a:gridCol w="1806780">
                  <a:extLst>
                    <a:ext uri="{9D8B030D-6E8A-4147-A177-3AD203B41FA5}">
                      <a16:colId xmlns:a16="http://schemas.microsoft.com/office/drawing/2014/main" val="1891270143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525996244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33817788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Y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Details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6073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b="1" dirty="0"/>
                        <a:t>R11 GTR1</a:t>
                      </a:r>
                      <a:endParaRPr lang="fr-FR" sz="17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Exempted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The current scope of R11 only considers doors of compartments with occupants.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544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b="1" dirty="0"/>
                        <a:t>R12</a:t>
                      </a:r>
                      <a:endParaRPr lang="fr-FR" sz="17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Exempted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R12 only applies to some Category X vehicles (presence of a steering column).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979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R14 R16 R17 R25 R44 R80 R129 R145 GTR7</a:t>
                      </a:r>
                      <a:endParaRPr lang="fr-FR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Regulations on seats, safety belts and their anchorages can only apply to vehicles with occupants.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797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R21</a:t>
                      </a:r>
                      <a:endParaRPr lang="fr-FR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Interior fittings are only relevant for vehicles with occupants,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20454"/>
                  </a:ext>
                </a:extLst>
              </a:tr>
              <a:tr h="4467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accent2"/>
                          </a:solidFill>
                        </a:rPr>
                        <a:t>R29 R94 R95 R135 R137 R153 </a:t>
                      </a:r>
                      <a:r>
                        <a:rPr lang="en-US" sz="1800" b="1" dirty="0"/>
                        <a:t>etc.</a:t>
                      </a:r>
                      <a:endParaRPr lang="fr-FR" sz="1800" b="1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 Regulation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Only spillage and leakage requirements are relevant for Category Y. Basic compatibility requirements might also be desirable to ensure the protection of other vehicles and vulnerable road users.</a:t>
                      </a:r>
                      <a:endParaRPr lang="fr-FR" sz="1100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279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R100 R134 GTR13 GTR14 GTR20</a:t>
                      </a:r>
                      <a:endParaRPr lang="fr-FR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Requirements on the protection of occupants may not apply to Category Y. 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17087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51BB35E3-172F-45AE-B9F3-CE13C87B2BCA}"/>
              </a:ext>
            </a:extLst>
          </p:cNvPr>
          <p:cNvSpPr txBox="1"/>
          <p:nvPr/>
        </p:nvSpPr>
        <p:spPr>
          <a:xfrm>
            <a:off x="852880" y="1355233"/>
            <a:ext cx="10389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Recapitulative partial table of Option 2: Passive Safety Regulations</a:t>
            </a:r>
          </a:p>
        </p:txBody>
      </p:sp>
    </p:spTree>
    <p:extLst>
      <p:ext uri="{BB962C8B-B14F-4D97-AF65-F5344CB8AC3E}">
        <p14:creationId xmlns:p14="http://schemas.microsoft.com/office/powerpoint/2010/main" val="2470331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A4B832-F69E-4816-A306-241803F34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1 – Categories X/Y and scope of Regulations (6/6)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66CBD14-0B49-4575-909D-756F8BE68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3042" y="6424284"/>
            <a:ext cx="3276600" cy="141686"/>
          </a:xfrm>
        </p:spPr>
        <p:txBody>
          <a:bodyPr/>
          <a:lstStyle/>
          <a:p>
            <a:fld id="{9860EDB8-5305-433F-BE41-D7A86D811DB3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A38E2595-F663-4033-B7E8-A8859E05DB6C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30700159"/>
              </p:ext>
            </p:extLst>
          </p:nvPr>
        </p:nvGraphicFramePr>
        <p:xfrm>
          <a:off x="520316" y="1265924"/>
          <a:ext cx="11109326" cy="373348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554663">
                  <a:extLst>
                    <a:ext uri="{9D8B030D-6E8A-4147-A177-3AD203B41FA5}">
                      <a16:colId xmlns:a16="http://schemas.microsoft.com/office/drawing/2014/main" val="4005115175"/>
                    </a:ext>
                  </a:extLst>
                </a:gridCol>
                <a:gridCol w="5554663">
                  <a:extLst>
                    <a:ext uri="{9D8B030D-6E8A-4147-A177-3AD203B41FA5}">
                      <a16:colId xmlns:a16="http://schemas.microsoft.com/office/drawing/2014/main" val="638814576"/>
                    </a:ext>
                  </a:extLst>
                </a:gridCol>
              </a:tblGrid>
              <a:tr h="403225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Benefits of Option 1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Benefits of Option 2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628117"/>
                  </a:ext>
                </a:extLst>
              </a:tr>
              <a:tr h="3330260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GB" dirty="0"/>
                        <a:t>May be managed through supplements, without the need to formally mandate an IWG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May reduce the administrative burden for Contracting Parties (no need to change mandatory Regulations in national / regional frameworks)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GB" dirty="0"/>
                        <a:t>Reduced administrative burden for OEMs (fewer approvals to manage, clearer Regulations for both conventional and X/Y vehicles)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GB" dirty="0"/>
                        <a:t>Reduced procedural burden for WP.29 (one Regulation each for GRSG and GRSP)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GB" dirty="0"/>
                        <a:t>Opportunity to take a bottom-up approach to decide appropriate requirements for X/Y vehicles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GB" noProof="0" dirty="0"/>
                        <a:t>No misrepresentation of the meaning of approvals (e.g., a R94 approval is only possible when there are occupants to protect)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70763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DD4D749C-A9D5-445B-B690-3888E662A50D}"/>
              </a:ext>
            </a:extLst>
          </p:cNvPr>
          <p:cNvSpPr txBox="1"/>
          <p:nvPr/>
        </p:nvSpPr>
        <p:spPr>
          <a:xfrm>
            <a:off x="520316" y="5076362"/>
            <a:ext cx="11109326" cy="1200329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Based on their previous screening work and current amendment activities, the expert groups recommend the choice of </a:t>
            </a:r>
            <a:r>
              <a:rPr lang="en-GB" b="1" dirty="0">
                <a:solidFill>
                  <a:schemeClr val="accent2"/>
                </a:solidFill>
              </a:rPr>
              <a:t>Option 2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expert groups wish to highlight the importance of coordination: Option 2 should be chosen for both GRSG and GRSP, or for neither.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7819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Horizontal topic 2</a:t>
            </a:r>
            <a:r>
              <a:rPr lang="en-US" dirty="0"/>
              <a:t> – Non-DDT tasks of the driver (1/7)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514C645-DFD5-1BA7-580E-CB99795CB20A}"/>
              </a:ext>
            </a:extLst>
          </p:cNvPr>
          <p:cNvSpPr txBox="1"/>
          <p:nvPr/>
        </p:nvSpPr>
        <p:spPr>
          <a:xfrm>
            <a:off x="585685" y="1379666"/>
            <a:ext cx="10612534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Regulations contain many provisions where the role of the driver extends beyond the simple operation of the vehicle: </a:t>
            </a: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8CE0299B-AA6E-44C1-BA22-2709FF4EF4B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05352839"/>
              </p:ext>
            </p:extLst>
          </p:nvPr>
        </p:nvGraphicFramePr>
        <p:xfrm>
          <a:off x="637003" y="2236387"/>
          <a:ext cx="10509897" cy="280600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369597">
                  <a:extLst>
                    <a:ext uri="{9D8B030D-6E8A-4147-A177-3AD203B41FA5}">
                      <a16:colId xmlns:a16="http://schemas.microsoft.com/office/drawing/2014/main" val="2485923505"/>
                    </a:ext>
                  </a:extLst>
                </a:gridCol>
                <a:gridCol w="9140300">
                  <a:extLst>
                    <a:ext uri="{9D8B030D-6E8A-4147-A177-3AD203B41FA5}">
                      <a16:colId xmlns:a16="http://schemas.microsoft.com/office/drawing/2014/main" val="3470188008"/>
                    </a:ext>
                  </a:extLst>
                </a:gridCol>
              </a:tblGrid>
              <a:tr h="666078">
                <a:tc>
                  <a:txBody>
                    <a:bodyPr/>
                    <a:lstStyle/>
                    <a:p>
                      <a:r>
                        <a:rPr lang="en-GB" sz="1800" dirty="0"/>
                        <a:t>Regulation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Examples of non-DDT tasks of the driver</a:t>
                      </a:r>
                      <a:endParaRPr lang="fr-FR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79047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b="1" dirty="0"/>
                        <a:t>R11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2.9. "Door closure warning system" is a system that will activate a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visual signal located where it can be clearly seen by the driver when a door latch system is not in its fully latched position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while the vehicle ignition is activated. </a:t>
                      </a:r>
                    </a:p>
                    <a:p>
                      <a:endParaRPr lang="en-US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6.3.2. Each rear side door shall be equipped with at least one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locking device which, when engaged, prevents operation of the interior door handle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 other interior latch release control […]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92135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b="1" dirty="0"/>
                        <a:t>R16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2.41. "Safety-belt reminder", means a system dedicated to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alert the driver when any of the occupants do not use the safety-belt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The system is constituted by a detection of an unfastened safety-belt and by two levels of driver's alert: a first level warning and a second level warning.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275844"/>
                  </a:ext>
                </a:extLst>
              </a:tr>
              <a:tr h="425429">
                <a:tc>
                  <a:txBody>
                    <a:bodyPr/>
                    <a:lstStyle/>
                    <a:p>
                      <a:r>
                        <a:rPr lang="en-US" sz="1800" b="1" dirty="0"/>
                        <a:t>R21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5.8.4.2. All rear-window, roof-panel and partition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switches intended for use by occupants in the rear of the vehicle shall be capable of being switched off by a driver-controlled switch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which is located forward of a vertical transverse plane passing through the R points of the front seats.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21388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b="1" dirty="0"/>
                        <a:t>R100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6.14. Warning in the case of a thermal event within the REESS. The REESS or vehicle system shall provide a signal to activate the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warning specified in paragraph 5.2.3. in the case of a thermal event in the REESS</a:t>
                      </a:r>
                      <a:endParaRPr lang="fr-FR" sz="105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535190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2E2FE587-5318-4834-966A-CD16297FBE3A}"/>
              </a:ext>
            </a:extLst>
          </p:cNvPr>
          <p:cNvSpPr txBox="1"/>
          <p:nvPr/>
        </p:nvSpPr>
        <p:spPr>
          <a:xfrm>
            <a:off x="585685" y="5922746"/>
            <a:ext cx="10509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requirements mainly focus on informing the driver, or on making easier a task that is performed or initiated by the driver.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7433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(2/7)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514C645-DFD5-1BA7-580E-CB99795CB20A}"/>
              </a:ext>
            </a:extLst>
          </p:cNvPr>
          <p:cNvSpPr txBox="1"/>
          <p:nvPr/>
        </p:nvSpPr>
        <p:spPr>
          <a:xfrm>
            <a:off x="585684" y="1379167"/>
            <a:ext cx="10612534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Regulations contain many provisions where the role of the driver extends beyond the simple operation of the vehicle: </a:t>
            </a: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8CE0299B-AA6E-44C1-BA22-2709FF4EF4B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14425491"/>
              </p:ext>
            </p:extLst>
          </p:nvPr>
        </p:nvGraphicFramePr>
        <p:xfrm>
          <a:off x="637003" y="2239097"/>
          <a:ext cx="10509897" cy="289744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361130">
                  <a:extLst>
                    <a:ext uri="{9D8B030D-6E8A-4147-A177-3AD203B41FA5}">
                      <a16:colId xmlns:a16="http://schemas.microsoft.com/office/drawing/2014/main" val="2485923505"/>
                    </a:ext>
                  </a:extLst>
                </a:gridCol>
                <a:gridCol w="9148767">
                  <a:extLst>
                    <a:ext uri="{9D8B030D-6E8A-4147-A177-3AD203B41FA5}">
                      <a16:colId xmlns:a16="http://schemas.microsoft.com/office/drawing/2014/main" val="3470188008"/>
                    </a:ext>
                  </a:extLst>
                </a:gridCol>
              </a:tblGrid>
              <a:tr h="666078">
                <a:tc>
                  <a:txBody>
                    <a:bodyPr/>
                    <a:lstStyle/>
                    <a:p>
                      <a:r>
                        <a:rPr lang="en-GB" sz="1800" dirty="0"/>
                        <a:t>Regulation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Examples of non-DDT tasks of the driver</a:t>
                      </a:r>
                      <a:endParaRPr lang="fr-FR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790478"/>
                  </a:ext>
                </a:extLst>
              </a:tr>
              <a:tr h="360000">
                <a:tc rowSpan="5"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R107 Annex 3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7.5.7.1. […] in the event of activation of an alarm system: […]</a:t>
                      </a:r>
                    </a:p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B)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After a single positive action of the driver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 any of the door controls in the driver’s compartment, all power-operated doors […] shall open and shall remain in the opened position. […]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92135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fr-FR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7.6.5.5. Where controls are provided for the driver to open and close a power-operated service door, they shall be such that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driver is able to reverse the movement of the door at any time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during the closing or opening process.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275844"/>
                  </a:ext>
                </a:extLst>
              </a:tr>
              <a:tr h="425429">
                <a:tc vMerge="1">
                  <a:txBody>
                    <a:bodyPr/>
                    <a:lstStyle/>
                    <a:p>
                      <a:r>
                        <a:rPr lang="en-US" sz="1700" b="0" dirty="0"/>
                        <a:t>R21</a:t>
                      </a:r>
                      <a:endParaRPr lang="fr-FR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7.6.6.4.1. The driver shall be able to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inhibit the automatic closing process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 actuation of a special control. A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passenger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shall also be able to inhibit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automatic closing process directly by pressing a special push-button.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213883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r>
                        <a:rPr lang="en-US" sz="1700" b="0" dirty="0"/>
                        <a:t>R100</a:t>
                      </a:r>
                      <a:endParaRPr lang="fr-FR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7.6.10.6. When a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passenger is standing on a power-operated retractable step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the corresponding door shall be incapable of being closed. […] This requirement shall not apply to any door within the driver’s direct field of view.*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53519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fr-FR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7.2.3.1. Space shall be provided in the driver's area, in a position clearly visible to the driver in his seating position, for the markings provided for in paragraph 3.3. of Annex 11**.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8161412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2E2FE587-5318-4834-966A-CD16297FBE3A}"/>
              </a:ext>
            </a:extLst>
          </p:cNvPr>
          <p:cNvSpPr txBox="1"/>
          <p:nvPr/>
        </p:nvSpPr>
        <p:spPr>
          <a:xfrm>
            <a:off x="581408" y="5922746"/>
            <a:ext cx="10509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requirements mainly focus on informing the driver, or on making easier a task that is performed or initiated by the driver.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625B16C-C041-4488-858A-5BAF3B9E7833}"/>
              </a:ext>
            </a:extLst>
          </p:cNvPr>
          <p:cNvSpPr txBox="1"/>
          <p:nvPr/>
        </p:nvSpPr>
        <p:spPr>
          <a:xfrm>
            <a:off x="585684" y="5063587"/>
            <a:ext cx="105612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*In other words, the driver is responsible for </a:t>
            </a:r>
            <a:r>
              <a:rPr lang="en-US" sz="1000" b="1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checking for the presence of passengers on retractable steps</a:t>
            </a:r>
            <a:r>
              <a:rPr lang="en-US" sz="10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000" i="1" dirty="0">
                <a:solidFill>
                  <a:schemeClr val="dk1"/>
                </a:solidFill>
              </a:rPr>
              <a:t>**Such as the maximum number of seated or standing passengers. In other words, the driver or crew member is responsible for </a:t>
            </a:r>
            <a:r>
              <a:rPr lang="en-US" sz="1000" b="1" i="1" dirty="0">
                <a:solidFill>
                  <a:schemeClr val="dk1"/>
                </a:solidFill>
              </a:rPr>
              <a:t>checking the number of passengers inside the vehicle</a:t>
            </a:r>
            <a:r>
              <a:rPr lang="en-US" sz="1000" i="1" dirty="0">
                <a:solidFill>
                  <a:schemeClr val="dk1"/>
                </a:solidFill>
              </a:rPr>
              <a:t>.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361677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(3/7)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43B5247-8758-416E-E113-263B05411084}"/>
              </a:ext>
            </a:extLst>
          </p:cNvPr>
          <p:cNvSpPr txBox="1"/>
          <p:nvPr/>
        </p:nvSpPr>
        <p:spPr>
          <a:xfrm>
            <a:off x="8918605" y="3388374"/>
            <a:ext cx="2736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Definitions taken from GRVA-18-50r1</a:t>
            </a:r>
            <a:endParaRPr lang="en-US" sz="12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514C645-DFD5-1BA7-580E-CB99795CB20A}"/>
              </a:ext>
            </a:extLst>
          </p:cNvPr>
          <p:cNvSpPr txBox="1"/>
          <p:nvPr/>
        </p:nvSpPr>
        <p:spPr>
          <a:xfrm>
            <a:off x="571688" y="1366020"/>
            <a:ext cx="11083355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i="1" dirty="0"/>
              <a:t>“</a:t>
            </a:r>
            <a:r>
              <a:rPr lang="en-GB" sz="1400" b="1" i="1" dirty="0"/>
              <a:t>Automated Driving System (ADS)</a:t>
            </a:r>
            <a:r>
              <a:rPr lang="en-GB" sz="1400" i="1" dirty="0"/>
              <a:t>” means the vehicle hardware and software that are collectively capable of performing the entire Dynamic Driving Task (DDT) on a sustained basis.</a:t>
            </a:r>
          </a:p>
          <a:p>
            <a:endParaRPr lang="en-GB" sz="1400" i="1" dirty="0"/>
          </a:p>
          <a:p>
            <a:r>
              <a:rPr lang="en-GB" sz="1400" i="1" dirty="0"/>
              <a:t>“</a:t>
            </a:r>
            <a:r>
              <a:rPr lang="en-GB" sz="1400" b="1" i="1" dirty="0"/>
              <a:t>Dynamic Driving Task (DDT)</a:t>
            </a:r>
            <a:r>
              <a:rPr lang="en-GB" sz="1400" i="1" dirty="0"/>
              <a:t>” means the real-time operational and tactical functions required to operate the vehicle.</a:t>
            </a:r>
          </a:p>
          <a:p>
            <a:endParaRPr lang="en-GB" sz="1400" i="1" dirty="0"/>
          </a:p>
          <a:p>
            <a:r>
              <a:rPr lang="en-GB" sz="1400" i="1" dirty="0"/>
              <a:t>“</a:t>
            </a:r>
            <a:r>
              <a:rPr lang="en-GB" sz="1400" b="1" i="1" dirty="0"/>
              <a:t>Tactical function</a:t>
            </a:r>
            <a:r>
              <a:rPr lang="en-GB" sz="1400" i="1" dirty="0"/>
              <a:t>” means a capability to perceive the vehicle environment and control real-time planning, decision, and execution of manoeuvres, including </a:t>
            </a:r>
            <a:r>
              <a:rPr lang="en-GB" sz="1400" i="1" dirty="0" err="1"/>
              <a:t>conspicuity</a:t>
            </a:r>
            <a:r>
              <a:rPr lang="en-GB" sz="1400" i="1" dirty="0"/>
              <a:t> of the vehicle and its motion.</a:t>
            </a:r>
          </a:p>
          <a:p>
            <a:endParaRPr lang="en-GB" sz="1400" i="1" dirty="0"/>
          </a:p>
          <a:p>
            <a:r>
              <a:rPr lang="en-US" sz="1400" i="1" dirty="0"/>
              <a:t>“</a:t>
            </a:r>
            <a:r>
              <a:rPr lang="en-US" sz="1400" b="1" i="1" dirty="0"/>
              <a:t>Operational function</a:t>
            </a:r>
            <a:r>
              <a:rPr lang="en-US" sz="1400" i="1" dirty="0"/>
              <a:t>” means a capability to control the real-time motion of the vehicle.</a:t>
            </a:r>
            <a:endParaRPr lang="en-GB" sz="1400" i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FD3CA2C-E194-4120-8586-9273B8C42C4D}"/>
              </a:ext>
            </a:extLst>
          </p:cNvPr>
          <p:cNvSpPr txBox="1"/>
          <p:nvPr/>
        </p:nvSpPr>
        <p:spPr>
          <a:xfrm>
            <a:off x="503428" y="3755587"/>
            <a:ext cx="11126213" cy="2462213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Currently, an ADS is only defined as a system capable of performing the dynamic driving task of the vehicle.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GRVA IWG ADS documents only require the ADS to “</a:t>
            </a:r>
            <a:r>
              <a:rPr lang="en-US" i="1" dirty="0"/>
              <a:t>comply with traffic rules in accordance with application of relevant law within the area of operation</a:t>
            </a:r>
            <a:r>
              <a:rPr lang="en-US" dirty="0"/>
              <a:t>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 concrete requirements explicitly mention an interaction with passengers: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“</a:t>
            </a:r>
            <a:r>
              <a:rPr lang="en-US" sz="1600" i="1" dirty="0"/>
              <a:t>Pursuant to a </a:t>
            </a:r>
            <a:r>
              <a:rPr lang="en-US" sz="1600" b="1" i="1" dirty="0"/>
              <a:t>passenger request</a:t>
            </a:r>
            <a:r>
              <a:rPr lang="en-US" sz="1600" i="1" dirty="0"/>
              <a:t>, the ADS shall bring the vehicle to a safe stop</a:t>
            </a:r>
            <a:r>
              <a:rPr lang="en-US" sz="1600" dirty="0"/>
              <a:t>.*”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“</a:t>
            </a:r>
            <a:r>
              <a:rPr lang="en-US" sz="1600" i="1" dirty="0"/>
              <a:t>The ADS shall not initiate motion unless the </a:t>
            </a:r>
            <a:r>
              <a:rPr lang="en-US" sz="1600" b="1" i="1" dirty="0"/>
              <a:t>safety risks to the passenger(s) have been mitigated</a:t>
            </a:r>
            <a:r>
              <a:rPr lang="en-US" sz="1600" i="1" dirty="0"/>
              <a:t>”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“</a:t>
            </a:r>
            <a:r>
              <a:rPr lang="en-US" sz="1600" i="1" dirty="0"/>
              <a:t>An ADS that controls the operation of </a:t>
            </a:r>
            <a:r>
              <a:rPr lang="en-US" sz="1600" b="1" i="1" dirty="0"/>
              <a:t>doors</a:t>
            </a:r>
            <a:r>
              <a:rPr lang="en-US" sz="1600" i="1" dirty="0"/>
              <a:t> shall provide an </a:t>
            </a:r>
            <a:r>
              <a:rPr lang="en-US" sz="1600" b="1" i="1" dirty="0"/>
              <a:t>emergency override </a:t>
            </a:r>
            <a:r>
              <a:rPr lang="en-US" sz="1600" i="1" dirty="0"/>
              <a:t>to the user**”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 (another requirement in p. 37 will be developed as a separate horizontal topic)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6B8ECA2-C228-4935-8184-052C8732B2C5}"/>
              </a:ext>
            </a:extLst>
          </p:cNvPr>
          <p:cNvSpPr txBox="1"/>
          <p:nvPr/>
        </p:nvSpPr>
        <p:spPr>
          <a:xfrm>
            <a:off x="-46228" y="6476857"/>
            <a:ext cx="83992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*R107 may need to be amended to introduce the presence of a button or other user interface to make this stop request. </a:t>
            </a:r>
          </a:p>
          <a:p>
            <a:r>
              <a:rPr lang="en-US" sz="1100" i="1" dirty="0"/>
              <a:t>**This requirement is similar to R107 </a:t>
            </a:r>
            <a:r>
              <a:rPr lang="fr-FR" sz="1100" i="1" dirty="0"/>
              <a:t>§7</a:t>
            </a:r>
            <a:r>
              <a:rPr lang="en-GB" sz="1100" i="1" dirty="0"/>
              <a:t>.6.6.4.1.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832257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(4/7)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514C645-DFD5-1BA7-580E-CB99795CB20A}"/>
              </a:ext>
            </a:extLst>
          </p:cNvPr>
          <p:cNvSpPr txBox="1"/>
          <p:nvPr/>
        </p:nvSpPr>
        <p:spPr>
          <a:xfrm>
            <a:off x="571689" y="1366020"/>
            <a:ext cx="10612534" cy="95410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</a:rPr>
              <a:t>Option 1:</a:t>
            </a:r>
            <a:r>
              <a:rPr lang="en-GB" sz="1400" b="1" dirty="0"/>
              <a:t> </a:t>
            </a:r>
            <a:r>
              <a:rPr lang="en-GB" sz="1400" dirty="0"/>
              <a:t>the ADS* is in charge of </a:t>
            </a:r>
            <a:r>
              <a:rPr lang="en-GB" sz="1400" b="1" dirty="0"/>
              <a:t>both DDT tasks and non-DDT, safety-relevant tasks</a:t>
            </a:r>
            <a:r>
              <a:rPr lang="en-GB" sz="1400" dirty="0"/>
              <a:t>. The </a:t>
            </a:r>
            <a:r>
              <a:rPr lang="en-GB" sz="1400" b="1" dirty="0"/>
              <a:t>ADS Regulation </a:t>
            </a:r>
            <a:r>
              <a:rPr lang="en-GB" sz="1400" dirty="0"/>
              <a:t>should contain requirements on how the ADS is evaluated on non-DDT tasks to ensure the safety of relevant vehicle users. </a:t>
            </a:r>
          </a:p>
          <a:p>
            <a:r>
              <a:rPr lang="en-GB" sz="1400" dirty="0"/>
              <a:t>In non-ADS Regulations (e.g., R107), an ADS is assimilated to a human driver and can override non-DDT automatic actions (like the operations of doors).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1AE3BD8-560C-4E80-990C-94A01F378D12}"/>
              </a:ext>
            </a:extLst>
          </p:cNvPr>
          <p:cNvSpPr txBox="1"/>
          <p:nvPr/>
        </p:nvSpPr>
        <p:spPr>
          <a:xfrm>
            <a:off x="571689" y="4494228"/>
            <a:ext cx="10612534" cy="738664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</a:rPr>
              <a:t>Option 3: </a:t>
            </a:r>
            <a:r>
              <a:rPr lang="en-GB" sz="1400" dirty="0"/>
              <a:t>the ADS is in charge of </a:t>
            </a:r>
            <a:r>
              <a:rPr lang="en-GB" sz="1400" b="1" dirty="0"/>
              <a:t>only the DDT</a:t>
            </a:r>
            <a:r>
              <a:rPr lang="en-GB" sz="1400" dirty="0"/>
              <a:t>. Non-DDT tasks are to be </a:t>
            </a:r>
            <a:r>
              <a:rPr lang="en-GB" sz="1400" b="1" dirty="0"/>
              <a:t>handled through each Regulation </a:t>
            </a:r>
            <a:r>
              <a:rPr lang="en-GB" sz="1400" dirty="0"/>
              <a:t>as “automatic” functions, the safety of which must be demonstrated as part of the compliance with each Regulation.</a:t>
            </a:r>
          </a:p>
          <a:p>
            <a:r>
              <a:rPr lang="en-GB" sz="1400" dirty="0"/>
              <a:t>In non-ADS Regulations (e.g., R107), an ADS is assimilated to automatic functions, independent from one another.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D0AAB2A-9E73-4996-B3CB-BA032296F8B6}"/>
              </a:ext>
            </a:extLst>
          </p:cNvPr>
          <p:cNvSpPr txBox="1"/>
          <p:nvPr/>
        </p:nvSpPr>
        <p:spPr>
          <a:xfrm>
            <a:off x="571689" y="3126543"/>
            <a:ext cx="10612534" cy="523220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</a:rPr>
              <a:t>Option 2: </a:t>
            </a:r>
            <a:r>
              <a:rPr lang="en-GB" sz="1400" dirty="0"/>
              <a:t>the ADS* is in charge of </a:t>
            </a:r>
            <a:r>
              <a:rPr lang="en-GB" sz="1400" b="1" dirty="0"/>
              <a:t>both DDT tasks and non-DDT, safety-relevant tasks</a:t>
            </a:r>
            <a:r>
              <a:rPr lang="en-GB" sz="1400" dirty="0"/>
              <a:t>. Each Regulation shall ensure that the ADS reacts appropriately to the information transmitted through requirements of that Regulation.</a:t>
            </a:r>
            <a:endParaRPr lang="en-GB" sz="1400" b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E77D74F-BFED-430E-A6F6-FA613CB6C488}"/>
              </a:ext>
            </a:extLst>
          </p:cNvPr>
          <p:cNvSpPr txBox="1"/>
          <p:nvPr/>
        </p:nvSpPr>
        <p:spPr>
          <a:xfrm>
            <a:off x="571689" y="2288418"/>
            <a:ext cx="106125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Benefits of option 1: corresponds to existing requirements of the ADS Regulation (see examples 1 and 3 in the previous slide). Considers the ADS to be a full replacement of the driver in all aspects. Additional requirements that are not present in existing non-ADS Regulations can be created.</a:t>
            </a:r>
            <a:endParaRPr lang="fr-FR" sz="12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46C8277-6005-4032-BEB1-44D9BA23D472}"/>
              </a:ext>
            </a:extLst>
          </p:cNvPr>
          <p:cNvSpPr txBox="1"/>
          <p:nvPr/>
        </p:nvSpPr>
        <p:spPr>
          <a:xfrm>
            <a:off x="571689" y="3638451"/>
            <a:ext cx="106125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Benefits of option 2: a high level of safety is ensured in each Regulation. Each GR may define what is considered to be an “appropriate reaction” depending on the information transmitted to the ADS.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023A9A4-2EA0-458B-B837-80F0E3E510D4}"/>
              </a:ext>
            </a:extLst>
          </p:cNvPr>
          <p:cNvSpPr txBox="1"/>
          <p:nvPr/>
        </p:nvSpPr>
        <p:spPr>
          <a:xfrm>
            <a:off x="571689" y="5195580"/>
            <a:ext cx="106125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Benefits of option 3: non-DDT aspects of automated vehicles are tackled from the perspective of existing Regulations (a non-compliance in performing the DDT is separated from a non-compliance in operating doors).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8679271-8E83-4F34-9779-77B8E14BB0FA}"/>
              </a:ext>
            </a:extLst>
          </p:cNvPr>
          <p:cNvSpPr txBox="1"/>
          <p:nvPr/>
        </p:nvSpPr>
        <p:spPr>
          <a:xfrm>
            <a:off x="571689" y="5997435"/>
            <a:ext cx="10612534" cy="30777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</a:rPr>
              <a:t>Option 4: </a:t>
            </a:r>
            <a:r>
              <a:rPr lang="en-GB" sz="1400" dirty="0"/>
              <a:t>These tasks shall be covered under regional or national law.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3B4CE5E-F6BA-4194-B0E3-989664FEAE6F}"/>
              </a:ext>
            </a:extLst>
          </p:cNvPr>
          <p:cNvSpPr txBox="1"/>
          <p:nvPr/>
        </p:nvSpPr>
        <p:spPr>
          <a:xfrm>
            <a:off x="-1" y="6581986"/>
            <a:ext cx="721042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*Including a vehicle user or remote operator designated as responsible in the safety concept of the ADS</a:t>
            </a:r>
          </a:p>
        </p:txBody>
      </p:sp>
    </p:spTree>
    <p:extLst>
      <p:ext uri="{BB962C8B-B14F-4D97-AF65-F5344CB8AC3E}">
        <p14:creationId xmlns:p14="http://schemas.microsoft.com/office/powerpoint/2010/main" val="2212515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(5/7)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C357790-2E69-4652-83BD-8D20CF8A32A8}"/>
              </a:ext>
            </a:extLst>
          </p:cNvPr>
          <p:cNvSpPr txBox="1"/>
          <p:nvPr/>
        </p:nvSpPr>
        <p:spPr>
          <a:xfrm>
            <a:off x="4543808" y="1291257"/>
            <a:ext cx="66004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7.5.7.1. […] in the event of activation of an alarm system: […]</a:t>
            </a:r>
          </a:p>
          <a:p>
            <a:pPr algn="just"/>
            <a:r>
              <a:rPr lang="en-US" sz="18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B) </a:t>
            </a:r>
            <a:r>
              <a:rPr lang="en-US" sz="1800" b="1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After a single positive action of the driver </a:t>
            </a:r>
            <a:r>
              <a:rPr lang="en-US" sz="18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on any of the door controls in the driver’s compartment, all power-operated doors […] shall open and shall remain in the opened position. […]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FDC6FC7-363A-4CBD-8F12-C6444248D1C0}"/>
              </a:ext>
            </a:extLst>
          </p:cNvPr>
          <p:cNvSpPr txBox="1"/>
          <p:nvPr/>
        </p:nvSpPr>
        <p:spPr>
          <a:xfrm>
            <a:off x="562358" y="1524323"/>
            <a:ext cx="36201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dk1"/>
                </a:solidFill>
              </a:rPr>
              <a:t>Illustration with the following requirement of UN R107:</a:t>
            </a:r>
            <a:endParaRPr lang="en-US" sz="1800" b="1" kern="12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3CC956-B5DE-41A7-AC3D-BABF5C421516}"/>
              </a:ext>
            </a:extLst>
          </p:cNvPr>
          <p:cNvSpPr/>
          <p:nvPr/>
        </p:nvSpPr>
        <p:spPr>
          <a:xfrm>
            <a:off x="2299775" y="2755780"/>
            <a:ext cx="2728817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R107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Unchanged*</a:t>
            </a:r>
            <a:endParaRPr lang="fr-FR" i="1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FA82CFE-D6FB-4EC2-8C54-B2DF6F7A4ADD}"/>
              </a:ext>
            </a:extLst>
          </p:cNvPr>
          <p:cNvSpPr/>
          <p:nvPr/>
        </p:nvSpPr>
        <p:spPr>
          <a:xfrm>
            <a:off x="5857876" y="2745659"/>
            <a:ext cx="3636950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 ADS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r>
              <a:rPr lang="en-GB" sz="1600" b="1" i="1" dirty="0">
                <a:solidFill>
                  <a:schemeClr val="accent2"/>
                </a:solidFill>
              </a:rPr>
              <a:t>New section: Non-DDT safety tasks</a:t>
            </a:r>
          </a:p>
          <a:p>
            <a:r>
              <a:rPr lang="en-GB" sz="1200" b="1" i="1" dirty="0">
                <a:solidFill>
                  <a:schemeClr val="accent2"/>
                </a:solidFill>
              </a:rPr>
              <a:t>“The ADS shall respond appropriately to signals received from other vehicle systems”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74ECB7-56B8-47CD-9F13-835F6469242B}"/>
              </a:ext>
            </a:extLst>
          </p:cNvPr>
          <p:cNvSpPr/>
          <p:nvPr/>
        </p:nvSpPr>
        <p:spPr>
          <a:xfrm>
            <a:off x="562358" y="2496052"/>
            <a:ext cx="10581892" cy="1946541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accent2"/>
                </a:solidFill>
              </a:rPr>
              <a:t>Option 1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4E3EC35-9303-4832-8E1E-10BF7D3A739B}"/>
              </a:ext>
            </a:extLst>
          </p:cNvPr>
          <p:cNvSpPr/>
          <p:nvPr/>
        </p:nvSpPr>
        <p:spPr>
          <a:xfrm>
            <a:off x="2302013" y="4879655"/>
            <a:ext cx="3555863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R107</a:t>
            </a: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r>
              <a:rPr lang="en-GB" sz="1200" b="1" i="1" dirty="0">
                <a:solidFill>
                  <a:schemeClr val="accent2"/>
                </a:solidFill>
              </a:rPr>
              <a:t>“For vehicles equipped with an ADS, the manufacturer shall demonstrate that the ADS responds appropriately when the conditions for paragraph 7.5.7.1. are met.”</a:t>
            </a:r>
          </a:p>
          <a:p>
            <a:pPr algn="ctr"/>
            <a:endParaRPr lang="fr-FR" i="1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98BF12-314A-4874-9C0F-9F72278C4C86}"/>
              </a:ext>
            </a:extLst>
          </p:cNvPr>
          <p:cNvSpPr/>
          <p:nvPr/>
        </p:nvSpPr>
        <p:spPr>
          <a:xfrm>
            <a:off x="6768246" y="4879655"/>
            <a:ext cx="2726579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 ADS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Unchanged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D1C04CF-BA25-419E-974D-5B72597317F5}"/>
              </a:ext>
            </a:extLst>
          </p:cNvPr>
          <p:cNvSpPr/>
          <p:nvPr/>
        </p:nvSpPr>
        <p:spPr>
          <a:xfrm>
            <a:off x="562358" y="4643413"/>
            <a:ext cx="10581892" cy="1925664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accent2"/>
                </a:solidFill>
              </a:rPr>
              <a:t>Option 2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C01E02D-DB8D-4F08-854C-FD714FF9B7FC}"/>
              </a:ext>
            </a:extLst>
          </p:cNvPr>
          <p:cNvSpPr txBox="1"/>
          <p:nvPr/>
        </p:nvSpPr>
        <p:spPr>
          <a:xfrm>
            <a:off x="562358" y="6573725"/>
            <a:ext cx="55336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*In all four options, R107 </a:t>
            </a:r>
            <a:r>
              <a:rPr lang="fr-FR" sz="1200" dirty="0" err="1"/>
              <a:t>should</a:t>
            </a:r>
            <a:r>
              <a:rPr lang="fr-FR" sz="1200" dirty="0"/>
              <a:t> </a:t>
            </a:r>
            <a:r>
              <a:rPr lang="fr-FR" sz="1200" dirty="0" err="1"/>
              <a:t>still</a:t>
            </a:r>
            <a:r>
              <a:rPr lang="fr-FR" sz="1200" dirty="0"/>
              <a:t> </a:t>
            </a:r>
            <a:r>
              <a:rPr lang="fr-FR" sz="1200" dirty="0" err="1"/>
              <a:t>be</a:t>
            </a:r>
            <a:r>
              <a:rPr lang="fr-FR" sz="1200" dirty="0"/>
              <a:t> </a:t>
            </a:r>
            <a:r>
              <a:rPr lang="fr-FR" sz="1200" dirty="0" err="1"/>
              <a:t>amended</a:t>
            </a:r>
            <a:r>
              <a:rPr lang="fr-FR" sz="1200" dirty="0"/>
              <a:t> for ADS fitness </a:t>
            </a:r>
            <a:r>
              <a:rPr lang="fr-FR" sz="1200" dirty="0" err="1"/>
              <a:t>purposes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085804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(6/7)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6A5C0E-C80C-4581-9115-A8C00751D068}"/>
              </a:ext>
            </a:extLst>
          </p:cNvPr>
          <p:cNvSpPr/>
          <p:nvPr/>
        </p:nvSpPr>
        <p:spPr>
          <a:xfrm>
            <a:off x="1138531" y="1981396"/>
            <a:ext cx="6529481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R107</a:t>
            </a:r>
          </a:p>
          <a:p>
            <a:r>
              <a:rPr lang="en-GB" sz="1600" i="1" dirty="0">
                <a:solidFill>
                  <a:schemeClr val="tx1"/>
                </a:solidFill>
              </a:rPr>
              <a:t>Existing text of 7.5.7.1. B) </a:t>
            </a:r>
            <a:r>
              <a:rPr lang="en-GB" sz="1600" b="1" i="1" dirty="0">
                <a:solidFill>
                  <a:schemeClr val="accent2"/>
                </a:solidFill>
              </a:rPr>
              <a:t>+</a:t>
            </a:r>
          </a:p>
          <a:p>
            <a:r>
              <a:rPr lang="en-GB" sz="1400" b="1" dirty="0">
                <a:solidFill>
                  <a:schemeClr val="accent2"/>
                </a:solidFill>
              </a:rPr>
              <a:t>“For vehicles equipped with an ADS, in the absence of a designated person responsible for the opening of doors, doors shall open automatically in accordance with NEW ANNEX”</a:t>
            </a:r>
            <a:endParaRPr lang="en-GB" sz="1200" b="1" dirty="0">
              <a:solidFill>
                <a:schemeClr val="accent2"/>
              </a:solidFill>
            </a:endParaRPr>
          </a:p>
          <a:p>
            <a:r>
              <a:rPr lang="en-GB" sz="1100" dirty="0">
                <a:solidFill>
                  <a:schemeClr val="accent2"/>
                </a:solidFill>
              </a:rPr>
              <a:t>NEW ANNEX based on existing annexes for electronic control systems (R79 Annex 6, R13-H Annex 8…)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60476E-AEC7-49CD-852F-A902B79325EF}"/>
              </a:ext>
            </a:extLst>
          </p:cNvPr>
          <p:cNvSpPr/>
          <p:nvPr/>
        </p:nvSpPr>
        <p:spPr>
          <a:xfrm>
            <a:off x="7908490" y="1981395"/>
            <a:ext cx="2728818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 ADS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Unchanged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E887E8-073D-4661-8A8E-615EF6CC711C}"/>
              </a:ext>
            </a:extLst>
          </p:cNvPr>
          <p:cNvSpPr/>
          <p:nvPr/>
        </p:nvSpPr>
        <p:spPr>
          <a:xfrm>
            <a:off x="595504" y="1609856"/>
            <a:ext cx="10581892" cy="2190408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accent2"/>
                </a:solidFill>
              </a:rPr>
              <a:t>Option 3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EB2B89-DC3F-4AB4-9A86-8F881F24ADCD}"/>
              </a:ext>
            </a:extLst>
          </p:cNvPr>
          <p:cNvSpPr/>
          <p:nvPr/>
        </p:nvSpPr>
        <p:spPr>
          <a:xfrm>
            <a:off x="1138530" y="4457047"/>
            <a:ext cx="2561743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R107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Unchanged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F13C106-E8E7-43DE-9D04-78BB50BC804F}"/>
              </a:ext>
            </a:extLst>
          </p:cNvPr>
          <p:cNvSpPr/>
          <p:nvPr/>
        </p:nvSpPr>
        <p:spPr>
          <a:xfrm>
            <a:off x="3894667" y="4457046"/>
            <a:ext cx="2561744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 ADS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Unchanged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A918B01-7AA1-4512-B553-CA6F0F55BA0E}"/>
              </a:ext>
            </a:extLst>
          </p:cNvPr>
          <p:cNvSpPr/>
          <p:nvPr/>
        </p:nvSpPr>
        <p:spPr>
          <a:xfrm>
            <a:off x="595504" y="4055796"/>
            <a:ext cx="10581892" cy="2190408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accent2"/>
                </a:solidFill>
              </a:rPr>
              <a:t>Option 4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0387141-A059-4CB1-81D1-1E4F2702DC87}"/>
              </a:ext>
            </a:extLst>
          </p:cNvPr>
          <p:cNvSpPr/>
          <p:nvPr/>
        </p:nvSpPr>
        <p:spPr>
          <a:xfrm>
            <a:off x="6698866" y="4457047"/>
            <a:ext cx="3938442" cy="144732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National laws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sz="1600" b="1" dirty="0">
                <a:solidFill>
                  <a:schemeClr val="accent2"/>
                </a:solidFill>
              </a:rPr>
              <a:t>CP A: “In case of fire, all doors of an ADS vehicle shall open automatically ”</a:t>
            </a:r>
          </a:p>
          <a:p>
            <a:r>
              <a:rPr lang="en-GB" sz="1600" b="1" dirty="0">
                <a:solidFill>
                  <a:schemeClr val="accent2"/>
                </a:solidFill>
              </a:rPr>
              <a:t>CP B: “In case of fire, </a:t>
            </a:r>
            <a:r>
              <a:rPr lang="en-GB" sz="1600" b="1" i="1" dirty="0">
                <a:solidFill>
                  <a:schemeClr val="accent2"/>
                </a:solidFill>
              </a:rPr>
              <a:t>the ADS shall open all power-operated doors […]</a:t>
            </a:r>
            <a:r>
              <a:rPr lang="en-GB" sz="1600" b="1" dirty="0">
                <a:solidFill>
                  <a:schemeClr val="accent2"/>
                </a:solidFill>
              </a:rPr>
              <a:t> ”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107D64E-E17C-446D-B2B4-A960991D3F15}"/>
              </a:ext>
            </a:extLst>
          </p:cNvPr>
          <p:cNvSpPr txBox="1"/>
          <p:nvPr/>
        </p:nvSpPr>
        <p:spPr>
          <a:xfrm>
            <a:off x="562358" y="6246204"/>
            <a:ext cx="720157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*Provisional shorthand for ”an ADS that does not issue </a:t>
            </a:r>
            <a:r>
              <a:rPr lang="en-US" sz="1100" dirty="0"/>
              <a:t>system-initiated deactivation to manual driving”. 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31669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Connector: Elbow 90">
            <a:extLst>
              <a:ext uri="{FF2B5EF4-FFF2-40B4-BE49-F238E27FC236}">
                <a16:creationId xmlns:a16="http://schemas.microsoft.com/office/drawing/2014/main" id="{8A57D4A1-9D2B-9BF8-306B-8569C445BA22}"/>
              </a:ext>
            </a:extLst>
          </p:cNvPr>
          <p:cNvCxnSpPr>
            <a:cxnSpLocks/>
            <a:stCxn id="19" idx="1"/>
            <a:endCxn id="40" idx="0"/>
          </p:cNvCxnSpPr>
          <p:nvPr/>
        </p:nvCxnSpPr>
        <p:spPr>
          <a:xfrm rot="10800000" flipV="1">
            <a:off x="8621652" y="2194695"/>
            <a:ext cx="520104" cy="244910"/>
          </a:xfrm>
          <a:prstGeom prst="bentConnector2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90">
            <a:extLst>
              <a:ext uri="{FF2B5EF4-FFF2-40B4-BE49-F238E27FC236}">
                <a16:creationId xmlns:a16="http://schemas.microsoft.com/office/drawing/2014/main" id="{DAE67CC1-072F-38CE-4C76-AD0967DB9A9E}"/>
              </a:ext>
            </a:extLst>
          </p:cNvPr>
          <p:cNvCxnSpPr>
            <a:cxnSpLocks/>
            <a:stCxn id="17" idx="3"/>
            <a:endCxn id="40" idx="0"/>
          </p:cNvCxnSpPr>
          <p:nvPr/>
        </p:nvCxnSpPr>
        <p:spPr>
          <a:xfrm>
            <a:off x="8108155" y="2195166"/>
            <a:ext cx="513497" cy="244439"/>
          </a:xfrm>
          <a:prstGeom prst="bentConnector2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id="{FBA2C7E9-DC20-A7CD-7737-2DBF7B80C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Context and purpose (1/2)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3C1AB8D-FCD3-8685-9885-BC8A7DCD38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336739"/>
              </p:ext>
            </p:extLst>
          </p:nvPr>
        </p:nvGraphicFramePr>
        <p:xfrm>
          <a:off x="490797" y="3766832"/>
          <a:ext cx="4005861" cy="2865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57AD10F-BA61-5924-11EB-FB4F11036BCA}"/>
              </a:ext>
            </a:extLst>
          </p:cNvPr>
          <p:cNvSpPr txBox="1"/>
          <p:nvPr/>
        </p:nvSpPr>
        <p:spPr>
          <a:xfrm>
            <a:off x="4343044" y="4324253"/>
            <a:ext cx="7848956" cy="230832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Contracting Parties and the industry need a regulatory environment for automated vehicles, including non-ADS Regulations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Which existing Regulations are relevant for automated vehicles? Which ones need to be amended before being applicable to ADS vehicles?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WP.29 expert groups on regulatory fitness for ADS are screening and amending these relevant UN Regulations and GTRs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DFFA-0E50-B292-F9D5-8D2D630F6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Arrow: Left-Right 21">
            <a:extLst>
              <a:ext uri="{FF2B5EF4-FFF2-40B4-BE49-F238E27FC236}">
                <a16:creationId xmlns:a16="http://schemas.microsoft.com/office/drawing/2014/main" id="{BA5C49AB-EE82-E119-6C8E-5254F0E6802D}"/>
              </a:ext>
            </a:extLst>
          </p:cNvPr>
          <p:cNvSpPr/>
          <p:nvPr/>
        </p:nvSpPr>
        <p:spPr>
          <a:xfrm>
            <a:off x="2040568" y="3240280"/>
            <a:ext cx="7093567" cy="136349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003EAE-74A7-3119-FA95-27A38D0552DB}"/>
              </a:ext>
            </a:extLst>
          </p:cNvPr>
          <p:cNvSpPr/>
          <p:nvPr/>
        </p:nvSpPr>
        <p:spPr>
          <a:xfrm>
            <a:off x="5030388" y="1234408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WP.29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0DFD2D-F27A-481E-B965-4C7E2639CA12}"/>
              </a:ext>
            </a:extLst>
          </p:cNvPr>
          <p:cNvSpPr/>
          <p:nvPr/>
        </p:nvSpPr>
        <p:spPr>
          <a:xfrm>
            <a:off x="1031938" y="1943395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GRBP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DF60841-7704-03F7-1848-873CD0FE986F}"/>
              </a:ext>
            </a:extLst>
          </p:cNvPr>
          <p:cNvSpPr/>
          <p:nvPr/>
        </p:nvSpPr>
        <p:spPr>
          <a:xfrm>
            <a:off x="1031558" y="3056900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</a:t>
            </a: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AVRS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31A9AF-909B-E1DB-551A-6B21F6B180D7}"/>
              </a:ext>
            </a:extLst>
          </p:cNvPr>
          <p:cNvSpPr/>
          <p:nvPr/>
        </p:nvSpPr>
        <p:spPr>
          <a:xfrm>
            <a:off x="2848084" y="1937307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02475F-FAF8-B455-5D78-4DD2B89D7E37}"/>
              </a:ext>
            </a:extLst>
          </p:cNvPr>
          <p:cNvSpPr/>
          <p:nvPr/>
        </p:nvSpPr>
        <p:spPr>
          <a:xfrm>
            <a:off x="3458191" y="3060988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IWG EMC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A1F9D0-DA6F-1E88-4CB2-44D54A08C32F}"/>
              </a:ext>
            </a:extLst>
          </p:cNvPr>
          <p:cNvSpPr/>
          <p:nvPr/>
        </p:nvSpPr>
        <p:spPr>
          <a:xfrm>
            <a:off x="4673754" y="1940057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GRPE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91A395-017D-6820-AE23-A7247F49C018}"/>
              </a:ext>
            </a:extLst>
          </p:cNvPr>
          <p:cNvSpPr/>
          <p:nvPr/>
        </p:nvSpPr>
        <p:spPr>
          <a:xfrm>
            <a:off x="4673755" y="3060988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 AVRS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0DAD41A-698A-3882-A0B4-ED3038C3C751}"/>
              </a:ext>
            </a:extLst>
          </p:cNvPr>
          <p:cNvSpPr/>
          <p:nvPr/>
        </p:nvSpPr>
        <p:spPr>
          <a:xfrm>
            <a:off x="5889281" y="1946411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GRSP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4E374C-7FAC-27FD-551D-82252256C529}"/>
              </a:ext>
            </a:extLst>
          </p:cNvPr>
          <p:cNvSpPr/>
          <p:nvPr/>
        </p:nvSpPr>
        <p:spPr>
          <a:xfrm>
            <a:off x="5889319" y="3060988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 AVRS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0A90BA-1975-A3B9-0A2C-F7F691C658FF}"/>
              </a:ext>
            </a:extLst>
          </p:cNvPr>
          <p:cNvSpPr/>
          <p:nvPr/>
        </p:nvSpPr>
        <p:spPr>
          <a:xfrm>
            <a:off x="7103557" y="1944016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GRS</a:t>
            </a:r>
            <a:r>
              <a:rPr lang="en-US" sz="1500" dirty="0"/>
              <a:t>G</a:t>
            </a:r>
            <a:endParaRPr lang="en-US" sz="1500" kern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8C5F70-0422-2168-4C09-F6D101F97671}"/>
              </a:ext>
            </a:extLst>
          </p:cNvPr>
          <p:cNvSpPr/>
          <p:nvPr/>
        </p:nvSpPr>
        <p:spPr>
          <a:xfrm>
            <a:off x="7104883" y="3060988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 AVRS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B16F8C7-4E1C-F291-C7A2-67B5C2FFE11F}"/>
              </a:ext>
            </a:extLst>
          </p:cNvPr>
          <p:cNvSpPr/>
          <p:nvPr/>
        </p:nvSpPr>
        <p:spPr>
          <a:xfrm>
            <a:off x="9141756" y="1943545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GRVA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784741-C7B2-1A7E-575B-B890E248CF45}"/>
              </a:ext>
            </a:extLst>
          </p:cNvPr>
          <p:cNvSpPr/>
          <p:nvPr/>
        </p:nvSpPr>
        <p:spPr>
          <a:xfrm>
            <a:off x="9141755" y="3060956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 FADS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22E4DB-F831-83A4-C2F5-4128B7361B0D}"/>
              </a:ext>
            </a:extLst>
          </p:cNvPr>
          <p:cNvSpPr/>
          <p:nvPr/>
        </p:nvSpPr>
        <p:spPr>
          <a:xfrm>
            <a:off x="10463365" y="3090272"/>
            <a:ext cx="1004598" cy="5022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IWG ADS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4D421C-677B-15E2-ECDB-3B0ED0E2C4F1}"/>
              </a:ext>
            </a:extLst>
          </p:cNvPr>
          <p:cNvSpPr/>
          <p:nvPr/>
        </p:nvSpPr>
        <p:spPr>
          <a:xfrm>
            <a:off x="2239965" y="3056900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 AVSR</a:t>
            </a:r>
          </a:p>
        </p:txBody>
      </p:sp>
      <p:cxnSp>
        <p:nvCxnSpPr>
          <p:cNvPr id="23" name="Connector: Elbow 52">
            <a:extLst>
              <a:ext uri="{FF2B5EF4-FFF2-40B4-BE49-F238E27FC236}">
                <a16:creationId xmlns:a16="http://schemas.microsoft.com/office/drawing/2014/main" id="{F9B1C462-7D21-A0BE-FD97-7423B1604E18}"/>
              </a:ext>
            </a:extLst>
          </p:cNvPr>
          <p:cNvCxnSpPr>
            <a:stCxn id="8" idx="2"/>
            <a:endCxn id="9" idx="0"/>
          </p:cNvCxnSpPr>
          <p:nvPr/>
        </p:nvCxnSpPr>
        <p:spPr>
          <a:xfrm rot="5400000">
            <a:off x="3430118" y="-159174"/>
            <a:ext cx="206688" cy="3998450"/>
          </a:xfrm>
          <a:prstGeom prst="bentConnector3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53">
            <a:extLst>
              <a:ext uri="{FF2B5EF4-FFF2-40B4-BE49-F238E27FC236}">
                <a16:creationId xmlns:a16="http://schemas.microsoft.com/office/drawing/2014/main" id="{6C379E8B-AE3E-61FD-C864-7159ECED1D7E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 rot="5400000">
            <a:off x="4341235" y="745855"/>
            <a:ext cx="200600" cy="2182304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56">
            <a:extLst>
              <a:ext uri="{FF2B5EF4-FFF2-40B4-BE49-F238E27FC236}">
                <a16:creationId xmlns:a16="http://schemas.microsoft.com/office/drawing/2014/main" id="{C1E5F670-FDBD-1E16-0EE0-595BDBA8C742}"/>
              </a:ext>
            </a:extLst>
          </p:cNvPr>
          <p:cNvCxnSpPr>
            <a:cxnSpLocks/>
            <a:stCxn id="8" idx="2"/>
            <a:endCxn id="13" idx="0"/>
          </p:cNvCxnSpPr>
          <p:nvPr/>
        </p:nvCxnSpPr>
        <p:spPr>
          <a:xfrm rot="5400000">
            <a:off x="5252695" y="1660065"/>
            <a:ext cx="203350" cy="356634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59">
            <a:extLst>
              <a:ext uri="{FF2B5EF4-FFF2-40B4-BE49-F238E27FC236}">
                <a16:creationId xmlns:a16="http://schemas.microsoft.com/office/drawing/2014/main" id="{0733EDEB-5756-25E5-E9A1-E00A5708963C}"/>
              </a:ext>
            </a:extLst>
          </p:cNvPr>
          <p:cNvCxnSpPr>
            <a:cxnSpLocks/>
            <a:stCxn id="8" idx="2"/>
            <a:endCxn id="15" idx="0"/>
          </p:cNvCxnSpPr>
          <p:nvPr/>
        </p:nvCxnSpPr>
        <p:spPr>
          <a:xfrm rot="16200000" flipH="1">
            <a:off x="5857281" y="1412112"/>
            <a:ext cx="209704" cy="858893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62">
            <a:extLst>
              <a:ext uri="{FF2B5EF4-FFF2-40B4-BE49-F238E27FC236}">
                <a16:creationId xmlns:a16="http://schemas.microsoft.com/office/drawing/2014/main" id="{03D25998-42D6-05AD-7E3C-5E4DF33B4641}"/>
              </a:ext>
            </a:extLst>
          </p:cNvPr>
          <p:cNvCxnSpPr>
            <a:cxnSpLocks/>
            <a:stCxn id="8" idx="2"/>
            <a:endCxn id="17" idx="0"/>
          </p:cNvCxnSpPr>
          <p:nvPr/>
        </p:nvCxnSpPr>
        <p:spPr>
          <a:xfrm rot="16200000" flipH="1">
            <a:off x="6465617" y="803776"/>
            <a:ext cx="207309" cy="2073169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65">
            <a:extLst>
              <a:ext uri="{FF2B5EF4-FFF2-40B4-BE49-F238E27FC236}">
                <a16:creationId xmlns:a16="http://schemas.microsoft.com/office/drawing/2014/main" id="{51E852E3-B251-DF36-0390-44FB8A052F80}"/>
              </a:ext>
            </a:extLst>
          </p:cNvPr>
          <p:cNvCxnSpPr>
            <a:cxnSpLocks/>
            <a:stCxn id="8" idx="2"/>
            <a:endCxn id="19" idx="0"/>
          </p:cNvCxnSpPr>
          <p:nvPr/>
        </p:nvCxnSpPr>
        <p:spPr>
          <a:xfrm rot="16200000" flipH="1">
            <a:off x="7484952" y="-215558"/>
            <a:ext cx="206838" cy="4111368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68">
            <a:extLst>
              <a:ext uri="{FF2B5EF4-FFF2-40B4-BE49-F238E27FC236}">
                <a16:creationId xmlns:a16="http://schemas.microsoft.com/office/drawing/2014/main" id="{47C8EC2A-1D2C-8956-DD45-19F71F993A3A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rot="5400000">
            <a:off x="1228444" y="2751107"/>
            <a:ext cx="611206" cy="380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72">
            <a:extLst>
              <a:ext uri="{FF2B5EF4-FFF2-40B4-BE49-F238E27FC236}">
                <a16:creationId xmlns:a16="http://schemas.microsoft.com/office/drawing/2014/main" id="{821BAF25-F9E2-BC6C-9A17-D1878951DCBA}"/>
              </a:ext>
            </a:extLst>
          </p:cNvPr>
          <p:cNvCxnSpPr>
            <a:cxnSpLocks/>
            <a:stCxn id="11" idx="2"/>
            <a:endCxn id="22" idx="0"/>
          </p:cNvCxnSpPr>
          <p:nvPr/>
        </p:nvCxnSpPr>
        <p:spPr>
          <a:xfrm rot="5400000">
            <a:off x="2737677" y="2444194"/>
            <a:ext cx="617294" cy="608119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75">
            <a:extLst>
              <a:ext uri="{FF2B5EF4-FFF2-40B4-BE49-F238E27FC236}">
                <a16:creationId xmlns:a16="http://schemas.microsoft.com/office/drawing/2014/main" id="{94E49640-0C0B-0994-FB7C-AEB0D61E6063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 rot="16200000" flipH="1">
            <a:off x="3344745" y="2445243"/>
            <a:ext cx="621382" cy="610107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78">
            <a:extLst>
              <a:ext uri="{FF2B5EF4-FFF2-40B4-BE49-F238E27FC236}">
                <a16:creationId xmlns:a16="http://schemas.microsoft.com/office/drawing/2014/main" id="{3908EE30-D6A2-97FE-C541-09A97C3271D4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rot="16200000" flipH="1">
            <a:off x="4866737" y="2751671"/>
            <a:ext cx="618632" cy="1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81">
            <a:extLst>
              <a:ext uri="{FF2B5EF4-FFF2-40B4-BE49-F238E27FC236}">
                <a16:creationId xmlns:a16="http://schemas.microsoft.com/office/drawing/2014/main" id="{F111A607-B636-E0D1-2E94-4B6C915D0ACC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 rot="16200000" flipH="1">
            <a:off x="6085460" y="2754830"/>
            <a:ext cx="612278" cy="38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84">
            <a:extLst>
              <a:ext uri="{FF2B5EF4-FFF2-40B4-BE49-F238E27FC236}">
                <a16:creationId xmlns:a16="http://schemas.microsoft.com/office/drawing/2014/main" id="{44F253BD-A059-1BFC-FAD6-BFF5913837B0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 rot="16200000" flipH="1">
            <a:off x="7299183" y="2752988"/>
            <a:ext cx="614673" cy="1326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90">
            <a:extLst>
              <a:ext uri="{FF2B5EF4-FFF2-40B4-BE49-F238E27FC236}">
                <a16:creationId xmlns:a16="http://schemas.microsoft.com/office/drawing/2014/main" id="{D136E97C-9538-1753-0FF4-39B23483731A}"/>
              </a:ext>
            </a:extLst>
          </p:cNvPr>
          <p:cNvCxnSpPr>
            <a:cxnSpLocks/>
            <a:stCxn id="19" idx="2"/>
            <a:endCxn id="21" idx="0"/>
          </p:cNvCxnSpPr>
          <p:nvPr/>
        </p:nvCxnSpPr>
        <p:spPr>
          <a:xfrm rot="16200000" flipH="1">
            <a:off x="9982645" y="2107253"/>
            <a:ext cx="644428" cy="1321609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93">
            <a:extLst>
              <a:ext uri="{FF2B5EF4-FFF2-40B4-BE49-F238E27FC236}">
                <a16:creationId xmlns:a16="http://schemas.microsoft.com/office/drawing/2014/main" id="{A308B55D-1839-7B47-C824-6328021B86EE}"/>
              </a:ext>
            </a:extLst>
          </p:cNvPr>
          <p:cNvSpPr txBox="1"/>
          <p:nvPr/>
        </p:nvSpPr>
        <p:spPr>
          <a:xfrm>
            <a:off x="3842852" y="3618387"/>
            <a:ext cx="3594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accent2"/>
                </a:solidFill>
              </a:rPr>
              <a:t>Expert groups on regulatory fitness for ADS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85569E2-B05C-5CB4-B1F1-268EB50545E1}"/>
              </a:ext>
            </a:extLst>
          </p:cNvPr>
          <p:cNvSpPr/>
          <p:nvPr/>
        </p:nvSpPr>
        <p:spPr>
          <a:xfrm>
            <a:off x="8119353" y="2439605"/>
            <a:ext cx="1004598" cy="5022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TF AVC</a:t>
            </a:r>
          </a:p>
        </p:txBody>
      </p:sp>
      <p:cxnSp>
        <p:nvCxnSpPr>
          <p:cNvPr id="35" name="Connector: Elbow 87">
            <a:extLst>
              <a:ext uri="{FF2B5EF4-FFF2-40B4-BE49-F238E27FC236}">
                <a16:creationId xmlns:a16="http://schemas.microsoft.com/office/drawing/2014/main" id="{128158A6-B9BC-5C6A-A953-1A32BC2C605A}"/>
              </a:ext>
            </a:extLst>
          </p:cNvPr>
          <p:cNvCxnSpPr>
            <a:cxnSpLocks/>
            <a:stCxn id="19" idx="2"/>
            <a:endCxn id="20" idx="0"/>
          </p:cNvCxnSpPr>
          <p:nvPr/>
        </p:nvCxnSpPr>
        <p:spPr>
          <a:xfrm rot="5400000">
            <a:off x="9336499" y="2753400"/>
            <a:ext cx="615112" cy="1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2FE0F5C5-29F2-86E2-79D2-5070BCF8F588}"/>
              </a:ext>
            </a:extLst>
          </p:cNvPr>
          <p:cNvSpPr/>
          <p:nvPr/>
        </p:nvSpPr>
        <p:spPr>
          <a:xfrm>
            <a:off x="963527" y="3013363"/>
            <a:ext cx="9321159" cy="604320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Left 20">
            <a:extLst>
              <a:ext uri="{FF2B5EF4-FFF2-40B4-BE49-F238E27FC236}">
                <a16:creationId xmlns:a16="http://schemas.microsoft.com/office/drawing/2014/main" id="{0F3F1B6B-6E43-A9C9-4C7F-365427CFB3EE}"/>
              </a:ext>
            </a:extLst>
          </p:cNvPr>
          <p:cNvSpPr/>
          <p:nvPr/>
        </p:nvSpPr>
        <p:spPr>
          <a:xfrm rot="16200000">
            <a:off x="8456886" y="3036987"/>
            <a:ext cx="329530" cy="139363"/>
          </a:xfrm>
          <a:prstGeom prst="leftArrow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Left 20">
            <a:extLst>
              <a:ext uri="{FF2B5EF4-FFF2-40B4-BE49-F238E27FC236}">
                <a16:creationId xmlns:a16="http://schemas.microsoft.com/office/drawing/2014/main" id="{232AF133-D779-E76B-0F50-6B03CBE5413C}"/>
              </a:ext>
            </a:extLst>
          </p:cNvPr>
          <p:cNvSpPr/>
          <p:nvPr/>
        </p:nvSpPr>
        <p:spPr>
          <a:xfrm>
            <a:off x="10155227" y="3239469"/>
            <a:ext cx="329184" cy="137160"/>
          </a:xfrm>
          <a:prstGeom prst="leftArrow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61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6A07BF-5A51-4439-A422-F797CE922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(7/7)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47FD360-49F8-49D7-A2E1-C738A0436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6CB1167-9609-4DC5-AA58-12CFC5EFB451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44117" y="1587342"/>
            <a:ext cx="11185525" cy="70788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/>
              <a:t>Based on their previous screening work, current amendment activities and consultations with GRVA IWG ADS, the expert groups recommend the choice of </a:t>
            </a:r>
            <a:r>
              <a:rPr lang="en-GB" sz="2000" b="1" dirty="0">
                <a:solidFill>
                  <a:schemeClr val="accent2"/>
                </a:solidFill>
              </a:rPr>
              <a:t>Option 1 or</a:t>
            </a:r>
            <a:r>
              <a:rPr lang="en-GB" sz="2000" dirty="0">
                <a:solidFill>
                  <a:schemeClr val="accent2"/>
                </a:solidFill>
              </a:rPr>
              <a:t> </a:t>
            </a:r>
            <a:r>
              <a:rPr lang="en-GB" sz="2000" b="1" dirty="0">
                <a:solidFill>
                  <a:schemeClr val="accent2"/>
                </a:solidFill>
              </a:rPr>
              <a:t>Option 2</a:t>
            </a:r>
            <a:endParaRPr lang="en-GB" sz="20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F512B73-FC6C-429D-B2D8-264751645559}"/>
              </a:ext>
            </a:extLst>
          </p:cNvPr>
          <p:cNvSpPr txBox="1"/>
          <p:nvPr/>
        </p:nvSpPr>
        <p:spPr>
          <a:xfrm>
            <a:off x="444117" y="2714841"/>
            <a:ext cx="1118514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Option 1 could shift part of the workload from the fitness expert groups to the IWG ADS. Coordination would thus be required, especially regarding R107-adjacent requirements to ensure the safety of ADS used for public transportation.</a:t>
            </a:r>
            <a:endParaRPr lang="fr-FR" sz="1600" dirty="0"/>
          </a:p>
          <a:p>
            <a:r>
              <a:rPr lang="fr-FR" sz="1600" dirty="0"/>
              <a:t>Option 1 </a:t>
            </a:r>
            <a:r>
              <a:rPr lang="fr-FR" sz="1600" dirty="0" err="1"/>
              <a:t>remains</a:t>
            </a:r>
            <a:r>
              <a:rPr lang="fr-FR" sz="1600" dirty="0"/>
              <a:t> the </a:t>
            </a:r>
            <a:r>
              <a:rPr lang="fr-FR" sz="1600" dirty="0" err="1"/>
              <a:t>only</a:t>
            </a:r>
            <a:r>
              <a:rPr lang="fr-FR" sz="1600" dirty="0"/>
              <a:t> option </a:t>
            </a:r>
            <a:r>
              <a:rPr lang="fr-FR" sz="1600" dirty="0" err="1"/>
              <a:t>that</a:t>
            </a:r>
            <a:r>
              <a:rPr lang="fr-FR" sz="1600" dirty="0"/>
              <a:t> </a:t>
            </a:r>
            <a:r>
              <a:rPr lang="fr-FR" sz="1600" dirty="0" err="1"/>
              <a:t>avoids</a:t>
            </a:r>
            <a:r>
              <a:rPr lang="fr-FR" sz="1600" dirty="0"/>
              <a:t> at the </a:t>
            </a:r>
            <a:r>
              <a:rPr lang="fr-FR" sz="1600" dirty="0" err="1"/>
              <a:t>same</a:t>
            </a:r>
            <a:r>
              <a:rPr lang="fr-FR" sz="1600" dirty="0"/>
              <a:t> time:</a:t>
            </a:r>
          </a:p>
          <a:p>
            <a:pPr marL="285750" indent="-285750">
              <a:buFontTx/>
              <a:buChar char="-"/>
            </a:pPr>
            <a:r>
              <a:rPr lang="fr-FR" sz="1600" dirty="0" err="1"/>
              <a:t>Fragmented</a:t>
            </a:r>
            <a:r>
              <a:rPr lang="fr-FR" sz="1600" dirty="0"/>
              <a:t> national ADS </a:t>
            </a:r>
            <a:r>
              <a:rPr lang="fr-FR" sz="1600" dirty="0" err="1"/>
              <a:t>requirements</a:t>
            </a:r>
            <a:r>
              <a:rPr lang="fr-FR" sz="1600" dirty="0"/>
              <a:t>, and 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The inclusion of ADS </a:t>
            </a:r>
            <a:r>
              <a:rPr lang="fr-FR" sz="1600" dirty="0" err="1"/>
              <a:t>requirements</a:t>
            </a:r>
            <a:r>
              <a:rPr lang="fr-FR" sz="1600" dirty="0"/>
              <a:t> in non-ADS </a:t>
            </a:r>
            <a:r>
              <a:rPr lang="fr-FR" sz="1600" dirty="0" err="1"/>
              <a:t>Regulations</a:t>
            </a:r>
            <a:endParaRPr lang="fr-FR" sz="1600" dirty="0"/>
          </a:p>
          <a:p>
            <a:r>
              <a:rPr lang="fr-FR" sz="1600" dirty="0"/>
              <a:t>Option 1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also</a:t>
            </a:r>
            <a:r>
              <a:rPr lang="fr-FR" sz="1600" dirty="0"/>
              <a:t> the </a:t>
            </a:r>
            <a:r>
              <a:rPr lang="fr-FR" sz="1600" dirty="0" err="1"/>
              <a:t>only</a:t>
            </a:r>
            <a:r>
              <a:rPr lang="fr-FR" sz="1600" dirty="0"/>
              <a:t> option </a:t>
            </a:r>
            <a:r>
              <a:rPr lang="fr-FR" sz="1600" dirty="0" err="1"/>
              <a:t>that</a:t>
            </a:r>
            <a:r>
              <a:rPr lang="fr-FR" sz="1600" dirty="0"/>
              <a:t> </a:t>
            </a:r>
            <a:r>
              <a:rPr lang="fr-FR" sz="1600" dirty="0" err="1"/>
              <a:t>elaborates</a:t>
            </a:r>
            <a:r>
              <a:rPr lang="fr-FR" sz="1600" dirty="0"/>
              <a:t> on the </a:t>
            </a:r>
            <a:r>
              <a:rPr lang="fr-FR" sz="1600" dirty="0" err="1"/>
              <a:t>existing</a:t>
            </a:r>
            <a:r>
              <a:rPr lang="fr-FR" sz="1600" dirty="0"/>
              <a:t> non-DDT </a:t>
            </a:r>
            <a:r>
              <a:rPr lang="fr-FR" sz="1600" dirty="0" err="1"/>
              <a:t>requirements</a:t>
            </a:r>
            <a:r>
              <a:rPr lang="fr-FR" sz="1600" dirty="0"/>
              <a:t> in ADS draft documents.</a:t>
            </a:r>
          </a:p>
          <a:p>
            <a:endParaRPr lang="fr-FR" sz="1600" dirty="0"/>
          </a:p>
          <a:p>
            <a:endParaRPr lang="en-GB" sz="1600" dirty="0"/>
          </a:p>
          <a:p>
            <a:r>
              <a:rPr lang="en-GB" sz="1600" dirty="0"/>
              <a:t>Options 2 and 3 would create a regulatory vacuum for automated vehicles that are not in the scope of R107, as no existing Regulation could be used as a reasonable basis to include some of the expected non-DDT requirements for vehicles of Categories not covered by R107. Furthermore, these options could inelegantly divide the ADS from its non-DDT tasks, even though current industry plans are to create ADS that may operate various aspects of vehicle operation beyond the DDT.</a:t>
            </a:r>
          </a:p>
          <a:p>
            <a:endParaRPr lang="en-GB" sz="1600" i="1" dirty="0"/>
          </a:p>
          <a:p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619171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ABCC3A43-6C33-412D-9538-A042B00E623A}"/>
              </a:ext>
            </a:extLst>
          </p:cNvPr>
          <p:cNvSpPr/>
          <p:nvPr/>
        </p:nvSpPr>
        <p:spPr>
          <a:xfrm>
            <a:off x="9125913" y="3211953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Passengers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Horizontal topic 3</a:t>
            </a:r>
            <a:r>
              <a:rPr lang="en-US" dirty="0"/>
              <a:t> – Communication with ADS users (1/4)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24EC48-6358-4498-8BF7-F6DFC2DE5FC6}"/>
              </a:ext>
            </a:extLst>
          </p:cNvPr>
          <p:cNvSpPr/>
          <p:nvPr/>
        </p:nvSpPr>
        <p:spPr>
          <a:xfrm>
            <a:off x="862182" y="3211954"/>
            <a:ext cx="2028636" cy="9048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EE36AA-A5F0-4898-9FD6-6894030FFB06}"/>
              </a:ext>
            </a:extLst>
          </p:cNvPr>
          <p:cNvSpPr/>
          <p:nvPr/>
        </p:nvSpPr>
        <p:spPr>
          <a:xfrm>
            <a:off x="862182" y="4278754"/>
            <a:ext cx="2028636" cy="9048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R48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C2A755-6F97-449B-86CE-78EF8EE5D881}"/>
              </a:ext>
            </a:extLst>
          </p:cNvPr>
          <p:cNvSpPr/>
          <p:nvPr/>
        </p:nvSpPr>
        <p:spPr>
          <a:xfrm>
            <a:off x="862182" y="5345554"/>
            <a:ext cx="2028636" cy="9048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1CCB6F-ACD6-4C21-9C06-664DB671157A}"/>
              </a:ext>
            </a:extLst>
          </p:cNvPr>
          <p:cNvSpPr/>
          <p:nvPr/>
        </p:nvSpPr>
        <p:spPr>
          <a:xfrm>
            <a:off x="3616759" y="4278752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R121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7D10D0C-8468-4678-A3FF-A735730D55EA}"/>
              </a:ext>
            </a:extLst>
          </p:cNvPr>
          <p:cNvSpPr txBox="1"/>
          <p:nvPr/>
        </p:nvSpPr>
        <p:spPr>
          <a:xfrm>
            <a:off x="3616759" y="5182649"/>
            <a:ext cx="20286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i="1" dirty="0"/>
              <a:t>Centralizes how tell-tales are displayed in the vehicle, what symbols to use, etc.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E26A2CA-49DC-4B20-9452-A720D1ACBA75}"/>
              </a:ext>
            </a:extLst>
          </p:cNvPr>
          <p:cNvSpPr txBox="1"/>
          <p:nvPr/>
        </p:nvSpPr>
        <p:spPr>
          <a:xfrm>
            <a:off x="773619" y="2380955"/>
            <a:ext cx="26707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chemeClr val="accent2"/>
                </a:solidFill>
              </a:rPr>
              <a:t>Each Regulation </a:t>
            </a:r>
            <a:r>
              <a:rPr lang="en-US" sz="1200" i="1" dirty="0"/>
              <a:t>defines what information should be communicated with a warning / tell-tale, when warnings should be triggered, etc.</a:t>
            </a:r>
            <a:endParaRPr lang="en-US" sz="1200" b="1" i="1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1CFB415-194F-4B0D-98EB-F7B4CA1CCE96}"/>
              </a:ext>
            </a:extLst>
          </p:cNvPr>
          <p:cNvCxnSpPr>
            <a:stCxn id="4" idx="3"/>
            <a:endCxn id="10" idx="1"/>
          </p:cNvCxnSpPr>
          <p:nvPr/>
        </p:nvCxnSpPr>
        <p:spPr>
          <a:xfrm>
            <a:off x="2890818" y="3664392"/>
            <a:ext cx="725941" cy="1066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224C94F-2598-4A64-ADDA-BA1480E987BE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 flipV="1">
            <a:off x="2890818" y="4731190"/>
            <a:ext cx="725941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976C5D7A-4243-4393-A4EF-AA2993017F23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2890818" y="4731190"/>
            <a:ext cx="725941" cy="10668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E4A11D7F-7911-4327-879E-7D0D102B339D}"/>
              </a:ext>
            </a:extLst>
          </p:cNvPr>
          <p:cNvSpPr/>
          <p:nvPr/>
        </p:nvSpPr>
        <p:spPr>
          <a:xfrm>
            <a:off x="6371336" y="4278753"/>
            <a:ext cx="2028636" cy="904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Driver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7968145E-2020-480B-B4BE-2369FA38C2E5}"/>
              </a:ext>
            </a:extLst>
          </p:cNvPr>
          <p:cNvCxnSpPr>
            <a:cxnSpLocks/>
            <a:stCxn id="10" idx="3"/>
            <a:endCxn id="24" idx="1"/>
          </p:cNvCxnSpPr>
          <p:nvPr/>
        </p:nvCxnSpPr>
        <p:spPr>
          <a:xfrm>
            <a:off x="5645395" y="4731190"/>
            <a:ext cx="72594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31613BC6-48AA-4A0C-A7C0-0A8C627332A4}"/>
              </a:ext>
            </a:extLst>
          </p:cNvPr>
          <p:cNvCxnSpPr>
            <a:cxnSpLocks/>
            <a:stCxn id="24" idx="3"/>
            <a:endCxn id="53" idx="1"/>
          </p:cNvCxnSpPr>
          <p:nvPr/>
        </p:nvCxnSpPr>
        <p:spPr>
          <a:xfrm flipV="1">
            <a:off x="8399972" y="4731190"/>
            <a:ext cx="725941" cy="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0816B54D-50A6-413E-8CD9-6E3A433FC1BA}"/>
              </a:ext>
            </a:extLst>
          </p:cNvPr>
          <p:cNvSpPr/>
          <p:nvPr/>
        </p:nvSpPr>
        <p:spPr>
          <a:xfrm>
            <a:off x="9125913" y="4278752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Reaction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8855E2C1-818B-4DFC-A487-F25A2F5D6C01}"/>
              </a:ext>
            </a:extLst>
          </p:cNvPr>
          <p:cNvSpPr txBox="1"/>
          <p:nvPr/>
        </p:nvSpPr>
        <p:spPr>
          <a:xfrm>
            <a:off x="6297683" y="5216545"/>
            <a:ext cx="22182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i="1" dirty="0"/>
              <a:t>Is informed, takes appropriate action when necessary, and gives instructions to passengers as appropriate</a:t>
            </a:r>
          </a:p>
        </p:txBody>
      </p: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55AFF302-D8B7-46DF-98F4-C910646E8E28}"/>
              </a:ext>
            </a:extLst>
          </p:cNvPr>
          <p:cNvCxnSpPr>
            <a:cxnSpLocks/>
            <a:stCxn id="24" idx="3"/>
            <a:endCxn id="60" idx="1"/>
          </p:cNvCxnSpPr>
          <p:nvPr/>
        </p:nvCxnSpPr>
        <p:spPr>
          <a:xfrm flipV="1">
            <a:off x="8399972" y="3664391"/>
            <a:ext cx="725941" cy="10668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3C04962B-5464-48B7-B1E4-E543AB61B33A}"/>
              </a:ext>
            </a:extLst>
          </p:cNvPr>
          <p:cNvSpPr txBox="1"/>
          <p:nvPr/>
        </p:nvSpPr>
        <p:spPr>
          <a:xfrm>
            <a:off x="862182" y="1304925"/>
            <a:ext cx="10292367" cy="92333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In a conventional (non-ADS) vehicle, nearly all information goes to the driver, who has full responsibility to react to regulatory vehicle or safety information (DDT-related or not), but also to communicate to passengers and to give instructions.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2810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ZoneTexte 93">
            <a:extLst>
              <a:ext uri="{FF2B5EF4-FFF2-40B4-BE49-F238E27FC236}">
                <a16:creationId xmlns:a16="http://schemas.microsoft.com/office/drawing/2014/main" id="{D248CAE6-0E4C-4E1F-A1DE-20A045FB2714}"/>
              </a:ext>
            </a:extLst>
          </p:cNvPr>
          <p:cNvSpPr txBox="1"/>
          <p:nvPr/>
        </p:nvSpPr>
        <p:spPr>
          <a:xfrm>
            <a:off x="5663798" y="4132314"/>
            <a:ext cx="3324042" cy="1384995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i="1" dirty="0"/>
              <a:t>“The ADS vehicle shall provide safety-related information to the passengers.</a:t>
            </a:r>
          </a:p>
          <a:p>
            <a:endParaRPr lang="en-US" sz="1200" i="1" dirty="0"/>
          </a:p>
          <a:p>
            <a:r>
              <a:rPr lang="en-US" sz="1200" i="1" dirty="0"/>
              <a:t>Information related to the HMI’s indications: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/>
              <a:t>Visual tell-tales, icons.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/>
              <a:t>Auditory signals.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/>
              <a:t>Haptic signals.”</a:t>
            </a:r>
            <a:endParaRPr lang="en-GB" sz="1200" i="1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3 – Communication with ADS users (2/4)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24EC48-6358-4498-8BF7-F6DFC2DE5FC6}"/>
              </a:ext>
            </a:extLst>
          </p:cNvPr>
          <p:cNvSpPr/>
          <p:nvPr/>
        </p:nvSpPr>
        <p:spPr>
          <a:xfrm>
            <a:off x="800301" y="2479554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EE36AA-A5F0-4898-9FD6-6894030FFB06}"/>
              </a:ext>
            </a:extLst>
          </p:cNvPr>
          <p:cNvSpPr/>
          <p:nvPr/>
        </p:nvSpPr>
        <p:spPr>
          <a:xfrm>
            <a:off x="800301" y="3546354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R48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C2A755-6F97-449B-86CE-78EF8EE5D881}"/>
              </a:ext>
            </a:extLst>
          </p:cNvPr>
          <p:cNvSpPr/>
          <p:nvPr/>
        </p:nvSpPr>
        <p:spPr>
          <a:xfrm>
            <a:off x="800301" y="4613154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R100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1CFB415-194F-4B0D-98EB-F7B4CA1CCE96}"/>
              </a:ext>
            </a:extLst>
          </p:cNvPr>
          <p:cNvCxnSpPr>
            <a:cxnSpLocks/>
            <a:stCxn id="4" idx="3"/>
            <a:endCxn id="24" idx="1"/>
          </p:cNvCxnSpPr>
          <p:nvPr/>
        </p:nvCxnSpPr>
        <p:spPr>
          <a:xfrm>
            <a:off x="2828937" y="2931992"/>
            <a:ext cx="723905" cy="10655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224C94F-2598-4A64-ADDA-BA1480E987BE}"/>
              </a:ext>
            </a:extLst>
          </p:cNvPr>
          <p:cNvCxnSpPr>
            <a:cxnSpLocks/>
            <a:stCxn id="7" idx="3"/>
            <a:endCxn id="24" idx="1"/>
          </p:cNvCxnSpPr>
          <p:nvPr/>
        </p:nvCxnSpPr>
        <p:spPr>
          <a:xfrm flipV="1">
            <a:off x="2828937" y="3997563"/>
            <a:ext cx="723905" cy="12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976C5D7A-4243-4393-A4EF-AA2993017F23}"/>
              </a:ext>
            </a:extLst>
          </p:cNvPr>
          <p:cNvCxnSpPr>
            <a:cxnSpLocks/>
            <a:stCxn id="9" idx="3"/>
            <a:endCxn id="24" idx="1"/>
          </p:cNvCxnSpPr>
          <p:nvPr/>
        </p:nvCxnSpPr>
        <p:spPr>
          <a:xfrm flipV="1">
            <a:off x="2828937" y="3997563"/>
            <a:ext cx="723905" cy="10680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E4A11D7F-7911-4327-879E-7D0D102B339D}"/>
              </a:ext>
            </a:extLst>
          </p:cNvPr>
          <p:cNvSpPr/>
          <p:nvPr/>
        </p:nvSpPr>
        <p:spPr>
          <a:xfrm>
            <a:off x="3552842" y="3545125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ADS</a:t>
            </a:r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31613BC6-48AA-4A0C-A7C0-0A8C627332A4}"/>
              </a:ext>
            </a:extLst>
          </p:cNvPr>
          <p:cNvCxnSpPr>
            <a:cxnSpLocks/>
            <a:stCxn id="24" idx="3"/>
            <a:endCxn id="53" idx="1"/>
          </p:cNvCxnSpPr>
          <p:nvPr/>
        </p:nvCxnSpPr>
        <p:spPr>
          <a:xfrm flipV="1">
            <a:off x="5581478" y="3997562"/>
            <a:ext cx="3488683" cy="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0816B54D-50A6-413E-8CD9-6E3A433FC1BA}"/>
              </a:ext>
            </a:extLst>
          </p:cNvPr>
          <p:cNvSpPr/>
          <p:nvPr/>
        </p:nvSpPr>
        <p:spPr>
          <a:xfrm>
            <a:off x="9070161" y="3545124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Reaction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692EDD2-F810-4535-9AD5-01FDAA2E7DE0}"/>
              </a:ext>
            </a:extLst>
          </p:cNvPr>
          <p:cNvSpPr/>
          <p:nvPr/>
        </p:nvSpPr>
        <p:spPr>
          <a:xfrm>
            <a:off x="9070161" y="2479554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Passengers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367FEB82-D6F6-491E-A38F-F1AB7B013FDF}"/>
              </a:ext>
            </a:extLst>
          </p:cNvPr>
          <p:cNvSpPr txBox="1"/>
          <p:nvPr/>
        </p:nvSpPr>
        <p:spPr>
          <a:xfrm>
            <a:off x="800299" y="1336429"/>
            <a:ext cx="10294857" cy="923330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 an automated vehicle, information is transmitted directly to the ADS. </a:t>
            </a:r>
          </a:p>
          <a:p>
            <a:r>
              <a:rPr lang="en-US" dirty="0"/>
              <a:t>The ADS Regulation requires the ADS to provide safety-related information to passengers, </a:t>
            </a:r>
            <a:r>
              <a:rPr lang="en-US" b="1" dirty="0"/>
              <a:t>but does not specify what information is relevant, when to provide it, how, and to whom.</a:t>
            </a:r>
            <a:endParaRPr lang="en-GB" b="1" dirty="0"/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F6ECF99A-4127-47E9-9347-6ADDDBA94962}"/>
              </a:ext>
            </a:extLst>
          </p:cNvPr>
          <p:cNvSpPr txBox="1"/>
          <p:nvPr/>
        </p:nvSpPr>
        <p:spPr>
          <a:xfrm>
            <a:off x="7550943" y="5245780"/>
            <a:ext cx="16041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/>
              <a:t>GRVA-18-50r1 (p. 29)</a:t>
            </a:r>
            <a:endParaRPr lang="en-US" sz="1050" dirty="0"/>
          </a:p>
        </p:txBody>
      </p:sp>
      <p:sp>
        <p:nvSpPr>
          <p:cNvPr id="95" name="ZoneTexte 94">
            <a:extLst>
              <a:ext uri="{FF2B5EF4-FFF2-40B4-BE49-F238E27FC236}">
                <a16:creationId xmlns:a16="http://schemas.microsoft.com/office/drawing/2014/main" id="{DE08D2C8-CC6D-4111-9767-965B78028D80}"/>
              </a:ext>
            </a:extLst>
          </p:cNvPr>
          <p:cNvSpPr txBox="1"/>
          <p:nvPr/>
        </p:nvSpPr>
        <p:spPr>
          <a:xfrm>
            <a:off x="800298" y="5804324"/>
            <a:ext cx="10294857" cy="83099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Communication from the ADS to users depends on the criticality of the information and on user roles.</a:t>
            </a:r>
          </a:p>
          <a:p>
            <a:r>
              <a:rPr lang="en-US" sz="1600" dirty="0"/>
              <a:t>There is currently </a:t>
            </a:r>
            <a:r>
              <a:rPr lang="en-US" sz="1600" b="1" dirty="0"/>
              <a:t>no requirement for the ADS to transmit any specific safety-relevant information defined in an existing Regulation</a:t>
            </a:r>
            <a:r>
              <a:rPr lang="en-US" sz="1600" dirty="0"/>
              <a:t>.</a:t>
            </a:r>
            <a:endParaRPr lang="en-US" sz="1600" b="1" dirty="0"/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4E6C5705-163E-4131-88C1-A6F5BDF6D913}"/>
              </a:ext>
            </a:extLst>
          </p:cNvPr>
          <p:cNvCxnSpPr>
            <a:cxnSpLocks/>
            <a:stCxn id="24" idx="3"/>
            <a:endCxn id="32" idx="1"/>
          </p:cNvCxnSpPr>
          <p:nvPr/>
        </p:nvCxnSpPr>
        <p:spPr>
          <a:xfrm flipV="1">
            <a:off x="5581478" y="2931992"/>
            <a:ext cx="3488683" cy="1065571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3962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3 – Communication with ADS users (3/4)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F157D6A-F957-4E64-81D1-87C0CA1DA0E8}"/>
              </a:ext>
            </a:extLst>
          </p:cNvPr>
          <p:cNvSpPr txBox="1"/>
          <p:nvPr/>
        </p:nvSpPr>
        <p:spPr>
          <a:xfrm>
            <a:off x="538162" y="1534689"/>
            <a:ext cx="11091480" cy="64633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Option 1: </a:t>
            </a:r>
            <a:r>
              <a:rPr lang="en-US" dirty="0"/>
              <a:t>do not define any specific requirements for the transmission of information to users; this should be decided by the ADS, and communication strategies may be different from one ADS to another.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8D21248-FD77-4F6A-88B7-A97997C63346}"/>
              </a:ext>
            </a:extLst>
          </p:cNvPr>
          <p:cNvSpPr txBox="1"/>
          <p:nvPr/>
        </p:nvSpPr>
        <p:spPr>
          <a:xfrm>
            <a:off x="538162" y="3085234"/>
            <a:ext cx="11116882" cy="64633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Option 2: </a:t>
            </a:r>
            <a:r>
              <a:rPr lang="en-US" dirty="0"/>
              <a:t>each Regulation may introduce requirements for information directly to passengers when no driver is present in the vehicle.</a:t>
            </a:r>
            <a:endParaRPr lang="en-GB" sz="1400" i="1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42F242D-F128-4826-91B0-703C6B45A6AB}"/>
              </a:ext>
            </a:extLst>
          </p:cNvPr>
          <p:cNvSpPr txBox="1"/>
          <p:nvPr/>
        </p:nvSpPr>
        <p:spPr>
          <a:xfrm>
            <a:off x="538765" y="4635779"/>
            <a:ext cx="11116882" cy="64633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Option 3: </a:t>
            </a:r>
            <a:r>
              <a:rPr lang="en-US" dirty="0"/>
              <a:t>a master table defines expected transmission from the ADS to vehicle users. This table could be integrated in the ADS Regulation or a separate Regulation.</a:t>
            </a:r>
          </a:p>
        </p:txBody>
      </p:sp>
      <p:graphicFrame>
        <p:nvGraphicFramePr>
          <p:cNvPr id="25" name="Tableau 25">
            <a:extLst>
              <a:ext uri="{FF2B5EF4-FFF2-40B4-BE49-F238E27FC236}">
                <a16:creationId xmlns:a16="http://schemas.microsoft.com/office/drawing/2014/main" id="{1250B6A4-B6EB-45FC-84A7-B207275B41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29619"/>
              </p:ext>
            </p:extLst>
          </p:nvPr>
        </p:nvGraphicFramePr>
        <p:xfrm>
          <a:off x="538162" y="5323311"/>
          <a:ext cx="11116882" cy="579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35883">
                  <a:extLst>
                    <a:ext uri="{9D8B030D-6E8A-4147-A177-3AD203B41FA5}">
                      <a16:colId xmlns:a16="http://schemas.microsoft.com/office/drawing/2014/main" val="3396633936"/>
                    </a:ext>
                  </a:extLst>
                </a:gridCol>
                <a:gridCol w="1956692">
                  <a:extLst>
                    <a:ext uri="{9D8B030D-6E8A-4147-A177-3AD203B41FA5}">
                      <a16:colId xmlns:a16="http://schemas.microsoft.com/office/drawing/2014/main" val="3921240574"/>
                    </a:ext>
                  </a:extLst>
                </a:gridCol>
                <a:gridCol w="2290764">
                  <a:extLst>
                    <a:ext uri="{9D8B030D-6E8A-4147-A177-3AD203B41FA5}">
                      <a16:colId xmlns:a16="http://schemas.microsoft.com/office/drawing/2014/main" val="2516177915"/>
                    </a:ext>
                  </a:extLst>
                </a:gridCol>
                <a:gridCol w="2710167">
                  <a:extLst>
                    <a:ext uri="{9D8B030D-6E8A-4147-A177-3AD203B41FA5}">
                      <a16:colId xmlns:a16="http://schemas.microsoft.com/office/drawing/2014/main" val="3351237498"/>
                    </a:ext>
                  </a:extLst>
                </a:gridCol>
                <a:gridCol w="2223376">
                  <a:extLst>
                    <a:ext uri="{9D8B030D-6E8A-4147-A177-3AD203B41FA5}">
                      <a16:colId xmlns:a16="http://schemas.microsoft.com/office/drawing/2014/main" val="1947595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</a:rPr>
                        <a:t>Regulation</a:t>
                      </a:r>
                      <a:endParaRPr lang="fr-FR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</a:rPr>
                        <a:t>Paragraph</a:t>
                      </a:r>
                      <a:endParaRPr lang="fr-FR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</a:rPr>
                        <a:t>Description of the information</a:t>
                      </a:r>
                      <a:endParaRPr lang="fr-FR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</a:rPr>
                        <a:t>Type of signal (visual / auditory / haptic)</a:t>
                      </a:r>
                      <a:endParaRPr lang="fr-FR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</a:rPr>
                        <a:t>Relevant users</a:t>
                      </a:r>
                      <a:endParaRPr lang="fr-FR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168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641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FC05B7-DD70-46D8-80E9-FF3386E9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3 – Communication with ADS users (4/4)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F776522-FB83-4B26-9E60-40F1E3A91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62F4293F-3CED-4B27-A48A-77A3839A45B2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1291521"/>
              </p:ext>
            </p:extLst>
          </p:nvPr>
        </p:nvGraphicFramePr>
        <p:xfrm>
          <a:off x="520316" y="1306751"/>
          <a:ext cx="11109327" cy="3870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03109">
                  <a:extLst>
                    <a:ext uri="{9D8B030D-6E8A-4147-A177-3AD203B41FA5}">
                      <a16:colId xmlns:a16="http://schemas.microsoft.com/office/drawing/2014/main" val="1735675712"/>
                    </a:ext>
                  </a:extLst>
                </a:gridCol>
                <a:gridCol w="3703109">
                  <a:extLst>
                    <a:ext uri="{9D8B030D-6E8A-4147-A177-3AD203B41FA5}">
                      <a16:colId xmlns:a16="http://schemas.microsoft.com/office/drawing/2014/main" val="4005115175"/>
                    </a:ext>
                  </a:extLst>
                </a:gridCol>
                <a:gridCol w="3703109">
                  <a:extLst>
                    <a:ext uri="{9D8B030D-6E8A-4147-A177-3AD203B41FA5}">
                      <a16:colId xmlns:a16="http://schemas.microsoft.com/office/drawing/2014/main" val="638814576"/>
                    </a:ext>
                  </a:extLst>
                </a:gridCol>
              </a:tblGrid>
              <a:tr h="31673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Benefits of Option 1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Benefits of Option 2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Benefits of Option 3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628117"/>
                  </a:ext>
                </a:extLst>
              </a:tr>
              <a:tr h="3330260"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noProof="0" dirty="0"/>
                        <a:t>No need to amend existing Regulations nor the ADS Regulation.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FontTx/>
                        <a:buNone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noProof="0" dirty="0"/>
                        <a:t>OEMs are free to define any strategy for communicating with vehicle users.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noProof="0" dirty="0"/>
                        <a:t>Allows for more innovation in ADS operation.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dirty="0"/>
                        <a:t>No need to amend a master table each time a new warning or information is added to any Regulation.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noProof="0" dirty="0"/>
                        <a:t>Requirements for each kind of information can be more precisely drafted in each Regulation, rather than in a master table.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noProof="0" dirty="0"/>
                        <a:t>Direct communication from the vehicle to the users, without transiting through the ADS.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GB" sz="1600" dirty="0"/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600" dirty="0"/>
                        <a:t>Clear, harmonised guidance in one location for when and how the ADS should transmit information.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GB" sz="1600" dirty="0"/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600" noProof="0" dirty="0"/>
                        <a:t>Information comes from the ADS and not from the vehicle. Therefore, more advanced methods of delivery of information to users could be considered (vocal messages, etc.)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600" noProof="0" dirty="0"/>
                        <a:t>A master table may also include information specific to the ADS performance of the DDT.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707631"/>
                  </a:ext>
                </a:extLst>
              </a:tr>
            </a:tbl>
          </a:graphicData>
        </a:graphic>
      </p:graphicFrame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BB031CE7-380F-4B85-B5E9-C93AE75DD8F5}"/>
              </a:ext>
            </a:extLst>
          </p:cNvPr>
          <p:cNvSpPr txBox="1">
            <a:spLocks/>
          </p:cNvSpPr>
          <p:nvPr/>
        </p:nvSpPr>
        <p:spPr>
          <a:xfrm>
            <a:off x="539366" y="5196761"/>
            <a:ext cx="11090276" cy="160556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600" kern="12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kern="12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kern="12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GB" sz="1800" dirty="0">
                <a:solidFill>
                  <a:schemeClr val="tx1"/>
                </a:solidFill>
              </a:rPr>
              <a:t>Based on their previous screening work, current amendment activities and consultations with GRVA IWG ADS, the expert groups recommend the choice of </a:t>
            </a:r>
            <a:r>
              <a:rPr lang="en-GB" sz="1800" b="1" dirty="0">
                <a:solidFill>
                  <a:schemeClr val="accent2"/>
                </a:solidFill>
              </a:rPr>
              <a:t>Option 1</a:t>
            </a:r>
            <a:r>
              <a:rPr lang="en-GB" sz="1800" dirty="0">
                <a:solidFill>
                  <a:schemeClr val="tx1"/>
                </a:solidFill>
              </a:rPr>
              <a:t>, although further research on this topic is desirable. </a:t>
            </a:r>
          </a:p>
          <a:p>
            <a:r>
              <a:rPr lang="en-GB" sz="1800" dirty="0">
                <a:solidFill>
                  <a:schemeClr val="tx1"/>
                </a:solidFill>
              </a:rPr>
              <a:t>Furthermore, it remains possible to integrate guidance for communication with users in the future ADS interpretation document.</a:t>
            </a:r>
          </a:p>
        </p:txBody>
      </p:sp>
    </p:spTree>
    <p:extLst>
      <p:ext uri="{BB962C8B-B14F-4D97-AF65-F5344CB8AC3E}">
        <p14:creationId xmlns:p14="http://schemas.microsoft.com/office/powerpoint/2010/main" val="3198402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DE1EA230-811C-DA1C-99A0-D5557C962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dirty="0" err="1"/>
              <a:t>Updated</a:t>
            </a:r>
            <a:r>
              <a:rPr lang="fr-FR" sz="3100" b="1" dirty="0"/>
              <a:t> </a:t>
            </a:r>
            <a:r>
              <a:rPr lang="fr-FR" sz="3100" b="1" dirty="0" err="1"/>
              <a:t>provisional</a:t>
            </a:r>
            <a:r>
              <a:rPr lang="fr-FR" sz="3100" b="1" dirty="0"/>
              <a:t> planning of ADS-</a:t>
            </a:r>
            <a:r>
              <a:rPr lang="fr-FR" sz="3100" b="1" dirty="0" err="1"/>
              <a:t>related</a:t>
            </a:r>
            <a:r>
              <a:rPr lang="fr-FR" sz="3100" b="1" dirty="0"/>
              <a:t> </a:t>
            </a:r>
            <a:r>
              <a:rPr lang="fr-FR" sz="3100" b="1" dirty="0" err="1"/>
              <a:t>submissions</a:t>
            </a:r>
            <a:r>
              <a:rPr lang="fr-FR" sz="3100" b="1" dirty="0"/>
              <a:t> </a:t>
            </a:r>
            <a:r>
              <a:rPr lang="fr-FR" dirty="0"/>
              <a:t>(Nov-24)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66356F-F464-A964-9732-89AA83510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3042" y="6584343"/>
            <a:ext cx="3276600" cy="141686"/>
          </a:xfrm>
        </p:spPr>
        <p:txBody>
          <a:bodyPr/>
          <a:lstStyle/>
          <a:p>
            <a:fld id="{9860EDB8-5305-433F-BE41-D7A86D811DB3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DBCA398-7E5C-C19E-0FD2-C94372508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322513"/>
              </p:ext>
            </p:extLst>
          </p:nvPr>
        </p:nvGraphicFramePr>
        <p:xfrm>
          <a:off x="494085" y="1181794"/>
          <a:ext cx="11121941" cy="5018058"/>
        </p:xfrm>
        <a:graphic>
          <a:graphicData uri="http://schemas.openxmlformats.org/drawingml/2006/table">
            <a:tbl>
              <a:tblPr/>
              <a:tblGrid>
                <a:gridCol w="384100">
                  <a:extLst>
                    <a:ext uri="{9D8B030D-6E8A-4147-A177-3AD203B41FA5}">
                      <a16:colId xmlns:a16="http://schemas.microsoft.com/office/drawing/2014/main" val="2918262183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2132795487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2245258638"/>
                    </a:ext>
                  </a:extLst>
                </a:gridCol>
                <a:gridCol w="352092">
                  <a:extLst>
                    <a:ext uri="{9D8B030D-6E8A-4147-A177-3AD203B41FA5}">
                      <a16:colId xmlns:a16="http://schemas.microsoft.com/office/drawing/2014/main" val="1774282765"/>
                    </a:ext>
                  </a:extLst>
                </a:gridCol>
                <a:gridCol w="272071">
                  <a:extLst>
                    <a:ext uri="{9D8B030D-6E8A-4147-A177-3AD203B41FA5}">
                      <a16:colId xmlns:a16="http://schemas.microsoft.com/office/drawing/2014/main" val="892581988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312589407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4101959787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1967142034"/>
                    </a:ext>
                  </a:extLst>
                </a:gridCol>
                <a:gridCol w="328086">
                  <a:extLst>
                    <a:ext uri="{9D8B030D-6E8A-4147-A177-3AD203B41FA5}">
                      <a16:colId xmlns:a16="http://schemas.microsoft.com/office/drawing/2014/main" val="4126605154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1619498460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13325115"/>
                    </a:ext>
                  </a:extLst>
                </a:gridCol>
                <a:gridCol w="144038">
                  <a:extLst>
                    <a:ext uri="{9D8B030D-6E8A-4147-A177-3AD203B41FA5}">
                      <a16:colId xmlns:a16="http://schemas.microsoft.com/office/drawing/2014/main" val="1543535079"/>
                    </a:ext>
                  </a:extLst>
                </a:gridCol>
                <a:gridCol w="144038">
                  <a:extLst>
                    <a:ext uri="{9D8B030D-6E8A-4147-A177-3AD203B41FA5}">
                      <a16:colId xmlns:a16="http://schemas.microsoft.com/office/drawing/2014/main" val="785270423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2795463143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312946240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1056611906"/>
                    </a:ext>
                  </a:extLst>
                </a:gridCol>
                <a:gridCol w="352092">
                  <a:extLst>
                    <a:ext uri="{9D8B030D-6E8A-4147-A177-3AD203B41FA5}">
                      <a16:colId xmlns:a16="http://schemas.microsoft.com/office/drawing/2014/main" val="2667031402"/>
                    </a:ext>
                  </a:extLst>
                </a:gridCol>
                <a:gridCol w="278704">
                  <a:extLst>
                    <a:ext uri="{9D8B030D-6E8A-4147-A177-3AD203B41FA5}">
                      <a16:colId xmlns:a16="http://schemas.microsoft.com/office/drawing/2014/main" val="1800010642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173629707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444064426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1277515961"/>
                    </a:ext>
                  </a:extLst>
                </a:gridCol>
                <a:gridCol w="328086">
                  <a:extLst>
                    <a:ext uri="{9D8B030D-6E8A-4147-A177-3AD203B41FA5}">
                      <a16:colId xmlns:a16="http://schemas.microsoft.com/office/drawing/2014/main" val="3857195526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193828555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895703500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1796146079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756953191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663086236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2928337775"/>
                    </a:ext>
                  </a:extLst>
                </a:gridCol>
                <a:gridCol w="256479">
                  <a:extLst>
                    <a:ext uri="{9D8B030D-6E8A-4147-A177-3AD203B41FA5}">
                      <a16:colId xmlns:a16="http://schemas.microsoft.com/office/drawing/2014/main" val="3926555142"/>
                    </a:ext>
                  </a:extLst>
                </a:gridCol>
                <a:gridCol w="272071">
                  <a:extLst>
                    <a:ext uri="{9D8B030D-6E8A-4147-A177-3AD203B41FA5}">
                      <a16:colId xmlns:a16="http://schemas.microsoft.com/office/drawing/2014/main" val="534897965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1326570719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767660533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3984851654"/>
                    </a:ext>
                  </a:extLst>
                </a:gridCol>
                <a:gridCol w="328086">
                  <a:extLst>
                    <a:ext uri="{9D8B030D-6E8A-4147-A177-3AD203B41FA5}">
                      <a16:colId xmlns:a16="http://schemas.microsoft.com/office/drawing/2014/main" val="3534911327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808478269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3970613077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1966934862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3817146135"/>
                    </a:ext>
                  </a:extLst>
                </a:gridCol>
              </a:tblGrid>
              <a:tr h="62269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002" marR="6002" marT="6002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Jan-24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Feb-24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Apr-24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May-24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Jul-24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Sep-24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Nov-24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Dec-24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Jan-25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Feb-25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Apr-25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May-25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Jul-25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Sep-25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Nov-25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Dec-25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Jan-26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Feb-26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Apr-26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May-26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Jul-26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Sep-26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Nov-26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Dec-26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6665496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GRBP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R28</a:t>
                      </a:r>
                    </a:p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R138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bg1"/>
                        </a:gs>
                        <a:gs pos="49000">
                          <a:schemeClr val="accent2"/>
                        </a:gs>
                        <a:gs pos="0">
                          <a:schemeClr val="accent2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vert="wordArtVert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4920525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10R07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10R08</a:t>
                      </a:r>
                    </a:p>
                  </a:txBody>
                  <a:tcPr marL="6002" marR="6002" marT="6002" marB="0" vert="wordArtVert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chemeClr val="accent2"/>
                        </a:gs>
                        <a:gs pos="4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bg1"/>
                        </a:gs>
                        <a:gs pos="0">
                          <a:schemeClr val="accent2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10R08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chemeClr val="accent2"/>
                        </a:gs>
                        <a:gs pos="4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bg1"/>
                        </a:gs>
                        <a:gs pos="0">
                          <a:schemeClr val="accent2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1025516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GRPE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6760832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GRSG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R107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bg1"/>
                        </a:gs>
                        <a:gs pos="49000">
                          <a:schemeClr val="accent2"/>
                        </a:gs>
                        <a:gs pos="0">
                          <a:schemeClr val="accent2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AVC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00FF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vert="wordArtVert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R107</a:t>
                      </a:r>
                    </a:p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AVC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49000">
                          <a:schemeClr val="accent2"/>
                        </a:gs>
                        <a:gs pos="0">
                          <a:schemeClr val="accent2"/>
                        </a:gs>
                        <a:gs pos="100000">
                          <a:schemeClr val="bg1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33115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GRSP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2"/>
                        </a:gs>
                        <a:gs pos="50000">
                          <a:schemeClr val="accent2"/>
                        </a:gs>
                        <a:gs pos="5000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2"/>
                        </a:gs>
                        <a:gs pos="50000">
                          <a:schemeClr val="accent2"/>
                        </a:gs>
                        <a:gs pos="50000">
                          <a:schemeClr val="accent4"/>
                        </a:gs>
                        <a:gs pos="100000">
                          <a:schemeClr val="accent4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1"/>
                        </a:gs>
                        <a:gs pos="50000">
                          <a:schemeClr val="bg1"/>
                        </a:gs>
                        <a:gs pos="50000">
                          <a:schemeClr val="accent4"/>
                        </a:gs>
                        <a:gs pos="100000">
                          <a:schemeClr val="accent4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8191334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GRVA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R13(H)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R79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R13(H)</a:t>
                      </a:r>
                    </a:p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R79</a:t>
                      </a:r>
                    </a:p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AVC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49000">
                          <a:schemeClr val="accent2"/>
                        </a:gs>
                        <a:gs pos="0">
                          <a:schemeClr val="accent2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R13(H)</a:t>
                      </a:r>
                    </a:p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R79</a:t>
                      </a:r>
                    </a:p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AVC</a:t>
                      </a:r>
                    </a:p>
                  </a:txBody>
                  <a:tcPr marL="6002" marR="6002" marT="6002" marB="0" vert="wordArtVert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ADS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135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bg1"/>
                        </a:gs>
                        <a:gs pos="49000">
                          <a:schemeClr val="accent4"/>
                        </a:gs>
                        <a:gs pos="0">
                          <a:schemeClr val="accent4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4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3085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204481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WP29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194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197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884637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4CE6283-FEEA-19AF-D612-67CC5878E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139904"/>
              </p:ext>
            </p:extLst>
          </p:nvPr>
        </p:nvGraphicFramePr>
        <p:xfrm>
          <a:off x="483770" y="6232011"/>
          <a:ext cx="1666047" cy="622697"/>
        </p:xfrm>
        <a:graphic>
          <a:graphicData uri="http://schemas.openxmlformats.org/drawingml/2006/table">
            <a:tbl>
              <a:tblPr/>
              <a:tblGrid>
                <a:gridCol w="307701">
                  <a:extLst>
                    <a:ext uri="{9D8B030D-6E8A-4147-A177-3AD203B41FA5}">
                      <a16:colId xmlns:a16="http://schemas.microsoft.com/office/drawing/2014/main" val="1400097865"/>
                    </a:ext>
                  </a:extLst>
                </a:gridCol>
                <a:gridCol w="1358346">
                  <a:extLst>
                    <a:ext uri="{9D8B030D-6E8A-4147-A177-3AD203B41FA5}">
                      <a16:colId xmlns:a16="http://schemas.microsoft.com/office/drawing/2014/main" val="1021478852"/>
                    </a:ext>
                  </a:extLst>
                </a:gridCol>
              </a:tblGrid>
              <a:tr h="622697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49000">
                          <a:schemeClr val="accent2"/>
                        </a:gs>
                        <a:gs pos="0">
                          <a:schemeClr val="accent2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Informal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document(s)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Priority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Regulation(s) 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91806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F20465E-DA6B-0ECE-752B-3851CD252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335562"/>
              </p:ext>
            </p:extLst>
          </p:nvPr>
        </p:nvGraphicFramePr>
        <p:xfrm>
          <a:off x="2149817" y="6225384"/>
          <a:ext cx="1666047" cy="622697"/>
        </p:xfrm>
        <a:graphic>
          <a:graphicData uri="http://schemas.openxmlformats.org/drawingml/2006/table">
            <a:tbl>
              <a:tblPr/>
              <a:tblGrid>
                <a:gridCol w="307701">
                  <a:extLst>
                    <a:ext uri="{9D8B030D-6E8A-4147-A177-3AD203B41FA5}">
                      <a16:colId xmlns:a16="http://schemas.microsoft.com/office/drawing/2014/main" val="1400097865"/>
                    </a:ext>
                  </a:extLst>
                </a:gridCol>
                <a:gridCol w="1358346">
                  <a:extLst>
                    <a:ext uri="{9D8B030D-6E8A-4147-A177-3AD203B41FA5}">
                      <a16:colId xmlns:a16="http://schemas.microsoft.com/office/drawing/2014/main" val="1021478852"/>
                    </a:ext>
                  </a:extLst>
                </a:gridCol>
              </a:tblGrid>
              <a:tr h="622697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51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99000">
                          <a:schemeClr val="accent2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Working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document(s)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Priority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Regulation(s) 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91806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05EA68B-BF97-D545-59AE-902F5F1AF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37884"/>
              </p:ext>
            </p:extLst>
          </p:nvPr>
        </p:nvGraphicFramePr>
        <p:xfrm>
          <a:off x="3812420" y="6225384"/>
          <a:ext cx="1878911" cy="622697"/>
        </p:xfrm>
        <a:graphic>
          <a:graphicData uri="http://schemas.openxmlformats.org/drawingml/2006/table">
            <a:tbl>
              <a:tblPr/>
              <a:tblGrid>
                <a:gridCol w="282023">
                  <a:extLst>
                    <a:ext uri="{9D8B030D-6E8A-4147-A177-3AD203B41FA5}">
                      <a16:colId xmlns:a16="http://schemas.microsoft.com/office/drawing/2014/main" val="1400097865"/>
                    </a:ext>
                  </a:extLst>
                </a:gridCol>
                <a:gridCol w="1596888">
                  <a:extLst>
                    <a:ext uri="{9D8B030D-6E8A-4147-A177-3AD203B41FA5}">
                      <a16:colId xmlns:a16="http://schemas.microsoft.com/office/drawing/2014/main" val="1021478852"/>
                    </a:ext>
                  </a:extLst>
                </a:gridCol>
              </a:tblGrid>
              <a:tr h="622697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49000">
                          <a:schemeClr val="accent4"/>
                        </a:gs>
                        <a:gs pos="0">
                          <a:schemeClr val="accent4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Informal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document(s)</a:t>
                      </a:r>
                    </a:p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Non-priority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Regulation(s) 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91806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274CA1E-AC36-A64B-B96E-CCC751C7C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88616"/>
              </p:ext>
            </p:extLst>
          </p:nvPr>
        </p:nvGraphicFramePr>
        <p:xfrm>
          <a:off x="5729920" y="6222251"/>
          <a:ext cx="1836550" cy="622697"/>
        </p:xfrm>
        <a:graphic>
          <a:graphicData uri="http://schemas.openxmlformats.org/drawingml/2006/table">
            <a:tbl>
              <a:tblPr/>
              <a:tblGrid>
                <a:gridCol w="286046">
                  <a:extLst>
                    <a:ext uri="{9D8B030D-6E8A-4147-A177-3AD203B41FA5}">
                      <a16:colId xmlns:a16="http://schemas.microsoft.com/office/drawing/2014/main" val="1400097865"/>
                    </a:ext>
                  </a:extLst>
                </a:gridCol>
                <a:gridCol w="1550504">
                  <a:extLst>
                    <a:ext uri="{9D8B030D-6E8A-4147-A177-3AD203B41FA5}">
                      <a16:colId xmlns:a16="http://schemas.microsoft.com/office/drawing/2014/main" val="1021478852"/>
                    </a:ext>
                  </a:extLst>
                </a:gridCol>
              </a:tblGrid>
              <a:tr h="622697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51000">
                          <a:schemeClr val="accent4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99000">
                          <a:schemeClr val="accent4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Working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document(s)</a:t>
                      </a:r>
                    </a:p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Non-priority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Regulation(s) 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918069"/>
                  </a:ext>
                </a:extLst>
              </a:tr>
            </a:tbl>
          </a:graphicData>
        </a:graphic>
      </p:graphicFrame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2B2D4C6-EE5A-A905-AF8E-967A09308D45}"/>
              </a:ext>
            </a:extLst>
          </p:cNvPr>
          <p:cNvCxnSpPr>
            <a:cxnSpLocks/>
          </p:cNvCxnSpPr>
          <p:nvPr/>
        </p:nvCxnSpPr>
        <p:spPr>
          <a:xfrm>
            <a:off x="1823903" y="5565520"/>
            <a:ext cx="884295" cy="21866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196CE50-27C0-497E-1D2E-88681B9195E2}"/>
              </a:ext>
            </a:extLst>
          </p:cNvPr>
          <p:cNvCxnSpPr>
            <a:cxnSpLocks/>
          </p:cNvCxnSpPr>
          <p:nvPr/>
        </p:nvCxnSpPr>
        <p:spPr>
          <a:xfrm>
            <a:off x="871681" y="5565520"/>
            <a:ext cx="952222" cy="235457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5F69906-D054-6C2A-B93E-085AA834EA22}"/>
              </a:ext>
            </a:extLst>
          </p:cNvPr>
          <p:cNvCxnSpPr>
            <a:cxnSpLocks/>
          </p:cNvCxnSpPr>
          <p:nvPr/>
        </p:nvCxnSpPr>
        <p:spPr>
          <a:xfrm>
            <a:off x="3313189" y="5567232"/>
            <a:ext cx="884295" cy="21866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F751BED-C52A-0D15-FE22-996AC4F63218}"/>
              </a:ext>
            </a:extLst>
          </p:cNvPr>
          <p:cNvCxnSpPr>
            <a:cxnSpLocks/>
          </p:cNvCxnSpPr>
          <p:nvPr/>
        </p:nvCxnSpPr>
        <p:spPr>
          <a:xfrm>
            <a:off x="4459935" y="5565519"/>
            <a:ext cx="975473" cy="241207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E877A1C-A619-93B7-BD1C-6E35C35F57D3}"/>
              </a:ext>
            </a:extLst>
          </p:cNvPr>
          <p:cNvCxnSpPr>
            <a:cxnSpLocks/>
          </p:cNvCxnSpPr>
          <p:nvPr/>
        </p:nvCxnSpPr>
        <p:spPr>
          <a:xfrm>
            <a:off x="5438661" y="5565519"/>
            <a:ext cx="876000" cy="21661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5D9E934-88E8-AC5F-D0D5-C6B428A747F9}"/>
              </a:ext>
            </a:extLst>
          </p:cNvPr>
          <p:cNvCxnSpPr>
            <a:cxnSpLocks/>
          </p:cNvCxnSpPr>
          <p:nvPr/>
        </p:nvCxnSpPr>
        <p:spPr>
          <a:xfrm>
            <a:off x="6920316" y="5563467"/>
            <a:ext cx="876000" cy="21661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481AC42-F9B0-2245-6076-C8E1C1B59814}"/>
              </a:ext>
            </a:extLst>
          </p:cNvPr>
          <p:cNvCxnSpPr>
            <a:cxnSpLocks/>
          </p:cNvCxnSpPr>
          <p:nvPr/>
        </p:nvCxnSpPr>
        <p:spPr>
          <a:xfrm>
            <a:off x="8084254" y="5563467"/>
            <a:ext cx="876000" cy="21661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B39D243-D3E1-2DB8-6B05-0449B1DB05B1}"/>
              </a:ext>
            </a:extLst>
          </p:cNvPr>
          <p:cNvCxnSpPr>
            <a:cxnSpLocks/>
          </p:cNvCxnSpPr>
          <p:nvPr/>
        </p:nvCxnSpPr>
        <p:spPr>
          <a:xfrm>
            <a:off x="8943702" y="5571839"/>
            <a:ext cx="865664" cy="21405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F4895D9-9278-5754-A3DB-C25B6B7D2812}"/>
              </a:ext>
            </a:extLst>
          </p:cNvPr>
          <p:cNvCxnSpPr>
            <a:cxnSpLocks/>
          </p:cNvCxnSpPr>
          <p:nvPr/>
        </p:nvCxnSpPr>
        <p:spPr>
          <a:xfrm>
            <a:off x="10425357" y="5564745"/>
            <a:ext cx="865664" cy="21405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AE0CDF4-ADD4-2FA8-D7AB-94B6F6322683}"/>
              </a:ext>
            </a:extLst>
          </p:cNvPr>
          <p:cNvCxnSpPr>
            <a:cxnSpLocks/>
          </p:cNvCxnSpPr>
          <p:nvPr/>
        </p:nvCxnSpPr>
        <p:spPr>
          <a:xfrm flipV="1">
            <a:off x="1820394" y="5800977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F539C51-C3A6-F0C2-659D-B39DD3965587}"/>
              </a:ext>
            </a:extLst>
          </p:cNvPr>
          <p:cNvCxnSpPr>
            <a:cxnSpLocks/>
          </p:cNvCxnSpPr>
          <p:nvPr/>
        </p:nvCxnSpPr>
        <p:spPr>
          <a:xfrm flipV="1">
            <a:off x="2706418" y="5785893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405BEB6-B31E-3F60-B825-2376EBEAC131}"/>
              </a:ext>
            </a:extLst>
          </p:cNvPr>
          <p:cNvCxnSpPr>
            <a:cxnSpLocks/>
          </p:cNvCxnSpPr>
          <p:nvPr/>
        </p:nvCxnSpPr>
        <p:spPr>
          <a:xfrm flipV="1">
            <a:off x="4197484" y="5788571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93E9264-F6E4-6A9F-BA73-ED219C426BFB}"/>
              </a:ext>
            </a:extLst>
          </p:cNvPr>
          <p:cNvCxnSpPr>
            <a:cxnSpLocks/>
          </p:cNvCxnSpPr>
          <p:nvPr/>
        </p:nvCxnSpPr>
        <p:spPr>
          <a:xfrm flipV="1">
            <a:off x="5435408" y="5786455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AE6CAC6-2B62-6346-C3C9-B68F7EC81FDC}"/>
              </a:ext>
            </a:extLst>
          </p:cNvPr>
          <p:cNvCxnSpPr>
            <a:cxnSpLocks/>
          </p:cNvCxnSpPr>
          <p:nvPr/>
        </p:nvCxnSpPr>
        <p:spPr>
          <a:xfrm flipV="1">
            <a:off x="6314661" y="5793644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C071F7D-E42F-98EA-3EB1-F414D23D58CB}"/>
              </a:ext>
            </a:extLst>
          </p:cNvPr>
          <p:cNvCxnSpPr>
            <a:cxnSpLocks/>
          </p:cNvCxnSpPr>
          <p:nvPr/>
        </p:nvCxnSpPr>
        <p:spPr>
          <a:xfrm flipV="1">
            <a:off x="7796316" y="5778799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051BE1B-4D15-9BE9-2F46-EAFBA3E6598C}"/>
              </a:ext>
            </a:extLst>
          </p:cNvPr>
          <p:cNvCxnSpPr>
            <a:cxnSpLocks/>
          </p:cNvCxnSpPr>
          <p:nvPr/>
        </p:nvCxnSpPr>
        <p:spPr>
          <a:xfrm flipV="1">
            <a:off x="8948451" y="5785424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5DF04AC-8B1C-2D89-C3C1-5E308A90B0F3}"/>
              </a:ext>
            </a:extLst>
          </p:cNvPr>
          <p:cNvCxnSpPr>
            <a:cxnSpLocks/>
          </p:cNvCxnSpPr>
          <p:nvPr/>
        </p:nvCxnSpPr>
        <p:spPr>
          <a:xfrm flipV="1">
            <a:off x="9829721" y="5792050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68B82300-3B6B-87C2-604A-4AF058B01EC3}"/>
              </a:ext>
            </a:extLst>
          </p:cNvPr>
          <p:cNvCxnSpPr>
            <a:cxnSpLocks/>
          </p:cNvCxnSpPr>
          <p:nvPr/>
        </p:nvCxnSpPr>
        <p:spPr>
          <a:xfrm flipV="1">
            <a:off x="11307507" y="5792050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7566800" y="6158638"/>
            <a:ext cx="3472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sz="105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symbols mark the usual schedule of GR sessions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5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Numbers such as 192 indicate WP.29 sessions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5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Dotted lines indicate usual deadlines for the submission of documents to WP.29</a:t>
            </a:r>
            <a:endParaRPr lang="en-US" sz="14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90343" y="3064761"/>
            <a:ext cx="10715504" cy="587829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ysClr val="windowText" lastClr="000000"/>
                </a:solidFill>
              </a:rPr>
              <a:t>Pending final review of GRPE Regulations</a:t>
            </a:r>
          </a:p>
        </p:txBody>
      </p:sp>
    </p:spTree>
    <p:extLst>
      <p:ext uri="{BB962C8B-B14F-4D97-AF65-F5344CB8AC3E}">
        <p14:creationId xmlns:p14="http://schemas.microsoft.com/office/powerpoint/2010/main" val="6362597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74AE43-3F17-4F89-8AB2-BAF878696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Summary of guidance requested to WP.29</a:t>
            </a:r>
            <a:endParaRPr lang="fr-FR" b="1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D0692C5-C72E-41AC-BE5F-142E36A0A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B5E603-BC91-4088-954D-4944BD0D6B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63040"/>
            <a:ext cx="11210544" cy="460174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Decisions or input for the three horizontal topics</a:t>
            </a:r>
          </a:p>
          <a:p>
            <a:pPr marL="740664" lvl="1" indent="-457200">
              <a:buFont typeface="+mj-lt"/>
              <a:buAutoNum type="arabicPeriod"/>
            </a:pPr>
            <a:r>
              <a:rPr lang="en-US" sz="2000" dirty="0"/>
              <a:t>Categories X/Y and scope of Regulations</a:t>
            </a:r>
            <a:endParaRPr lang="en-GB" sz="2000" dirty="0"/>
          </a:p>
          <a:p>
            <a:pPr marL="740664" lvl="1" indent="-457200">
              <a:buFont typeface="+mj-lt"/>
              <a:buAutoNum type="arabicPeriod"/>
            </a:pPr>
            <a:r>
              <a:rPr lang="en-GB" sz="2000" dirty="0"/>
              <a:t>Non-DDT tasks of the driver</a:t>
            </a:r>
          </a:p>
          <a:p>
            <a:pPr marL="740664" lvl="1" indent="-457200">
              <a:buFont typeface="+mj-lt"/>
              <a:buAutoNum type="arabicPeriod"/>
            </a:pPr>
            <a:r>
              <a:rPr lang="en-GB" sz="2000" dirty="0"/>
              <a:t>Communication with ADS users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Future interactions between the expert groups and IWG ADS </a:t>
            </a:r>
            <a:r>
              <a:rPr lang="en-GB" sz="2000" dirty="0"/>
              <a:t>(where should horizontal topics 2 and 3 be discussed? Are they part of the ADS mandate and/or FADS/AVRS mandates?)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Date of </a:t>
            </a:r>
            <a:r>
              <a:rPr lang="en-US" sz="2000" b="1" dirty="0"/>
              <a:t>next update to WP.29: 195</a:t>
            </a:r>
            <a:r>
              <a:rPr lang="en-US" sz="2000" b="1" baseline="30000" dirty="0"/>
              <a:t>th</a:t>
            </a:r>
            <a:r>
              <a:rPr lang="en-US" sz="2000" b="1" dirty="0"/>
              <a:t> session in March 2025 </a:t>
            </a:r>
            <a:r>
              <a:rPr lang="en-US" sz="2000" dirty="0"/>
              <a:t>or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chemeClr val="tx1"/>
                </a:solidFill>
              </a:rPr>
              <a:t>196</a:t>
            </a:r>
            <a:r>
              <a:rPr lang="en-US" sz="2000" b="1" baseline="30000" dirty="0">
                <a:solidFill>
                  <a:schemeClr val="tx1"/>
                </a:solidFill>
              </a:rPr>
              <a:t>th</a:t>
            </a:r>
            <a:r>
              <a:rPr lang="en-US" sz="2000" b="1" dirty="0">
                <a:solidFill>
                  <a:schemeClr val="tx1"/>
                </a:solidFill>
              </a:rPr>
              <a:t> session in June 2025</a:t>
            </a:r>
            <a:r>
              <a:rPr lang="en-GB" sz="2000" b="1" dirty="0">
                <a:solidFill>
                  <a:schemeClr val="tx1"/>
                </a:solidFill>
              </a:rPr>
              <a:t>?</a:t>
            </a:r>
          </a:p>
          <a:p>
            <a:pPr marL="626364" lvl="1" indent="-342900">
              <a:spcBef>
                <a:spcPts val="0"/>
              </a:spcBef>
            </a:pPr>
            <a:r>
              <a:rPr lang="en-GB" sz="2000" dirty="0"/>
              <a:t>Depends on guidance received on the item above</a:t>
            </a:r>
          </a:p>
          <a:p>
            <a:pPr marL="569214" lvl="1" indent="-285750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636004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08FDC8-ACDD-41D9-2BC3-3C9BF2D27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3E5A21E-51B9-05A0-C832-FFDD86459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8639749B-7894-A57B-BB3E-657684CFA99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26526971"/>
              </p:ext>
            </p:extLst>
          </p:nvPr>
        </p:nvGraphicFramePr>
        <p:xfrm>
          <a:off x="490728" y="1374965"/>
          <a:ext cx="11210544" cy="4851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36848">
                  <a:extLst>
                    <a:ext uri="{9D8B030D-6E8A-4147-A177-3AD203B41FA5}">
                      <a16:colId xmlns:a16="http://schemas.microsoft.com/office/drawing/2014/main" val="2843060870"/>
                    </a:ext>
                  </a:extLst>
                </a:gridCol>
                <a:gridCol w="3736848">
                  <a:extLst>
                    <a:ext uri="{9D8B030D-6E8A-4147-A177-3AD203B41FA5}">
                      <a16:colId xmlns:a16="http://schemas.microsoft.com/office/drawing/2014/main" val="4197161722"/>
                    </a:ext>
                  </a:extLst>
                </a:gridCol>
                <a:gridCol w="3736848">
                  <a:extLst>
                    <a:ext uri="{9D8B030D-6E8A-4147-A177-3AD203B41FA5}">
                      <a16:colId xmlns:a16="http://schemas.microsoft.com/office/drawing/2014/main" val="26335462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Group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Chair(s)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Secretary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78431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GRBP TF AVRS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Netherlands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2"/>
                        </a:rPr>
                        <a:t>Jan </a:t>
                      </a:r>
                      <a:r>
                        <a:rPr lang="en-US" sz="1400" dirty="0" err="1">
                          <a:hlinkClick r:id="rId2"/>
                        </a:rPr>
                        <a:t>Sybren</a:t>
                      </a:r>
                      <a:r>
                        <a:rPr lang="en-US" sz="1400" dirty="0">
                          <a:hlinkClick r:id="rId2"/>
                        </a:rPr>
                        <a:t> BOERSMA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oica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3"/>
                        </a:rPr>
                        <a:t>Shervin SOLHKONAN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122612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GRE IWG EMC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Germany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4"/>
                        </a:rPr>
                        <a:t>Zissis TSAKIRIDIS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oica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5"/>
                        </a:rPr>
                        <a:t>Jean-Marc PRIGENT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164143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GRE TF AVSR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Germany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6"/>
                        </a:rPr>
                        <a:t>Karl MANZ</a:t>
                      </a:r>
                      <a:r>
                        <a:rPr lang="en-US" sz="1400" dirty="0"/>
                        <a:t>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gtb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7"/>
                        </a:rPr>
                        <a:t>Lukas </a:t>
                      </a:r>
                      <a:r>
                        <a:rPr lang="en-US" sz="1400" cap="all" baseline="0" dirty="0" err="1">
                          <a:hlinkClick r:id="rId7"/>
                        </a:rPr>
                        <a:t>Schwenkschuster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806362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GRPE TF AVRS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Netherlands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8"/>
                        </a:rPr>
                        <a:t>Niels DEN OUDEN</a:t>
                      </a:r>
                      <a:r>
                        <a:rPr lang="en-US" sz="1400" dirty="0"/>
                        <a:t>)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avere</a:t>
                      </a:r>
                      <a:r>
                        <a:rPr lang="en-US" sz="1400" dirty="0"/>
                        <a:t> (</a:t>
                      </a:r>
                      <a:r>
                        <a:rPr lang="en-US" sz="1400" dirty="0">
                          <a:hlinkClick r:id="rId9"/>
                        </a:rPr>
                        <a:t>Banita FIDYOVA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173815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GRSG TF AVRS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Netherlands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0"/>
                        </a:rPr>
                        <a:t>Hans LAMMERS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oica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1"/>
                        </a:rPr>
                        <a:t>Olivier FONTAINE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77379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GRSP TF AVRS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Germany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2"/>
                        </a:rPr>
                        <a:t>Rudolf GERLACH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oica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3"/>
                        </a:rPr>
                        <a:t>Ansgar POTT</a:t>
                      </a:r>
                      <a:r>
                        <a:rPr lang="en-US" sz="1400" dirty="0"/>
                        <a:t>)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40317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GRVA TF FADS </a:t>
                      </a:r>
                    </a:p>
                    <a:p>
                      <a:r>
                        <a:rPr lang="en-US" sz="1200" dirty="0"/>
                        <a:t>(and coordination with other expert groups)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China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4"/>
                        </a:rPr>
                        <a:t>Jiajie WU</a:t>
                      </a:r>
                      <a:r>
                        <a:rPr lang="en-US" sz="1400" dirty="0"/>
                        <a:t>)</a:t>
                      </a:r>
                    </a:p>
                    <a:p>
                      <a:r>
                        <a:rPr lang="en-US" dirty="0"/>
                        <a:t>France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5"/>
                        </a:rPr>
                        <a:t>Romain PESSIA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cap="small" baseline="0" dirty="0" err="1"/>
                        <a:t>clepa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6"/>
                        </a:rPr>
                        <a:t>Sébastien PATERNOTTE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55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552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A2C7E9-DC20-A7CD-7737-2DBF7B80C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Context and purpose (2/2)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BD9A04-6070-3A4A-2AC0-0A472F47D1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2" y="1505945"/>
            <a:ext cx="10910854" cy="4622957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accent2"/>
                </a:solidFill>
              </a:rPr>
              <a:t>Report to WP.29 </a:t>
            </a:r>
            <a:r>
              <a:rPr lang="en-US" dirty="0">
                <a:solidFill>
                  <a:schemeClr val="accent2"/>
                </a:solidFill>
              </a:rPr>
              <a:t>(WP29/2023/86)</a:t>
            </a:r>
            <a:r>
              <a:rPr lang="en-US" b="1" dirty="0">
                <a:solidFill>
                  <a:schemeClr val="accent2"/>
                </a:solidFill>
              </a:rPr>
              <a:t>: </a:t>
            </a:r>
            <a:endParaRPr lang="en-US" sz="2000" b="1" dirty="0">
              <a:solidFill>
                <a:schemeClr val="accent2"/>
              </a:solidFill>
            </a:endParaRP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Contains global results, summary sheets for each screened Regulations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Adopted by WP.29 (and GRVA/2023/18 endorsed by GRVA)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Has been updated and submitted as an informal document to the 192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session of WP.29</a:t>
            </a:r>
          </a:p>
          <a:p>
            <a:pPr>
              <a:spcBef>
                <a:spcPts val="500"/>
              </a:spcBef>
              <a:spcAft>
                <a:spcPts val="0"/>
              </a:spcAft>
            </a:pPr>
            <a:endParaRPr lang="en-US" sz="1700" dirty="0">
              <a:solidFill>
                <a:schemeClr val="accent2"/>
              </a:solidFill>
            </a:endParaRPr>
          </a:p>
          <a:p>
            <a:pPr>
              <a:spcBef>
                <a:spcPts val="500"/>
              </a:spcBef>
              <a:spcAft>
                <a:spcPts val="0"/>
              </a:spcAft>
            </a:pPr>
            <a:endParaRPr lang="en-US" sz="1700" dirty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accent2"/>
                </a:solidFill>
              </a:rPr>
              <a:t>Guidance received at the 192</a:t>
            </a:r>
            <a:r>
              <a:rPr lang="en-US" sz="2000" b="1" baseline="30000" dirty="0">
                <a:solidFill>
                  <a:schemeClr val="accent2"/>
                </a:solidFill>
              </a:rPr>
              <a:t>nd</a:t>
            </a:r>
            <a:r>
              <a:rPr lang="en-US" sz="2000" b="1" dirty="0">
                <a:solidFill>
                  <a:schemeClr val="accent2"/>
                </a:solidFill>
              </a:rPr>
              <a:t> WP.29 session in March 2024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WP.29 welcomed the timeline presented for amending relevant Regulations by 2026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All groups may start </a:t>
            </a:r>
            <a:r>
              <a:rPr lang="en-US" b="1" dirty="0">
                <a:solidFill>
                  <a:schemeClr val="tx1"/>
                </a:solidFill>
              </a:rPr>
              <a:t>drafting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amendments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 proposed “priority Regulations”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Coordination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between groups shall continue for common definitions, translations and solutions to cross-GR issues, and the work should be coordinated with the IWG ADS and the TF AVC</a:t>
            </a:r>
            <a:endParaRPr lang="en-US" dirty="0">
              <a:solidFill>
                <a:srgbClr val="000000">
                  <a:lumMod val="95000"/>
                  <a:lumOff val="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DFFA-0E50-B292-F9D5-8D2D630F6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01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26C38-8F40-75FE-C52B-6CC0F3624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since March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24DD55-214E-147D-DAE8-7BAB81A8D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B77A05-A718-98B9-440D-FAFD502621F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63040"/>
            <a:ext cx="11414708" cy="460174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schemeClr val="accent2"/>
                </a:solidFill>
              </a:rPr>
              <a:t>Individually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GRBP TF AVRS proposed first informal documents for R28 and R138; now finalised for submission as working documents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GRE IWG EMC is starting preliminary work on the 8</a:t>
            </a:r>
            <a:r>
              <a:rPr lang="en-GB" baseline="300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th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 series of amendments to R10, which will further improve ADS fitness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GRE TF AVSR submitted a working document for R48 to the 91</a:t>
            </a:r>
            <a:r>
              <a:rPr lang="en-GB" baseline="300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st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 session of GRE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GRPE TF AVRS completed the screening of most Regulations under its purview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GRSG TF AVRS started amendments activities for R107 and R116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GRSP TF AVRS started amendment activities for its priority Regulations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GRVA TF FADS has prepared first full drafts of amendment proposals for R13 and R79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FFFF00"/>
              </a:highlight>
            </a:endParaRPr>
          </a:p>
          <a:p>
            <a:pPr>
              <a:spcBef>
                <a:spcPts val="500"/>
              </a:spcBef>
              <a:spcAft>
                <a:spcPts val="0"/>
              </a:spcAft>
            </a:pPr>
            <a:endParaRPr lang="en-GB" sz="1700" dirty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altLang="ja-JP" sz="2000" b="1" dirty="0">
                <a:solidFill>
                  <a:schemeClr val="accent2"/>
                </a:solidFill>
              </a:rPr>
              <a:t>Collectively</a:t>
            </a:r>
            <a:endParaRPr lang="en-GB" sz="2000" b="1" dirty="0">
              <a:solidFill>
                <a:schemeClr val="accent2"/>
              </a:solidFill>
            </a:endParaRP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Multiple joint meetings between leaders of the expert groups (June, September and October 2024)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Frequent participation and reporting of FADS and other expert groups to IWG ADS and TF AVC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358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2C5BBD-308A-C826-C509-4C6A1E172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Reminder on screened Regulations – Updated screening results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8768535-5BAC-B850-8450-034610B1F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967158"/>
              </p:ext>
            </p:extLst>
          </p:nvPr>
        </p:nvGraphicFramePr>
        <p:xfrm>
          <a:off x="512738" y="1259489"/>
          <a:ext cx="10838679" cy="5076000"/>
        </p:xfrm>
        <a:graphic>
          <a:graphicData uri="http://schemas.openxmlformats.org/drawingml/2006/table">
            <a:tbl>
              <a:tblPr/>
              <a:tblGrid>
                <a:gridCol w="542679">
                  <a:extLst>
                    <a:ext uri="{9D8B030D-6E8A-4147-A177-3AD203B41FA5}">
                      <a16:colId xmlns:a16="http://schemas.microsoft.com/office/drawing/2014/main" val="315512812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05629623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2361799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52795639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66768068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11013913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60619838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94083797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8555675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22958265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36573526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06320420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88568312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2843590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50007406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1482019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6764945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38811414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92740251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7353449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22632276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27762921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35957548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51996922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32112527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85893928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957490283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65395782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7931726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15969971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74726715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33054501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589964715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6858925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2168358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0706939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6782767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98431552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87461405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52434454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18008507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47259804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86115737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618153445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39152568"/>
                    </a:ext>
                  </a:extLst>
                </a:gridCol>
              </a:tblGrid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GRBP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R41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R75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R92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R117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R141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R142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R165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056638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R19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R20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R45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R50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R56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R65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R69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R70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R76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R99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R104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R119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R149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712091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R84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kern="1200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R85</a:t>
                      </a:r>
                      <a:endParaRPr lang="en-US" sz="1000" b="0" i="0" u="none" strike="noStrike" kern="1200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R168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chemeClr val="accent6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000" b="0" i="0" u="none" strike="noStrike" kern="1200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GTR19</a:t>
                      </a:r>
                      <a:endParaRPr lang="en-US" sz="1000" b="0" i="0" u="none" strike="noStrike" kern="1200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GTR24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89741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R26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R35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R36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R46*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R60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R62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R71*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R81*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R121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R122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R125*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R151*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R158*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R159*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R166*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R167*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R169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50000"/>
                        </a:schemeClr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GTR12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795419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000" b="0" i="0" u="none" strike="noStrike" kern="1200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R22</a:t>
                      </a:r>
                      <a:endParaRPr lang="en-US" sz="1000" b="0" i="0" u="none" strike="noStrike" kern="1200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R44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R80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R114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chemeClr val="accent4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R170</a:t>
                      </a:r>
                    </a:p>
                  </a:txBody>
                  <a:tcPr marL="9525" marR="9525" marT="9525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GTR1</a:t>
                      </a:r>
                    </a:p>
                  </a:txBody>
                  <a:tcPr marL="9525" marR="9525" marT="9525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GTR7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GTR9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</a:rPr>
                        <a:t>GTR13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GTR14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GTR20</a:t>
                      </a:r>
                    </a:p>
                  </a:txBody>
                  <a:tcPr marL="9525" marR="9525" marT="9525" marB="0" vert="wordArt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820498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GRVA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R13-H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R89*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R130*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R131*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R139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R140*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R152*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R155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R156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kern="1200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R171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48702E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GTR8*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021082"/>
                  </a:ext>
                </a:extLst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47809"/>
              </p:ext>
            </p:extLst>
          </p:nvPr>
        </p:nvGraphicFramePr>
        <p:xfrm>
          <a:off x="5995181" y="5543919"/>
          <a:ext cx="6126733" cy="1259488"/>
        </p:xfrm>
        <a:graphic>
          <a:graphicData uri="http://schemas.openxmlformats.org/drawingml/2006/table">
            <a:tbl>
              <a:tblPr firstRow="1" firstCol="1" bandRow="1"/>
              <a:tblGrid>
                <a:gridCol w="517131">
                  <a:extLst>
                    <a:ext uri="{9D8B030D-6E8A-4147-A177-3AD203B41FA5}">
                      <a16:colId xmlns:a16="http://schemas.microsoft.com/office/drawing/2014/main" val="3409994754"/>
                    </a:ext>
                  </a:extLst>
                </a:gridCol>
                <a:gridCol w="237795">
                  <a:extLst>
                    <a:ext uri="{9D8B030D-6E8A-4147-A177-3AD203B41FA5}">
                      <a16:colId xmlns:a16="http://schemas.microsoft.com/office/drawing/2014/main" val="4124249688"/>
                    </a:ext>
                  </a:extLst>
                </a:gridCol>
                <a:gridCol w="5371807">
                  <a:extLst>
                    <a:ext uri="{9D8B030D-6E8A-4147-A177-3AD203B41FA5}">
                      <a16:colId xmlns:a16="http://schemas.microsoft.com/office/drawing/2014/main" val="1451674906"/>
                    </a:ext>
                  </a:extLst>
                </a:gridCol>
              </a:tblGrid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relevant and ready for fully automated vehicles (although improvements might be desirable)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949548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upDiag">
                      <a:fgClr>
                        <a:srgbClr val="A9D08E"/>
                      </a:fgClr>
                      <a:bgClr>
                        <a:srgbClr val="8FBF7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relevant, not ready, and requires minor changes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275924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relevant, not ready, and requires major changes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151928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upDiag">
                      <a:fgClr>
                        <a:srgbClr val="A9D08E"/>
                      </a:fgClr>
                      <a:bgClr>
                        <a:srgbClr val="D8C864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relevant (vehicles with occupants only), not ready, and requires minor changes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3492576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relevant (vehicles with occupants only), not ready, and requires major changes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721061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not relevant for fully automated vehicles (*: must be handled by the ADS)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299898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waiting to be screened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100253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8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that entered into force after the end of the initial screening phase (June 2023)</a:t>
                      </a:r>
                      <a:endParaRPr lang="fr-FR" sz="8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3010420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A04751-4855-9FC3-A59A-5B5DFEDF9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25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2C5BBD-308A-C826-C509-4C6A1E172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Reminder on screened Regulations – Priority Regulations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A04751-4855-9FC3-A59A-5B5DFEDF9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8768535-5BAC-B850-8450-034610B1F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146148"/>
              </p:ext>
            </p:extLst>
          </p:nvPr>
        </p:nvGraphicFramePr>
        <p:xfrm>
          <a:off x="536712" y="1261554"/>
          <a:ext cx="10838679" cy="5076000"/>
        </p:xfrm>
        <a:graphic>
          <a:graphicData uri="http://schemas.openxmlformats.org/drawingml/2006/table">
            <a:tbl>
              <a:tblPr/>
              <a:tblGrid>
                <a:gridCol w="542679">
                  <a:extLst>
                    <a:ext uri="{9D8B030D-6E8A-4147-A177-3AD203B41FA5}">
                      <a16:colId xmlns:a16="http://schemas.microsoft.com/office/drawing/2014/main" val="315512812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05629623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2361799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52795639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66768068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11013913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60619838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94083797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8555675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22958265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36573526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06320420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88568312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2843590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50007406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1482019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6764945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38811414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92740251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7353449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22632276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27762921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35957548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51996922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32112527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85893928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957490283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65395782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7931726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15969971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74726715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33054501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589964715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6858925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2168358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0706939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6782767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98431552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87461405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52434454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18008507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47259804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86115737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618153445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39152568"/>
                    </a:ext>
                  </a:extLst>
                </a:gridCol>
              </a:tblGrid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GRBP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R75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R106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R109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R117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R165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GTR16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056638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R19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R20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R45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R50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R56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R65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R69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R70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R76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R99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R104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R119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R149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712091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R84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R168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chemeClr val="accent6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000" b="0" i="0" u="none" strike="noStrike" kern="1200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GTR19</a:t>
                      </a:r>
                      <a:endParaRPr lang="en-US" sz="1000" b="0" i="0" u="none" strike="noStrike" kern="1200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GTR24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89741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R35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R36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R46*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R52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R60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R61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R62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R71*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R81*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R121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R122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R125*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R151*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R158*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R159*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R166*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R167*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R169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50000"/>
                        </a:schemeClr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GTR12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795419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000" b="0" i="0" u="none" strike="noStrike" kern="1200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R22</a:t>
                      </a:r>
                      <a:endParaRPr lang="en-US" sz="1000" b="0" i="0" u="none" strike="noStrike" kern="1200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R44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R80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R114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chemeClr val="accent4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R170</a:t>
                      </a:r>
                    </a:p>
                  </a:txBody>
                  <a:tcPr marL="9525" marR="9525" marT="9525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GTR1</a:t>
                      </a:r>
                    </a:p>
                  </a:txBody>
                  <a:tcPr marL="9525" marR="9525" marT="9525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GTR7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GTR9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</a:rPr>
                        <a:t>GTR13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GTR14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GTR20</a:t>
                      </a:r>
                    </a:p>
                  </a:txBody>
                  <a:tcPr marL="9525" marR="9525" marT="9525" marB="0" vert="wordArt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820498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GRVA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R13-H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R89*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R130*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R131*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R139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R140*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R152*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R155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GTR8*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02108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067274" y="1263126"/>
            <a:ext cx="10300996" cy="5059227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0FE821CC-A839-2A7B-4036-03EB4C21EBDE}"/>
              </a:ext>
            </a:extLst>
          </p:cNvPr>
          <p:cNvSpPr txBox="1"/>
          <p:nvPr/>
        </p:nvSpPr>
        <p:spPr>
          <a:xfrm>
            <a:off x="1067188" y="2954447"/>
            <a:ext cx="7291687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sz="1500" dirty="0"/>
          </a:p>
          <a:p>
            <a:pPr algn="ctr"/>
            <a:r>
              <a:rPr lang="en-US" i="1" dirty="0"/>
              <a:t>Pending final review of GRPE Regulations</a:t>
            </a:r>
          </a:p>
          <a:p>
            <a:pPr algn="ctr"/>
            <a:endParaRPr lang="en-US" sz="1500" dirty="0"/>
          </a:p>
        </p:txBody>
      </p:sp>
      <p:sp>
        <p:nvSpPr>
          <p:cNvPr id="6" name="Rectangle 5"/>
          <p:cNvSpPr/>
          <p:nvPr/>
        </p:nvSpPr>
        <p:spPr>
          <a:xfrm>
            <a:off x="6466751" y="3797559"/>
            <a:ext cx="233266" cy="843658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R107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7188" y="4641217"/>
            <a:ext cx="233266" cy="845183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R11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77386" y="4641218"/>
            <a:ext cx="233266" cy="845183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R16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54318" y="4633957"/>
            <a:ext cx="233266" cy="852444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R21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39820" y="4633957"/>
            <a:ext cx="233266" cy="852443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R29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12835" y="4633956"/>
            <a:ext cx="233266" cy="848999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R17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0680" y="4641218"/>
            <a:ext cx="233266" cy="841737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R14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97414" y="1259634"/>
            <a:ext cx="233266" cy="839752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R28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10652" y="1259632"/>
            <a:ext cx="233266" cy="839753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R51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03616" y="1259632"/>
            <a:ext cx="233266" cy="839753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R138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22785" y="1259720"/>
            <a:ext cx="233266" cy="839666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R165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23890" y="2110896"/>
            <a:ext cx="233266" cy="82282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R10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803616" y="2106173"/>
            <a:ext cx="233266" cy="82282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R48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63690" y="5491219"/>
            <a:ext cx="233266" cy="831134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R13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99340" y="5482955"/>
            <a:ext cx="233266" cy="8525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R13H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768864" y="5476956"/>
            <a:ext cx="233266" cy="8525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R79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365668" y="4638688"/>
            <a:ext cx="233266" cy="8525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R94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593005" y="4641217"/>
            <a:ext cx="233266" cy="8525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R95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19324" y="4635433"/>
            <a:ext cx="233266" cy="8525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R100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94990" y="3804351"/>
            <a:ext cx="233266" cy="829606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R43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269114" y="3797559"/>
            <a:ext cx="233266" cy="829606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R160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E28AF37-25C0-4A4D-9B6C-76358859DB67}"/>
              </a:ext>
            </a:extLst>
          </p:cNvPr>
          <p:cNvSpPr/>
          <p:nvPr/>
        </p:nvSpPr>
        <p:spPr>
          <a:xfrm>
            <a:off x="6886755" y="3804351"/>
            <a:ext cx="233266" cy="829606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R116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FCEB87B-97FF-4F18-AD95-2DDE6858640B}"/>
              </a:ext>
            </a:extLst>
          </p:cNvPr>
          <p:cNvSpPr/>
          <p:nvPr/>
        </p:nvSpPr>
        <p:spPr>
          <a:xfrm>
            <a:off x="5052590" y="1256656"/>
            <a:ext cx="233266" cy="839753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R141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6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098E0B-2A18-4BF7-9FB5-28F1997B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SUMMARY FOR  REGS</a:t>
            </a:r>
            <a:endParaRPr lang="fr-FR" dirty="0">
              <a:highlight>
                <a:srgbClr val="FFFF00"/>
              </a:highlight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7F30DE7-7FA1-4F64-9B38-56111DA65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F2F674C-0C82-4995-A27C-AF8386B2BD4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34465"/>
            <a:ext cx="11120967" cy="4601748"/>
          </a:xfrm>
        </p:spPr>
        <p:txBody>
          <a:bodyPr anchor="ctr"/>
          <a:lstStyle/>
          <a:p>
            <a:r>
              <a:rPr lang="en-GB" dirty="0">
                <a:highlight>
                  <a:srgbClr val="FFFF00"/>
                </a:highlight>
              </a:rPr>
              <a:t>GRBP: Bidirectional vehicles, is it too early to include in amendments? Should it first be taken to TF AVC?</a:t>
            </a:r>
          </a:p>
          <a:p>
            <a:pPr algn="ctr"/>
            <a:endParaRPr lang="en-GB" dirty="0">
              <a:highlight>
                <a:srgbClr val="FFFF00"/>
              </a:highlight>
            </a:endParaRPr>
          </a:p>
          <a:p>
            <a:pPr algn="ctr"/>
            <a:r>
              <a:rPr lang="en-GB" dirty="0">
                <a:highlight>
                  <a:srgbClr val="FFFF00"/>
                </a:highlight>
              </a:rPr>
              <a:t>PLEASE GIVE ANY RELEVANT SUMMARY FOR YOUR IMPORTANT REGS OR OTHER TOPICS OF INTEREST</a:t>
            </a:r>
          </a:p>
          <a:p>
            <a:r>
              <a:rPr lang="fr-FR" dirty="0"/>
              <a:t> 	 	</a:t>
            </a:r>
          </a:p>
        </p:txBody>
      </p:sp>
    </p:spTree>
    <p:extLst>
      <p:ext uri="{BB962C8B-B14F-4D97-AF65-F5344CB8AC3E}">
        <p14:creationId xmlns:p14="http://schemas.microsoft.com/office/powerpoint/2010/main" val="2307887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Horizontal topic 1</a:t>
            </a:r>
            <a:r>
              <a:rPr lang="en-US" dirty="0"/>
              <a:t> – Categories X/Y and scope of Regulations (1/6)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98473F70-A0B0-9F6A-9494-ED77592037D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73533702"/>
              </p:ext>
            </p:extLst>
          </p:nvPr>
        </p:nvGraphicFramePr>
        <p:xfrm>
          <a:off x="4729897" y="1399386"/>
          <a:ext cx="6419593" cy="359664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57719">
                  <a:extLst>
                    <a:ext uri="{9D8B030D-6E8A-4147-A177-3AD203B41FA5}">
                      <a16:colId xmlns:a16="http://schemas.microsoft.com/office/drawing/2014/main" val="2485923505"/>
                    </a:ext>
                  </a:extLst>
                </a:gridCol>
                <a:gridCol w="1032770">
                  <a:extLst>
                    <a:ext uri="{9D8B030D-6E8A-4147-A177-3AD203B41FA5}">
                      <a16:colId xmlns:a16="http://schemas.microsoft.com/office/drawing/2014/main" val="1737795569"/>
                    </a:ext>
                  </a:extLst>
                </a:gridCol>
                <a:gridCol w="1057276">
                  <a:extLst>
                    <a:ext uri="{9D8B030D-6E8A-4147-A177-3AD203B41FA5}">
                      <a16:colId xmlns:a16="http://schemas.microsoft.com/office/drawing/2014/main" val="2800239171"/>
                    </a:ext>
                  </a:extLst>
                </a:gridCol>
                <a:gridCol w="1057276">
                  <a:extLst>
                    <a:ext uri="{9D8B030D-6E8A-4147-A177-3AD203B41FA5}">
                      <a16:colId xmlns:a16="http://schemas.microsoft.com/office/drawing/2014/main" val="1339652997"/>
                    </a:ext>
                  </a:extLst>
                </a:gridCol>
                <a:gridCol w="1057276">
                  <a:extLst>
                    <a:ext uri="{9D8B030D-6E8A-4147-A177-3AD203B41FA5}">
                      <a16:colId xmlns:a16="http://schemas.microsoft.com/office/drawing/2014/main" val="3505040771"/>
                    </a:ext>
                  </a:extLst>
                </a:gridCol>
                <a:gridCol w="1057276">
                  <a:extLst>
                    <a:ext uri="{9D8B030D-6E8A-4147-A177-3AD203B41FA5}">
                      <a16:colId xmlns:a16="http://schemas.microsoft.com/office/drawing/2014/main" val="3470188008"/>
                    </a:ext>
                  </a:extLst>
                </a:gridCol>
              </a:tblGrid>
              <a:tr h="666078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 </a:t>
                      </a:r>
                      <a:r>
                        <a:rPr lang="en-US" sz="1200" b="0" dirty="0"/>
                        <a:t>(manual controls inside)</a:t>
                      </a:r>
                      <a:endParaRPr lang="fr-FR" sz="1400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 </a:t>
                      </a:r>
                      <a:r>
                        <a:rPr lang="en-US" sz="1200" b="0" dirty="0"/>
                        <a:t>(manual controls outside)</a:t>
                      </a:r>
                      <a:endParaRPr lang="fr-FR" sz="1400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 </a:t>
                      </a:r>
                      <a:r>
                        <a:rPr lang="en-US" sz="1200" b="0" dirty="0"/>
                        <a:t>(no controls)</a:t>
                      </a:r>
                      <a:endParaRPr lang="fr-FR" sz="1400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 </a:t>
                      </a:r>
                      <a:r>
                        <a:rPr lang="en-US" sz="1200" b="0" dirty="0"/>
                        <a:t>(manual controls outside)</a:t>
                      </a:r>
                      <a:endParaRPr lang="fr-FR" sz="1400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 </a:t>
                      </a:r>
                      <a:r>
                        <a:rPr lang="en-US" sz="1200" b="0" dirty="0"/>
                        <a:t>(no controls)</a:t>
                      </a:r>
                      <a:endParaRPr lang="fr-FR" sz="1200" b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1079047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R12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92135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R35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275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R39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89021388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R43/GTR6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2635351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R46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9920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R94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8132868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R121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9792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R125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9159375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543B5247-8758-416E-E113-263B05411084}"/>
              </a:ext>
            </a:extLst>
          </p:cNvPr>
          <p:cNvSpPr txBox="1"/>
          <p:nvPr/>
        </p:nvSpPr>
        <p:spPr>
          <a:xfrm>
            <a:off x="444500" y="1317009"/>
            <a:ext cx="4285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Categories X and Y are currently defined as follows by the GRSG–GRVA TF AVC: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14DFBA9C-1BE9-FA46-2855-C34B98F0AD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090097"/>
              </p:ext>
            </p:extLst>
          </p:nvPr>
        </p:nvGraphicFramePr>
        <p:xfrm>
          <a:off x="536956" y="2055673"/>
          <a:ext cx="4082198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1099">
                  <a:extLst>
                    <a:ext uri="{9D8B030D-6E8A-4147-A177-3AD203B41FA5}">
                      <a16:colId xmlns:a16="http://schemas.microsoft.com/office/drawing/2014/main" val="2585368402"/>
                    </a:ext>
                  </a:extLst>
                </a:gridCol>
                <a:gridCol w="2041099">
                  <a:extLst>
                    <a:ext uri="{9D8B030D-6E8A-4147-A177-3AD203B41FA5}">
                      <a16:colId xmlns:a16="http://schemas.microsoft.com/office/drawing/2014/main" val="28650749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Category X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Category Y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103782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Equipped with an ADS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73214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Cannot be driven manually above 6 km/h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4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Designed</a:t>
                      </a:r>
                      <a:r>
                        <a:rPr lang="en-US" dirty="0"/>
                        <a:t> to transport occupants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Not designed </a:t>
                      </a:r>
                      <a:r>
                        <a:rPr lang="en-US" dirty="0"/>
                        <a:t>to transport occupants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487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Compatible with L, M, N and T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Compatible with L, N and T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105209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5514C645-DFD5-1BA7-580E-CB99795CB20A}"/>
              </a:ext>
            </a:extLst>
          </p:cNvPr>
          <p:cNvSpPr txBox="1"/>
          <p:nvPr/>
        </p:nvSpPr>
        <p:spPr>
          <a:xfrm>
            <a:off x="562358" y="5077840"/>
            <a:ext cx="10612534" cy="160043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/>
              <a:t>Categories X and Y have been defined to allow for innovative, yet safe designs of automated vehicles. </a:t>
            </a:r>
          </a:p>
          <a:p>
            <a:endParaRPr lang="en-US" sz="1400" i="1" dirty="0"/>
          </a:p>
          <a:p>
            <a:r>
              <a:rPr lang="en-US" sz="1400" i="1" dirty="0"/>
              <a:t>ADS vehicles may offer a wide range of designs for limited manual controls compatible with these new categories: concealed or disabled traditional controls, joysticks, controllers, remote (within line of sight) control, etc.</a:t>
            </a:r>
          </a:p>
          <a:p>
            <a:endParaRPr lang="en-US" sz="1400" i="1" dirty="0"/>
          </a:p>
          <a:p>
            <a:r>
              <a:rPr lang="en-US" sz="1400" i="1" dirty="0"/>
              <a:t>Some UN Regulations and GTRs may exempt all vehicles of Category X and/or Y from their scope, while other Regulations may be partly applicable to X/Y vehicles depending on the kind of manual controls that can be used to control them at low speeds.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9E7D7E01-4B78-DB0C-11F9-F732D7DC7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690679"/>
              </p:ext>
            </p:extLst>
          </p:nvPr>
        </p:nvGraphicFramePr>
        <p:xfrm>
          <a:off x="10431546" y="4284443"/>
          <a:ext cx="1455654" cy="73917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405787">
                  <a:extLst>
                    <a:ext uri="{9D8B030D-6E8A-4147-A177-3AD203B41FA5}">
                      <a16:colId xmlns:a16="http://schemas.microsoft.com/office/drawing/2014/main" val="1843266553"/>
                    </a:ext>
                  </a:extLst>
                </a:gridCol>
                <a:gridCol w="1049867">
                  <a:extLst>
                    <a:ext uri="{9D8B030D-6E8A-4147-A177-3AD203B41FA5}">
                      <a16:colId xmlns:a16="http://schemas.microsoft.com/office/drawing/2014/main" val="1373142008"/>
                    </a:ext>
                  </a:extLst>
                </a:gridCol>
              </a:tblGrid>
              <a:tr h="250941"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1" dirty="0">
                          <a:solidFill>
                            <a:schemeClr val="tx1"/>
                          </a:solidFill>
                        </a:rPr>
                        <a:t>Fully applicable</a:t>
                      </a:r>
                      <a:endParaRPr lang="fr-FR" sz="9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436889"/>
                  </a:ext>
                </a:extLst>
              </a:tr>
              <a:tr h="244118"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i="1" dirty="0">
                          <a:solidFill>
                            <a:schemeClr val="tx1"/>
                          </a:solidFill>
                        </a:rPr>
                        <a:t>Partly applicable</a:t>
                      </a:r>
                      <a:endParaRPr lang="fr-FR" sz="9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593971"/>
                  </a:ext>
                </a:extLst>
              </a:tr>
              <a:tr h="244118"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i="1" dirty="0">
                          <a:solidFill>
                            <a:schemeClr val="tx1"/>
                          </a:solidFill>
                        </a:rPr>
                        <a:t>Not applicable</a:t>
                      </a:r>
                      <a:endParaRPr lang="fr-FR" sz="9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526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639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7C9BABDD-CDA4-4965-9B92-5C11E7514EB5}"/>
              </a:ext>
            </a:extLst>
          </p:cNvPr>
          <p:cNvGrpSpPr/>
          <p:nvPr/>
        </p:nvGrpSpPr>
        <p:grpSpPr>
          <a:xfrm>
            <a:off x="7831207" y="1788888"/>
            <a:ext cx="4114593" cy="2023866"/>
            <a:chOff x="4695725" y="1956187"/>
            <a:chExt cx="2800549" cy="1461156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49224B84-069E-42AE-B0C1-8055CFCE5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</a:blip>
            <a:stretch>
              <a:fillRect/>
            </a:stretch>
          </p:blipFill>
          <p:spPr>
            <a:xfrm>
              <a:off x="4695725" y="1956187"/>
              <a:ext cx="2800549" cy="1461156"/>
            </a:xfrm>
            <a:prstGeom prst="rect">
              <a:avLst/>
            </a:prstGeom>
          </p:spPr>
        </p:pic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EC6A49E3-4BA0-41B0-A8CD-14B2E8DDE6AF}"/>
                </a:ext>
              </a:extLst>
            </p:cNvPr>
            <p:cNvSpPr/>
            <p:nvPr/>
          </p:nvSpPr>
          <p:spPr>
            <a:xfrm>
              <a:off x="5184840" y="2294942"/>
              <a:ext cx="1920810" cy="951722"/>
            </a:xfrm>
            <a:custGeom>
              <a:avLst/>
              <a:gdLst>
                <a:gd name="connsiteX0" fmla="*/ 195943 w 1894114"/>
                <a:gd name="connsiteY0" fmla="*/ 46653 h 951722"/>
                <a:gd name="connsiteX1" fmla="*/ 111967 w 1894114"/>
                <a:gd name="connsiteY1" fmla="*/ 37322 h 951722"/>
                <a:gd name="connsiteX2" fmla="*/ 93306 w 1894114"/>
                <a:gd name="connsiteY2" fmla="*/ 74645 h 951722"/>
                <a:gd name="connsiteX3" fmla="*/ 83975 w 1894114"/>
                <a:gd name="connsiteY3" fmla="*/ 121298 h 951722"/>
                <a:gd name="connsiteX4" fmla="*/ 27992 w 1894114"/>
                <a:gd name="connsiteY4" fmla="*/ 158620 h 951722"/>
                <a:gd name="connsiteX5" fmla="*/ 0 w 1894114"/>
                <a:gd name="connsiteY5" fmla="*/ 186612 h 951722"/>
                <a:gd name="connsiteX6" fmla="*/ 27992 w 1894114"/>
                <a:gd name="connsiteY6" fmla="*/ 335902 h 951722"/>
                <a:gd name="connsiteX7" fmla="*/ 37322 w 1894114"/>
                <a:gd name="connsiteY7" fmla="*/ 457200 h 951722"/>
                <a:gd name="connsiteX8" fmla="*/ 65314 w 1894114"/>
                <a:gd name="connsiteY8" fmla="*/ 494522 h 951722"/>
                <a:gd name="connsiteX9" fmla="*/ 102637 w 1894114"/>
                <a:gd name="connsiteY9" fmla="*/ 559837 h 951722"/>
                <a:gd name="connsiteX10" fmla="*/ 139959 w 1894114"/>
                <a:gd name="connsiteY10" fmla="*/ 606490 h 951722"/>
                <a:gd name="connsiteX11" fmla="*/ 158620 w 1894114"/>
                <a:gd name="connsiteY11" fmla="*/ 653143 h 951722"/>
                <a:gd name="connsiteX12" fmla="*/ 195943 w 1894114"/>
                <a:gd name="connsiteY12" fmla="*/ 699796 h 951722"/>
                <a:gd name="connsiteX13" fmla="*/ 214604 w 1894114"/>
                <a:gd name="connsiteY13" fmla="*/ 727788 h 951722"/>
                <a:gd name="connsiteX14" fmla="*/ 223934 w 1894114"/>
                <a:gd name="connsiteY14" fmla="*/ 755779 h 951722"/>
                <a:gd name="connsiteX15" fmla="*/ 261257 w 1894114"/>
                <a:gd name="connsiteY15" fmla="*/ 821094 h 951722"/>
                <a:gd name="connsiteX16" fmla="*/ 307910 w 1894114"/>
                <a:gd name="connsiteY16" fmla="*/ 895739 h 951722"/>
                <a:gd name="connsiteX17" fmla="*/ 335902 w 1894114"/>
                <a:gd name="connsiteY17" fmla="*/ 905069 h 951722"/>
                <a:gd name="connsiteX18" fmla="*/ 447869 w 1894114"/>
                <a:gd name="connsiteY18" fmla="*/ 914400 h 951722"/>
                <a:gd name="connsiteX19" fmla="*/ 942392 w 1894114"/>
                <a:gd name="connsiteY19" fmla="*/ 914400 h 951722"/>
                <a:gd name="connsiteX20" fmla="*/ 1287624 w 1894114"/>
                <a:gd name="connsiteY20" fmla="*/ 923730 h 951722"/>
                <a:gd name="connsiteX21" fmla="*/ 1418253 w 1894114"/>
                <a:gd name="connsiteY21" fmla="*/ 951722 h 951722"/>
                <a:gd name="connsiteX22" fmla="*/ 1558212 w 1894114"/>
                <a:gd name="connsiteY22" fmla="*/ 933061 h 951722"/>
                <a:gd name="connsiteX23" fmla="*/ 1632857 w 1894114"/>
                <a:gd name="connsiteY23" fmla="*/ 895739 h 951722"/>
                <a:gd name="connsiteX24" fmla="*/ 1670179 w 1894114"/>
                <a:gd name="connsiteY24" fmla="*/ 839755 h 951722"/>
                <a:gd name="connsiteX25" fmla="*/ 1716832 w 1894114"/>
                <a:gd name="connsiteY25" fmla="*/ 746449 h 951722"/>
                <a:gd name="connsiteX26" fmla="*/ 1735494 w 1894114"/>
                <a:gd name="connsiteY26" fmla="*/ 718457 h 951722"/>
                <a:gd name="connsiteX27" fmla="*/ 1763486 w 1894114"/>
                <a:gd name="connsiteY27" fmla="*/ 709126 h 951722"/>
                <a:gd name="connsiteX28" fmla="*/ 1772816 w 1894114"/>
                <a:gd name="connsiteY28" fmla="*/ 681135 h 951722"/>
                <a:gd name="connsiteX29" fmla="*/ 1791477 w 1894114"/>
                <a:gd name="connsiteY29" fmla="*/ 606490 h 951722"/>
                <a:gd name="connsiteX30" fmla="*/ 1810139 w 1894114"/>
                <a:gd name="connsiteY30" fmla="*/ 569167 h 951722"/>
                <a:gd name="connsiteX31" fmla="*/ 1828800 w 1894114"/>
                <a:gd name="connsiteY31" fmla="*/ 522514 h 951722"/>
                <a:gd name="connsiteX32" fmla="*/ 1856792 w 1894114"/>
                <a:gd name="connsiteY32" fmla="*/ 475861 h 951722"/>
                <a:gd name="connsiteX33" fmla="*/ 1884783 w 1894114"/>
                <a:gd name="connsiteY33" fmla="*/ 410547 h 951722"/>
                <a:gd name="connsiteX34" fmla="*/ 1894114 w 1894114"/>
                <a:gd name="connsiteY34" fmla="*/ 242596 h 951722"/>
                <a:gd name="connsiteX35" fmla="*/ 1884783 w 1894114"/>
                <a:gd name="connsiteY35" fmla="*/ 195943 h 951722"/>
                <a:gd name="connsiteX36" fmla="*/ 1810139 w 1894114"/>
                <a:gd name="connsiteY36" fmla="*/ 158620 h 951722"/>
                <a:gd name="connsiteX37" fmla="*/ 1754155 w 1894114"/>
                <a:gd name="connsiteY37" fmla="*/ 121298 h 951722"/>
                <a:gd name="connsiteX38" fmla="*/ 1698171 w 1894114"/>
                <a:gd name="connsiteY38" fmla="*/ 102637 h 951722"/>
                <a:gd name="connsiteX39" fmla="*/ 1502228 w 1894114"/>
                <a:gd name="connsiteY39" fmla="*/ 74645 h 951722"/>
                <a:gd name="connsiteX40" fmla="*/ 1315616 w 1894114"/>
                <a:gd name="connsiteY40" fmla="*/ 46653 h 951722"/>
                <a:gd name="connsiteX41" fmla="*/ 1240971 w 1894114"/>
                <a:gd name="connsiteY41" fmla="*/ 27992 h 951722"/>
                <a:gd name="connsiteX42" fmla="*/ 1138334 w 1894114"/>
                <a:gd name="connsiteY42" fmla="*/ 18661 h 951722"/>
                <a:gd name="connsiteX43" fmla="*/ 438539 w 1894114"/>
                <a:gd name="connsiteY43" fmla="*/ 0 h 951722"/>
                <a:gd name="connsiteX44" fmla="*/ 373224 w 1894114"/>
                <a:gd name="connsiteY44" fmla="*/ 9330 h 951722"/>
                <a:gd name="connsiteX45" fmla="*/ 345232 w 1894114"/>
                <a:gd name="connsiteY45" fmla="*/ 18661 h 951722"/>
                <a:gd name="connsiteX46" fmla="*/ 298579 w 1894114"/>
                <a:gd name="connsiteY46" fmla="*/ 27992 h 951722"/>
                <a:gd name="connsiteX47" fmla="*/ 261257 w 1894114"/>
                <a:gd name="connsiteY47" fmla="*/ 37322 h 951722"/>
                <a:gd name="connsiteX48" fmla="*/ 214604 w 1894114"/>
                <a:gd name="connsiteY48" fmla="*/ 46653 h 951722"/>
                <a:gd name="connsiteX49" fmla="*/ 195943 w 1894114"/>
                <a:gd name="connsiteY49" fmla="*/ 46653 h 95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894114" h="951722">
                  <a:moveTo>
                    <a:pt x="195943" y="46653"/>
                  </a:moveTo>
                  <a:cubicBezTo>
                    <a:pt x="178837" y="45098"/>
                    <a:pt x="140200" y="13795"/>
                    <a:pt x="111967" y="37322"/>
                  </a:cubicBezTo>
                  <a:cubicBezTo>
                    <a:pt x="101281" y="46227"/>
                    <a:pt x="99526" y="62204"/>
                    <a:pt x="93306" y="74645"/>
                  </a:cubicBezTo>
                  <a:cubicBezTo>
                    <a:pt x="90196" y="90196"/>
                    <a:pt x="93711" y="108780"/>
                    <a:pt x="83975" y="121298"/>
                  </a:cubicBezTo>
                  <a:cubicBezTo>
                    <a:pt x="70206" y="139001"/>
                    <a:pt x="43851" y="142761"/>
                    <a:pt x="27992" y="158620"/>
                  </a:cubicBezTo>
                  <a:lnTo>
                    <a:pt x="0" y="186612"/>
                  </a:lnTo>
                  <a:cubicBezTo>
                    <a:pt x="9331" y="236375"/>
                    <a:pt x="24109" y="285421"/>
                    <a:pt x="27992" y="335902"/>
                  </a:cubicBezTo>
                  <a:cubicBezTo>
                    <a:pt x="31102" y="376335"/>
                    <a:pt x="28034" y="417726"/>
                    <a:pt x="37322" y="457200"/>
                  </a:cubicBezTo>
                  <a:cubicBezTo>
                    <a:pt x="40884" y="472338"/>
                    <a:pt x="57072" y="481335"/>
                    <a:pt x="65314" y="494522"/>
                  </a:cubicBezTo>
                  <a:cubicBezTo>
                    <a:pt x="104065" y="556524"/>
                    <a:pt x="64105" y="508461"/>
                    <a:pt x="102637" y="559837"/>
                  </a:cubicBezTo>
                  <a:cubicBezTo>
                    <a:pt x="114586" y="575769"/>
                    <a:pt x="129713" y="589413"/>
                    <a:pt x="139959" y="606490"/>
                  </a:cubicBezTo>
                  <a:cubicBezTo>
                    <a:pt x="148576" y="620852"/>
                    <a:pt x="151130" y="638162"/>
                    <a:pt x="158620" y="653143"/>
                  </a:cubicBezTo>
                  <a:cubicBezTo>
                    <a:pt x="177768" y="691439"/>
                    <a:pt x="172797" y="670864"/>
                    <a:pt x="195943" y="699796"/>
                  </a:cubicBezTo>
                  <a:cubicBezTo>
                    <a:pt x="202948" y="708553"/>
                    <a:pt x="208384" y="718457"/>
                    <a:pt x="214604" y="727788"/>
                  </a:cubicBezTo>
                  <a:cubicBezTo>
                    <a:pt x="217714" y="737118"/>
                    <a:pt x="219536" y="746982"/>
                    <a:pt x="223934" y="755779"/>
                  </a:cubicBezTo>
                  <a:cubicBezTo>
                    <a:pt x="251009" y="809928"/>
                    <a:pt x="236716" y="755651"/>
                    <a:pt x="261257" y="821094"/>
                  </a:cubicBezTo>
                  <a:cubicBezTo>
                    <a:pt x="279192" y="868921"/>
                    <a:pt x="255570" y="858353"/>
                    <a:pt x="307910" y="895739"/>
                  </a:cubicBezTo>
                  <a:cubicBezTo>
                    <a:pt x="315913" y="901456"/>
                    <a:pt x="326153" y="903769"/>
                    <a:pt x="335902" y="905069"/>
                  </a:cubicBezTo>
                  <a:cubicBezTo>
                    <a:pt x="373025" y="910019"/>
                    <a:pt x="410547" y="911290"/>
                    <a:pt x="447869" y="914400"/>
                  </a:cubicBezTo>
                  <a:cubicBezTo>
                    <a:pt x="636301" y="961504"/>
                    <a:pt x="434001" y="914400"/>
                    <a:pt x="942392" y="914400"/>
                  </a:cubicBezTo>
                  <a:cubicBezTo>
                    <a:pt x="1057511" y="914400"/>
                    <a:pt x="1172547" y="920620"/>
                    <a:pt x="1287624" y="923730"/>
                  </a:cubicBezTo>
                  <a:cubicBezTo>
                    <a:pt x="1380623" y="946981"/>
                    <a:pt x="1336970" y="938176"/>
                    <a:pt x="1418253" y="951722"/>
                  </a:cubicBezTo>
                  <a:cubicBezTo>
                    <a:pt x="1461050" y="948156"/>
                    <a:pt x="1515430" y="952507"/>
                    <a:pt x="1558212" y="933061"/>
                  </a:cubicBezTo>
                  <a:cubicBezTo>
                    <a:pt x="1583537" y="921550"/>
                    <a:pt x="1632857" y="895739"/>
                    <a:pt x="1632857" y="895739"/>
                  </a:cubicBezTo>
                  <a:cubicBezTo>
                    <a:pt x="1645298" y="877078"/>
                    <a:pt x="1664739" y="861513"/>
                    <a:pt x="1670179" y="839755"/>
                  </a:cubicBezTo>
                  <a:cubicBezTo>
                    <a:pt x="1691561" y="754231"/>
                    <a:pt x="1667501" y="779337"/>
                    <a:pt x="1716832" y="746449"/>
                  </a:cubicBezTo>
                  <a:cubicBezTo>
                    <a:pt x="1723053" y="737118"/>
                    <a:pt x="1726737" y="725462"/>
                    <a:pt x="1735494" y="718457"/>
                  </a:cubicBezTo>
                  <a:cubicBezTo>
                    <a:pt x="1743174" y="712313"/>
                    <a:pt x="1756531" y="716081"/>
                    <a:pt x="1763486" y="709126"/>
                  </a:cubicBezTo>
                  <a:cubicBezTo>
                    <a:pt x="1770440" y="702172"/>
                    <a:pt x="1770228" y="690623"/>
                    <a:pt x="1772816" y="681135"/>
                  </a:cubicBezTo>
                  <a:cubicBezTo>
                    <a:pt x="1779564" y="656391"/>
                    <a:pt x="1780007" y="629430"/>
                    <a:pt x="1791477" y="606490"/>
                  </a:cubicBezTo>
                  <a:cubicBezTo>
                    <a:pt x="1797698" y="594049"/>
                    <a:pt x="1804490" y="581878"/>
                    <a:pt x="1810139" y="569167"/>
                  </a:cubicBezTo>
                  <a:cubicBezTo>
                    <a:pt x="1816941" y="553862"/>
                    <a:pt x="1821310" y="537495"/>
                    <a:pt x="1828800" y="522514"/>
                  </a:cubicBezTo>
                  <a:cubicBezTo>
                    <a:pt x="1836910" y="506293"/>
                    <a:pt x="1847985" y="491714"/>
                    <a:pt x="1856792" y="475861"/>
                  </a:cubicBezTo>
                  <a:cubicBezTo>
                    <a:pt x="1876009" y="441271"/>
                    <a:pt x="1873772" y="443582"/>
                    <a:pt x="1884783" y="410547"/>
                  </a:cubicBezTo>
                  <a:cubicBezTo>
                    <a:pt x="1887893" y="354563"/>
                    <a:pt x="1894114" y="298666"/>
                    <a:pt x="1894114" y="242596"/>
                  </a:cubicBezTo>
                  <a:cubicBezTo>
                    <a:pt x="1894114" y="226737"/>
                    <a:pt x="1894298" y="208630"/>
                    <a:pt x="1884783" y="195943"/>
                  </a:cubicBezTo>
                  <a:cubicBezTo>
                    <a:pt x="1857826" y="160000"/>
                    <a:pt x="1840080" y="175254"/>
                    <a:pt x="1810139" y="158620"/>
                  </a:cubicBezTo>
                  <a:cubicBezTo>
                    <a:pt x="1790533" y="147728"/>
                    <a:pt x="1774215" y="131328"/>
                    <a:pt x="1754155" y="121298"/>
                  </a:cubicBezTo>
                  <a:cubicBezTo>
                    <a:pt x="1736561" y="112501"/>
                    <a:pt x="1717254" y="107408"/>
                    <a:pt x="1698171" y="102637"/>
                  </a:cubicBezTo>
                  <a:cubicBezTo>
                    <a:pt x="1606773" y="79786"/>
                    <a:pt x="1683664" y="97324"/>
                    <a:pt x="1502228" y="74645"/>
                  </a:cubicBezTo>
                  <a:cubicBezTo>
                    <a:pt x="1467089" y="70253"/>
                    <a:pt x="1367804" y="59701"/>
                    <a:pt x="1315616" y="46653"/>
                  </a:cubicBezTo>
                  <a:cubicBezTo>
                    <a:pt x="1264833" y="33957"/>
                    <a:pt x="1309758" y="36590"/>
                    <a:pt x="1240971" y="27992"/>
                  </a:cubicBezTo>
                  <a:cubicBezTo>
                    <a:pt x="1206883" y="23731"/>
                    <a:pt x="1172578" y="21401"/>
                    <a:pt x="1138334" y="18661"/>
                  </a:cubicBezTo>
                  <a:cubicBezTo>
                    <a:pt x="861546" y="-3483"/>
                    <a:pt x="863988" y="6974"/>
                    <a:pt x="438539" y="0"/>
                  </a:cubicBezTo>
                  <a:cubicBezTo>
                    <a:pt x="416767" y="3110"/>
                    <a:pt x="394790" y="5017"/>
                    <a:pt x="373224" y="9330"/>
                  </a:cubicBezTo>
                  <a:cubicBezTo>
                    <a:pt x="363580" y="11259"/>
                    <a:pt x="354774" y="16275"/>
                    <a:pt x="345232" y="18661"/>
                  </a:cubicBezTo>
                  <a:cubicBezTo>
                    <a:pt x="329847" y="22508"/>
                    <a:pt x="314060" y="24552"/>
                    <a:pt x="298579" y="27992"/>
                  </a:cubicBezTo>
                  <a:cubicBezTo>
                    <a:pt x="286061" y="30774"/>
                    <a:pt x="273775" y="34540"/>
                    <a:pt x="261257" y="37322"/>
                  </a:cubicBezTo>
                  <a:cubicBezTo>
                    <a:pt x="245776" y="40762"/>
                    <a:pt x="229989" y="42806"/>
                    <a:pt x="214604" y="46653"/>
                  </a:cubicBezTo>
                  <a:cubicBezTo>
                    <a:pt x="173347" y="56968"/>
                    <a:pt x="213049" y="48208"/>
                    <a:pt x="195943" y="466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D4B5E565-94E1-C545-AAA3-B4014D5A8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1 – Categories X/Y and scope of Regulations (2/6)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43C1F41-EDF0-1219-4B6B-055A0D12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6625" y="6603937"/>
            <a:ext cx="3276600" cy="141686"/>
          </a:xfrm>
        </p:spPr>
        <p:txBody>
          <a:bodyPr/>
          <a:lstStyle/>
          <a:p>
            <a:fld id="{9860EDB8-5305-433F-BE41-D7A86D811DB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BB35E3-172F-45AE-B9F3-CE13C87B2BCA}"/>
              </a:ext>
            </a:extLst>
          </p:cNvPr>
          <p:cNvSpPr txBox="1"/>
          <p:nvPr/>
        </p:nvSpPr>
        <p:spPr>
          <a:xfrm>
            <a:off x="444500" y="1174727"/>
            <a:ext cx="1038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Option 1:</a:t>
            </a:r>
            <a:r>
              <a:rPr lang="en-GB" dirty="0"/>
              <a:t> X and Y vehicles may apply for approvals to partly applicable Regulations, but are only subject to their relevant requirements.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EAAB1CD-677C-4B92-BAC3-D7A889836A10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50000"/>
          </a:blip>
          <a:stretch>
            <a:fillRect/>
          </a:stretch>
        </p:blipFill>
        <p:spPr>
          <a:xfrm>
            <a:off x="3898242" y="1907973"/>
            <a:ext cx="3575015" cy="1889071"/>
          </a:xfrm>
          <a:prstGeom prst="rect">
            <a:avLst/>
          </a:prstGeom>
        </p:spPr>
      </p:pic>
      <p:pic>
        <p:nvPicPr>
          <p:cNvPr id="22" name="Espace réservé du contenu 21">
            <a:extLst>
              <a:ext uri="{FF2B5EF4-FFF2-40B4-BE49-F238E27FC236}">
                <a16:creationId xmlns:a16="http://schemas.microsoft.com/office/drawing/2014/main" id="{02F64C04-D5F5-4C0C-9D62-2055BDFB4EF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5">
            <a:biLevel thresh="50000"/>
          </a:blip>
          <a:stretch>
            <a:fillRect/>
          </a:stretch>
        </p:blipFill>
        <p:spPr>
          <a:xfrm>
            <a:off x="229755" y="1996111"/>
            <a:ext cx="3481290" cy="1797593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4FF2011-F923-4D4B-AA1D-0D9BD2B670F5}"/>
              </a:ext>
            </a:extLst>
          </p:cNvPr>
          <p:cNvSpPr/>
          <p:nvPr/>
        </p:nvSpPr>
        <p:spPr>
          <a:xfrm>
            <a:off x="1627374" y="2018336"/>
            <a:ext cx="1205921" cy="412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BF837AD-3A28-486C-93B7-6BBB6D7F53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755" y="4355104"/>
            <a:ext cx="745037" cy="745037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25557566-F3F1-4E24-A1A2-E9BB3EBC2351}"/>
              </a:ext>
            </a:extLst>
          </p:cNvPr>
          <p:cNvSpPr txBox="1"/>
          <p:nvPr/>
        </p:nvSpPr>
        <p:spPr>
          <a:xfrm>
            <a:off x="974792" y="4477874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R43</a:t>
            </a:r>
            <a:endParaRPr lang="fr-FR" b="1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432F9D24-B88A-4CF2-997E-3FB09685B9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755" y="4950870"/>
            <a:ext cx="743263" cy="743263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879C0CC4-DA17-4551-A385-3D5308202B28}"/>
              </a:ext>
            </a:extLst>
          </p:cNvPr>
          <p:cNvSpPr txBox="1"/>
          <p:nvPr/>
        </p:nvSpPr>
        <p:spPr>
          <a:xfrm>
            <a:off x="973018" y="5079149"/>
            <a:ext cx="903406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R46</a:t>
            </a:r>
            <a:endParaRPr lang="fr-FR" b="1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AA6CABF-866B-49A6-8E60-56DCB195DF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048" y="5582542"/>
            <a:ext cx="743263" cy="743263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73D3E0BD-3A55-48E6-9CD5-192B1B5F461C}"/>
              </a:ext>
            </a:extLst>
          </p:cNvPr>
          <p:cNvSpPr txBox="1"/>
          <p:nvPr/>
        </p:nvSpPr>
        <p:spPr>
          <a:xfrm>
            <a:off x="973018" y="571327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R94</a:t>
            </a:r>
            <a:endParaRPr lang="fr-FR" b="1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44295481-A4CD-4B73-8DB8-8C8B6B282E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755" y="3753722"/>
            <a:ext cx="745037" cy="745037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6C9C44FB-B54A-4EA3-9411-BA0492A06425}"/>
              </a:ext>
            </a:extLst>
          </p:cNvPr>
          <p:cNvSpPr txBox="1"/>
          <p:nvPr/>
        </p:nvSpPr>
        <p:spPr>
          <a:xfrm>
            <a:off x="974792" y="3876492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2F6C83F-B160-4D85-ADA3-E1972CACD462}"/>
              </a:ext>
            </a:extLst>
          </p:cNvPr>
          <p:cNvSpPr txBox="1"/>
          <p:nvPr/>
        </p:nvSpPr>
        <p:spPr>
          <a:xfrm>
            <a:off x="2398330" y="2725271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M</a:t>
            </a:r>
            <a:r>
              <a:rPr lang="en-GB" b="1" baseline="-25000" dirty="0"/>
              <a:t>1</a:t>
            </a:r>
            <a:endParaRPr lang="fr-FR" b="1" baseline="-25000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8E6ACF8-EEAA-420C-96BA-0C0C1F5610E4}"/>
              </a:ext>
            </a:extLst>
          </p:cNvPr>
          <p:cNvSpPr txBox="1"/>
          <p:nvPr/>
        </p:nvSpPr>
        <p:spPr>
          <a:xfrm>
            <a:off x="6246708" y="2725270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M</a:t>
            </a:r>
            <a:r>
              <a:rPr lang="en-GB" b="1" baseline="-25000" dirty="0"/>
              <a:t>1</a:t>
            </a:r>
            <a:r>
              <a:rPr lang="en-GB" b="1" dirty="0"/>
              <a:t>X</a:t>
            </a:r>
            <a:endParaRPr lang="fr-FR" b="1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F792DE0-C28E-4F87-8380-39D5ADF5B228}"/>
              </a:ext>
            </a:extLst>
          </p:cNvPr>
          <p:cNvSpPr txBox="1"/>
          <p:nvPr/>
        </p:nvSpPr>
        <p:spPr>
          <a:xfrm>
            <a:off x="9557759" y="2725269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N</a:t>
            </a:r>
            <a:r>
              <a:rPr lang="en-GB" b="1" baseline="-25000" dirty="0"/>
              <a:t>1</a:t>
            </a:r>
            <a:r>
              <a:rPr lang="en-GB" b="1" dirty="0"/>
              <a:t>Y</a:t>
            </a:r>
            <a:endParaRPr lang="fr-FR" b="1" dirty="0"/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F59CE37D-66D3-4D7D-BA47-09EB0072A8FE}"/>
              </a:ext>
            </a:extLst>
          </p:cNvPr>
          <p:cNvCxnSpPr>
            <a:cxnSpLocks/>
          </p:cNvCxnSpPr>
          <p:nvPr/>
        </p:nvCxnSpPr>
        <p:spPr>
          <a:xfrm>
            <a:off x="3812517" y="1879398"/>
            <a:ext cx="0" cy="47245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697FE74-4BE5-4976-B028-552354C736E9}"/>
              </a:ext>
            </a:extLst>
          </p:cNvPr>
          <p:cNvCxnSpPr>
            <a:cxnSpLocks/>
          </p:cNvCxnSpPr>
          <p:nvPr/>
        </p:nvCxnSpPr>
        <p:spPr>
          <a:xfrm>
            <a:off x="7660617" y="1816944"/>
            <a:ext cx="0" cy="47953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Image 39">
            <a:extLst>
              <a:ext uri="{FF2B5EF4-FFF2-40B4-BE49-F238E27FC236}">
                <a16:creationId xmlns:a16="http://schemas.microsoft.com/office/drawing/2014/main" id="{2948D0AF-BC23-4DC2-9D20-153612630F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519" y="4355104"/>
            <a:ext cx="745037" cy="745037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2816E94C-2701-42D6-A5D6-94C41AC72A35}"/>
              </a:ext>
            </a:extLst>
          </p:cNvPr>
          <p:cNvSpPr txBox="1"/>
          <p:nvPr/>
        </p:nvSpPr>
        <p:spPr>
          <a:xfrm>
            <a:off x="4889556" y="4477874"/>
            <a:ext cx="2292294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R43 </a:t>
            </a:r>
            <a:r>
              <a:rPr lang="en-GB" b="1" dirty="0">
                <a:solidFill>
                  <a:schemeClr val="accent2"/>
                </a:solidFill>
              </a:rPr>
              <a:t>(simplified)</a:t>
            </a:r>
            <a:endParaRPr lang="fr-FR" b="1" dirty="0">
              <a:solidFill>
                <a:schemeClr val="accent2"/>
              </a:solidFill>
            </a:endParaRP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7F71C6E3-4CF1-4EC1-9882-A1E03E5A07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519" y="4950870"/>
            <a:ext cx="743263" cy="743263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2116C009-4F76-483B-91FA-7527FB24DD41}"/>
              </a:ext>
            </a:extLst>
          </p:cNvPr>
          <p:cNvSpPr txBox="1"/>
          <p:nvPr/>
        </p:nvSpPr>
        <p:spPr>
          <a:xfrm>
            <a:off x="4887781" y="5079149"/>
            <a:ext cx="2113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R46 </a:t>
            </a:r>
            <a:r>
              <a:rPr lang="en-GB" b="1" dirty="0">
                <a:solidFill>
                  <a:schemeClr val="accent2"/>
                </a:solidFill>
              </a:rPr>
              <a:t>(simplified)</a:t>
            </a:r>
            <a:endParaRPr lang="fr-FR" b="1" dirty="0">
              <a:solidFill>
                <a:schemeClr val="accent2"/>
              </a:solidFill>
            </a:endParaRP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DB658016-CC44-4693-9E58-FD38C5F39D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812" y="5582542"/>
            <a:ext cx="743263" cy="743263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F837D6A0-2E9A-47E6-B9A2-2DBBE2198565}"/>
              </a:ext>
            </a:extLst>
          </p:cNvPr>
          <p:cNvSpPr txBox="1"/>
          <p:nvPr/>
        </p:nvSpPr>
        <p:spPr>
          <a:xfrm>
            <a:off x="4887782" y="571327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R94</a:t>
            </a:r>
            <a:endParaRPr lang="fr-FR" b="1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BB981483-4294-46DC-A461-2F3221402C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519" y="3753722"/>
            <a:ext cx="745037" cy="745037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7BD44D1B-6FDC-4F00-B099-DF01073E8574}"/>
              </a:ext>
            </a:extLst>
          </p:cNvPr>
          <p:cNvSpPr txBox="1"/>
          <p:nvPr/>
        </p:nvSpPr>
        <p:spPr>
          <a:xfrm>
            <a:off x="4889556" y="3876492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557174C9-6542-4B20-9283-356D36758F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2909" y="5593896"/>
            <a:ext cx="743263" cy="743263"/>
          </a:xfrm>
          <a:prstGeom prst="rect">
            <a:avLst/>
          </a:prstGeom>
        </p:spPr>
      </p:pic>
      <p:sp>
        <p:nvSpPr>
          <p:cNvPr id="53" name="ZoneTexte 52">
            <a:extLst>
              <a:ext uri="{FF2B5EF4-FFF2-40B4-BE49-F238E27FC236}">
                <a16:creationId xmlns:a16="http://schemas.microsoft.com/office/drawing/2014/main" id="{567DD3DA-E853-4AA7-A24E-417A7125BE2F}"/>
              </a:ext>
            </a:extLst>
          </p:cNvPr>
          <p:cNvSpPr txBox="1"/>
          <p:nvPr/>
        </p:nvSpPr>
        <p:spPr>
          <a:xfrm>
            <a:off x="8735879" y="5724626"/>
            <a:ext cx="31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R94 </a:t>
            </a:r>
            <a:r>
              <a:rPr lang="en-GB" b="1" dirty="0">
                <a:solidFill>
                  <a:schemeClr val="accent2"/>
                </a:solidFill>
              </a:rPr>
              <a:t>(leakage/spillage only)</a:t>
            </a:r>
            <a:endParaRPr lang="fr-FR" b="1" dirty="0">
              <a:solidFill>
                <a:schemeClr val="accent2"/>
              </a:solidFill>
            </a:endParaRP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BD053ACE-4D93-45A6-AC9A-1B301DADCB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2616" y="3765076"/>
            <a:ext cx="745037" cy="745037"/>
          </a:xfrm>
          <a:prstGeom prst="rect">
            <a:avLst/>
          </a:prstGeom>
        </p:spPr>
      </p:pic>
      <p:sp>
        <p:nvSpPr>
          <p:cNvPr id="55" name="ZoneTexte 54">
            <a:extLst>
              <a:ext uri="{FF2B5EF4-FFF2-40B4-BE49-F238E27FC236}">
                <a16:creationId xmlns:a16="http://schemas.microsoft.com/office/drawing/2014/main" id="{9C9B9271-8918-4253-BDFB-E2B877E0290B}"/>
              </a:ext>
            </a:extLst>
          </p:cNvPr>
          <p:cNvSpPr txBox="1"/>
          <p:nvPr/>
        </p:nvSpPr>
        <p:spPr>
          <a:xfrm>
            <a:off x="8737653" y="3887846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pic>
        <p:nvPicPr>
          <p:cNvPr id="57" name="Image 56">
            <a:extLst>
              <a:ext uri="{FF2B5EF4-FFF2-40B4-BE49-F238E27FC236}">
                <a16:creationId xmlns:a16="http://schemas.microsoft.com/office/drawing/2014/main" id="{CB25B7E5-E152-4D85-A688-BE2FDA9AB5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59962" y="3209521"/>
            <a:ext cx="348372" cy="224537"/>
          </a:xfrm>
          <a:prstGeom prst="rect">
            <a:avLst/>
          </a:prstGeom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07987D2A-5303-4B12-8E3D-E1D7AC8C3F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755" y="6180528"/>
            <a:ext cx="743263" cy="74326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409362BB-EE4F-4F75-BF45-F9F6659FCBFF}"/>
              </a:ext>
            </a:extLst>
          </p:cNvPr>
          <p:cNvSpPr txBox="1"/>
          <p:nvPr/>
        </p:nvSpPr>
        <p:spPr>
          <a:xfrm>
            <a:off x="972725" y="6311258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R137</a:t>
            </a:r>
            <a:endParaRPr lang="fr-FR" b="1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38970F78-C526-483C-A2DC-CBA1CBA0F0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519" y="6203977"/>
            <a:ext cx="743263" cy="74326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D193FE83-08ED-4370-ACEE-A7D57769D18A}"/>
              </a:ext>
            </a:extLst>
          </p:cNvPr>
          <p:cNvSpPr txBox="1"/>
          <p:nvPr/>
        </p:nvSpPr>
        <p:spPr>
          <a:xfrm>
            <a:off x="4885335" y="631255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R137</a:t>
            </a:r>
            <a:endParaRPr lang="fr-FR" b="1" dirty="0"/>
          </a:p>
        </p:txBody>
      </p:sp>
      <p:pic>
        <p:nvPicPr>
          <p:cNvPr id="65" name="Image 64">
            <a:extLst>
              <a:ext uri="{FF2B5EF4-FFF2-40B4-BE49-F238E27FC236}">
                <a16:creationId xmlns:a16="http://schemas.microsoft.com/office/drawing/2014/main" id="{20B6470C-066D-42D2-AC85-10721920B9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8307" y="6203978"/>
            <a:ext cx="743263" cy="743263"/>
          </a:xfrm>
          <a:prstGeom prst="rect">
            <a:avLst/>
          </a:prstGeom>
        </p:spPr>
      </p:pic>
      <p:sp>
        <p:nvSpPr>
          <p:cNvPr id="66" name="ZoneTexte 65">
            <a:extLst>
              <a:ext uri="{FF2B5EF4-FFF2-40B4-BE49-F238E27FC236}">
                <a16:creationId xmlns:a16="http://schemas.microsoft.com/office/drawing/2014/main" id="{CCCE903B-CC75-4D70-91B3-9F3D97EA7053}"/>
              </a:ext>
            </a:extLst>
          </p:cNvPr>
          <p:cNvSpPr txBox="1"/>
          <p:nvPr/>
        </p:nvSpPr>
        <p:spPr>
          <a:xfrm>
            <a:off x="8731570" y="6312463"/>
            <a:ext cx="346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R137 </a:t>
            </a:r>
            <a:r>
              <a:rPr lang="en-GB" b="1" dirty="0">
                <a:solidFill>
                  <a:schemeClr val="accent2"/>
                </a:solidFill>
              </a:rPr>
              <a:t>(leakage/spillage only)</a:t>
            </a:r>
            <a:endParaRPr lang="fr-FR" b="1" dirty="0">
              <a:solidFill>
                <a:schemeClr val="accent2"/>
              </a:solidFill>
            </a:endParaRPr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E77270BA-A2A6-4081-BD1A-1A5C6937B13B}"/>
              </a:ext>
            </a:extLst>
          </p:cNvPr>
          <p:cNvCxnSpPr>
            <a:cxnSpLocks/>
          </p:cNvCxnSpPr>
          <p:nvPr/>
        </p:nvCxnSpPr>
        <p:spPr>
          <a:xfrm flipV="1">
            <a:off x="907205" y="2466640"/>
            <a:ext cx="859870" cy="36750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Image 69">
            <a:extLst>
              <a:ext uri="{FF2B5EF4-FFF2-40B4-BE49-F238E27FC236}">
                <a16:creationId xmlns:a16="http://schemas.microsoft.com/office/drawing/2014/main" id="{F89775B3-4AD2-4795-B57B-2E52804C5745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6042" y="2295142"/>
            <a:ext cx="442018" cy="442018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B892155E-40FD-4255-B6A6-861EDECB8B60}"/>
              </a:ext>
            </a:extLst>
          </p:cNvPr>
          <p:cNvSpPr txBox="1"/>
          <p:nvPr/>
        </p:nvSpPr>
        <p:spPr>
          <a:xfrm>
            <a:off x="802105" y="2308860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</a:t>
            </a:r>
            <a:endParaRPr lang="fr-FR" b="1" dirty="0">
              <a:solidFill>
                <a:schemeClr val="accent1"/>
              </a:solidFill>
            </a:endParaRPr>
          </a:p>
        </p:txBody>
      </p: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7A7D715C-99DB-4752-9DEA-EAC6C0A8DE07}"/>
              </a:ext>
            </a:extLst>
          </p:cNvPr>
          <p:cNvCxnSpPr>
            <a:cxnSpLocks/>
          </p:cNvCxnSpPr>
          <p:nvPr/>
        </p:nvCxnSpPr>
        <p:spPr>
          <a:xfrm flipV="1">
            <a:off x="4642950" y="2463346"/>
            <a:ext cx="859870" cy="36750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Image 72">
            <a:extLst>
              <a:ext uri="{FF2B5EF4-FFF2-40B4-BE49-F238E27FC236}">
                <a16:creationId xmlns:a16="http://schemas.microsoft.com/office/drawing/2014/main" id="{02685F96-A336-433A-B339-A117F1820D96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54883" y="2314984"/>
            <a:ext cx="442018" cy="442018"/>
          </a:xfrm>
          <a:prstGeom prst="rect">
            <a:avLst/>
          </a:prstGeom>
        </p:spPr>
      </p:pic>
      <p:sp>
        <p:nvSpPr>
          <p:cNvPr id="74" name="ZoneTexte 73">
            <a:extLst>
              <a:ext uri="{FF2B5EF4-FFF2-40B4-BE49-F238E27FC236}">
                <a16:creationId xmlns:a16="http://schemas.microsoft.com/office/drawing/2014/main" id="{53222ACB-FB62-426B-8B15-6499C5A4C62A}"/>
              </a:ext>
            </a:extLst>
          </p:cNvPr>
          <p:cNvSpPr txBox="1"/>
          <p:nvPr/>
        </p:nvSpPr>
        <p:spPr>
          <a:xfrm>
            <a:off x="4241426" y="2319222"/>
            <a:ext cx="90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 IF</a:t>
            </a:r>
            <a:endParaRPr lang="fr-FR" b="1" dirty="0">
              <a:solidFill>
                <a:schemeClr val="accent1"/>
              </a:solidFill>
            </a:endParaRPr>
          </a:p>
        </p:txBody>
      </p:sp>
      <p:pic>
        <p:nvPicPr>
          <p:cNvPr id="75" name="Image 74">
            <a:extLst>
              <a:ext uri="{FF2B5EF4-FFF2-40B4-BE49-F238E27FC236}">
                <a16:creationId xmlns:a16="http://schemas.microsoft.com/office/drawing/2014/main" id="{EA25CD09-69AC-4BAB-B030-6D748D6CEDC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61588" y="2270352"/>
            <a:ext cx="442018" cy="442018"/>
          </a:xfrm>
          <a:prstGeom prst="rect">
            <a:avLst/>
          </a:prstGeom>
        </p:spPr>
      </p:pic>
      <p:sp>
        <p:nvSpPr>
          <p:cNvPr id="76" name="ZoneTexte 75">
            <a:extLst>
              <a:ext uri="{FF2B5EF4-FFF2-40B4-BE49-F238E27FC236}">
                <a16:creationId xmlns:a16="http://schemas.microsoft.com/office/drawing/2014/main" id="{5185E53E-C341-49B2-A6E5-77B935156A91}"/>
              </a:ext>
            </a:extLst>
          </p:cNvPr>
          <p:cNvSpPr txBox="1"/>
          <p:nvPr/>
        </p:nvSpPr>
        <p:spPr>
          <a:xfrm>
            <a:off x="8737651" y="2284070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 IF</a:t>
            </a:r>
            <a:endParaRPr lang="fr-FR" b="1" dirty="0">
              <a:solidFill>
                <a:schemeClr val="accent1"/>
              </a:solidFill>
            </a:endParaRPr>
          </a:p>
        </p:txBody>
      </p: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7AE60B86-9BDE-42C8-BC8D-42AB1D84C7A5}"/>
              </a:ext>
            </a:extLst>
          </p:cNvPr>
          <p:cNvCxnSpPr>
            <a:cxnSpLocks/>
          </p:cNvCxnSpPr>
          <p:nvPr/>
        </p:nvCxnSpPr>
        <p:spPr>
          <a:xfrm flipV="1">
            <a:off x="8200524" y="2195260"/>
            <a:ext cx="0" cy="510813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03CE3AB9-D1AE-4013-BD84-57F15576C6B7}"/>
              </a:ext>
            </a:extLst>
          </p:cNvPr>
          <p:cNvSpPr txBox="1"/>
          <p:nvPr/>
        </p:nvSpPr>
        <p:spPr>
          <a:xfrm rot="16200000" flipH="1">
            <a:off x="-1340748" y="5028850"/>
            <a:ext cx="2984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Partial list for illustration purposes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163783781"/>
      </p:ext>
    </p:extLst>
  </p:cSld>
  <p:clrMapOvr>
    <a:masterClrMapping/>
  </p:clrMapOvr>
</p:sld>
</file>

<file path=ppt/theme/theme1.xml><?xml version="1.0" encoding="utf-8"?>
<a:theme xmlns:a="http://schemas.openxmlformats.org/drawingml/2006/main" name="WelcomeDoc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CF3D1C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ow-To_Effective-Presentations_DN_Win32_v7" id="{39C2C81D-BA0B-4426-BCFA-DAB3EE6B3909}" vid="{C40840AC-33CF-4B91-A9AA-8F24EB0092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eate a new document." ma:contentTypeScope="" ma:versionID="957983f112ff70deb4ba3514eaba81b6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226e8c697896011a9f0e61e90df53f9c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Props1.xml><?xml version="1.0" encoding="utf-8"?>
<ds:datastoreItem xmlns:ds="http://schemas.openxmlformats.org/officeDocument/2006/customXml" ds:itemID="{120A4992-40E9-4984-B4A3-6302E30EDB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588D96-26DE-4619-AB1C-060B0BFA7F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6549FC5-160C-46CF-9E73-3CA69B4A28EC}">
  <ds:schemaRefs>
    <ds:schemaRef ds:uri="http://schemas.microsoft.com/office/2006/metadata/properties"/>
    <ds:schemaRef ds:uri="http://schemas.microsoft.com/office/infopath/2007/PartnerControls"/>
    <ds:schemaRef ds:uri="acccb6d4-dbe5-46d2-b4d3-5733603d8cc6"/>
    <ds:schemaRef ds:uri="985ec44e-1bab-4c0b-9df0-6ba128686fc9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Online presentation tips</Template>
  <TotalTime>0</TotalTime>
  <Words>5212</Words>
  <Application>Microsoft Office PowerPoint</Application>
  <PresentationFormat>Grand écran</PresentationFormat>
  <Paragraphs>1165</Paragraphs>
  <Slides>27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2" baseType="lpstr">
      <vt:lpstr>Aptos Narrow</vt:lpstr>
      <vt:lpstr>Arial</vt:lpstr>
      <vt:lpstr>Calibri</vt:lpstr>
      <vt:lpstr>Segoe UI</vt:lpstr>
      <vt:lpstr>WelcomeDoc</vt:lpstr>
      <vt:lpstr>Regulatory fitness for  Automated Driving Systems</vt:lpstr>
      <vt:lpstr>Context and purpose (1/2)</vt:lpstr>
      <vt:lpstr>Context and purpose (2/2)</vt:lpstr>
      <vt:lpstr>Activities since March 2024</vt:lpstr>
      <vt:lpstr>Reminder on screened Regulations – Updated screening results</vt:lpstr>
      <vt:lpstr>Reminder on screened Regulations – Priority Regulations</vt:lpstr>
      <vt:lpstr>SUMMARY FOR  REGS</vt:lpstr>
      <vt:lpstr>Horizontal topic 1 – Categories X/Y and scope of Regulations (1/6)</vt:lpstr>
      <vt:lpstr>Horizontal topic 1 – Categories X/Y and scope of Regulations (2/6)</vt:lpstr>
      <vt:lpstr>Horizontal topic 1 – Categories X/Y and scope of Regulations (3/6)</vt:lpstr>
      <vt:lpstr>Horizontal topic 1 – Categories X/Y and scope of Regulations (4/6)</vt:lpstr>
      <vt:lpstr>Horizontal topic 1 – Categories X/Y and scope of Regulations (5/6)</vt:lpstr>
      <vt:lpstr>Horizontal topic 1 – Categories X/Y and scope of Regulations (6/6)</vt:lpstr>
      <vt:lpstr>Horizontal topic 2 – Non-DDT tasks of the driver (1/7)</vt:lpstr>
      <vt:lpstr>Horizontal topic 2 – Non-DDT tasks of the driver (2/7)</vt:lpstr>
      <vt:lpstr>Horizontal topic 2 – Non-DDT tasks of the driver (3/7)</vt:lpstr>
      <vt:lpstr>Horizontal topic 2 – Non-DDT tasks of the driver (4/7)</vt:lpstr>
      <vt:lpstr>Horizontal topic 2 – Non-DDT tasks of the driver (5/7)</vt:lpstr>
      <vt:lpstr>Horizontal topic 2 – Non-DDT tasks of the driver (6/7)</vt:lpstr>
      <vt:lpstr>Horizontal topic 2 – Non-DDT tasks of the driver (7/7)</vt:lpstr>
      <vt:lpstr>Horizontal topic 3 – Communication with ADS users (1/4)</vt:lpstr>
      <vt:lpstr>Horizontal topic 3 – Communication with ADS users (2/4)</vt:lpstr>
      <vt:lpstr>Horizontal topic 3 – Communication with ADS users (3/4)</vt:lpstr>
      <vt:lpstr>Horizontal topic 3 – Communication with ADS users (4/4)</vt:lpstr>
      <vt:lpstr>Updated provisional planning of ADS-related submissions (Nov-24)</vt:lpstr>
      <vt:lpstr>Summary of guidance requested to WP.29</vt:lpstr>
      <vt:lpstr>Contact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2023-09-24T22:35:53Z</dcterms:created>
  <dcterms:modified xsi:type="dcterms:W3CDTF">2024-11-04T21:12:50Z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ediaServiceImageTags">
    <vt:lpwstr/>
  </property>
  <property fmtid="{D5CDD505-2E9C-101B-9397-08002B2CF9AE}" pid="4" name="gba66df640194346a5267c50f24d4797">
    <vt:lpwstr/>
  </property>
  <property fmtid="{D5CDD505-2E9C-101B-9397-08002B2CF9AE}" pid="5" name="Office_x0020_of_x0020_Origin">
    <vt:lpwstr/>
  </property>
  <property fmtid="{D5CDD505-2E9C-101B-9397-08002B2CF9AE}" pid="6" name="Office of Origin">
    <vt:lpwstr/>
  </property>
</Properties>
</file>