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59" r:id="rId7"/>
    <p:sldId id="257" r:id="rId8"/>
    <p:sldId id="258" r:id="rId9"/>
    <p:sldId id="264"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0" d="100"/>
          <a:sy n="60" d="100"/>
        </p:scale>
        <p:origin x="-884"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295799269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3984917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727219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2365035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41890"/>
            <a:ext cx="10515600" cy="614855"/>
          </a:xfrm>
        </p:spPr>
        <p:txBody>
          <a:body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18587415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182423745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2478312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438740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667090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2425380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2671410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AC5ABA8-3660-4FB3-ADF3-6586E303F86D}" type="datetimeFigureOut">
              <a:rPr lang="zh-CN" altLang="en-US" smtClean="0"/>
              <a:t>2015/10/21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227A8F7-CAE9-4E48-B140-806AFDC9E317}" type="slidenum">
              <a:rPr lang="zh-CN" altLang="en-US" smtClean="0"/>
              <a:t>‹#›</a:t>
            </a:fld>
            <a:endParaRPr lang="zh-CN" altLang="en-US"/>
          </a:p>
        </p:txBody>
      </p:sp>
    </p:spTree>
    <p:extLst>
      <p:ext uri="{BB962C8B-B14F-4D97-AF65-F5344CB8AC3E}">
        <p14:creationId xmlns:p14="http://schemas.microsoft.com/office/powerpoint/2010/main" val="2360486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5ABA8-3660-4FB3-ADF3-6586E303F86D}" type="datetimeFigureOut">
              <a:rPr lang="zh-CN" altLang="en-US" smtClean="0"/>
              <a:t>2015/10/21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27A8F7-CAE9-4E48-B140-806AFDC9E317}" type="slidenum">
              <a:rPr lang="zh-CN" altLang="en-US" smtClean="0"/>
              <a:t>‹#›</a:t>
            </a:fld>
            <a:endParaRPr lang="zh-CN" altLang="en-US"/>
          </a:p>
        </p:txBody>
      </p:sp>
      <p:sp>
        <p:nvSpPr>
          <p:cNvPr id="7" name="Rectangle 10"/>
          <p:cNvSpPr>
            <a:spLocks noChangeArrowheads="1"/>
          </p:cNvSpPr>
          <p:nvPr userDrawn="1"/>
        </p:nvSpPr>
        <p:spPr bwMode="auto">
          <a:xfrm rot="10800000" flipV="1">
            <a:off x="285574" y="821575"/>
            <a:ext cx="11458924" cy="87144"/>
          </a:xfrm>
          <a:prstGeom prst="rect">
            <a:avLst/>
          </a:prstGeom>
          <a:gradFill flip="none" rotWithShape="1">
            <a:gsLst>
              <a:gs pos="100000">
                <a:schemeClr val="bg1"/>
              </a:gs>
              <a:gs pos="53000">
                <a:srgbClr val="627BA6"/>
              </a:gs>
              <a:gs pos="0">
                <a:srgbClr val="000066"/>
              </a:gs>
            </a:gsLst>
            <a:lin ang="0" scaled="0"/>
            <a:tileRect/>
          </a:gradFill>
          <a:ln w="28575" algn="ctr">
            <a:noFill/>
            <a:miter lim="800000"/>
            <a:headEnd/>
            <a:tailEnd/>
          </a:ln>
          <a:effectLst/>
        </p:spPr>
        <p:txBody>
          <a:bodyPr wrap="none" lIns="72214" tIns="36107" rIns="72214" bIns="36107" anchor="ctr"/>
          <a:lstStyle/>
          <a:p>
            <a:pPr algn="l" defTabSz="722137" fontAlgn="auto">
              <a:spcBef>
                <a:spcPts val="0"/>
              </a:spcBef>
              <a:spcAft>
                <a:spcPts val="0"/>
              </a:spcAft>
              <a:defRPr/>
            </a:pPr>
            <a:endParaRPr lang="zh-CN" altLang="en-US" b="0" dirty="0">
              <a:ln>
                <a:solidFill>
                  <a:srgbClr val="002060"/>
                </a:solidFill>
              </a:ln>
              <a:solidFill>
                <a:srgbClr val="002060"/>
              </a:solidFill>
              <a:latin typeface="Calibri"/>
              <a:ea typeface="微软雅黑" pitchFamily="34" charset="-122"/>
              <a:cs typeface="Arial" pitchFamily="34" charset="0"/>
            </a:endParaRPr>
          </a:p>
        </p:txBody>
      </p:sp>
    </p:spTree>
    <p:extLst>
      <p:ext uri="{BB962C8B-B14F-4D97-AF65-F5344CB8AC3E}">
        <p14:creationId xmlns:p14="http://schemas.microsoft.com/office/powerpoint/2010/main" val="219066262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Method of Stating Energy Consumption</a:t>
            </a:r>
            <a:endParaRPr lang="zh-CN" altLang="en-US" dirty="0"/>
          </a:p>
        </p:txBody>
      </p:sp>
      <p:sp>
        <p:nvSpPr>
          <p:cNvPr id="3" name="副标题 2"/>
          <p:cNvSpPr>
            <a:spLocks noGrp="1"/>
          </p:cNvSpPr>
          <p:nvPr>
            <p:ph type="subTitle" idx="1"/>
          </p:nvPr>
        </p:nvSpPr>
        <p:spPr/>
        <p:txBody>
          <a:bodyPr/>
          <a:lstStyle/>
          <a:p>
            <a:r>
              <a:rPr lang="en-US" altLang="zh-CN" dirty="0" smtClean="0"/>
              <a:t>Updated </a:t>
            </a:r>
          </a:p>
          <a:p>
            <a:r>
              <a:rPr lang="en-US" altLang="zh-CN" smtClean="0"/>
              <a:t>2015</a:t>
            </a:r>
            <a:endParaRPr lang="zh-CN" altLang="en-US" dirty="0"/>
          </a:p>
        </p:txBody>
      </p:sp>
    </p:spTree>
    <p:extLst>
      <p:ext uri="{BB962C8B-B14F-4D97-AF65-F5344CB8AC3E}">
        <p14:creationId xmlns:p14="http://schemas.microsoft.com/office/powerpoint/2010/main" val="3422873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Part 1: Literature review</a:t>
            </a:r>
            <a:endParaRPr lang="zh-CN" altLang="en-US" dirty="0"/>
          </a:p>
        </p:txBody>
      </p:sp>
      <p:sp>
        <p:nvSpPr>
          <p:cNvPr id="3" name="内容占位符 2"/>
          <p:cNvSpPr>
            <a:spLocks noGrp="1"/>
          </p:cNvSpPr>
          <p:nvPr>
            <p:ph idx="4294967295"/>
          </p:nvPr>
        </p:nvSpPr>
        <p:spPr>
          <a:xfrm>
            <a:off x="851338" y="1068880"/>
            <a:ext cx="10515600" cy="4351338"/>
          </a:xfrm>
        </p:spPr>
        <p:txBody>
          <a:bodyPr/>
          <a:lstStyle/>
          <a:p>
            <a:pPr marL="514350" indent="-514350">
              <a:buFont typeface="+mj-lt"/>
              <a:buAutoNum type="alphaUcPeriod"/>
            </a:pPr>
            <a:r>
              <a:rPr lang="en-US" altLang="zh-CN" dirty="0" smtClean="0"/>
              <a:t>Many papers are related to the assessment of energy saving and GHG emission reductions of EV in different countries or districts.</a:t>
            </a:r>
          </a:p>
          <a:p>
            <a:pPr marL="514350" indent="-514350">
              <a:buFont typeface="+mj-lt"/>
              <a:buAutoNum type="alphaUcPeriod"/>
            </a:pPr>
            <a:r>
              <a:rPr lang="en-US" altLang="zh-CN" dirty="0"/>
              <a:t>Upstream stage of power supply should be covered for EV assessment.</a:t>
            </a:r>
          </a:p>
          <a:p>
            <a:pPr marL="514350" indent="-514350">
              <a:buFont typeface="+mj-lt"/>
              <a:buAutoNum type="alphaUcPeriod"/>
            </a:pPr>
            <a:r>
              <a:rPr lang="en-US" altLang="zh-CN" dirty="0"/>
              <a:t>The data of electricity mix and upstream emissions factor of different power supplying can be collected in most of countries.</a:t>
            </a:r>
          </a:p>
          <a:p>
            <a:pPr marL="514350" indent="-514350">
              <a:buFont typeface="+mj-lt"/>
              <a:buAutoNum type="alphaUcPeriod"/>
            </a:pPr>
            <a:r>
              <a:rPr lang="en-US" altLang="zh-CN" dirty="0"/>
              <a:t>A standardized method for calculating and stating energy consumption and the associated GHG emissions for electrified vehicles is therefore recommended for consideration. </a:t>
            </a:r>
            <a:endParaRPr lang="zh-CN" altLang="en-US" dirty="0"/>
          </a:p>
        </p:txBody>
      </p:sp>
    </p:spTree>
    <p:extLst>
      <p:ext uri="{BB962C8B-B14F-4D97-AF65-F5344CB8AC3E}">
        <p14:creationId xmlns:p14="http://schemas.microsoft.com/office/powerpoint/2010/main" val="4276324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Part 2: </a:t>
            </a:r>
            <a:r>
              <a:rPr lang="en-US" altLang="zh-CN" dirty="0"/>
              <a:t>Calculation </a:t>
            </a:r>
            <a:r>
              <a:rPr lang="en-US" altLang="zh-CN" dirty="0" smtClean="0"/>
              <a:t>methods suggested</a:t>
            </a:r>
            <a:endParaRPr lang="zh-CN" altLang="en-US" dirty="0"/>
          </a:p>
        </p:txBody>
      </p:sp>
      <p:sp>
        <p:nvSpPr>
          <p:cNvPr id="4" name="内容占位符 3"/>
          <p:cNvSpPr>
            <a:spLocks noGrp="1"/>
          </p:cNvSpPr>
          <p:nvPr>
            <p:ph idx="4294967295"/>
          </p:nvPr>
        </p:nvSpPr>
        <p:spPr>
          <a:xfrm>
            <a:off x="740979" y="1068881"/>
            <a:ext cx="10515600" cy="1217119"/>
          </a:xfrm>
        </p:spPr>
        <p:txBody>
          <a:bodyPr/>
          <a:lstStyle/>
          <a:p>
            <a:r>
              <a:rPr lang="en-US" altLang="zh-CN" dirty="0"/>
              <a:t>The methods are suggested to use EXCEL tools to get Life cycle analysis results.</a:t>
            </a:r>
            <a:endParaRPr lang="zh-CN" altLang="zh-CN" dirty="0"/>
          </a:p>
          <a:p>
            <a:endParaRPr lang="zh-CN" altLang="en-US" dirty="0"/>
          </a:p>
        </p:txBody>
      </p:sp>
      <p:pic>
        <p:nvPicPr>
          <p:cNvPr id="5" name="图片 4"/>
          <p:cNvPicPr/>
          <p:nvPr/>
        </p:nvPicPr>
        <p:blipFill rotWithShape="1">
          <a:blip r:embed="rId2">
            <a:extLst>
              <a:ext uri="{28A0092B-C50C-407E-A947-70E740481C1C}">
                <a14:useLocalDpi xmlns:a14="http://schemas.microsoft.com/office/drawing/2010/main" val="0"/>
              </a:ext>
            </a:extLst>
          </a:blip>
          <a:srcRect t="33908"/>
          <a:stretch/>
        </p:blipFill>
        <p:spPr bwMode="auto">
          <a:xfrm>
            <a:off x="2318109" y="2959507"/>
            <a:ext cx="6853052" cy="3352393"/>
          </a:xfrm>
          <a:prstGeom prst="rect">
            <a:avLst/>
          </a:prstGeom>
          <a:noFill/>
          <a:ln>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601559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normAutofit fontScale="90000"/>
          </a:bodyPr>
          <a:lstStyle/>
          <a:p>
            <a:endParaRPr lang="zh-CN" altLang="en-US"/>
          </a:p>
        </p:txBody>
      </p:sp>
      <p:pic>
        <p:nvPicPr>
          <p:cNvPr id="4" name="图片 3"/>
          <p:cNvPicPr/>
          <p:nvPr/>
        </p:nvPicPr>
        <p:blipFill>
          <a:blip r:embed="rId2"/>
          <a:stretch>
            <a:fillRect/>
          </a:stretch>
        </p:blipFill>
        <p:spPr>
          <a:xfrm>
            <a:off x="528957" y="1400656"/>
            <a:ext cx="5274310" cy="4471307"/>
          </a:xfrm>
          <a:prstGeom prst="rect">
            <a:avLst/>
          </a:prstGeom>
          <a:ln>
            <a:solidFill>
              <a:schemeClr val="tx1"/>
            </a:solidFill>
          </a:ln>
        </p:spPr>
      </p:pic>
      <p:pic>
        <p:nvPicPr>
          <p:cNvPr id="5" name="图片 4"/>
          <p:cNvPicPr/>
          <p:nvPr/>
        </p:nvPicPr>
        <p:blipFill>
          <a:blip r:embed="rId3">
            <a:extLst>
              <a:ext uri="{28A0092B-C50C-407E-A947-70E740481C1C}">
                <a14:useLocalDpi xmlns:a14="http://schemas.microsoft.com/office/drawing/2010/main" val="0"/>
              </a:ext>
            </a:extLst>
          </a:blip>
          <a:srcRect/>
          <a:stretch>
            <a:fillRect/>
          </a:stretch>
        </p:blipFill>
        <p:spPr bwMode="auto">
          <a:xfrm>
            <a:off x="5999590" y="1400656"/>
            <a:ext cx="5274310" cy="4471307"/>
          </a:xfrm>
          <a:prstGeom prst="rect">
            <a:avLst/>
          </a:prstGeom>
          <a:noFill/>
          <a:ln>
            <a:solidFill>
              <a:schemeClr val="tx1"/>
            </a:solidFill>
          </a:ln>
          <a:extLst/>
        </p:spPr>
      </p:pic>
    </p:spTree>
    <p:extLst>
      <p:ext uri="{BB962C8B-B14F-4D97-AF65-F5344CB8AC3E}">
        <p14:creationId xmlns:p14="http://schemas.microsoft.com/office/powerpoint/2010/main" val="7655530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Part 3: </a:t>
            </a:r>
            <a:r>
              <a:rPr lang="en-US" altLang="zh-CN" dirty="0"/>
              <a:t>Stating Methods</a:t>
            </a:r>
            <a:r>
              <a:rPr lang="en-US" altLang="zh-CN" b="1" dirty="0"/>
              <a:t> </a:t>
            </a:r>
            <a:r>
              <a:rPr lang="en-US" altLang="zh-CN" dirty="0"/>
              <a:t>suggested</a:t>
            </a:r>
            <a:endParaRPr lang="zh-CN" altLang="en-US" dirty="0"/>
          </a:p>
        </p:txBody>
      </p:sp>
      <p:sp>
        <p:nvSpPr>
          <p:cNvPr id="3" name="内容占位符 2"/>
          <p:cNvSpPr>
            <a:spLocks noGrp="1"/>
          </p:cNvSpPr>
          <p:nvPr>
            <p:ph idx="4294967295"/>
          </p:nvPr>
        </p:nvSpPr>
        <p:spPr>
          <a:xfrm>
            <a:off x="630621" y="1336894"/>
            <a:ext cx="5499100" cy="1910803"/>
          </a:xfrm>
        </p:spPr>
        <p:txBody>
          <a:bodyPr>
            <a:normAutofit/>
          </a:bodyPr>
          <a:lstStyle/>
          <a:p>
            <a:r>
              <a:rPr lang="en-US" altLang="zh-CN" dirty="0"/>
              <a:t>the life cycle energy consumption per unit distance driven by EV can be calculated based on some data collected for the specific region</a:t>
            </a:r>
            <a:endParaRPr lang="zh-CN" altLang="en-US" dirty="0"/>
          </a:p>
        </p:txBody>
      </p:sp>
      <p:pic>
        <p:nvPicPr>
          <p:cNvPr id="9" name="图片 8"/>
          <p:cNvPicPr/>
          <p:nvPr/>
        </p:nvPicPr>
        <p:blipFill rotWithShape="1">
          <a:blip r:embed="rId2">
            <a:extLst>
              <a:ext uri="{28A0092B-C50C-407E-A947-70E740481C1C}">
                <a14:useLocalDpi xmlns:a14="http://schemas.microsoft.com/office/drawing/2010/main" val="0"/>
              </a:ext>
            </a:extLst>
          </a:blip>
          <a:srcRect t="33479"/>
          <a:stretch/>
        </p:blipFill>
        <p:spPr bwMode="auto">
          <a:xfrm>
            <a:off x="6689090" y="1525766"/>
            <a:ext cx="5274310" cy="4951055"/>
          </a:xfrm>
          <a:prstGeom prst="rect">
            <a:avLst/>
          </a:prstGeom>
          <a:noFill/>
          <a:ln>
            <a:solidFill>
              <a:schemeClr val="accent1"/>
            </a:solidFill>
          </a:ln>
        </p:spPr>
      </p:pic>
      <p:pic>
        <p:nvPicPr>
          <p:cNvPr id="10" name="图片 9"/>
          <p:cNvPicPr/>
          <p:nvPr/>
        </p:nvPicPr>
        <p:blipFill rotWithShape="1">
          <a:blip r:embed="rId2">
            <a:extLst>
              <a:ext uri="{28A0092B-C50C-407E-A947-70E740481C1C}">
                <a14:useLocalDpi xmlns:a14="http://schemas.microsoft.com/office/drawing/2010/main" val="0"/>
              </a:ext>
            </a:extLst>
          </a:blip>
          <a:srcRect b="69081"/>
          <a:stretch/>
        </p:blipFill>
        <p:spPr bwMode="auto">
          <a:xfrm>
            <a:off x="779211" y="4001293"/>
            <a:ext cx="5274310" cy="2301279"/>
          </a:xfrm>
          <a:prstGeom prst="rect">
            <a:avLst/>
          </a:prstGeom>
          <a:noFill/>
          <a:ln>
            <a:solidFill>
              <a:schemeClr val="accent1"/>
            </a:solidFill>
          </a:ln>
        </p:spPr>
      </p:pic>
    </p:spTree>
    <p:extLst>
      <p:ext uri="{BB962C8B-B14F-4D97-AF65-F5344CB8AC3E}">
        <p14:creationId xmlns:p14="http://schemas.microsoft.com/office/powerpoint/2010/main" val="30074835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fontScale="90000"/>
          </a:bodyPr>
          <a:lstStyle/>
          <a:p>
            <a:endParaRPr lang="zh-CN" altLang="en-US"/>
          </a:p>
        </p:txBody>
      </p:sp>
      <p:sp>
        <p:nvSpPr>
          <p:cNvPr id="3" name="内容占位符 2"/>
          <p:cNvSpPr>
            <a:spLocks noGrp="1"/>
          </p:cNvSpPr>
          <p:nvPr>
            <p:ph idx="4294967295"/>
          </p:nvPr>
        </p:nvSpPr>
        <p:spPr>
          <a:xfrm>
            <a:off x="804042" y="1084646"/>
            <a:ext cx="10515600" cy="5379216"/>
          </a:xfrm>
        </p:spPr>
        <p:txBody>
          <a:bodyPr>
            <a:normAutofit fontScale="92500" lnSpcReduction="20000"/>
          </a:bodyPr>
          <a:lstStyle/>
          <a:p>
            <a:pPr>
              <a:lnSpc>
                <a:spcPct val="150000"/>
              </a:lnSpc>
            </a:pPr>
            <a:r>
              <a:rPr lang="en-US" altLang="zh-CN" dirty="0"/>
              <a:t>Based on the data input in to the input cell (the Yellow Cell), the results will be showed in the output cell (the Green Cell) with the formula in Cell D52 and Cell D56:</a:t>
            </a:r>
            <a:endParaRPr lang="zh-CN" altLang="zh-CN" dirty="0"/>
          </a:p>
          <a:p>
            <a:pPr lvl="1">
              <a:lnSpc>
                <a:spcPct val="150000"/>
              </a:lnSpc>
            </a:pPr>
            <a:r>
              <a:rPr lang="en-US" altLang="zh-CN" dirty="0" smtClean="0"/>
              <a:t>Energy consumption</a:t>
            </a:r>
          </a:p>
          <a:p>
            <a:pPr lvl="2">
              <a:lnSpc>
                <a:spcPct val="150000"/>
              </a:lnSpc>
            </a:pPr>
            <a:r>
              <a:rPr lang="en-US" altLang="zh-CN" dirty="0" smtClean="0"/>
              <a:t>D52=3.6*D47/D43</a:t>
            </a:r>
            <a:r>
              <a:rPr lang="en-US" altLang="zh-CN" dirty="0"/>
              <a:t>/(1-D38/100)*(D27/100/(D12/100)*D7+D28/100/(D13/100)*D8+D29/100/(D14/100)*D9+D30/100*D19+D31/100*D20+D32/100*D21+D33/100*D22*+D34/100*D23)</a:t>
            </a:r>
          </a:p>
          <a:p>
            <a:pPr lvl="1">
              <a:lnSpc>
                <a:spcPct val="150000"/>
              </a:lnSpc>
            </a:pPr>
            <a:r>
              <a:rPr lang="en-US" altLang="zh-CN" dirty="0"/>
              <a:t>GHG </a:t>
            </a:r>
            <a:r>
              <a:rPr lang="en-US" altLang="zh-CN" dirty="0" smtClean="0"/>
              <a:t>emissions</a:t>
            </a:r>
          </a:p>
          <a:p>
            <a:pPr lvl="2">
              <a:lnSpc>
                <a:spcPct val="150000"/>
              </a:lnSpc>
            </a:pPr>
            <a:r>
              <a:rPr lang="en-US" altLang="zh-CN" dirty="0" smtClean="0"/>
              <a:t>D56=3.6*D47/D43</a:t>
            </a:r>
            <a:r>
              <a:rPr lang="en-US" altLang="zh-CN" dirty="0"/>
              <a:t>/(1-D38/100)*(D27/100/(D12/100)*F7+D28/100/(D13/100)*F8+D29/100/(D14/100)*F9+D30/100*F19+D31/100*F20+D32/100*F21+D33/100*F22*+D34/100*F23)</a:t>
            </a:r>
            <a:endParaRPr lang="zh-CN" altLang="en-US" dirty="0"/>
          </a:p>
        </p:txBody>
      </p:sp>
    </p:spTree>
    <p:extLst>
      <p:ext uri="{BB962C8B-B14F-4D97-AF65-F5344CB8AC3E}">
        <p14:creationId xmlns:p14="http://schemas.microsoft.com/office/powerpoint/2010/main" val="13873141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Part 4: DATA to collect</a:t>
            </a:r>
            <a:endParaRPr lang="zh-CN" altLang="en-US" dirty="0"/>
          </a:p>
        </p:txBody>
      </p:sp>
      <p:sp>
        <p:nvSpPr>
          <p:cNvPr id="3" name="内容占位符 2"/>
          <p:cNvSpPr>
            <a:spLocks noGrp="1"/>
          </p:cNvSpPr>
          <p:nvPr>
            <p:ph idx="4294967295"/>
          </p:nvPr>
        </p:nvSpPr>
        <p:spPr>
          <a:xfrm>
            <a:off x="725214" y="958517"/>
            <a:ext cx="10515600" cy="5237326"/>
          </a:xfrm>
        </p:spPr>
        <p:txBody>
          <a:bodyPr>
            <a:noAutofit/>
          </a:bodyPr>
          <a:lstStyle/>
          <a:p>
            <a:pPr marL="0" indent="0">
              <a:buNone/>
            </a:pPr>
            <a:r>
              <a:rPr lang="en-US" altLang="zh-CN" sz="2400" dirty="0" smtClean="0"/>
              <a:t>The </a:t>
            </a:r>
            <a:r>
              <a:rPr lang="en-US" altLang="zh-CN" sz="2400" dirty="0"/>
              <a:t>following data were encouraged to submit for the calculation mentioned above,</a:t>
            </a:r>
            <a:endParaRPr lang="zh-CN" altLang="zh-CN" sz="2400" dirty="0"/>
          </a:p>
          <a:p>
            <a:pPr marL="514350" indent="-514350">
              <a:buFont typeface="+mj-lt"/>
              <a:buAutoNum type="arabicPeriod"/>
            </a:pPr>
            <a:r>
              <a:rPr lang="en-US" altLang="zh-CN" sz="2400" dirty="0" smtClean="0"/>
              <a:t>Data on electricity chains</a:t>
            </a:r>
          </a:p>
          <a:p>
            <a:pPr lvl="1"/>
            <a:r>
              <a:rPr lang="en-US" altLang="zh-CN" sz="2000" dirty="0"/>
              <a:t>Life cycle energy consumption and GHG emissions situation for </a:t>
            </a:r>
            <a:r>
              <a:rPr lang="en-US" altLang="zh-CN" sz="2000" dirty="0" smtClean="0"/>
              <a:t>fossil fuel </a:t>
            </a:r>
            <a:r>
              <a:rPr lang="en-US" altLang="zh-CN" sz="2000" dirty="0"/>
              <a:t>production and distribution stages of power generation</a:t>
            </a:r>
          </a:p>
          <a:p>
            <a:pPr lvl="2"/>
            <a:r>
              <a:rPr lang="en-US" altLang="zh-CN" sz="1600" dirty="0"/>
              <a:t>MJ/MJ fuel obtained</a:t>
            </a:r>
          </a:p>
          <a:p>
            <a:pPr lvl="2"/>
            <a:r>
              <a:rPr lang="en-US" altLang="zh-CN" sz="1600" dirty="0"/>
              <a:t>g CO2,e /MJ fuel obtained</a:t>
            </a:r>
          </a:p>
          <a:p>
            <a:pPr lvl="1"/>
            <a:r>
              <a:rPr lang="en-US" altLang="zh-CN" sz="2000" dirty="0"/>
              <a:t>Electricity generation efficiency  (%, by type)</a:t>
            </a:r>
          </a:p>
          <a:p>
            <a:pPr lvl="1"/>
            <a:r>
              <a:rPr lang="en-US" altLang="zh-CN" sz="2000" dirty="0"/>
              <a:t>Life cycle energy consumption and GHG emissions situation for </a:t>
            </a:r>
            <a:r>
              <a:rPr lang="en-US" altLang="zh-CN" sz="2000" dirty="0" smtClean="0"/>
              <a:t>non fossil fuel power </a:t>
            </a:r>
            <a:r>
              <a:rPr lang="en-US" altLang="zh-CN" sz="2000" dirty="0"/>
              <a:t>generation and </a:t>
            </a:r>
            <a:r>
              <a:rPr lang="en-US" altLang="zh-CN" sz="2000" dirty="0" smtClean="0"/>
              <a:t>supplying</a:t>
            </a:r>
          </a:p>
          <a:p>
            <a:pPr lvl="2"/>
            <a:r>
              <a:rPr lang="en-US" altLang="zh-CN" sz="1400" dirty="0" smtClean="0"/>
              <a:t>MJ/MJ </a:t>
            </a:r>
            <a:r>
              <a:rPr lang="en-US" altLang="zh-CN" sz="1400" dirty="0"/>
              <a:t>power </a:t>
            </a:r>
            <a:r>
              <a:rPr lang="en-US" altLang="zh-CN" sz="1400" dirty="0" smtClean="0"/>
              <a:t>supplying</a:t>
            </a:r>
          </a:p>
          <a:p>
            <a:pPr lvl="2"/>
            <a:r>
              <a:rPr lang="en-US" altLang="zh-CN" sz="1400" dirty="0" smtClean="0"/>
              <a:t>g </a:t>
            </a:r>
            <a:r>
              <a:rPr lang="en-US" altLang="zh-CN" sz="1400" dirty="0"/>
              <a:t>CO2,e /MJ power </a:t>
            </a:r>
            <a:r>
              <a:rPr lang="en-US" altLang="zh-CN" sz="1400" dirty="0" smtClean="0"/>
              <a:t>supplying</a:t>
            </a:r>
            <a:endParaRPr lang="en-US" altLang="zh-CN" sz="1400" dirty="0"/>
          </a:p>
          <a:p>
            <a:pPr lvl="1"/>
            <a:r>
              <a:rPr lang="en-US" altLang="zh-CN" sz="2000" dirty="0" smtClean="0"/>
              <a:t>Composition of regional electrical grids (%)(Coal, </a:t>
            </a:r>
            <a:r>
              <a:rPr lang="en-US" altLang="zh-CN" sz="2000" dirty="0"/>
              <a:t>O</a:t>
            </a:r>
            <a:r>
              <a:rPr lang="en-US" altLang="zh-CN" sz="2000" dirty="0" smtClean="0"/>
              <a:t>il, Gas, Hydro, Nuclear, PV, Wind and others)</a:t>
            </a:r>
          </a:p>
          <a:p>
            <a:pPr lvl="1"/>
            <a:r>
              <a:rPr lang="en-US" altLang="zh-CN" sz="2000" dirty="0" smtClean="0"/>
              <a:t>Electricity transmission loss (%)</a:t>
            </a:r>
          </a:p>
          <a:p>
            <a:pPr marL="514350" indent="-514350">
              <a:buFont typeface="+mj-lt"/>
              <a:buAutoNum type="arabicPeriod"/>
            </a:pPr>
            <a:r>
              <a:rPr lang="en-US" altLang="zh-CN" sz="2400" dirty="0" smtClean="0"/>
              <a:t>Data on EV charging and running</a:t>
            </a:r>
          </a:p>
          <a:p>
            <a:pPr lvl="1"/>
            <a:r>
              <a:rPr lang="en-US" altLang="zh-CN" sz="2000" dirty="0" smtClean="0"/>
              <a:t>Charging efficiency (%)</a:t>
            </a:r>
          </a:p>
          <a:p>
            <a:pPr lvl="1"/>
            <a:r>
              <a:rPr lang="en-US" altLang="zh-CN" sz="2000" dirty="0" smtClean="0"/>
              <a:t>Energy consumption for EV running </a:t>
            </a:r>
            <a:r>
              <a:rPr lang="en-US" altLang="zh-CN" sz="2000" dirty="0"/>
              <a:t>(kWh /100 km)</a:t>
            </a:r>
            <a:endParaRPr lang="zh-CN" altLang="en-US" sz="2000" dirty="0"/>
          </a:p>
        </p:txBody>
      </p:sp>
    </p:spTree>
    <p:extLst>
      <p:ext uri="{BB962C8B-B14F-4D97-AF65-F5344CB8AC3E}">
        <p14:creationId xmlns:p14="http://schemas.microsoft.com/office/powerpoint/2010/main" val="456871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Part 5: Stating Methods Suggested</a:t>
            </a:r>
            <a:endParaRPr lang="zh-CN" altLang="en-US" dirty="0"/>
          </a:p>
        </p:txBody>
      </p:sp>
      <p:sp>
        <p:nvSpPr>
          <p:cNvPr id="3" name="内容占位符 2"/>
          <p:cNvSpPr>
            <a:spLocks noGrp="1"/>
          </p:cNvSpPr>
          <p:nvPr>
            <p:ph idx="4294967295"/>
          </p:nvPr>
        </p:nvSpPr>
        <p:spPr>
          <a:xfrm>
            <a:off x="1024759" y="990049"/>
            <a:ext cx="10515600" cy="4922016"/>
          </a:xfrm>
        </p:spPr>
        <p:txBody>
          <a:bodyPr>
            <a:noAutofit/>
          </a:bodyPr>
          <a:lstStyle/>
          <a:p>
            <a:pPr marL="0" indent="0">
              <a:lnSpc>
                <a:spcPct val="120000"/>
              </a:lnSpc>
              <a:buNone/>
            </a:pPr>
            <a:r>
              <a:rPr lang="en-US" altLang="zh-CN" dirty="0" smtClean="0"/>
              <a:t>About </a:t>
            </a:r>
            <a:r>
              <a:rPr lang="en-US" altLang="zh-CN" dirty="0"/>
              <a:t>the stating methods, some rules are suggested. </a:t>
            </a:r>
            <a:endParaRPr lang="zh-CN" altLang="zh-CN" dirty="0"/>
          </a:p>
          <a:p>
            <a:pPr marL="514350" indent="-514350">
              <a:lnSpc>
                <a:spcPct val="120000"/>
              </a:lnSpc>
              <a:buFont typeface="+mj-lt"/>
              <a:buAutoNum type="arabicPeriod"/>
            </a:pPr>
            <a:r>
              <a:rPr lang="en-US" altLang="zh-CN" dirty="0" smtClean="0"/>
              <a:t>Labelling together</a:t>
            </a:r>
          </a:p>
          <a:p>
            <a:pPr lvl="1">
              <a:lnSpc>
                <a:spcPct val="120000"/>
              </a:lnSpc>
            </a:pPr>
            <a:r>
              <a:rPr lang="en-US" altLang="zh-CN" dirty="0" smtClean="0">
                <a:solidFill>
                  <a:srgbClr val="FF0000"/>
                </a:solidFill>
              </a:rPr>
              <a:t>**</a:t>
            </a:r>
            <a:r>
              <a:rPr lang="en-US" altLang="zh-CN" dirty="0" smtClean="0"/>
              <a:t> kWh /100 km</a:t>
            </a:r>
          </a:p>
          <a:p>
            <a:pPr lvl="1">
              <a:lnSpc>
                <a:spcPct val="120000"/>
              </a:lnSpc>
            </a:pPr>
            <a:r>
              <a:rPr lang="en-US" altLang="zh-CN" dirty="0" smtClean="0">
                <a:solidFill>
                  <a:srgbClr val="FF0000"/>
                </a:solidFill>
              </a:rPr>
              <a:t>**</a:t>
            </a:r>
            <a:r>
              <a:rPr lang="en-US" altLang="zh-CN" dirty="0" smtClean="0"/>
              <a:t> Liter </a:t>
            </a:r>
            <a:r>
              <a:rPr lang="en-US" altLang="zh-CN" dirty="0"/>
              <a:t>(</a:t>
            </a:r>
            <a:r>
              <a:rPr lang="en-US" altLang="zh-CN" dirty="0" smtClean="0"/>
              <a:t>gasoline equivalent)/ 100 km</a:t>
            </a:r>
          </a:p>
          <a:p>
            <a:pPr marL="514350" indent="-514350">
              <a:lnSpc>
                <a:spcPct val="120000"/>
              </a:lnSpc>
              <a:buFont typeface="+mj-lt"/>
              <a:buAutoNum type="arabicPeriod"/>
            </a:pPr>
            <a:r>
              <a:rPr lang="en-US" altLang="zh-CN" dirty="0" smtClean="0"/>
              <a:t>Considering energy consumption by upstream and operation stages </a:t>
            </a:r>
          </a:p>
          <a:p>
            <a:pPr lvl="1">
              <a:lnSpc>
                <a:spcPct val="120000"/>
              </a:lnSpc>
            </a:pPr>
            <a:r>
              <a:rPr lang="en-US" altLang="zh-CN" dirty="0" smtClean="0"/>
              <a:t>Upstream (percentile)</a:t>
            </a:r>
          </a:p>
          <a:p>
            <a:pPr lvl="1">
              <a:lnSpc>
                <a:spcPct val="120000"/>
              </a:lnSpc>
            </a:pPr>
            <a:r>
              <a:rPr lang="en-US" altLang="zh-CN" dirty="0" smtClean="0"/>
              <a:t>Operation (percentile)</a:t>
            </a:r>
          </a:p>
          <a:p>
            <a:pPr marL="514350" indent="-514350">
              <a:lnSpc>
                <a:spcPct val="120000"/>
              </a:lnSpc>
              <a:buFont typeface="+mj-lt"/>
              <a:buAutoNum type="arabicPeriod"/>
            </a:pPr>
            <a:r>
              <a:rPr lang="en-US" altLang="zh-CN" dirty="0" smtClean="0"/>
              <a:t>Comparing GHG emissions to conventional gasoline vehicle</a:t>
            </a:r>
          </a:p>
          <a:p>
            <a:pPr lvl="1">
              <a:lnSpc>
                <a:spcPct val="120000"/>
              </a:lnSpc>
            </a:pPr>
            <a:r>
              <a:rPr lang="en-US" altLang="zh-CN" dirty="0" smtClean="0"/>
              <a:t>Total</a:t>
            </a:r>
          </a:p>
          <a:p>
            <a:pPr lvl="1">
              <a:lnSpc>
                <a:spcPct val="120000"/>
              </a:lnSpc>
            </a:pPr>
            <a:r>
              <a:rPr lang="en-US" altLang="zh-CN" dirty="0" smtClean="0"/>
              <a:t>By stages</a:t>
            </a:r>
          </a:p>
          <a:p>
            <a:pPr>
              <a:lnSpc>
                <a:spcPct val="120000"/>
              </a:lnSpc>
            </a:pPr>
            <a:endParaRPr lang="zh-CN" altLang="en-US" dirty="0"/>
          </a:p>
        </p:txBody>
      </p:sp>
    </p:spTree>
    <p:extLst>
      <p:ext uri="{BB962C8B-B14F-4D97-AF65-F5344CB8AC3E}">
        <p14:creationId xmlns:p14="http://schemas.microsoft.com/office/powerpoint/2010/main" val="16099154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141890"/>
            <a:ext cx="10481441" cy="614855"/>
          </a:xfrm>
        </p:spPr>
        <p:txBody>
          <a:bodyPr>
            <a:noAutofit/>
          </a:bodyPr>
          <a:lstStyle/>
          <a:p>
            <a:r>
              <a:rPr lang="en-US" altLang="zh-CN" sz="2800" dirty="0"/>
              <a:t>Part </a:t>
            </a:r>
            <a:r>
              <a:rPr lang="en-US" altLang="zh-CN" sz="2800" dirty="0" smtClean="0"/>
              <a:t>6: </a:t>
            </a:r>
            <a:r>
              <a:rPr lang="en-US" altLang="zh-CN" sz="2800" dirty="0"/>
              <a:t>Supports are welcomed from contracting parties</a:t>
            </a:r>
            <a:endParaRPr lang="zh-CN" altLang="zh-CN" sz="2800" b="1" dirty="0"/>
          </a:p>
        </p:txBody>
      </p:sp>
      <p:sp>
        <p:nvSpPr>
          <p:cNvPr id="3" name="内容占位符 2"/>
          <p:cNvSpPr>
            <a:spLocks noGrp="1"/>
          </p:cNvSpPr>
          <p:nvPr>
            <p:ph idx="4294967295"/>
          </p:nvPr>
        </p:nvSpPr>
        <p:spPr>
          <a:xfrm>
            <a:off x="1008993" y="1292772"/>
            <a:ext cx="10515600" cy="4884191"/>
          </a:xfrm>
        </p:spPr>
        <p:txBody>
          <a:bodyPr/>
          <a:lstStyle/>
          <a:p>
            <a:pPr>
              <a:lnSpc>
                <a:spcPct val="150000"/>
              </a:lnSpc>
            </a:pPr>
            <a:r>
              <a:rPr lang="en-US" altLang="zh-CN" dirty="0"/>
              <a:t> </a:t>
            </a:r>
            <a:r>
              <a:rPr lang="en-US" altLang="zh-CN" dirty="0" smtClean="0"/>
              <a:t>The </a:t>
            </a:r>
            <a:r>
              <a:rPr lang="en-US" altLang="zh-CN" dirty="0"/>
              <a:t>data listed in Part 4 should be collected with clear sources such as statistical book or formal report;</a:t>
            </a:r>
            <a:endParaRPr lang="zh-CN" altLang="zh-CN" dirty="0"/>
          </a:p>
          <a:p>
            <a:pPr lvl="0">
              <a:lnSpc>
                <a:spcPct val="150000"/>
              </a:lnSpc>
            </a:pPr>
            <a:r>
              <a:rPr lang="en-US" altLang="zh-CN" dirty="0"/>
              <a:t>The data format please see the EXCEL Sheet;</a:t>
            </a:r>
            <a:endParaRPr lang="zh-CN" altLang="zh-CN" dirty="0"/>
          </a:p>
          <a:p>
            <a:pPr lvl="0">
              <a:lnSpc>
                <a:spcPct val="150000"/>
              </a:lnSpc>
            </a:pPr>
            <a:r>
              <a:rPr lang="en-US" altLang="zh-CN" dirty="0"/>
              <a:t>Modifications suggestion for our suggested methods, with the presentation about the experiences of current calculation and labelling methods in EU, US and other specific regions.  </a:t>
            </a:r>
            <a:endParaRPr lang="zh-CN" altLang="zh-CN" dirty="0"/>
          </a:p>
          <a:p>
            <a:pPr>
              <a:lnSpc>
                <a:spcPct val="150000"/>
              </a:lnSpc>
            </a:pPr>
            <a:endParaRPr lang="zh-CN" altLang="en-US" dirty="0"/>
          </a:p>
        </p:txBody>
      </p:sp>
    </p:spTree>
    <p:extLst>
      <p:ext uri="{BB962C8B-B14F-4D97-AF65-F5344CB8AC3E}">
        <p14:creationId xmlns:p14="http://schemas.microsoft.com/office/powerpoint/2010/main" val="18346447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304</TotalTime>
  <Words>417</Words>
  <Application>Microsoft Office PowerPoint</Application>
  <PresentationFormat>Custom</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主题</vt:lpstr>
      <vt:lpstr>Method of Stating Energy Consumption</vt:lpstr>
      <vt:lpstr>Part 1: Literature review</vt:lpstr>
      <vt:lpstr>Part 2: Calculation methods suggested</vt:lpstr>
      <vt:lpstr>PowerPoint Presentation</vt:lpstr>
      <vt:lpstr>Part 3: Stating Methods suggested</vt:lpstr>
      <vt:lpstr>PowerPoint Presentation</vt:lpstr>
      <vt:lpstr>Part 4: DATA to collect</vt:lpstr>
      <vt:lpstr>Part 5: Stating Methods Suggested</vt:lpstr>
      <vt:lpstr>Part 6: Supports are welcomed from contracting parties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Method of Stating Energy Consumption</dc:title>
  <dc:creator>Xunmin OU</dc:creator>
  <cp:lastModifiedBy>EMarchington</cp:lastModifiedBy>
  <cp:revision>44</cp:revision>
  <dcterms:created xsi:type="dcterms:W3CDTF">2015-01-09T07:21:44Z</dcterms:created>
  <dcterms:modified xsi:type="dcterms:W3CDTF">2015-10-21T20:11:19Z</dcterms:modified>
</cp:coreProperties>
</file>