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6"/>
  </p:notesMasterIdLst>
  <p:sldIdLst>
    <p:sldId id="334" r:id="rId2"/>
    <p:sldId id="344" r:id="rId3"/>
    <p:sldId id="345" r:id="rId4"/>
    <p:sldId id="346" r:id="rId5"/>
  </p:sldIdLst>
  <p:sldSz cx="12195175" cy="6858000"/>
  <p:notesSz cx="6858000" cy="9144000"/>
  <p:embeddedFontLst>
    <p:embeddedFont>
      <p:font typeface="BMW Group Condensed" panose="020B0604020202020204" charset="0"/>
      <p:regular r:id="rId7"/>
      <p:bold r:id="rId8"/>
      <p:italic r:id="rId9"/>
      <p:boldItalic r:id="rId10"/>
    </p:embeddedFont>
    <p:embeddedFont>
      <p:font typeface="BMWTypeCondensedRegular" panose="020B0604020202020204" charset="0"/>
      <p:regular r:id="rId11"/>
      <p:bold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5F97"/>
    <a:srgbClr val="9A785B"/>
    <a:srgbClr val="92A2BD"/>
    <a:srgbClr val="AEA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00" autoAdjust="0"/>
  </p:normalViewPr>
  <p:slideViewPr>
    <p:cSldViewPr snapToGrid="0" showGuides="1">
      <p:cViewPr>
        <p:scale>
          <a:sx n="100" d="100"/>
          <a:sy n="100" d="100"/>
        </p:scale>
        <p:origin x="-348" y="-270"/>
      </p:cViewPr>
      <p:guideLst>
        <p:guide orient="horz" pos="1072"/>
        <p:guide orient="horz" pos="254"/>
        <p:guide orient="horz" pos="4111"/>
        <p:guide orient="horz" pos="1242"/>
        <p:guide orient="horz" pos="3940"/>
        <p:guide pos="7388"/>
        <p:guide pos="3842"/>
        <p:guide pos="29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3DC7E-545F-4537-850F-CC5C2B410559}" type="datetimeFigureOut">
              <a:rPr lang="de-DE" smtClean="0"/>
              <a:pPr/>
              <a:t>17.09.2015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A725A-9256-4EC5-8CDB-4CC5D97770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301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Headline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6"/>
          <p:cNvSpPr>
            <a:spLocks noGrp="1"/>
          </p:cNvSpPr>
          <p:nvPr>
            <p:ph type="pic" sz="quarter" idx="19" hasCustomPrompt="1"/>
          </p:nvPr>
        </p:nvSpPr>
        <p:spPr>
          <a:xfrm>
            <a:off x="-3500" y="-392"/>
            <a:ext cx="12209455" cy="3719344"/>
          </a:xfrm>
          <a:custGeom>
            <a:avLst/>
            <a:gdLst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0 w 9144000"/>
              <a:gd name="connsiteY3" fmla="*/ 3795713 h 3795713"/>
              <a:gd name="connsiteX4" fmla="*/ 0 w 9144000"/>
              <a:gd name="connsiteY4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0 w 9144000"/>
              <a:gd name="connsiteY4" fmla="*/ 3795713 h 3795713"/>
              <a:gd name="connsiteX5" fmla="*/ 0 w 9144000"/>
              <a:gd name="connsiteY5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242422 w 9144000"/>
              <a:gd name="connsiteY4" fmla="*/ 3787609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576113 w 9144000"/>
              <a:gd name="connsiteY4" fmla="*/ 3527591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4334 w 9148334"/>
              <a:gd name="connsiteY0" fmla="*/ 0 h 3795713"/>
              <a:gd name="connsiteX1" fmla="*/ 9148334 w 9148334"/>
              <a:gd name="connsiteY1" fmla="*/ 0 h 3795713"/>
              <a:gd name="connsiteX2" fmla="*/ 9148334 w 9148334"/>
              <a:gd name="connsiteY2" fmla="*/ 3795713 h 3795713"/>
              <a:gd name="connsiteX3" fmla="*/ 4576113 w 9148334"/>
              <a:gd name="connsiteY3" fmla="*/ 3791943 h 3795713"/>
              <a:gd name="connsiteX4" fmla="*/ 4580447 w 9148334"/>
              <a:gd name="connsiteY4" fmla="*/ 3527591 h 3795713"/>
              <a:gd name="connsiteX5" fmla="*/ 0 w 9148334"/>
              <a:gd name="connsiteY5" fmla="*/ 3527027 h 3795713"/>
              <a:gd name="connsiteX6" fmla="*/ 4334 w 9148334"/>
              <a:gd name="connsiteY6" fmla="*/ 0 h 3795713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7591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2829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53096"/>
              <a:gd name="connsiteY0" fmla="*/ 0 h 3836195"/>
              <a:gd name="connsiteX1" fmla="*/ 9148334 w 9153096"/>
              <a:gd name="connsiteY1" fmla="*/ 0 h 3836195"/>
              <a:gd name="connsiteX2" fmla="*/ 9153096 w 9153096"/>
              <a:gd name="connsiteY2" fmla="*/ 3836195 h 3836195"/>
              <a:gd name="connsiteX3" fmla="*/ 4580875 w 9153096"/>
              <a:gd name="connsiteY3" fmla="*/ 3834806 h 3836195"/>
              <a:gd name="connsiteX4" fmla="*/ 4580447 w 9153096"/>
              <a:gd name="connsiteY4" fmla="*/ 3522829 h 3836195"/>
              <a:gd name="connsiteX5" fmla="*/ 0 w 9153096"/>
              <a:gd name="connsiteY5" fmla="*/ 3527027 h 3836195"/>
              <a:gd name="connsiteX6" fmla="*/ 4334 w 9153096"/>
              <a:gd name="connsiteY6" fmla="*/ 0 h 3836195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836195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983832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0447 w 9153096"/>
              <a:gd name="connsiteY4" fmla="*/ 3522829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443375 h 3984825"/>
              <a:gd name="connsiteX6" fmla="*/ 4334 w 9153096"/>
              <a:gd name="connsiteY6" fmla="*/ 0 h 3984825"/>
              <a:gd name="connsiteX0" fmla="*/ 142 w 9148904"/>
              <a:gd name="connsiteY0" fmla="*/ 0 h 3984825"/>
              <a:gd name="connsiteX1" fmla="*/ 9144142 w 9148904"/>
              <a:gd name="connsiteY1" fmla="*/ 0 h 3984825"/>
              <a:gd name="connsiteX2" fmla="*/ 9148904 w 9148904"/>
              <a:gd name="connsiteY2" fmla="*/ 3983832 h 3984825"/>
              <a:gd name="connsiteX3" fmla="*/ 4576683 w 9148904"/>
              <a:gd name="connsiteY3" fmla="*/ 3984825 h 3984825"/>
              <a:gd name="connsiteX4" fmla="*/ 4579139 w 9148904"/>
              <a:gd name="connsiteY4" fmla="*/ 3442062 h 3984825"/>
              <a:gd name="connsiteX5" fmla="*/ 7346 w 9148904"/>
              <a:gd name="connsiteY5" fmla="*/ 3443375 h 3984825"/>
              <a:gd name="connsiteX6" fmla="*/ 142 w 9148904"/>
              <a:gd name="connsiteY6" fmla="*/ 0 h 3984825"/>
              <a:gd name="connsiteX0" fmla="*/ 15872 w 9141558"/>
              <a:gd name="connsiteY0" fmla="*/ 17308 h 3984825"/>
              <a:gd name="connsiteX1" fmla="*/ 9136796 w 9141558"/>
              <a:gd name="connsiteY1" fmla="*/ 0 h 3984825"/>
              <a:gd name="connsiteX2" fmla="*/ 9141558 w 9141558"/>
              <a:gd name="connsiteY2" fmla="*/ 3983832 h 3984825"/>
              <a:gd name="connsiteX3" fmla="*/ 4569337 w 9141558"/>
              <a:gd name="connsiteY3" fmla="*/ 3984825 h 3984825"/>
              <a:gd name="connsiteX4" fmla="*/ 4571793 w 9141558"/>
              <a:gd name="connsiteY4" fmla="*/ 3442062 h 3984825"/>
              <a:gd name="connsiteX5" fmla="*/ 0 w 9141558"/>
              <a:gd name="connsiteY5" fmla="*/ 3443375 h 3984825"/>
              <a:gd name="connsiteX6" fmla="*/ 15872 w 9141558"/>
              <a:gd name="connsiteY6" fmla="*/ 17308 h 3984825"/>
              <a:gd name="connsiteX0" fmla="*/ 192 w 9146070"/>
              <a:gd name="connsiteY0" fmla="*/ 1 h 3984825"/>
              <a:gd name="connsiteX1" fmla="*/ 9141308 w 9146070"/>
              <a:gd name="connsiteY1" fmla="*/ 0 h 3984825"/>
              <a:gd name="connsiteX2" fmla="*/ 9146070 w 9146070"/>
              <a:gd name="connsiteY2" fmla="*/ 3983832 h 3984825"/>
              <a:gd name="connsiteX3" fmla="*/ 4573849 w 9146070"/>
              <a:gd name="connsiteY3" fmla="*/ 3984825 h 3984825"/>
              <a:gd name="connsiteX4" fmla="*/ 4576305 w 9146070"/>
              <a:gd name="connsiteY4" fmla="*/ 3442062 h 3984825"/>
              <a:gd name="connsiteX5" fmla="*/ 4512 w 9146070"/>
              <a:gd name="connsiteY5" fmla="*/ 3443375 h 3984825"/>
              <a:gd name="connsiteX6" fmla="*/ 192 w 9146070"/>
              <a:gd name="connsiteY6" fmla="*/ 1 h 3984825"/>
              <a:gd name="connsiteX0" fmla="*/ 299 w 9146177"/>
              <a:gd name="connsiteY0" fmla="*/ 1 h 3984825"/>
              <a:gd name="connsiteX1" fmla="*/ 9141415 w 9146177"/>
              <a:gd name="connsiteY1" fmla="*/ 0 h 3984825"/>
              <a:gd name="connsiteX2" fmla="*/ 9146177 w 9146177"/>
              <a:gd name="connsiteY2" fmla="*/ 3983832 h 3984825"/>
              <a:gd name="connsiteX3" fmla="*/ 4573956 w 9146177"/>
              <a:gd name="connsiteY3" fmla="*/ 3984825 h 3984825"/>
              <a:gd name="connsiteX4" fmla="*/ 4576412 w 9146177"/>
              <a:gd name="connsiteY4" fmla="*/ 3442062 h 3984825"/>
              <a:gd name="connsiteX5" fmla="*/ 1734 w 9146177"/>
              <a:gd name="connsiteY5" fmla="*/ 3443375 h 3984825"/>
              <a:gd name="connsiteX6" fmla="*/ 299 w 9146177"/>
              <a:gd name="connsiteY6" fmla="*/ 1 h 3984825"/>
              <a:gd name="connsiteX0" fmla="*/ 299 w 9147550"/>
              <a:gd name="connsiteY0" fmla="*/ 2885 h 3987709"/>
              <a:gd name="connsiteX1" fmla="*/ 9147184 w 9147550"/>
              <a:gd name="connsiteY1" fmla="*/ 0 h 3987709"/>
              <a:gd name="connsiteX2" fmla="*/ 9146177 w 9147550"/>
              <a:gd name="connsiteY2" fmla="*/ 3986716 h 3987709"/>
              <a:gd name="connsiteX3" fmla="*/ 4573956 w 9147550"/>
              <a:gd name="connsiteY3" fmla="*/ 3987709 h 3987709"/>
              <a:gd name="connsiteX4" fmla="*/ 4576412 w 9147550"/>
              <a:gd name="connsiteY4" fmla="*/ 3444946 h 3987709"/>
              <a:gd name="connsiteX5" fmla="*/ 1734 w 9147550"/>
              <a:gd name="connsiteY5" fmla="*/ 3446259 h 3987709"/>
              <a:gd name="connsiteX6" fmla="*/ 299 w 9147550"/>
              <a:gd name="connsiteY6" fmla="*/ 2885 h 398770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53063"/>
              <a:gd name="connsiteX1" fmla="*/ 9147184 w 9147550"/>
              <a:gd name="connsiteY1" fmla="*/ 65354 h 4053063"/>
              <a:gd name="connsiteX2" fmla="*/ 9146177 w 9147550"/>
              <a:gd name="connsiteY2" fmla="*/ 4052070 h 4053063"/>
              <a:gd name="connsiteX3" fmla="*/ 4573956 w 9147550"/>
              <a:gd name="connsiteY3" fmla="*/ 4053063 h 4053063"/>
              <a:gd name="connsiteX4" fmla="*/ 4576412 w 9147550"/>
              <a:gd name="connsiteY4" fmla="*/ 3510300 h 4053063"/>
              <a:gd name="connsiteX5" fmla="*/ 1734 w 9147550"/>
              <a:gd name="connsiteY5" fmla="*/ 3511613 h 4053063"/>
              <a:gd name="connsiteX6" fmla="*/ 299 w 9147550"/>
              <a:gd name="connsiteY6" fmla="*/ 0 h 4053063"/>
              <a:gd name="connsiteX0" fmla="*/ 299 w 9147550"/>
              <a:gd name="connsiteY0" fmla="*/ 9709 h 4062772"/>
              <a:gd name="connsiteX1" fmla="*/ 9147184 w 9147550"/>
              <a:gd name="connsiteY1" fmla="*/ 0 h 4062772"/>
              <a:gd name="connsiteX2" fmla="*/ 9146177 w 9147550"/>
              <a:gd name="connsiteY2" fmla="*/ 4061779 h 4062772"/>
              <a:gd name="connsiteX3" fmla="*/ 4573956 w 9147550"/>
              <a:gd name="connsiteY3" fmla="*/ 4062772 h 4062772"/>
              <a:gd name="connsiteX4" fmla="*/ 4576412 w 9147550"/>
              <a:gd name="connsiteY4" fmla="*/ 3520009 h 4062772"/>
              <a:gd name="connsiteX5" fmla="*/ 1734 w 9147550"/>
              <a:gd name="connsiteY5" fmla="*/ 3521322 h 4062772"/>
              <a:gd name="connsiteX6" fmla="*/ 299 w 9147550"/>
              <a:gd name="connsiteY6" fmla="*/ 9709 h 4062772"/>
              <a:gd name="connsiteX0" fmla="*/ 299 w 9147550"/>
              <a:gd name="connsiteY0" fmla="*/ 0 h 4116437"/>
              <a:gd name="connsiteX1" fmla="*/ 9147184 w 9147550"/>
              <a:gd name="connsiteY1" fmla="*/ 53665 h 4116437"/>
              <a:gd name="connsiteX2" fmla="*/ 9146177 w 9147550"/>
              <a:gd name="connsiteY2" fmla="*/ 4115444 h 4116437"/>
              <a:gd name="connsiteX3" fmla="*/ 4573956 w 9147550"/>
              <a:gd name="connsiteY3" fmla="*/ 4116437 h 4116437"/>
              <a:gd name="connsiteX4" fmla="*/ 4576412 w 9147550"/>
              <a:gd name="connsiteY4" fmla="*/ 3573674 h 4116437"/>
              <a:gd name="connsiteX5" fmla="*/ 1734 w 9147550"/>
              <a:gd name="connsiteY5" fmla="*/ 3574987 h 4116437"/>
              <a:gd name="connsiteX6" fmla="*/ 299 w 9147550"/>
              <a:gd name="connsiteY6" fmla="*/ 0 h 4116437"/>
              <a:gd name="connsiteX0" fmla="*/ 299 w 9147550"/>
              <a:gd name="connsiteY0" fmla="*/ 5183 h 4121620"/>
              <a:gd name="connsiteX1" fmla="*/ 9147184 w 9147550"/>
              <a:gd name="connsiteY1" fmla="*/ 0 h 4121620"/>
              <a:gd name="connsiteX2" fmla="*/ 9146177 w 9147550"/>
              <a:gd name="connsiteY2" fmla="*/ 4120627 h 4121620"/>
              <a:gd name="connsiteX3" fmla="*/ 4573956 w 9147550"/>
              <a:gd name="connsiteY3" fmla="*/ 4121620 h 4121620"/>
              <a:gd name="connsiteX4" fmla="*/ 4576412 w 9147550"/>
              <a:gd name="connsiteY4" fmla="*/ 3578857 h 4121620"/>
              <a:gd name="connsiteX5" fmla="*/ 1734 w 9147550"/>
              <a:gd name="connsiteY5" fmla="*/ 3580170 h 4121620"/>
              <a:gd name="connsiteX6" fmla="*/ 299 w 9147550"/>
              <a:gd name="connsiteY6" fmla="*/ 5183 h 4121620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6412 w 9147550"/>
              <a:gd name="connsiteY4" fmla="*/ 3574331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82144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82144 h 4117094"/>
              <a:gd name="connsiteX0" fmla="*/ 299 w 9155947"/>
              <a:gd name="connsiteY0" fmla="*/ 26537 h 3461487"/>
              <a:gd name="connsiteX1" fmla="*/ 9155811 w 9155947"/>
              <a:gd name="connsiteY1" fmla="*/ 0 h 3461487"/>
              <a:gd name="connsiteX2" fmla="*/ 9146177 w 9155947"/>
              <a:gd name="connsiteY2" fmla="*/ 3460494 h 3461487"/>
              <a:gd name="connsiteX3" fmla="*/ 4573956 w 9155947"/>
              <a:gd name="connsiteY3" fmla="*/ 3461487 h 3461487"/>
              <a:gd name="connsiteX4" fmla="*/ 4574006 w 9155947"/>
              <a:gd name="connsiteY4" fmla="*/ 2921131 h 3461487"/>
              <a:gd name="connsiteX5" fmla="*/ 1734 w 9155947"/>
              <a:gd name="connsiteY5" fmla="*/ 2920037 h 3461487"/>
              <a:gd name="connsiteX6" fmla="*/ 299 w 9155947"/>
              <a:gd name="connsiteY6" fmla="*/ 26537 h 3461487"/>
              <a:gd name="connsiteX0" fmla="*/ 299 w 9155947"/>
              <a:gd name="connsiteY0" fmla="*/ 0 h 3676489"/>
              <a:gd name="connsiteX1" fmla="*/ 9155811 w 9155947"/>
              <a:gd name="connsiteY1" fmla="*/ 215002 h 3676489"/>
              <a:gd name="connsiteX2" fmla="*/ 9146177 w 9155947"/>
              <a:gd name="connsiteY2" fmla="*/ 3675496 h 3676489"/>
              <a:gd name="connsiteX3" fmla="*/ 4573956 w 9155947"/>
              <a:gd name="connsiteY3" fmla="*/ 3676489 h 3676489"/>
              <a:gd name="connsiteX4" fmla="*/ 4574006 w 9155947"/>
              <a:gd name="connsiteY4" fmla="*/ 3136133 h 3676489"/>
              <a:gd name="connsiteX5" fmla="*/ 1734 w 9155947"/>
              <a:gd name="connsiteY5" fmla="*/ 3135039 h 3676489"/>
              <a:gd name="connsiteX6" fmla="*/ 299 w 9155947"/>
              <a:gd name="connsiteY6" fmla="*/ 0 h 3676489"/>
              <a:gd name="connsiteX0" fmla="*/ 299 w 9155947"/>
              <a:gd name="connsiteY0" fmla="*/ 0 h 3693742"/>
              <a:gd name="connsiteX1" fmla="*/ 9155811 w 9155947"/>
              <a:gd name="connsiteY1" fmla="*/ 232255 h 3693742"/>
              <a:gd name="connsiteX2" fmla="*/ 9146177 w 9155947"/>
              <a:gd name="connsiteY2" fmla="*/ 3692749 h 3693742"/>
              <a:gd name="connsiteX3" fmla="*/ 4573956 w 9155947"/>
              <a:gd name="connsiteY3" fmla="*/ 3693742 h 3693742"/>
              <a:gd name="connsiteX4" fmla="*/ 4574006 w 9155947"/>
              <a:gd name="connsiteY4" fmla="*/ 3153386 h 3693742"/>
              <a:gd name="connsiteX5" fmla="*/ 1734 w 9155947"/>
              <a:gd name="connsiteY5" fmla="*/ 3152292 h 3693742"/>
              <a:gd name="connsiteX6" fmla="*/ 299 w 9155947"/>
              <a:gd name="connsiteY6" fmla="*/ 0 h 3693742"/>
              <a:gd name="connsiteX0" fmla="*/ 7191 w 9154213"/>
              <a:gd name="connsiteY0" fmla="*/ 0 h 3685116"/>
              <a:gd name="connsiteX1" fmla="*/ 9154077 w 9154213"/>
              <a:gd name="connsiteY1" fmla="*/ 223629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52924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734102"/>
              <a:gd name="connsiteX1" fmla="*/ 9154077 w 9154213"/>
              <a:gd name="connsiteY1" fmla="*/ 16595 h 3734102"/>
              <a:gd name="connsiteX2" fmla="*/ 9144443 w 9154213"/>
              <a:gd name="connsiteY2" fmla="*/ 3684123 h 3734102"/>
              <a:gd name="connsiteX3" fmla="*/ 4572222 w 9154213"/>
              <a:gd name="connsiteY3" fmla="*/ 3734102 h 3734102"/>
              <a:gd name="connsiteX4" fmla="*/ 4572272 w 9154213"/>
              <a:gd name="connsiteY4" fmla="*/ 3152924 h 3734102"/>
              <a:gd name="connsiteX5" fmla="*/ 0 w 9154213"/>
              <a:gd name="connsiteY5" fmla="*/ 3151830 h 3734102"/>
              <a:gd name="connsiteX6" fmla="*/ 7191 w 9154213"/>
              <a:gd name="connsiteY6" fmla="*/ 0 h 3734102"/>
              <a:gd name="connsiteX0" fmla="*/ 7191 w 9154247"/>
              <a:gd name="connsiteY0" fmla="*/ 0 h 3734102"/>
              <a:gd name="connsiteX1" fmla="*/ 9154077 w 9154247"/>
              <a:gd name="connsiteY1" fmla="*/ 16595 h 3734102"/>
              <a:gd name="connsiteX2" fmla="*/ 9147164 w 9154247"/>
              <a:gd name="connsiteY2" fmla="*/ 3733108 h 3734102"/>
              <a:gd name="connsiteX3" fmla="*/ 4572222 w 9154247"/>
              <a:gd name="connsiteY3" fmla="*/ 3734102 h 3734102"/>
              <a:gd name="connsiteX4" fmla="*/ 4572272 w 9154247"/>
              <a:gd name="connsiteY4" fmla="*/ 3152924 h 3734102"/>
              <a:gd name="connsiteX5" fmla="*/ 0 w 9154247"/>
              <a:gd name="connsiteY5" fmla="*/ 3151830 h 3734102"/>
              <a:gd name="connsiteX6" fmla="*/ 7191 w 9154247"/>
              <a:gd name="connsiteY6" fmla="*/ 0 h 3734102"/>
              <a:gd name="connsiteX0" fmla="*/ 7191 w 9162964"/>
              <a:gd name="connsiteY0" fmla="*/ 0 h 3734102"/>
              <a:gd name="connsiteX1" fmla="*/ 9162870 w 9162964"/>
              <a:gd name="connsiteY1" fmla="*/ 16595 h 3734102"/>
              <a:gd name="connsiteX2" fmla="*/ 9147164 w 9162964"/>
              <a:gd name="connsiteY2" fmla="*/ 3733108 h 3734102"/>
              <a:gd name="connsiteX3" fmla="*/ 4572222 w 9162964"/>
              <a:gd name="connsiteY3" fmla="*/ 3734102 h 3734102"/>
              <a:gd name="connsiteX4" fmla="*/ 4572272 w 9162964"/>
              <a:gd name="connsiteY4" fmla="*/ 3152924 h 3734102"/>
              <a:gd name="connsiteX5" fmla="*/ 0 w 9162964"/>
              <a:gd name="connsiteY5" fmla="*/ 3151830 h 3734102"/>
              <a:gd name="connsiteX6" fmla="*/ 7191 w 9162964"/>
              <a:gd name="connsiteY6" fmla="*/ 0 h 3734102"/>
              <a:gd name="connsiteX0" fmla="*/ 307 w 9164573"/>
              <a:gd name="connsiteY0" fmla="*/ 0 h 3734102"/>
              <a:gd name="connsiteX1" fmla="*/ 9164479 w 9164573"/>
              <a:gd name="connsiteY1" fmla="*/ 16595 h 3734102"/>
              <a:gd name="connsiteX2" fmla="*/ 9148773 w 9164573"/>
              <a:gd name="connsiteY2" fmla="*/ 3733108 h 3734102"/>
              <a:gd name="connsiteX3" fmla="*/ 4573831 w 9164573"/>
              <a:gd name="connsiteY3" fmla="*/ 3734102 h 3734102"/>
              <a:gd name="connsiteX4" fmla="*/ 4573881 w 9164573"/>
              <a:gd name="connsiteY4" fmla="*/ 3152924 h 3734102"/>
              <a:gd name="connsiteX5" fmla="*/ 1609 w 9164573"/>
              <a:gd name="connsiteY5" fmla="*/ 3151830 h 3734102"/>
              <a:gd name="connsiteX6" fmla="*/ 307 w 9164573"/>
              <a:gd name="connsiteY6" fmla="*/ 0 h 3734102"/>
              <a:gd name="connsiteX0" fmla="*/ 1529 w 9165795"/>
              <a:gd name="connsiteY0" fmla="*/ 0 h 3734102"/>
              <a:gd name="connsiteX1" fmla="*/ 9165701 w 9165795"/>
              <a:gd name="connsiteY1" fmla="*/ 16595 h 3734102"/>
              <a:gd name="connsiteX2" fmla="*/ 9149995 w 9165795"/>
              <a:gd name="connsiteY2" fmla="*/ 3733108 h 3734102"/>
              <a:gd name="connsiteX3" fmla="*/ 4575053 w 9165795"/>
              <a:gd name="connsiteY3" fmla="*/ 3734102 h 3734102"/>
              <a:gd name="connsiteX4" fmla="*/ 4575103 w 9165795"/>
              <a:gd name="connsiteY4" fmla="*/ 3152924 h 3734102"/>
              <a:gd name="connsiteX5" fmla="*/ 0 w 9165795"/>
              <a:gd name="connsiteY5" fmla="*/ 3140506 h 3734102"/>
              <a:gd name="connsiteX6" fmla="*/ 1529 w 9165795"/>
              <a:gd name="connsiteY6" fmla="*/ 0 h 3734102"/>
              <a:gd name="connsiteX0" fmla="*/ 1529 w 9154597"/>
              <a:gd name="connsiteY0" fmla="*/ 391 h 3734493"/>
              <a:gd name="connsiteX1" fmla="*/ 9154377 w 9154597"/>
              <a:gd name="connsiteY1" fmla="*/ 0 h 3734493"/>
              <a:gd name="connsiteX2" fmla="*/ 9149995 w 9154597"/>
              <a:gd name="connsiteY2" fmla="*/ 3733499 h 3734493"/>
              <a:gd name="connsiteX3" fmla="*/ 4575053 w 9154597"/>
              <a:gd name="connsiteY3" fmla="*/ 3734493 h 3734493"/>
              <a:gd name="connsiteX4" fmla="*/ 4575103 w 9154597"/>
              <a:gd name="connsiteY4" fmla="*/ 3153315 h 3734493"/>
              <a:gd name="connsiteX5" fmla="*/ 0 w 9154597"/>
              <a:gd name="connsiteY5" fmla="*/ 3140897 h 3734493"/>
              <a:gd name="connsiteX6" fmla="*/ 1529 w 9154597"/>
              <a:gd name="connsiteY6" fmla="*/ 391 h 3734493"/>
              <a:gd name="connsiteX0" fmla="*/ 1529 w 9154707"/>
              <a:gd name="connsiteY0" fmla="*/ 391 h 3734493"/>
              <a:gd name="connsiteX1" fmla="*/ 9154377 w 9154707"/>
              <a:gd name="connsiteY1" fmla="*/ 0 h 3734493"/>
              <a:gd name="connsiteX2" fmla="*/ 9152826 w 9154707"/>
              <a:gd name="connsiteY2" fmla="*/ 3719344 h 3734493"/>
              <a:gd name="connsiteX3" fmla="*/ 4575053 w 9154707"/>
              <a:gd name="connsiteY3" fmla="*/ 3734493 h 3734493"/>
              <a:gd name="connsiteX4" fmla="*/ 4575103 w 9154707"/>
              <a:gd name="connsiteY4" fmla="*/ 3153315 h 3734493"/>
              <a:gd name="connsiteX5" fmla="*/ 0 w 9154707"/>
              <a:gd name="connsiteY5" fmla="*/ 3140897 h 3734493"/>
              <a:gd name="connsiteX6" fmla="*/ 1529 w 9154707"/>
              <a:gd name="connsiteY6" fmla="*/ 391 h 3734493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5103 w 9154707"/>
              <a:gd name="connsiteY4" fmla="*/ 3153315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7934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4111449 w 9154707"/>
              <a:gd name="connsiteY4" fmla="*/ 3138702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05279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3746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08627 w 9154707"/>
              <a:gd name="connsiteY4" fmla="*/ 3141524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11450 w 9154707"/>
              <a:gd name="connsiteY4" fmla="*/ 3141524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4707" h="3719344">
                <a:moveTo>
                  <a:pt x="1529" y="391"/>
                </a:moveTo>
                <a:lnTo>
                  <a:pt x="9154377" y="0"/>
                </a:lnTo>
                <a:cubicBezTo>
                  <a:pt x="9155964" y="1278732"/>
                  <a:pt x="9151239" y="2440612"/>
                  <a:pt x="9152826" y="3719344"/>
                </a:cubicBezTo>
                <a:lnTo>
                  <a:pt x="4110924" y="3717048"/>
                </a:lnTo>
                <a:cubicBezTo>
                  <a:pt x="4112369" y="3628931"/>
                  <a:pt x="4110005" y="3229641"/>
                  <a:pt x="4111450" y="3141524"/>
                </a:cubicBezTo>
                <a:lnTo>
                  <a:pt x="0" y="3140897"/>
                </a:lnTo>
                <a:cubicBezTo>
                  <a:pt x="1445" y="1965221"/>
                  <a:pt x="84" y="1176067"/>
                  <a:pt x="1529" y="391"/>
                </a:cubicBezTo>
                <a:close/>
              </a:path>
            </a:pathLst>
          </a:cu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lIns="180000" tIns="180000"/>
          <a:lstStyle>
            <a:lvl1pPr marL="0" indent="0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233650"/>
            <a:ext cx="11263312" cy="544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Präsentationstitel DURCH KLICKEN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4853839"/>
            <a:ext cx="11263312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sp>
        <p:nvSpPr>
          <p:cNvPr id="13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5138" y="3360109"/>
            <a:ext cx="4554918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BMWTypeCondensedRegular" pitchFamily="34" charset="0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pic>
        <p:nvPicPr>
          <p:cNvPr id="16" name="Bild 8" descr="BMWMINIRR_5fbg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130" y="6021289"/>
            <a:ext cx="2107276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7" descr="WortmarkeBMWGROUP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9" y="6031922"/>
            <a:ext cx="906087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503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ohne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4" y="1701801"/>
            <a:ext cx="12195176" cy="5156201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3242060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mit Bildunt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-2449" y="1697783"/>
            <a:ext cx="6090208" cy="2611438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6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8" hasCustomPrompt="1"/>
          </p:nvPr>
        </p:nvSpPr>
        <p:spPr>
          <a:xfrm>
            <a:off x="6111655" y="1697783"/>
            <a:ext cx="6099705" cy="2611438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6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65138" y="4487292"/>
            <a:ext cx="5393205" cy="203892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2pPr>
            <a:lvl3pPr marL="633413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3pPr>
            <a:lvl4pPr marL="985838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4pPr>
            <a:lvl5pPr marL="1349375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5pPr>
          </a:lstStyle>
          <a:p>
            <a:pPr lvl="0"/>
            <a:r>
              <a:rPr lang="de-DE" dirty="0" smtClean="0"/>
              <a:t>Bildunterschrift durch Klicken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108911" y="4487291"/>
            <a:ext cx="5619539" cy="20389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2pPr>
            <a:lvl3pPr marL="633413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3pPr>
            <a:lvl4pPr marL="985838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4pPr>
            <a:lvl5pPr marL="1349375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5pPr>
          </a:lstStyle>
          <a:p>
            <a:pPr lvl="0"/>
            <a:r>
              <a:rPr lang="de-DE" dirty="0" smtClean="0"/>
              <a:t>Bildunterschrift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2395327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mbifolie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336833" y="1637401"/>
            <a:ext cx="5391617" cy="4888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4" y="1701801"/>
            <a:ext cx="6099703" cy="4824413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5590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mbifolie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701801"/>
            <a:ext cx="12195175" cy="48244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107575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336833" y="1913433"/>
            <a:ext cx="5391617" cy="44442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4" y="1971676"/>
            <a:ext cx="6099703" cy="4283075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001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Headline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3724716"/>
            <a:ext cx="11263312" cy="9168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Präsentationstitel 2-zeilig DURCH KLICKEN </a:t>
            </a:r>
          </a:p>
          <a:p>
            <a:pPr lvl="0"/>
            <a:r>
              <a:rPr lang="de-DE" dirty="0" smtClean="0"/>
              <a:t>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5838" y="4853839"/>
            <a:ext cx="11262611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sp>
        <p:nvSpPr>
          <p:cNvPr id="13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5138" y="2851175"/>
            <a:ext cx="4509198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BMWTypeCondensedRegular" pitchFamily="34" charset="0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9" hasCustomPrompt="1"/>
          </p:nvPr>
        </p:nvSpPr>
        <p:spPr>
          <a:xfrm>
            <a:off x="-13159" y="-367"/>
            <a:ext cx="12216603" cy="3211380"/>
          </a:xfrm>
          <a:custGeom>
            <a:avLst/>
            <a:gdLst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0 w 9144000"/>
              <a:gd name="connsiteY3" fmla="*/ 3795713 h 3795713"/>
              <a:gd name="connsiteX4" fmla="*/ 0 w 9144000"/>
              <a:gd name="connsiteY4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0 w 9144000"/>
              <a:gd name="connsiteY4" fmla="*/ 3795713 h 3795713"/>
              <a:gd name="connsiteX5" fmla="*/ 0 w 9144000"/>
              <a:gd name="connsiteY5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242422 w 9144000"/>
              <a:gd name="connsiteY4" fmla="*/ 3787609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576113 w 9144000"/>
              <a:gd name="connsiteY4" fmla="*/ 3527591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4334 w 9148334"/>
              <a:gd name="connsiteY0" fmla="*/ 0 h 3795713"/>
              <a:gd name="connsiteX1" fmla="*/ 9148334 w 9148334"/>
              <a:gd name="connsiteY1" fmla="*/ 0 h 3795713"/>
              <a:gd name="connsiteX2" fmla="*/ 9148334 w 9148334"/>
              <a:gd name="connsiteY2" fmla="*/ 3795713 h 3795713"/>
              <a:gd name="connsiteX3" fmla="*/ 4576113 w 9148334"/>
              <a:gd name="connsiteY3" fmla="*/ 3791943 h 3795713"/>
              <a:gd name="connsiteX4" fmla="*/ 4580447 w 9148334"/>
              <a:gd name="connsiteY4" fmla="*/ 3527591 h 3795713"/>
              <a:gd name="connsiteX5" fmla="*/ 0 w 9148334"/>
              <a:gd name="connsiteY5" fmla="*/ 3527027 h 3795713"/>
              <a:gd name="connsiteX6" fmla="*/ 4334 w 9148334"/>
              <a:gd name="connsiteY6" fmla="*/ 0 h 3795713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7591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2829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53096"/>
              <a:gd name="connsiteY0" fmla="*/ 0 h 3836195"/>
              <a:gd name="connsiteX1" fmla="*/ 9148334 w 9153096"/>
              <a:gd name="connsiteY1" fmla="*/ 0 h 3836195"/>
              <a:gd name="connsiteX2" fmla="*/ 9153096 w 9153096"/>
              <a:gd name="connsiteY2" fmla="*/ 3836195 h 3836195"/>
              <a:gd name="connsiteX3" fmla="*/ 4580875 w 9153096"/>
              <a:gd name="connsiteY3" fmla="*/ 3834806 h 3836195"/>
              <a:gd name="connsiteX4" fmla="*/ 4580447 w 9153096"/>
              <a:gd name="connsiteY4" fmla="*/ 3522829 h 3836195"/>
              <a:gd name="connsiteX5" fmla="*/ 0 w 9153096"/>
              <a:gd name="connsiteY5" fmla="*/ 3527027 h 3836195"/>
              <a:gd name="connsiteX6" fmla="*/ 4334 w 9153096"/>
              <a:gd name="connsiteY6" fmla="*/ 0 h 3836195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836195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983832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0447 w 9153096"/>
              <a:gd name="connsiteY4" fmla="*/ 3522829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443375 h 3984825"/>
              <a:gd name="connsiteX6" fmla="*/ 4334 w 9153096"/>
              <a:gd name="connsiteY6" fmla="*/ 0 h 3984825"/>
              <a:gd name="connsiteX0" fmla="*/ 142 w 9148904"/>
              <a:gd name="connsiteY0" fmla="*/ 0 h 3984825"/>
              <a:gd name="connsiteX1" fmla="*/ 9144142 w 9148904"/>
              <a:gd name="connsiteY1" fmla="*/ 0 h 3984825"/>
              <a:gd name="connsiteX2" fmla="*/ 9148904 w 9148904"/>
              <a:gd name="connsiteY2" fmla="*/ 3983832 h 3984825"/>
              <a:gd name="connsiteX3" fmla="*/ 4576683 w 9148904"/>
              <a:gd name="connsiteY3" fmla="*/ 3984825 h 3984825"/>
              <a:gd name="connsiteX4" fmla="*/ 4579139 w 9148904"/>
              <a:gd name="connsiteY4" fmla="*/ 3442062 h 3984825"/>
              <a:gd name="connsiteX5" fmla="*/ 7346 w 9148904"/>
              <a:gd name="connsiteY5" fmla="*/ 3443375 h 3984825"/>
              <a:gd name="connsiteX6" fmla="*/ 142 w 9148904"/>
              <a:gd name="connsiteY6" fmla="*/ 0 h 3984825"/>
              <a:gd name="connsiteX0" fmla="*/ 15872 w 9141558"/>
              <a:gd name="connsiteY0" fmla="*/ 17308 h 3984825"/>
              <a:gd name="connsiteX1" fmla="*/ 9136796 w 9141558"/>
              <a:gd name="connsiteY1" fmla="*/ 0 h 3984825"/>
              <a:gd name="connsiteX2" fmla="*/ 9141558 w 9141558"/>
              <a:gd name="connsiteY2" fmla="*/ 3983832 h 3984825"/>
              <a:gd name="connsiteX3" fmla="*/ 4569337 w 9141558"/>
              <a:gd name="connsiteY3" fmla="*/ 3984825 h 3984825"/>
              <a:gd name="connsiteX4" fmla="*/ 4571793 w 9141558"/>
              <a:gd name="connsiteY4" fmla="*/ 3442062 h 3984825"/>
              <a:gd name="connsiteX5" fmla="*/ 0 w 9141558"/>
              <a:gd name="connsiteY5" fmla="*/ 3443375 h 3984825"/>
              <a:gd name="connsiteX6" fmla="*/ 15872 w 9141558"/>
              <a:gd name="connsiteY6" fmla="*/ 17308 h 3984825"/>
              <a:gd name="connsiteX0" fmla="*/ 192 w 9146070"/>
              <a:gd name="connsiteY0" fmla="*/ 1 h 3984825"/>
              <a:gd name="connsiteX1" fmla="*/ 9141308 w 9146070"/>
              <a:gd name="connsiteY1" fmla="*/ 0 h 3984825"/>
              <a:gd name="connsiteX2" fmla="*/ 9146070 w 9146070"/>
              <a:gd name="connsiteY2" fmla="*/ 3983832 h 3984825"/>
              <a:gd name="connsiteX3" fmla="*/ 4573849 w 9146070"/>
              <a:gd name="connsiteY3" fmla="*/ 3984825 h 3984825"/>
              <a:gd name="connsiteX4" fmla="*/ 4576305 w 9146070"/>
              <a:gd name="connsiteY4" fmla="*/ 3442062 h 3984825"/>
              <a:gd name="connsiteX5" fmla="*/ 4512 w 9146070"/>
              <a:gd name="connsiteY5" fmla="*/ 3443375 h 3984825"/>
              <a:gd name="connsiteX6" fmla="*/ 192 w 9146070"/>
              <a:gd name="connsiteY6" fmla="*/ 1 h 3984825"/>
              <a:gd name="connsiteX0" fmla="*/ 299 w 9146177"/>
              <a:gd name="connsiteY0" fmla="*/ 1 h 3984825"/>
              <a:gd name="connsiteX1" fmla="*/ 9141415 w 9146177"/>
              <a:gd name="connsiteY1" fmla="*/ 0 h 3984825"/>
              <a:gd name="connsiteX2" fmla="*/ 9146177 w 9146177"/>
              <a:gd name="connsiteY2" fmla="*/ 3983832 h 3984825"/>
              <a:gd name="connsiteX3" fmla="*/ 4573956 w 9146177"/>
              <a:gd name="connsiteY3" fmla="*/ 3984825 h 3984825"/>
              <a:gd name="connsiteX4" fmla="*/ 4576412 w 9146177"/>
              <a:gd name="connsiteY4" fmla="*/ 3442062 h 3984825"/>
              <a:gd name="connsiteX5" fmla="*/ 1734 w 9146177"/>
              <a:gd name="connsiteY5" fmla="*/ 3443375 h 3984825"/>
              <a:gd name="connsiteX6" fmla="*/ 299 w 9146177"/>
              <a:gd name="connsiteY6" fmla="*/ 1 h 3984825"/>
              <a:gd name="connsiteX0" fmla="*/ 299 w 9147550"/>
              <a:gd name="connsiteY0" fmla="*/ 2885 h 3987709"/>
              <a:gd name="connsiteX1" fmla="*/ 9147184 w 9147550"/>
              <a:gd name="connsiteY1" fmla="*/ 0 h 3987709"/>
              <a:gd name="connsiteX2" fmla="*/ 9146177 w 9147550"/>
              <a:gd name="connsiteY2" fmla="*/ 3986716 h 3987709"/>
              <a:gd name="connsiteX3" fmla="*/ 4573956 w 9147550"/>
              <a:gd name="connsiteY3" fmla="*/ 3987709 h 3987709"/>
              <a:gd name="connsiteX4" fmla="*/ 4576412 w 9147550"/>
              <a:gd name="connsiteY4" fmla="*/ 3444946 h 3987709"/>
              <a:gd name="connsiteX5" fmla="*/ 1734 w 9147550"/>
              <a:gd name="connsiteY5" fmla="*/ 3446259 h 3987709"/>
              <a:gd name="connsiteX6" fmla="*/ 299 w 9147550"/>
              <a:gd name="connsiteY6" fmla="*/ 2885 h 398770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53063"/>
              <a:gd name="connsiteX1" fmla="*/ 9147184 w 9147550"/>
              <a:gd name="connsiteY1" fmla="*/ 65354 h 4053063"/>
              <a:gd name="connsiteX2" fmla="*/ 9146177 w 9147550"/>
              <a:gd name="connsiteY2" fmla="*/ 4052070 h 4053063"/>
              <a:gd name="connsiteX3" fmla="*/ 4573956 w 9147550"/>
              <a:gd name="connsiteY3" fmla="*/ 4053063 h 4053063"/>
              <a:gd name="connsiteX4" fmla="*/ 4576412 w 9147550"/>
              <a:gd name="connsiteY4" fmla="*/ 3510300 h 4053063"/>
              <a:gd name="connsiteX5" fmla="*/ 1734 w 9147550"/>
              <a:gd name="connsiteY5" fmla="*/ 3511613 h 4053063"/>
              <a:gd name="connsiteX6" fmla="*/ 299 w 9147550"/>
              <a:gd name="connsiteY6" fmla="*/ 0 h 4053063"/>
              <a:gd name="connsiteX0" fmla="*/ 299 w 9147550"/>
              <a:gd name="connsiteY0" fmla="*/ 9709 h 4062772"/>
              <a:gd name="connsiteX1" fmla="*/ 9147184 w 9147550"/>
              <a:gd name="connsiteY1" fmla="*/ 0 h 4062772"/>
              <a:gd name="connsiteX2" fmla="*/ 9146177 w 9147550"/>
              <a:gd name="connsiteY2" fmla="*/ 4061779 h 4062772"/>
              <a:gd name="connsiteX3" fmla="*/ 4573956 w 9147550"/>
              <a:gd name="connsiteY3" fmla="*/ 4062772 h 4062772"/>
              <a:gd name="connsiteX4" fmla="*/ 4576412 w 9147550"/>
              <a:gd name="connsiteY4" fmla="*/ 3520009 h 4062772"/>
              <a:gd name="connsiteX5" fmla="*/ 1734 w 9147550"/>
              <a:gd name="connsiteY5" fmla="*/ 3521322 h 4062772"/>
              <a:gd name="connsiteX6" fmla="*/ 299 w 9147550"/>
              <a:gd name="connsiteY6" fmla="*/ 9709 h 4062772"/>
              <a:gd name="connsiteX0" fmla="*/ 299 w 9147550"/>
              <a:gd name="connsiteY0" fmla="*/ 0 h 4116437"/>
              <a:gd name="connsiteX1" fmla="*/ 9147184 w 9147550"/>
              <a:gd name="connsiteY1" fmla="*/ 53665 h 4116437"/>
              <a:gd name="connsiteX2" fmla="*/ 9146177 w 9147550"/>
              <a:gd name="connsiteY2" fmla="*/ 4115444 h 4116437"/>
              <a:gd name="connsiteX3" fmla="*/ 4573956 w 9147550"/>
              <a:gd name="connsiteY3" fmla="*/ 4116437 h 4116437"/>
              <a:gd name="connsiteX4" fmla="*/ 4576412 w 9147550"/>
              <a:gd name="connsiteY4" fmla="*/ 3573674 h 4116437"/>
              <a:gd name="connsiteX5" fmla="*/ 1734 w 9147550"/>
              <a:gd name="connsiteY5" fmla="*/ 3574987 h 4116437"/>
              <a:gd name="connsiteX6" fmla="*/ 299 w 9147550"/>
              <a:gd name="connsiteY6" fmla="*/ 0 h 4116437"/>
              <a:gd name="connsiteX0" fmla="*/ 299 w 9147550"/>
              <a:gd name="connsiteY0" fmla="*/ 5183 h 4121620"/>
              <a:gd name="connsiteX1" fmla="*/ 9147184 w 9147550"/>
              <a:gd name="connsiteY1" fmla="*/ 0 h 4121620"/>
              <a:gd name="connsiteX2" fmla="*/ 9146177 w 9147550"/>
              <a:gd name="connsiteY2" fmla="*/ 4120627 h 4121620"/>
              <a:gd name="connsiteX3" fmla="*/ 4573956 w 9147550"/>
              <a:gd name="connsiteY3" fmla="*/ 4121620 h 4121620"/>
              <a:gd name="connsiteX4" fmla="*/ 4576412 w 9147550"/>
              <a:gd name="connsiteY4" fmla="*/ 3578857 h 4121620"/>
              <a:gd name="connsiteX5" fmla="*/ 1734 w 9147550"/>
              <a:gd name="connsiteY5" fmla="*/ 3580170 h 4121620"/>
              <a:gd name="connsiteX6" fmla="*/ 299 w 9147550"/>
              <a:gd name="connsiteY6" fmla="*/ 5183 h 4121620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6412 w 9147550"/>
              <a:gd name="connsiteY4" fmla="*/ 3574331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82144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82144 h 4117094"/>
              <a:gd name="connsiteX0" fmla="*/ 299 w 9155947"/>
              <a:gd name="connsiteY0" fmla="*/ 26537 h 3461487"/>
              <a:gd name="connsiteX1" fmla="*/ 9155811 w 9155947"/>
              <a:gd name="connsiteY1" fmla="*/ 0 h 3461487"/>
              <a:gd name="connsiteX2" fmla="*/ 9146177 w 9155947"/>
              <a:gd name="connsiteY2" fmla="*/ 3460494 h 3461487"/>
              <a:gd name="connsiteX3" fmla="*/ 4573956 w 9155947"/>
              <a:gd name="connsiteY3" fmla="*/ 3461487 h 3461487"/>
              <a:gd name="connsiteX4" fmla="*/ 4574006 w 9155947"/>
              <a:gd name="connsiteY4" fmla="*/ 2921131 h 3461487"/>
              <a:gd name="connsiteX5" fmla="*/ 1734 w 9155947"/>
              <a:gd name="connsiteY5" fmla="*/ 2920037 h 3461487"/>
              <a:gd name="connsiteX6" fmla="*/ 299 w 9155947"/>
              <a:gd name="connsiteY6" fmla="*/ 26537 h 3461487"/>
              <a:gd name="connsiteX0" fmla="*/ 299 w 9155947"/>
              <a:gd name="connsiteY0" fmla="*/ 0 h 3676489"/>
              <a:gd name="connsiteX1" fmla="*/ 9155811 w 9155947"/>
              <a:gd name="connsiteY1" fmla="*/ 215002 h 3676489"/>
              <a:gd name="connsiteX2" fmla="*/ 9146177 w 9155947"/>
              <a:gd name="connsiteY2" fmla="*/ 3675496 h 3676489"/>
              <a:gd name="connsiteX3" fmla="*/ 4573956 w 9155947"/>
              <a:gd name="connsiteY3" fmla="*/ 3676489 h 3676489"/>
              <a:gd name="connsiteX4" fmla="*/ 4574006 w 9155947"/>
              <a:gd name="connsiteY4" fmla="*/ 3136133 h 3676489"/>
              <a:gd name="connsiteX5" fmla="*/ 1734 w 9155947"/>
              <a:gd name="connsiteY5" fmla="*/ 3135039 h 3676489"/>
              <a:gd name="connsiteX6" fmla="*/ 299 w 9155947"/>
              <a:gd name="connsiteY6" fmla="*/ 0 h 3676489"/>
              <a:gd name="connsiteX0" fmla="*/ 299 w 9155947"/>
              <a:gd name="connsiteY0" fmla="*/ 0 h 3693742"/>
              <a:gd name="connsiteX1" fmla="*/ 9155811 w 9155947"/>
              <a:gd name="connsiteY1" fmla="*/ 232255 h 3693742"/>
              <a:gd name="connsiteX2" fmla="*/ 9146177 w 9155947"/>
              <a:gd name="connsiteY2" fmla="*/ 3692749 h 3693742"/>
              <a:gd name="connsiteX3" fmla="*/ 4573956 w 9155947"/>
              <a:gd name="connsiteY3" fmla="*/ 3693742 h 3693742"/>
              <a:gd name="connsiteX4" fmla="*/ 4574006 w 9155947"/>
              <a:gd name="connsiteY4" fmla="*/ 3153386 h 3693742"/>
              <a:gd name="connsiteX5" fmla="*/ 1734 w 9155947"/>
              <a:gd name="connsiteY5" fmla="*/ 3152292 h 3693742"/>
              <a:gd name="connsiteX6" fmla="*/ 299 w 9155947"/>
              <a:gd name="connsiteY6" fmla="*/ 0 h 3693742"/>
              <a:gd name="connsiteX0" fmla="*/ 7191 w 9154213"/>
              <a:gd name="connsiteY0" fmla="*/ 0 h 3685116"/>
              <a:gd name="connsiteX1" fmla="*/ 9154077 w 9154213"/>
              <a:gd name="connsiteY1" fmla="*/ 223629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52924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734102"/>
              <a:gd name="connsiteX1" fmla="*/ 9154077 w 9154213"/>
              <a:gd name="connsiteY1" fmla="*/ 16595 h 3734102"/>
              <a:gd name="connsiteX2" fmla="*/ 9144443 w 9154213"/>
              <a:gd name="connsiteY2" fmla="*/ 3684123 h 3734102"/>
              <a:gd name="connsiteX3" fmla="*/ 4572222 w 9154213"/>
              <a:gd name="connsiteY3" fmla="*/ 3734102 h 3734102"/>
              <a:gd name="connsiteX4" fmla="*/ 4572272 w 9154213"/>
              <a:gd name="connsiteY4" fmla="*/ 3152924 h 3734102"/>
              <a:gd name="connsiteX5" fmla="*/ 0 w 9154213"/>
              <a:gd name="connsiteY5" fmla="*/ 3151830 h 3734102"/>
              <a:gd name="connsiteX6" fmla="*/ 7191 w 9154213"/>
              <a:gd name="connsiteY6" fmla="*/ 0 h 3734102"/>
              <a:gd name="connsiteX0" fmla="*/ 7191 w 9154247"/>
              <a:gd name="connsiteY0" fmla="*/ 0 h 3734102"/>
              <a:gd name="connsiteX1" fmla="*/ 9154077 w 9154247"/>
              <a:gd name="connsiteY1" fmla="*/ 16595 h 3734102"/>
              <a:gd name="connsiteX2" fmla="*/ 9147164 w 9154247"/>
              <a:gd name="connsiteY2" fmla="*/ 3733108 h 3734102"/>
              <a:gd name="connsiteX3" fmla="*/ 4572222 w 9154247"/>
              <a:gd name="connsiteY3" fmla="*/ 3734102 h 3734102"/>
              <a:gd name="connsiteX4" fmla="*/ 4572272 w 9154247"/>
              <a:gd name="connsiteY4" fmla="*/ 3152924 h 3734102"/>
              <a:gd name="connsiteX5" fmla="*/ 0 w 9154247"/>
              <a:gd name="connsiteY5" fmla="*/ 3151830 h 3734102"/>
              <a:gd name="connsiteX6" fmla="*/ 7191 w 9154247"/>
              <a:gd name="connsiteY6" fmla="*/ 0 h 3734102"/>
              <a:gd name="connsiteX0" fmla="*/ 7191 w 9162964"/>
              <a:gd name="connsiteY0" fmla="*/ 0 h 3734102"/>
              <a:gd name="connsiteX1" fmla="*/ 9162870 w 9162964"/>
              <a:gd name="connsiteY1" fmla="*/ 16595 h 3734102"/>
              <a:gd name="connsiteX2" fmla="*/ 9147164 w 9162964"/>
              <a:gd name="connsiteY2" fmla="*/ 3733108 h 3734102"/>
              <a:gd name="connsiteX3" fmla="*/ 4572222 w 9162964"/>
              <a:gd name="connsiteY3" fmla="*/ 3734102 h 3734102"/>
              <a:gd name="connsiteX4" fmla="*/ 4572272 w 9162964"/>
              <a:gd name="connsiteY4" fmla="*/ 3152924 h 3734102"/>
              <a:gd name="connsiteX5" fmla="*/ 0 w 9162964"/>
              <a:gd name="connsiteY5" fmla="*/ 3151830 h 3734102"/>
              <a:gd name="connsiteX6" fmla="*/ 7191 w 9162964"/>
              <a:gd name="connsiteY6" fmla="*/ 0 h 3734102"/>
              <a:gd name="connsiteX0" fmla="*/ 307 w 9164573"/>
              <a:gd name="connsiteY0" fmla="*/ 0 h 3734102"/>
              <a:gd name="connsiteX1" fmla="*/ 9164479 w 9164573"/>
              <a:gd name="connsiteY1" fmla="*/ 16595 h 3734102"/>
              <a:gd name="connsiteX2" fmla="*/ 9148773 w 9164573"/>
              <a:gd name="connsiteY2" fmla="*/ 3733108 h 3734102"/>
              <a:gd name="connsiteX3" fmla="*/ 4573831 w 9164573"/>
              <a:gd name="connsiteY3" fmla="*/ 3734102 h 3734102"/>
              <a:gd name="connsiteX4" fmla="*/ 4573881 w 9164573"/>
              <a:gd name="connsiteY4" fmla="*/ 3152924 h 3734102"/>
              <a:gd name="connsiteX5" fmla="*/ 1609 w 9164573"/>
              <a:gd name="connsiteY5" fmla="*/ 3151830 h 3734102"/>
              <a:gd name="connsiteX6" fmla="*/ 307 w 9164573"/>
              <a:gd name="connsiteY6" fmla="*/ 0 h 3734102"/>
              <a:gd name="connsiteX0" fmla="*/ 1529 w 9165795"/>
              <a:gd name="connsiteY0" fmla="*/ 0 h 3734102"/>
              <a:gd name="connsiteX1" fmla="*/ 9165701 w 9165795"/>
              <a:gd name="connsiteY1" fmla="*/ 16595 h 3734102"/>
              <a:gd name="connsiteX2" fmla="*/ 9149995 w 9165795"/>
              <a:gd name="connsiteY2" fmla="*/ 3733108 h 3734102"/>
              <a:gd name="connsiteX3" fmla="*/ 4575053 w 9165795"/>
              <a:gd name="connsiteY3" fmla="*/ 3734102 h 3734102"/>
              <a:gd name="connsiteX4" fmla="*/ 4575103 w 9165795"/>
              <a:gd name="connsiteY4" fmla="*/ 3152924 h 3734102"/>
              <a:gd name="connsiteX5" fmla="*/ 0 w 9165795"/>
              <a:gd name="connsiteY5" fmla="*/ 3140506 h 3734102"/>
              <a:gd name="connsiteX6" fmla="*/ 1529 w 9165795"/>
              <a:gd name="connsiteY6" fmla="*/ 0 h 3734102"/>
              <a:gd name="connsiteX0" fmla="*/ 1529 w 9154597"/>
              <a:gd name="connsiteY0" fmla="*/ 391 h 3734493"/>
              <a:gd name="connsiteX1" fmla="*/ 9154377 w 9154597"/>
              <a:gd name="connsiteY1" fmla="*/ 0 h 3734493"/>
              <a:gd name="connsiteX2" fmla="*/ 9149995 w 9154597"/>
              <a:gd name="connsiteY2" fmla="*/ 3733499 h 3734493"/>
              <a:gd name="connsiteX3" fmla="*/ 4575053 w 9154597"/>
              <a:gd name="connsiteY3" fmla="*/ 3734493 h 3734493"/>
              <a:gd name="connsiteX4" fmla="*/ 4575103 w 9154597"/>
              <a:gd name="connsiteY4" fmla="*/ 3153315 h 3734493"/>
              <a:gd name="connsiteX5" fmla="*/ 0 w 9154597"/>
              <a:gd name="connsiteY5" fmla="*/ 3140897 h 3734493"/>
              <a:gd name="connsiteX6" fmla="*/ 1529 w 9154597"/>
              <a:gd name="connsiteY6" fmla="*/ 391 h 3734493"/>
              <a:gd name="connsiteX0" fmla="*/ 1529 w 9154707"/>
              <a:gd name="connsiteY0" fmla="*/ 391 h 3734493"/>
              <a:gd name="connsiteX1" fmla="*/ 9154377 w 9154707"/>
              <a:gd name="connsiteY1" fmla="*/ 0 h 3734493"/>
              <a:gd name="connsiteX2" fmla="*/ 9152826 w 9154707"/>
              <a:gd name="connsiteY2" fmla="*/ 3719344 h 3734493"/>
              <a:gd name="connsiteX3" fmla="*/ 4575053 w 9154707"/>
              <a:gd name="connsiteY3" fmla="*/ 3734493 h 3734493"/>
              <a:gd name="connsiteX4" fmla="*/ 4575103 w 9154707"/>
              <a:gd name="connsiteY4" fmla="*/ 3153315 h 3734493"/>
              <a:gd name="connsiteX5" fmla="*/ 0 w 9154707"/>
              <a:gd name="connsiteY5" fmla="*/ 3140897 h 3734493"/>
              <a:gd name="connsiteX6" fmla="*/ 1529 w 9154707"/>
              <a:gd name="connsiteY6" fmla="*/ 391 h 3734493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5103 w 9154707"/>
              <a:gd name="connsiteY4" fmla="*/ 3153315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7934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647372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647372 h 3720338"/>
              <a:gd name="connsiteX0" fmla="*/ 1529 w 9154707"/>
              <a:gd name="connsiteY0" fmla="*/ 0 h 3072966"/>
              <a:gd name="connsiteX1" fmla="*/ 9154377 w 9154707"/>
              <a:gd name="connsiteY1" fmla="*/ 51367 h 3072966"/>
              <a:gd name="connsiteX2" fmla="*/ 9152826 w 9154707"/>
              <a:gd name="connsiteY2" fmla="*/ 3071972 h 3072966"/>
              <a:gd name="connsiteX3" fmla="*/ 3598741 w 9154707"/>
              <a:gd name="connsiteY3" fmla="*/ 3072966 h 3072966"/>
              <a:gd name="connsiteX4" fmla="*/ 3601621 w 9154707"/>
              <a:gd name="connsiteY4" fmla="*/ 2494619 h 3072966"/>
              <a:gd name="connsiteX5" fmla="*/ 0 w 9154707"/>
              <a:gd name="connsiteY5" fmla="*/ 2493525 h 3072966"/>
              <a:gd name="connsiteX6" fmla="*/ 1529 w 9154707"/>
              <a:gd name="connsiteY6" fmla="*/ 0 h 3072966"/>
              <a:gd name="connsiteX0" fmla="*/ 1529 w 9152826"/>
              <a:gd name="connsiteY0" fmla="*/ 138414 h 3211380"/>
              <a:gd name="connsiteX1" fmla="*/ 9145751 w 9152826"/>
              <a:gd name="connsiteY1" fmla="*/ 0 h 3211380"/>
              <a:gd name="connsiteX2" fmla="*/ 9152826 w 9152826"/>
              <a:gd name="connsiteY2" fmla="*/ 3210386 h 3211380"/>
              <a:gd name="connsiteX3" fmla="*/ 3598741 w 9152826"/>
              <a:gd name="connsiteY3" fmla="*/ 3211380 h 3211380"/>
              <a:gd name="connsiteX4" fmla="*/ 3601621 w 9152826"/>
              <a:gd name="connsiteY4" fmla="*/ 2633033 h 3211380"/>
              <a:gd name="connsiteX5" fmla="*/ 0 w 9152826"/>
              <a:gd name="connsiteY5" fmla="*/ 2631939 h 3211380"/>
              <a:gd name="connsiteX6" fmla="*/ 1529 w 9152826"/>
              <a:gd name="connsiteY6" fmla="*/ 138414 h 3211380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3605982 w 9160067"/>
              <a:gd name="connsiteY3" fmla="*/ 3211380 h 3211380"/>
              <a:gd name="connsiteX4" fmla="*/ 3608862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3605982 w 9160067"/>
              <a:gd name="connsiteY3" fmla="*/ 3211380 h 3211380"/>
              <a:gd name="connsiteX4" fmla="*/ 4112111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  <a:gd name="connsiteX0" fmla="*/ 143 w 9160067"/>
              <a:gd name="connsiteY0" fmla="*/ 392 h 3214669"/>
              <a:gd name="connsiteX1" fmla="*/ 9152992 w 9160067"/>
              <a:gd name="connsiteY1" fmla="*/ 0 h 3214669"/>
              <a:gd name="connsiteX2" fmla="*/ 9160067 w 9160067"/>
              <a:gd name="connsiteY2" fmla="*/ 3210386 h 3214669"/>
              <a:gd name="connsiteX3" fmla="*/ 4109231 w 9160067"/>
              <a:gd name="connsiteY3" fmla="*/ 3214669 h 3214669"/>
              <a:gd name="connsiteX4" fmla="*/ 4112111 w 9160067"/>
              <a:gd name="connsiteY4" fmla="*/ 2633033 h 3214669"/>
              <a:gd name="connsiteX5" fmla="*/ 7241 w 9160067"/>
              <a:gd name="connsiteY5" fmla="*/ 2631939 h 3214669"/>
              <a:gd name="connsiteX6" fmla="*/ 143 w 9160067"/>
              <a:gd name="connsiteY6" fmla="*/ 392 h 3214669"/>
              <a:gd name="connsiteX0" fmla="*/ 143 w 9160067"/>
              <a:gd name="connsiteY0" fmla="*/ 392 h 3217958"/>
              <a:gd name="connsiteX1" fmla="*/ 9152992 w 9160067"/>
              <a:gd name="connsiteY1" fmla="*/ 0 h 3217958"/>
              <a:gd name="connsiteX2" fmla="*/ 9160067 w 9160067"/>
              <a:gd name="connsiteY2" fmla="*/ 3210386 h 3217958"/>
              <a:gd name="connsiteX3" fmla="*/ 4112520 w 9160067"/>
              <a:gd name="connsiteY3" fmla="*/ 3217958 h 3217958"/>
              <a:gd name="connsiteX4" fmla="*/ 4112111 w 9160067"/>
              <a:gd name="connsiteY4" fmla="*/ 2633033 h 3217958"/>
              <a:gd name="connsiteX5" fmla="*/ 7241 w 9160067"/>
              <a:gd name="connsiteY5" fmla="*/ 2631939 h 3217958"/>
              <a:gd name="connsiteX6" fmla="*/ 143 w 9160067"/>
              <a:gd name="connsiteY6" fmla="*/ 392 h 3217958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4115809 w 9160067"/>
              <a:gd name="connsiteY3" fmla="*/ 3211380 h 3211380"/>
              <a:gd name="connsiteX4" fmla="*/ 4112111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0067" h="3211380">
                <a:moveTo>
                  <a:pt x="143" y="392"/>
                </a:moveTo>
                <a:lnTo>
                  <a:pt x="9152992" y="0"/>
                </a:lnTo>
                <a:cubicBezTo>
                  <a:pt x="9154579" y="1278732"/>
                  <a:pt x="9158480" y="1931654"/>
                  <a:pt x="9160067" y="3210386"/>
                </a:cubicBezTo>
                <a:lnTo>
                  <a:pt x="4115809" y="3211380"/>
                </a:lnTo>
                <a:cubicBezTo>
                  <a:pt x="4117254" y="3123263"/>
                  <a:pt x="4110666" y="2721150"/>
                  <a:pt x="4112111" y="2633033"/>
                </a:cubicBezTo>
                <a:lnTo>
                  <a:pt x="7241" y="2631939"/>
                </a:lnTo>
                <a:cubicBezTo>
                  <a:pt x="8686" y="1456263"/>
                  <a:pt x="-1302" y="1176068"/>
                  <a:pt x="143" y="392"/>
                </a:cubicBezTo>
                <a:close/>
              </a:path>
            </a:pathLst>
          </a:cu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lIns="180000" tIns="180000"/>
          <a:lstStyle>
            <a:lvl1pPr marL="0" indent="0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pic>
        <p:nvPicPr>
          <p:cNvPr id="8" name="Bild 8" descr="BMWMINIRR_5fbg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130" y="6021289"/>
            <a:ext cx="2107276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Bild 7" descr="WortmarkeBMWGROUP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9" y="6031922"/>
            <a:ext cx="906087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415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Bild, Headline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5840" y="1720053"/>
            <a:ext cx="4925990" cy="3790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341559"/>
            <a:ext cx="11260268" cy="5814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Präsentationstitel DURCH KLICKEN BEARBEITEN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965585"/>
            <a:ext cx="11263312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pic>
        <p:nvPicPr>
          <p:cNvPr id="7" name="Bild 8" descr="BMWMINIRR_5fbg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130" y="6021289"/>
            <a:ext cx="2107276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7" descr="WortmarkeBMWGROUP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9" y="6031922"/>
            <a:ext cx="906087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31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Bild, Headline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5138" y="2227504"/>
            <a:ext cx="4926691" cy="3790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341559"/>
            <a:ext cx="11263312" cy="10985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Präsentationstitel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1470170"/>
            <a:ext cx="11260268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pic>
        <p:nvPicPr>
          <p:cNvPr id="7" name="Bild 8" descr="BMWMINIRR_5fbg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130" y="6021289"/>
            <a:ext cx="2107276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7" descr="WortmarkeBMWGROUP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9" y="6031922"/>
            <a:ext cx="906087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033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1628679"/>
            <a:ext cx="11263312" cy="4861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633413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985838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349375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3383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ßtext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1639833"/>
            <a:ext cx="11263312" cy="4888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160058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1629877"/>
            <a:ext cx="11263312" cy="4871560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715963" indent="-28416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1077913" indent="-27622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143192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79387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Aufzählung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9346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5138" y="1641417"/>
            <a:ext cx="11263312" cy="4884796"/>
          </a:xfrm>
          <a:prstGeom prst="rect">
            <a:avLst/>
          </a:prstGeom>
        </p:spPr>
        <p:txBody>
          <a:bodyPr lIns="0" tIns="0" rIns="0" bIns="0"/>
          <a:lstStyle>
            <a:lvl1pPr marL="180975" indent="-18097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450850" indent="-182563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985838" indent="-176213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262063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 Aufzählung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8242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5138" y="403226"/>
            <a:ext cx="11263312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4" y="1701801"/>
            <a:ext cx="12195176" cy="4824413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719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65138" y="6526215"/>
            <a:ext cx="4021247" cy="33178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Thema, Abteilung, Datum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739876" y="6528871"/>
            <a:ext cx="2988574" cy="32913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916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95" r:id="rId2"/>
    <p:sldLayoutId id="2147483696" r:id="rId3"/>
    <p:sldLayoutId id="2147483672" r:id="rId4"/>
    <p:sldLayoutId id="2147483697" r:id="rId5"/>
    <p:sldLayoutId id="2147483698" r:id="rId6"/>
    <p:sldLayoutId id="2147483699" r:id="rId7"/>
    <p:sldLayoutId id="2147483700" r:id="rId8"/>
    <p:sldLayoutId id="2147483702" r:id="rId9"/>
    <p:sldLayoutId id="2147483691" r:id="rId10"/>
    <p:sldLayoutId id="2147483705" r:id="rId11"/>
    <p:sldLayoutId id="2147483703" r:id="rId12"/>
    <p:sldLayoutId id="214748370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4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WLTP, result calculation, v4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measured result is corrected by RCB, </a:t>
            </a:r>
            <a:r>
              <a:rPr lang="en-US" dirty="0" err="1" smtClean="0"/>
              <a:t>Ki</a:t>
            </a:r>
            <a:r>
              <a:rPr lang="en-US" dirty="0" smtClean="0"/>
              <a:t>, 14° test and interpolation.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8"/>
          </p:nvPr>
        </p:nvSpPr>
        <p:spPr>
          <a:xfrm>
            <a:off x="465138" y="2851175"/>
            <a:ext cx="4509198" cy="361152"/>
          </a:xfrm>
        </p:spPr>
        <p:txBody>
          <a:bodyPr/>
          <a:lstStyle/>
          <a:p>
            <a:r>
              <a:rPr lang="en-GB" dirty="0" smtClean="0">
                <a:latin typeface="BMW Group Condensed" pitchFamily="34" charset="0"/>
              </a:rPr>
              <a:t>BMW, Christoph Lueginger</a:t>
            </a:r>
          </a:p>
          <a:p>
            <a:r>
              <a:rPr lang="en-GB" dirty="0" smtClean="0">
                <a:latin typeface="BMW Group Condensed" pitchFamily="34" charset="0"/>
              </a:rPr>
              <a:t>31.08.2015</a:t>
            </a:r>
            <a:endParaRPr lang="en-GB" dirty="0">
              <a:latin typeface="BMW Group Condensed" pitchFamily="34" charset="0"/>
            </a:endParaRPr>
          </a:p>
        </p:txBody>
      </p:sp>
      <p:pic>
        <p:nvPicPr>
          <p:cNvPr id="8" name="Bildplatzhalter 5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" t="29450" r="-59" b="11228"/>
          <a:stretch/>
        </p:blipFill>
        <p:spPr>
          <a:xfrm>
            <a:off x="-13159" y="-367"/>
            <a:ext cx="12216603" cy="3211380"/>
          </a:xfrm>
        </p:spPr>
      </p:pic>
      <p:sp>
        <p:nvSpPr>
          <p:cNvPr id="5" name="Textfeld 4"/>
          <p:cNvSpPr txBox="1"/>
          <p:nvPr/>
        </p:nvSpPr>
        <p:spPr>
          <a:xfrm>
            <a:off x="10391775" y="390525"/>
            <a:ext cx="14330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WLTP-12-08e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527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6"/>
            <a:ext cx="11263312" cy="678151"/>
          </a:xfrm>
        </p:spPr>
        <p:txBody>
          <a:bodyPr/>
          <a:lstStyle/>
          <a:p>
            <a:r>
              <a:rPr lang="en-US" dirty="0" smtClean="0"/>
              <a:t>WLTP Result Postprocessing Proposal</a:t>
            </a:r>
          </a:p>
          <a:p>
            <a:r>
              <a:rPr lang="en-US" dirty="0" smtClean="0"/>
              <a:t>Current situation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426024" y="6528871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, BMW, </a:t>
            </a:r>
            <a:r>
              <a:rPr lang="en-GB" dirty="0" smtClean="0">
                <a:latin typeface="BMWTypeCondensedRegular" pitchFamily="34" charset="0"/>
              </a:rPr>
              <a:t>20.08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4398" b="3463"/>
          <a:stretch>
            <a:fillRect/>
          </a:stretch>
        </p:blipFill>
        <p:spPr bwMode="auto">
          <a:xfrm>
            <a:off x="465138" y="1181100"/>
            <a:ext cx="7106639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7029229" y="4996857"/>
            <a:ext cx="4699221" cy="1257893"/>
          </a:xfrm>
        </p:spPr>
        <p:txBody>
          <a:bodyPr anchor="b"/>
          <a:lstStyle/>
          <a:p>
            <a:pPr marL="0" indent="0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800" kern="0" dirty="0" smtClean="0">
                <a:sym typeface="Wingdings" pitchFamily="2" charset="2"/>
              </a:rPr>
              <a:t> All GTR post-calculations have been developed regardless of other parts and issues.</a:t>
            </a:r>
          </a:p>
          <a:p>
            <a:pPr marL="0" indent="0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en-GB" sz="1800" kern="0" dirty="0" smtClean="0">
                <a:sym typeface="Wingdings" pitchFamily="2" charset="2"/>
              </a:rPr>
              <a:t> Some references are wrong, some results come to nothing, some results are bypassed.</a:t>
            </a:r>
          </a:p>
        </p:txBody>
      </p:sp>
    </p:spTree>
    <p:extLst>
      <p:ext uri="{BB962C8B-B14F-4D97-AF65-F5344CB8AC3E}">
        <p14:creationId xmlns:p14="http://schemas.microsoft.com/office/powerpoint/2010/main" val="20586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7"/>
            <a:ext cx="11263312" cy="351154"/>
          </a:xfrm>
        </p:spPr>
        <p:txBody>
          <a:bodyPr/>
          <a:lstStyle/>
          <a:p>
            <a:r>
              <a:rPr lang="en-GB" dirty="0" smtClean="0"/>
              <a:t>WLTP Result Postprocessing Proposal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426024" y="6528871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, BMW, </a:t>
            </a:r>
            <a:r>
              <a:rPr lang="en-GB" dirty="0" smtClean="0">
                <a:latin typeface="BMWTypeCondensedRegular" pitchFamily="34" charset="0"/>
              </a:rPr>
              <a:t>20.08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534602" y="969610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measurement, calculation of mass emissions </a:t>
            </a:r>
            <a:r>
              <a:rPr lang="en-US" sz="1600" dirty="0" smtClean="0">
                <a:solidFill>
                  <a:schemeClr val="accent3"/>
                </a:solidFill>
              </a:rPr>
              <a:t>[Annex 7, 3.]</a:t>
            </a:r>
            <a:endParaRPr lang="en-US" dirty="0" smtClean="0">
              <a:solidFill>
                <a:schemeClr val="accent3"/>
              </a:solidFill>
            </a:endParaRPr>
          </a:p>
        </p:txBody>
      </p:sp>
      <p:sp>
        <p:nvSpPr>
          <p:cNvPr id="6" name="Eingekerbter Richtungspfeil 5"/>
          <p:cNvSpPr/>
          <p:nvPr/>
        </p:nvSpPr>
        <p:spPr>
          <a:xfrm rot="5400000">
            <a:off x="743751" y="910843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test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534602" y="1509587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RCB correction </a:t>
            </a:r>
            <a:r>
              <a:rPr lang="en-US" sz="1600" dirty="0" smtClean="0">
                <a:solidFill>
                  <a:srgbClr val="914F28"/>
                </a:solidFill>
              </a:rPr>
              <a:t>[Annex 6, App. 2]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Eingekerbter Richtungspfeil 7"/>
          <p:cNvSpPr/>
          <p:nvPr/>
        </p:nvSpPr>
        <p:spPr>
          <a:xfrm rot="5400000">
            <a:off x="743751" y="1450027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RCB</a:t>
            </a:r>
          </a:p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534601" y="3100453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calculation of fuel consumption values </a:t>
            </a:r>
            <a:r>
              <a:rPr lang="en-US" sz="1600" dirty="0" smtClean="0">
                <a:solidFill>
                  <a:srgbClr val="914F28"/>
                </a:solidFill>
              </a:rPr>
              <a:t>[Annex 7, 6.]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2" name="Eingekerbter Richtungspfeil 11"/>
          <p:cNvSpPr/>
          <p:nvPr/>
        </p:nvSpPr>
        <p:spPr>
          <a:xfrm rot="5400000">
            <a:off x="743750" y="3040893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FC</a:t>
            </a:r>
          </a:p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534602" y="2042173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err="1" smtClean="0">
                <a:solidFill>
                  <a:schemeClr val="tx1"/>
                </a:solidFill>
              </a:rPr>
              <a:t>Ki</a:t>
            </a:r>
            <a:r>
              <a:rPr lang="en-US" dirty="0" smtClean="0">
                <a:solidFill>
                  <a:schemeClr val="tx1"/>
                </a:solidFill>
              </a:rPr>
              <a:t> correction </a:t>
            </a:r>
            <a:r>
              <a:rPr lang="en-US" sz="1600" dirty="0" smtClean="0">
                <a:solidFill>
                  <a:srgbClr val="914F28"/>
                </a:solidFill>
              </a:rPr>
              <a:t>[Annex 6, App. 1]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" name="Eingekerbter Richtungspfeil 13"/>
          <p:cNvSpPr/>
          <p:nvPr/>
        </p:nvSpPr>
        <p:spPr>
          <a:xfrm rot="5400000">
            <a:off x="743751" y="1982613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Ki</a:t>
            </a:r>
          </a:p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534602" y="2575589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Regional corrections (EU: 14° test, DF) </a:t>
            </a:r>
            <a:r>
              <a:rPr lang="en-US" sz="1600" dirty="0" smtClean="0">
                <a:solidFill>
                  <a:srgbClr val="914F28"/>
                </a:solidFill>
              </a:rPr>
              <a:t>[e.g. EU Sub-Annex 6a]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6" name="Eingekerbter Richtungspfeil 15"/>
          <p:cNvSpPr/>
          <p:nvPr/>
        </p:nvSpPr>
        <p:spPr>
          <a:xfrm rot="5400000">
            <a:off x="743751" y="2516029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regional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534602" y="3625725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combined value (3-/4-phases, weighted by distance) </a:t>
            </a:r>
            <a:r>
              <a:rPr lang="en-US" sz="1600" dirty="0" smtClean="0">
                <a:solidFill>
                  <a:srgbClr val="914F28"/>
                </a:solidFill>
              </a:rPr>
              <a:t>[unclear]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8" name="Eingekerbter Richtungspfeil 17"/>
          <p:cNvSpPr/>
          <p:nvPr/>
        </p:nvSpPr>
        <p:spPr>
          <a:xfrm rot="5400000">
            <a:off x="743751" y="3566165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comb.</a:t>
            </a:r>
          </a:p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215878" y="2559688"/>
            <a:ext cx="249237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(</a:t>
            </a:r>
          </a:p>
        </p:txBody>
      </p:sp>
      <p:sp>
        <p:nvSpPr>
          <p:cNvPr id="20" name="Rechteck 19"/>
          <p:cNvSpPr/>
          <p:nvPr/>
        </p:nvSpPr>
        <p:spPr>
          <a:xfrm>
            <a:off x="11728450" y="2536574"/>
            <a:ext cx="249237" cy="495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1" name="Rechteck 20"/>
          <p:cNvSpPr/>
          <p:nvPr/>
        </p:nvSpPr>
        <p:spPr>
          <a:xfrm>
            <a:off x="1534601" y="4151254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averaging of test results, alignment of phase values </a:t>
            </a:r>
            <a:r>
              <a:rPr lang="en-US" sz="1600" dirty="0" smtClean="0">
                <a:solidFill>
                  <a:schemeClr val="accent3"/>
                </a:solidFill>
              </a:rPr>
              <a:t>[Annex 6, Japanese proposal]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2" name="Eingekerbter Richtungspfeil 21"/>
          <p:cNvSpPr/>
          <p:nvPr/>
        </p:nvSpPr>
        <p:spPr>
          <a:xfrm rot="5400000">
            <a:off x="743750" y="4091694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AVG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1534603" y="5759450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interpolation method, rounding. (Europe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tx1"/>
                </a:solidFill>
              </a:rPr>
              <a:t>"</a:t>
            </a:r>
            <a:r>
              <a:rPr lang="en-US" dirty="0" err="1" smtClean="0">
                <a:solidFill>
                  <a:schemeClr val="tx1"/>
                </a:solidFill>
              </a:rPr>
              <a:t>CoC</a:t>
            </a:r>
            <a:r>
              <a:rPr lang="en-US" dirty="0" smtClean="0">
                <a:solidFill>
                  <a:schemeClr val="tx1"/>
                </a:solidFill>
              </a:rPr>
              <a:t>") </a:t>
            </a:r>
            <a:r>
              <a:rPr lang="en-US" sz="1600" dirty="0" smtClean="0">
                <a:solidFill>
                  <a:srgbClr val="914F28"/>
                </a:solidFill>
              </a:rPr>
              <a:t>[Annex 7, 3.2.3.]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4" name="Eingekerbter Richtungspfeil 23"/>
          <p:cNvSpPr/>
          <p:nvPr/>
        </p:nvSpPr>
        <p:spPr>
          <a:xfrm rot="5400000">
            <a:off x="743751" y="5699890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vehicle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1534600" y="4684841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declared value, regional differences </a:t>
            </a:r>
            <a:r>
              <a:rPr lang="en-US" sz="1600" dirty="0" smtClean="0">
                <a:solidFill>
                  <a:srgbClr val="914F28"/>
                </a:solidFill>
              </a:rPr>
              <a:t>[</a:t>
            </a:r>
            <a:r>
              <a:rPr lang="en-US" sz="1600" dirty="0" smtClean="0">
                <a:solidFill>
                  <a:schemeClr val="accent3"/>
                </a:solidFill>
              </a:rPr>
              <a:t>Annex 6, Japanese text proposal</a:t>
            </a:r>
            <a:r>
              <a:rPr lang="en-US" sz="1600" dirty="0" smtClean="0">
                <a:solidFill>
                  <a:srgbClr val="914F28"/>
                </a:solidFill>
              </a:rPr>
              <a:t>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6" name="Eingekerbter Richtungspfeil 25"/>
          <p:cNvSpPr/>
          <p:nvPr/>
        </p:nvSpPr>
        <p:spPr>
          <a:xfrm rot="5400000">
            <a:off x="743749" y="4625281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declare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1534600" y="5223471"/>
            <a:ext cx="6997150" cy="4953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36000" rIns="36000" bIns="36000"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averaging of emissions L and H, final interpolation line </a:t>
            </a:r>
            <a:r>
              <a:rPr lang="en-US" sz="1600" dirty="0" smtClean="0">
                <a:solidFill>
                  <a:srgbClr val="914F28"/>
                </a:solidFill>
              </a:rPr>
              <a:t>[open]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8" name="Eingekerbter Richtungspfeil 27"/>
          <p:cNvSpPr/>
          <p:nvPr/>
        </p:nvSpPr>
        <p:spPr>
          <a:xfrm rot="5400000">
            <a:off x="743749" y="5163911"/>
            <a:ext cx="734219" cy="853342"/>
          </a:xfrm>
          <a:prstGeom prst="chevron">
            <a:avLst>
              <a:gd name="adj" fmla="val 330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approval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8625548" y="969610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11282757" y="969610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10760636" y="971923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8625548" y="1509587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11282757" y="1509587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8625548" y="3100453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9701038" y="3100453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11282757" y="3100453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8625548" y="4151254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9171248" y="4151254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10231818" y="4151254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9701038" y="4151254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11282757" y="4151254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8625548" y="2042173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11282757" y="2042173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8625548" y="2575589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11282757" y="2575589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8625548" y="3625725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9171248" y="3625725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10231818" y="3625725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9701038" y="3625725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11282757" y="3625725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8625548" y="468484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9171248" y="468484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10231818" y="4684841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9701038" y="4684841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11282757" y="4684841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8625548" y="5759450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9171248" y="5759450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10231818" y="5759450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9701038" y="5759450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11282757" y="5759450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8625548" y="522347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9171248" y="5223471"/>
            <a:ext cx="445693" cy="495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</a:t>
            </a:r>
            <a:r>
              <a:rPr lang="en-US" sz="1100" baseline="-25000" dirty="0" smtClean="0">
                <a:solidFill>
                  <a:schemeClr val="tx1"/>
                </a:solidFill>
              </a:rPr>
              <a:t>2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10231818" y="5223471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9701038" y="5223471"/>
            <a:ext cx="445693" cy="4953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phase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11282757" y="5223471"/>
            <a:ext cx="445693" cy="495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</a:t>
            </a: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emiss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471043" y="969611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1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471043" y="1509588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8" name="Rechteck 67"/>
          <p:cNvSpPr/>
          <p:nvPr/>
        </p:nvSpPr>
        <p:spPr>
          <a:xfrm>
            <a:off x="471043" y="3100454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5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471043" y="4151255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A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0" name="Rechteck 69"/>
          <p:cNvSpPr/>
          <p:nvPr/>
        </p:nvSpPr>
        <p:spPr>
          <a:xfrm>
            <a:off x="471043" y="2042174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3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471043" y="2575590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4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471043" y="3625726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6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471043" y="5223472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C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74" name="Rechteck 73"/>
          <p:cNvSpPr/>
          <p:nvPr/>
        </p:nvSpPr>
        <p:spPr>
          <a:xfrm>
            <a:off x="471043" y="4684842"/>
            <a:ext cx="213148" cy="495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B</a:t>
            </a:r>
            <a:endParaRPr lang="en-US" sz="1400" b="1" baseline="-25000" dirty="0" smtClean="0">
              <a:solidFill>
                <a:schemeClr val="accent3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10241094" y="1498600"/>
            <a:ext cx="445693" cy="4953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inter-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mediate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comb. FC</a:t>
            </a:r>
            <a:endParaRPr lang="en-US" sz="1100" baseline="-250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6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5138" y="403226"/>
            <a:ext cx="11263312" cy="678151"/>
          </a:xfrm>
        </p:spPr>
        <p:txBody>
          <a:bodyPr/>
          <a:lstStyle/>
          <a:p>
            <a:r>
              <a:rPr lang="en-US" dirty="0" smtClean="0"/>
              <a:t>WLTP Result Postprocessing Proposal</a:t>
            </a:r>
          </a:p>
          <a:p>
            <a:r>
              <a:rPr lang="en-US" dirty="0" smtClean="0"/>
              <a:t>Challenges and open tasks</a:t>
            </a: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426024" y="6528871"/>
            <a:ext cx="302426" cy="329130"/>
          </a:xfrm>
        </p:spPr>
        <p:txBody>
          <a:bodyPr/>
          <a:lstStyle/>
          <a:p>
            <a:fld id="{AA807A42-CF27-4B84-8583-18EBE418342E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WLTP Postprocessing, Result</a:t>
            </a:r>
            <a:r>
              <a:rPr kumimoji="0" lang="en-GB" sz="9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 Calculation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, BMW, </a:t>
            </a:r>
            <a:r>
              <a:rPr lang="en-GB" dirty="0" smtClean="0">
                <a:latin typeface="BMWTypeCondensedRegular" pitchFamily="34" charset="0"/>
              </a:rPr>
              <a:t>31.08</a:t>
            </a:r>
            <a:r>
              <a:rPr kumimoji="0" lang="en-GB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.2015</a:t>
            </a:r>
            <a:endParaRPr kumimoji="0" lang="en-GB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994695" y="3499432"/>
          <a:ext cx="8208960" cy="302678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38187"/>
                <a:gridCol w="4164805"/>
                <a:gridCol w="3305968"/>
              </a:tblGrid>
              <a:tr h="16583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steps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task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situation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</a:tr>
              <a:tr h="27754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agreement on importance, agreement</a:t>
                      </a:r>
                      <a:r>
                        <a:rPr lang="en-GB" baseline="0" dirty="0" smtClean="0"/>
                        <a:t> being a GTR issue, </a:t>
                      </a:r>
                      <a:r>
                        <a:rPr lang="en-GB" dirty="0" smtClean="0"/>
                        <a:t>installation of TF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 need was already identified in the last drafting-TF-meeting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</a:tr>
              <a:tr h="27754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identify all calculation steps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done for ICE and EV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</a:tr>
              <a:tr h="27754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decide their order, decide which errors can be accepted, clarify overlapping</a:t>
                      </a:r>
                      <a:r>
                        <a:rPr lang="en-GB" baseline="0" dirty="0" smtClean="0"/>
                        <a:t> issues ICE-EV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proposal for ICE available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</a:tr>
              <a:tr h="16583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drafting of main structure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proposal for ICE available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</a:tr>
              <a:tr h="16583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drafting within each calculation</a:t>
                      </a:r>
                      <a:r>
                        <a:rPr lang="en-GB" baseline="0" dirty="0" smtClean="0"/>
                        <a:t> step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open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</a:tr>
              <a:tr h="40022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check by stakeholders</a:t>
                      </a:r>
                      <a:r>
                        <a:rPr lang="en-GB" baseline="0" dirty="0" smtClean="0"/>
                        <a:t> and </a:t>
                      </a:r>
                      <a:r>
                        <a:rPr lang="en-GB" dirty="0" smtClean="0"/>
                        <a:t>testing (via a tool?)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open</a:t>
                      </a:r>
                      <a:endParaRPr lang="en-GB" dirty="0"/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  <p:sp>
        <p:nvSpPr>
          <p:cNvPr id="6" name="Legende mit Pfeil nach rechts 5"/>
          <p:cNvSpPr/>
          <p:nvPr/>
        </p:nvSpPr>
        <p:spPr>
          <a:xfrm rot="234619">
            <a:off x="2004060" y="1454031"/>
            <a:ext cx="3455987" cy="415925"/>
          </a:xfrm>
          <a:prstGeom prst="rightArrowCallou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phase specific values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7" name="Legende mit Pfeil nach rechts 6"/>
          <p:cNvSpPr/>
          <p:nvPr/>
        </p:nvSpPr>
        <p:spPr>
          <a:xfrm>
            <a:off x="1993900" y="1993900"/>
            <a:ext cx="3455987" cy="723899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4609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additive corrections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(step exchange will deliver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different results)</a:t>
            </a:r>
          </a:p>
        </p:txBody>
      </p:sp>
      <p:sp>
        <p:nvSpPr>
          <p:cNvPr id="8" name="Legende mit Pfeil nach rechts 7"/>
          <p:cNvSpPr/>
          <p:nvPr/>
        </p:nvSpPr>
        <p:spPr>
          <a:xfrm rot="21380591">
            <a:off x="2003646" y="2838330"/>
            <a:ext cx="3455987" cy="415925"/>
          </a:xfrm>
          <a:prstGeom prst="rightArrowCallou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averaging of tests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9" name="Legende mit Pfeil nach rechts 8"/>
          <p:cNvSpPr/>
          <p:nvPr/>
        </p:nvSpPr>
        <p:spPr>
          <a:xfrm rot="21365381" flipH="1">
            <a:off x="6736716" y="1454031"/>
            <a:ext cx="3455987" cy="415925"/>
          </a:xfrm>
          <a:prstGeom prst="rightArrowCallou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influence of criteria</a:t>
            </a:r>
          </a:p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emissions on FC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2" name="Legende mit Pfeil nach rechts 11"/>
          <p:cNvSpPr/>
          <p:nvPr/>
        </p:nvSpPr>
        <p:spPr>
          <a:xfrm flipH="1">
            <a:off x="6726556" y="1993900"/>
            <a:ext cx="3455987" cy="723899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4609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declaration (alignment of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values like FC and phases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towards the declared value)</a:t>
            </a:r>
          </a:p>
        </p:txBody>
      </p:sp>
      <p:sp>
        <p:nvSpPr>
          <p:cNvPr id="13" name="Legende mit Pfeil nach rechts 12"/>
          <p:cNvSpPr/>
          <p:nvPr/>
        </p:nvSpPr>
        <p:spPr>
          <a:xfrm rot="219409" flipH="1">
            <a:off x="6736302" y="2838330"/>
            <a:ext cx="3455987" cy="415925"/>
          </a:xfrm>
          <a:prstGeom prst="rightArrowCallou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regional options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4" name="Pfeil nach unten 13"/>
          <p:cNvSpPr/>
          <p:nvPr/>
        </p:nvSpPr>
        <p:spPr>
          <a:xfrm>
            <a:off x="5851525" y="2806700"/>
            <a:ext cx="495300" cy="811143"/>
          </a:xfrm>
          <a:prstGeom prst="downArrow">
            <a:avLst/>
          </a:prstGeom>
          <a:solidFill>
            <a:schemeClr val="tx2"/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GB" sz="1400" b="1" dirty="0" smtClean="0"/>
              <a:t>solution</a:t>
            </a:r>
            <a:endParaRPr lang="en-GB" sz="1400" b="1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966072" y="5017415"/>
            <a:ext cx="799118" cy="213997"/>
          </a:xfrm>
        </p:spPr>
        <p:txBody>
          <a:bodyPr anchor="ctr"/>
          <a:lstStyle/>
          <a:p>
            <a:pPr algn="r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None/>
              <a:tabLst>
                <a:tab pos="0" algn="l"/>
              </a:tabLst>
              <a:defRPr/>
            </a:pPr>
            <a:r>
              <a:rPr lang="en-GB" sz="1200" kern="0" dirty="0" smtClean="0">
                <a:solidFill>
                  <a:schemeClr val="accent5"/>
                </a:solidFill>
                <a:sym typeface="Wingdings" pitchFamily="2" charset="2"/>
              </a:rPr>
              <a:t>today's task</a:t>
            </a:r>
          </a:p>
        </p:txBody>
      </p:sp>
      <p:sp>
        <p:nvSpPr>
          <p:cNvPr id="16" name="Gleichschenkliges Dreieck 15"/>
          <p:cNvSpPr/>
          <p:nvPr/>
        </p:nvSpPr>
        <p:spPr>
          <a:xfrm rot="5400000">
            <a:off x="1773517" y="5035513"/>
            <a:ext cx="262964" cy="177801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Gebogener Pfeil 16"/>
          <p:cNvSpPr/>
          <p:nvPr/>
        </p:nvSpPr>
        <p:spPr>
          <a:xfrm rot="20867155">
            <a:off x="5466013" y="1587965"/>
            <a:ext cx="1278217" cy="1251270"/>
          </a:xfrm>
          <a:prstGeom prst="circularArrow">
            <a:avLst>
              <a:gd name="adj1" fmla="val 8861"/>
              <a:gd name="adj2" fmla="val 1374079"/>
              <a:gd name="adj3" fmla="val 20097347"/>
              <a:gd name="adj4" fmla="val 4105620"/>
              <a:gd name="adj5" fmla="val 9415"/>
            </a:avLst>
          </a:prstGeom>
          <a:solidFill>
            <a:srgbClr val="FFCCCC"/>
          </a:solidFill>
          <a:ln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 smtClean="0">
              <a:solidFill>
                <a:schemeClr val="tx1"/>
              </a:solidFill>
            </a:endParaRPr>
          </a:p>
        </p:txBody>
      </p:sp>
      <p:sp>
        <p:nvSpPr>
          <p:cNvPr id="18" name="Pfeil in vier Richtungen 17"/>
          <p:cNvSpPr/>
          <p:nvPr/>
        </p:nvSpPr>
        <p:spPr>
          <a:xfrm>
            <a:off x="5578475" y="1701800"/>
            <a:ext cx="1041400" cy="1003300"/>
          </a:xfrm>
          <a:prstGeom prst="quad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</a:rPr>
              <a:t>?</a:t>
            </a:r>
            <a:endParaRPr lang="en-GB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6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MWGroup_BMW+MINI+RR_D_16zu9">
  <a:themeElements>
    <a:clrScheme name="BMW GROUP">
      <a:dk1>
        <a:sysClr val="windowText" lastClr="000000"/>
      </a:dk1>
      <a:lt1>
        <a:sysClr val="window" lastClr="FFFFFF"/>
      </a:lt1>
      <a:dk2>
        <a:srgbClr val="595443"/>
      </a:dk2>
      <a:lt2>
        <a:srgbClr val="5678A9"/>
      </a:lt2>
      <a:accent1>
        <a:srgbClr val="00B050"/>
      </a:accent1>
      <a:accent2>
        <a:srgbClr val="FFD600"/>
      </a:accent2>
      <a:accent3>
        <a:srgbClr val="914F28"/>
      </a:accent3>
      <a:accent4>
        <a:srgbClr val="FF0000"/>
      </a:accent4>
      <a:accent5>
        <a:srgbClr val="F19100"/>
      </a:accent5>
      <a:accent6>
        <a:srgbClr val="0070C0"/>
      </a:accent6>
      <a:hlink>
        <a:srgbClr val="000000"/>
      </a:hlink>
      <a:folHlink>
        <a:srgbClr val="000000"/>
      </a:folHlink>
    </a:clrScheme>
    <a:fontScheme name="BMW GROUP">
      <a:majorFont>
        <a:latin typeface="BMW Group Condensed"/>
        <a:ea typeface=""/>
        <a:cs typeface=""/>
      </a:majorFont>
      <a:minorFont>
        <a:latin typeface="BMW Group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BMWGroup_BMW+MINI+RR_D_16zu9</Template>
  <TotalTime>0</TotalTime>
  <Words>498</Words>
  <Application>Microsoft Office PowerPoint</Application>
  <PresentationFormat>Benutzerdefiniert</PresentationFormat>
  <Paragraphs>161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2" baseType="lpstr">
      <vt:lpstr>Arial</vt:lpstr>
      <vt:lpstr>BMW Type Global Pro Regular</vt:lpstr>
      <vt:lpstr>BMW Group Condensed</vt:lpstr>
      <vt:lpstr>BMWTypeCondensedRegular</vt:lpstr>
      <vt:lpstr>Symbol</vt:lpstr>
      <vt:lpstr>Calibri</vt:lpstr>
      <vt:lpstr>Wingdings</vt:lpstr>
      <vt:lpstr>BMWGroup_BMW+MINI+RR_D_16zu9</vt:lpstr>
      <vt:lpstr>PowerPoint-Präsentation</vt:lpstr>
      <vt:lpstr>PowerPoint-Präsentation</vt:lpstr>
      <vt:lpstr>PowerPoint-Präsentation</vt:lpstr>
      <vt:lpstr>PowerPoint-Präsentation</vt:lpstr>
    </vt:vector>
  </TitlesOfParts>
  <Company>BMW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Lueginger Christoph</dc:creator>
  <cp:lastModifiedBy>Redmann, Stephan</cp:lastModifiedBy>
  <cp:revision>15</cp:revision>
  <dcterms:created xsi:type="dcterms:W3CDTF">2015-08-10T14:41:34Z</dcterms:created>
  <dcterms:modified xsi:type="dcterms:W3CDTF">2015-09-17T13:31:19Z</dcterms:modified>
</cp:coreProperties>
</file>