
<file path=[Content_Types].xml><?xml version="1.0" encoding="utf-8"?>
<Types xmlns="http://schemas.openxmlformats.org/package/2006/content-types">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handoutMasterIdLst>
    <p:handoutMasterId r:id="rId14"/>
  </p:handoutMasterIdLst>
  <p:sldIdLst>
    <p:sldId id="256" r:id="rId2"/>
    <p:sldId id="732" r:id="rId3"/>
    <p:sldId id="823" r:id="rId4"/>
    <p:sldId id="824" r:id="rId5"/>
    <p:sldId id="825" r:id="rId6"/>
    <p:sldId id="826" r:id="rId7"/>
    <p:sldId id="827" r:id="rId8"/>
    <p:sldId id="828" r:id="rId9"/>
    <p:sldId id="829" r:id="rId10"/>
    <p:sldId id="831" r:id="rId11"/>
    <p:sldId id="817" r:id="rId12"/>
  </p:sldIdLst>
  <p:sldSz cx="9144000" cy="6858000" type="screen4x3"/>
  <p:notesSz cx="6669088" cy="9926638"/>
  <p:defaultTextStyle>
    <a:defPPr>
      <a:defRPr lang="en-GB"/>
    </a:defPPr>
    <a:lvl1pPr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9900"/>
    <a:srgbClr val="000099"/>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89732" autoAdjust="0"/>
  </p:normalViewPr>
  <p:slideViewPr>
    <p:cSldViewPr>
      <p:cViewPr varScale="1">
        <p:scale>
          <a:sx n="113" d="100"/>
          <a:sy n="113" d="100"/>
        </p:scale>
        <p:origin x="-86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54275"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54276"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54277" name="Rectangle 5"/>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26F16E9-95B0-4E2B-ABD0-5EC531ECA83E}" type="slidenum">
              <a:rPr lang="en-GB"/>
              <a:pPr>
                <a:defRPr/>
              </a:pPr>
              <a:t>‹Nr.›</a:t>
            </a:fld>
            <a:endParaRPr lang="en-GB"/>
          </a:p>
        </p:txBody>
      </p:sp>
    </p:spTree>
    <p:extLst>
      <p:ext uri="{BB962C8B-B14F-4D97-AF65-F5344CB8AC3E}">
        <p14:creationId xmlns:p14="http://schemas.microsoft.com/office/powerpoint/2010/main" val="11161667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GB"/>
          </a:p>
        </p:txBody>
      </p:sp>
      <p:sp>
        <p:nvSpPr>
          <p:cNvPr id="40963" name="Rectangle 3"/>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GB"/>
          </a:p>
        </p:txBody>
      </p:sp>
      <p:sp>
        <p:nvSpPr>
          <p:cNvPr id="2052"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5" name="Rectangle 5"/>
          <p:cNvSpPr>
            <a:spLocks noGrp="1" noChangeArrowheads="1"/>
          </p:cNvSpPr>
          <p:nvPr>
            <p:ph type="body" sz="quarter" idx="3"/>
          </p:nvPr>
        </p:nvSpPr>
        <p:spPr bwMode="auto">
          <a:xfrm>
            <a:off x="889000" y="4714875"/>
            <a:ext cx="48910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Klicken Sie, um die Formate des Vorlagentextes zu bearbeiten</a:t>
            </a:r>
          </a:p>
          <a:p>
            <a:pPr lvl="1"/>
            <a:r>
              <a:rPr lang="en-GB" noProof="0" smtClean="0"/>
              <a:t>Zweite Ebene</a:t>
            </a:r>
          </a:p>
          <a:p>
            <a:pPr lvl="2"/>
            <a:r>
              <a:rPr lang="en-GB" noProof="0" smtClean="0"/>
              <a:t>Dritte Ebene</a:t>
            </a:r>
          </a:p>
          <a:p>
            <a:pPr lvl="3"/>
            <a:r>
              <a:rPr lang="en-GB" noProof="0" smtClean="0"/>
              <a:t>Vierte Ebene</a:t>
            </a:r>
          </a:p>
          <a:p>
            <a:pPr lvl="4"/>
            <a:r>
              <a:rPr lang="en-GB" noProof="0" smtClean="0"/>
              <a:t>Fünfte Ebene</a:t>
            </a:r>
          </a:p>
        </p:txBody>
      </p:sp>
      <p:sp>
        <p:nvSpPr>
          <p:cNvPr id="40966"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GB"/>
          </a:p>
        </p:txBody>
      </p:sp>
      <p:sp>
        <p:nvSpPr>
          <p:cNvPr id="40967" name="Rectangle 7"/>
          <p:cNvSpPr>
            <a:spLocks noGrp="1" noChangeArrowheads="1"/>
          </p:cNvSpPr>
          <p:nvPr>
            <p:ph type="sldNum" sz="quarter" idx="5"/>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7EA5EFE1-8B73-4B91-89B3-2291A1CABA14}" type="slidenum">
              <a:rPr lang="en-GB"/>
              <a:pPr>
                <a:defRPr/>
              </a:pPr>
              <a:t>‹Nr.›</a:t>
            </a:fld>
            <a:endParaRPr lang="en-GB"/>
          </a:p>
        </p:txBody>
      </p:sp>
    </p:spTree>
    <p:extLst>
      <p:ext uri="{BB962C8B-B14F-4D97-AF65-F5344CB8AC3E}">
        <p14:creationId xmlns:p14="http://schemas.microsoft.com/office/powerpoint/2010/main" val="15903225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2E17AFD-3E01-45C6-B8E9-1AFD1F7F74C3}" type="slidenum">
              <a:rPr lang="en-GB"/>
              <a:pPr>
                <a:defRPr/>
              </a:pPr>
              <a:t>‹Nr.›</a:t>
            </a:fld>
            <a:endParaRPr lang="en-GB"/>
          </a:p>
        </p:txBody>
      </p:sp>
    </p:spTree>
    <p:extLst>
      <p:ext uri="{BB962C8B-B14F-4D97-AF65-F5344CB8AC3E}">
        <p14:creationId xmlns:p14="http://schemas.microsoft.com/office/powerpoint/2010/main" val="170315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4410A77-A59B-424B-A3C2-85CEACC01708}" type="slidenum">
              <a:rPr lang="en-GB"/>
              <a:pPr>
                <a:defRPr/>
              </a:pPr>
              <a:t>‹Nr.›</a:t>
            </a:fld>
            <a:endParaRPr lang="en-GB"/>
          </a:p>
        </p:txBody>
      </p:sp>
    </p:spTree>
    <p:extLst>
      <p:ext uri="{BB962C8B-B14F-4D97-AF65-F5344CB8AC3E}">
        <p14:creationId xmlns:p14="http://schemas.microsoft.com/office/powerpoint/2010/main" val="1149937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BA45F88-97F8-4B4B-83D6-8AB06C61F399}" type="slidenum">
              <a:rPr lang="en-GB"/>
              <a:pPr>
                <a:defRPr/>
              </a:pPr>
              <a:t>‹Nr.›</a:t>
            </a:fld>
            <a:endParaRPr lang="en-GB"/>
          </a:p>
        </p:txBody>
      </p:sp>
    </p:spTree>
    <p:extLst>
      <p:ext uri="{BB962C8B-B14F-4D97-AF65-F5344CB8AC3E}">
        <p14:creationId xmlns:p14="http://schemas.microsoft.com/office/powerpoint/2010/main" val="1602132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32982" y="0"/>
            <a:ext cx="7772400" cy="1143000"/>
          </a:xfrm>
        </p:spPr>
        <p:txBody>
          <a:bodyPr/>
          <a:lstStyle>
            <a:lvl1pPr>
              <a:defRPr sz="3200" b="1">
                <a:latin typeface="Arial" panose="020B0604020202020204" pitchFamily="34" charset="0"/>
                <a:cs typeface="Arial" panose="020B0604020202020204" pitchFamily="34" charset="0"/>
              </a:defRPr>
            </a:lvl1p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lvl1pPr>
              <a:defRPr>
                <a:solidFill>
                  <a:srgbClr val="000099"/>
                </a:solidFill>
                <a:latin typeface="Arial" panose="020B0604020202020204" pitchFamily="34" charset="0"/>
                <a:cs typeface="Arial" panose="020B0604020202020204" pitchFamily="34" charset="0"/>
              </a:defRPr>
            </a:lvl1pPr>
            <a:lvl2pPr marL="742950" indent="-285750">
              <a:buFont typeface="Wingdings" panose="05000000000000000000" pitchFamily="2" charset="2"/>
              <a:buChar char="Ø"/>
              <a:defRPr>
                <a:solidFill>
                  <a:srgbClr val="009900"/>
                </a:solidFill>
                <a:latin typeface="Arial" panose="020B0604020202020204" pitchFamily="34" charset="0"/>
                <a:cs typeface="Arial" panose="020B0604020202020204" pitchFamily="34" charset="0"/>
              </a:defRPr>
            </a:lvl2pPr>
            <a:lvl3pPr marL="1143000" indent="-228600">
              <a:buFont typeface="Wingdings" panose="05000000000000000000" pitchFamily="2" charset="2"/>
              <a:buChar char="§"/>
              <a:defRPr>
                <a:solidFill>
                  <a:srgbClr val="000099"/>
                </a:solidFill>
                <a:latin typeface="Arial" panose="020B0604020202020204" pitchFamily="34" charset="0"/>
                <a:cs typeface="Arial" panose="020B0604020202020204" pitchFamily="34" charset="0"/>
              </a:defRPr>
            </a:lvl3pPr>
            <a:lvl4pPr>
              <a:defRPr>
                <a:solidFill>
                  <a:srgbClr val="009900"/>
                </a:solidFill>
                <a:latin typeface="Arial" panose="020B0604020202020204" pitchFamily="34" charset="0"/>
                <a:cs typeface="Arial" panose="020B0604020202020204" pitchFamily="34" charset="0"/>
              </a:defRPr>
            </a:lvl4pPr>
            <a:lvl5pPr>
              <a:defRPr>
                <a:solidFill>
                  <a:srgbClr val="000099"/>
                </a:solidFill>
                <a:latin typeface="Arial" panose="020B0604020202020204" pitchFamily="34" charset="0"/>
                <a:cs typeface="Arial" panose="020B0604020202020204" pitchFamily="34" charset="0"/>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C01F6B5-3A21-401E-90D5-D5B095DED363}" type="slidenum">
              <a:rPr lang="en-GB"/>
              <a:pPr>
                <a:defRPr/>
              </a:pPr>
              <a:t>‹Nr.›</a:t>
            </a:fld>
            <a:endParaRPr lang="en-GB"/>
          </a:p>
        </p:txBody>
      </p:sp>
    </p:spTree>
    <p:extLst>
      <p:ext uri="{BB962C8B-B14F-4D97-AF65-F5344CB8AC3E}">
        <p14:creationId xmlns:p14="http://schemas.microsoft.com/office/powerpoint/2010/main" val="4046154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EA20333-9E8A-4E6F-9D14-BB80D6A2C724}" type="slidenum">
              <a:rPr lang="en-GB"/>
              <a:pPr>
                <a:defRPr/>
              </a:pPr>
              <a:t>‹Nr.›</a:t>
            </a:fld>
            <a:endParaRPr lang="en-GB"/>
          </a:p>
        </p:txBody>
      </p:sp>
    </p:spTree>
    <p:extLst>
      <p:ext uri="{BB962C8B-B14F-4D97-AF65-F5344CB8AC3E}">
        <p14:creationId xmlns:p14="http://schemas.microsoft.com/office/powerpoint/2010/main" val="1137564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A8814EF-BE0B-4207-8079-44622108C237}" type="slidenum">
              <a:rPr lang="en-GB"/>
              <a:pPr>
                <a:defRPr/>
              </a:pPr>
              <a:t>‹Nr.›</a:t>
            </a:fld>
            <a:endParaRPr lang="en-GB"/>
          </a:p>
        </p:txBody>
      </p:sp>
    </p:spTree>
    <p:extLst>
      <p:ext uri="{BB962C8B-B14F-4D97-AF65-F5344CB8AC3E}">
        <p14:creationId xmlns:p14="http://schemas.microsoft.com/office/powerpoint/2010/main" val="947303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BA2A95E-F2C8-4CF9-A842-C3F43FAE6685}" type="slidenum">
              <a:rPr lang="en-GB"/>
              <a:pPr>
                <a:defRPr/>
              </a:pPr>
              <a:t>‹Nr.›</a:t>
            </a:fld>
            <a:endParaRPr lang="en-GB"/>
          </a:p>
        </p:txBody>
      </p:sp>
    </p:spTree>
    <p:extLst>
      <p:ext uri="{BB962C8B-B14F-4D97-AF65-F5344CB8AC3E}">
        <p14:creationId xmlns:p14="http://schemas.microsoft.com/office/powerpoint/2010/main" val="1732039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9298649-6914-4B5E-A8D6-339BC84B6BC7}" type="slidenum">
              <a:rPr lang="en-GB"/>
              <a:pPr>
                <a:defRPr/>
              </a:pPr>
              <a:t>‹Nr.›</a:t>
            </a:fld>
            <a:endParaRPr lang="en-GB"/>
          </a:p>
        </p:txBody>
      </p:sp>
    </p:spTree>
    <p:extLst>
      <p:ext uri="{BB962C8B-B14F-4D97-AF65-F5344CB8AC3E}">
        <p14:creationId xmlns:p14="http://schemas.microsoft.com/office/powerpoint/2010/main" val="2832555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A7C1C3C-8FD2-4904-AF1C-E559E2BF5E8A}" type="slidenum">
              <a:rPr lang="en-GB"/>
              <a:pPr>
                <a:defRPr/>
              </a:pPr>
              <a:t>‹Nr.›</a:t>
            </a:fld>
            <a:endParaRPr lang="en-GB"/>
          </a:p>
        </p:txBody>
      </p:sp>
    </p:spTree>
    <p:extLst>
      <p:ext uri="{BB962C8B-B14F-4D97-AF65-F5344CB8AC3E}">
        <p14:creationId xmlns:p14="http://schemas.microsoft.com/office/powerpoint/2010/main" val="2000963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C55315D3-AB25-4FA5-BD44-3D25AE0283F8}" type="slidenum">
              <a:rPr lang="en-GB"/>
              <a:pPr>
                <a:defRPr/>
              </a:pPr>
              <a:t>‹Nr.›</a:t>
            </a:fld>
            <a:endParaRPr lang="en-GB"/>
          </a:p>
        </p:txBody>
      </p:sp>
    </p:spTree>
    <p:extLst>
      <p:ext uri="{BB962C8B-B14F-4D97-AF65-F5344CB8AC3E}">
        <p14:creationId xmlns:p14="http://schemas.microsoft.com/office/powerpoint/2010/main" val="2168937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EECF024-924F-4F64-97D5-C19F691A4504}" type="slidenum">
              <a:rPr lang="en-GB"/>
              <a:pPr>
                <a:defRPr/>
              </a:pPr>
              <a:t>‹Nr.›</a:t>
            </a:fld>
            <a:endParaRPr lang="en-GB"/>
          </a:p>
        </p:txBody>
      </p:sp>
    </p:spTree>
    <p:extLst>
      <p:ext uri="{BB962C8B-B14F-4D97-AF65-F5344CB8AC3E}">
        <p14:creationId xmlns:p14="http://schemas.microsoft.com/office/powerpoint/2010/main" val="17278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Klicken Sie, um das Titelformat zu bearbeiten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Klicken Sie, um die Formate des Vorlagentextes zu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D9B1F00E-3750-4905-8B76-6C4AC0EAED74}" type="slidenum">
              <a:rPr lang="en-GB"/>
              <a:pPr>
                <a:defRPr/>
              </a:pPr>
              <a:t>‹Nr.›</a:t>
            </a:fld>
            <a:endParaRPr lang="en-GB"/>
          </a:p>
        </p:txBody>
      </p:sp>
      <p:pic>
        <p:nvPicPr>
          <p:cNvPr id="1031" name="Picture 1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91475" y="260350"/>
            <a:ext cx="115252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Line 13"/>
          <p:cNvSpPr>
            <a:spLocks noChangeShapeType="1"/>
          </p:cNvSpPr>
          <p:nvPr/>
        </p:nvSpPr>
        <p:spPr bwMode="auto">
          <a:xfrm flipH="1">
            <a:off x="0" y="1125538"/>
            <a:ext cx="9144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7950" y="119063"/>
            <a:ext cx="7777163" cy="957262"/>
          </a:xfrm>
        </p:spPr>
        <p:txBody>
          <a:bodyPr/>
          <a:lstStyle/>
          <a:p>
            <a:pPr eaLnBrk="1" hangingPunct="1"/>
            <a:r>
              <a:rPr lang="en-US" smtClean="0"/>
              <a:t>WLTP-12-17e</a:t>
            </a:r>
            <a:endParaRPr lang="en-GB" dirty="0" smtClean="0"/>
          </a:p>
        </p:txBody>
      </p:sp>
      <p:sp>
        <p:nvSpPr>
          <p:cNvPr id="4099" name="Text Box 13"/>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66943212-E9C5-4D7E-86E9-9A29FAEA4ED9}" type="slidenum">
              <a:rPr lang="en-GB" sz="1400">
                <a:latin typeface="Arial" panose="020B0604020202020204" pitchFamily="34" charset="0"/>
              </a:rPr>
              <a:pPr eaLnBrk="1" hangingPunct="1">
                <a:spcBef>
                  <a:spcPct val="50000"/>
                </a:spcBef>
                <a:buFontTx/>
                <a:buNone/>
              </a:pPr>
              <a:t>1</a:t>
            </a:fld>
            <a:endParaRPr lang="en-GB" sz="1400" dirty="0">
              <a:latin typeface="Arial" panose="020B0604020202020204" pitchFamily="34" charset="0"/>
            </a:endParaRPr>
          </a:p>
        </p:txBody>
      </p:sp>
      <p:sp>
        <p:nvSpPr>
          <p:cNvPr id="4100" name="Rectangle 17"/>
          <p:cNvSpPr>
            <a:spLocks noChangeArrowheads="1"/>
          </p:cNvSpPr>
          <p:nvPr/>
        </p:nvSpPr>
        <p:spPr bwMode="auto">
          <a:xfrm>
            <a:off x="168275" y="2223464"/>
            <a:ext cx="8750300"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en-GB" sz="2800" b="1" dirty="0">
              <a:solidFill>
                <a:srgbClr val="000099"/>
              </a:solidFill>
              <a:latin typeface="Arial" panose="020B0604020202020204" pitchFamily="34" charset="0"/>
            </a:endParaRPr>
          </a:p>
          <a:p>
            <a:pPr algn="ctr" eaLnBrk="1" hangingPunct="1">
              <a:spcBef>
                <a:spcPct val="0"/>
              </a:spcBef>
              <a:buFontTx/>
              <a:buNone/>
            </a:pPr>
            <a:endParaRPr lang="en-GB" sz="2800" b="1" dirty="0">
              <a:solidFill>
                <a:srgbClr val="000099"/>
              </a:solidFill>
              <a:latin typeface="Arial" panose="020B0604020202020204" pitchFamily="34" charset="0"/>
            </a:endParaRPr>
          </a:p>
        </p:txBody>
      </p:sp>
      <p:sp>
        <p:nvSpPr>
          <p:cNvPr id="4101" name="Rectangle 18"/>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4102" name="Rectangle 19"/>
          <p:cNvSpPr>
            <a:spLocks noChangeArrowheads="1"/>
          </p:cNvSpPr>
          <p:nvPr/>
        </p:nvSpPr>
        <p:spPr bwMode="auto">
          <a:xfrm>
            <a:off x="1114425" y="4061789"/>
            <a:ext cx="6858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en-GB" sz="2400" b="1" dirty="0">
              <a:solidFill>
                <a:srgbClr val="009900"/>
              </a:solidFill>
              <a:latin typeface="Arial" panose="020B0604020202020204" pitchFamily="34" charset="0"/>
            </a:endParaRPr>
          </a:p>
          <a:p>
            <a:pPr algn="ctr" eaLnBrk="1" hangingPunct="1">
              <a:spcBef>
                <a:spcPct val="0"/>
              </a:spcBef>
              <a:buFontTx/>
              <a:buNone/>
            </a:pPr>
            <a:endParaRPr lang="en-GB" sz="2400" b="1" dirty="0">
              <a:solidFill>
                <a:srgbClr val="009900"/>
              </a:solidFill>
              <a:latin typeface="Arial" panose="020B0604020202020204" pitchFamily="34" charset="0"/>
            </a:endParaRPr>
          </a:p>
          <a:p>
            <a:pPr algn="ctr" eaLnBrk="1" hangingPunct="1">
              <a:spcBef>
                <a:spcPct val="0"/>
              </a:spcBef>
              <a:buFontTx/>
              <a:buNone/>
            </a:pPr>
            <a:r>
              <a:rPr lang="en-GB" sz="2400" b="1" dirty="0" smtClean="0">
                <a:solidFill>
                  <a:srgbClr val="009900"/>
                </a:solidFill>
                <a:latin typeface="Arial" panose="020B0604020202020204" pitchFamily="34" charset="0"/>
              </a:rPr>
              <a:t>20.09.2015</a:t>
            </a:r>
            <a:endParaRPr lang="en-GB" sz="2400" b="1" dirty="0">
              <a:solidFill>
                <a:srgbClr val="009900"/>
              </a:solidFill>
              <a:latin typeface="Arial" panose="020B0604020202020204" pitchFamily="34" charset="0"/>
            </a:endParaRPr>
          </a:p>
        </p:txBody>
      </p:sp>
      <p:sp>
        <p:nvSpPr>
          <p:cNvPr id="7" name="Rectangle 17"/>
          <p:cNvSpPr>
            <a:spLocks noChangeArrowheads="1"/>
          </p:cNvSpPr>
          <p:nvPr/>
        </p:nvSpPr>
        <p:spPr bwMode="auto">
          <a:xfrm>
            <a:off x="168275" y="1412778"/>
            <a:ext cx="8750300" cy="3288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sz="2800" b="1" dirty="0" smtClean="0">
                <a:solidFill>
                  <a:srgbClr val="000099"/>
                </a:solidFill>
                <a:latin typeface="Arial" panose="020B0604020202020204" pitchFamily="34" charset="0"/>
              </a:rPr>
              <a:t>Status report</a:t>
            </a:r>
          </a:p>
          <a:p>
            <a:pPr algn="ctr" eaLnBrk="1" hangingPunct="1">
              <a:spcBef>
                <a:spcPct val="0"/>
              </a:spcBef>
              <a:buFontTx/>
              <a:buNone/>
            </a:pPr>
            <a:endParaRPr lang="en-US" sz="2800" b="1" dirty="0">
              <a:solidFill>
                <a:srgbClr val="000099"/>
              </a:solidFill>
              <a:latin typeface="Arial" panose="020B0604020202020204" pitchFamily="34" charset="0"/>
            </a:endParaRPr>
          </a:p>
          <a:p>
            <a:pPr algn="ctr" eaLnBrk="1" hangingPunct="1">
              <a:spcBef>
                <a:spcPct val="0"/>
              </a:spcBef>
              <a:buFontTx/>
              <a:buNone/>
            </a:pPr>
            <a:endParaRPr lang="en-US" sz="2800" b="1" dirty="0" smtClean="0">
              <a:solidFill>
                <a:srgbClr val="000099"/>
              </a:solidFill>
              <a:latin typeface="Arial" panose="020B0604020202020204" pitchFamily="34" charset="0"/>
            </a:endParaRPr>
          </a:p>
          <a:p>
            <a:pPr algn="ctr" eaLnBrk="1" hangingPunct="1">
              <a:spcBef>
                <a:spcPct val="0"/>
              </a:spcBef>
              <a:buFontTx/>
              <a:buNone/>
            </a:pPr>
            <a:r>
              <a:rPr lang="en-US" sz="2800" b="1" dirty="0" smtClean="0">
                <a:solidFill>
                  <a:srgbClr val="000099"/>
                </a:solidFill>
                <a:latin typeface="Arial" panose="020B0604020202020204" pitchFamily="34" charset="0"/>
              </a:rPr>
              <a:t>about the work of the gearshift issues task force</a:t>
            </a:r>
          </a:p>
          <a:p>
            <a:pPr algn="ctr" eaLnBrk="1" hangingPunct="1">
              <a:spcBef>
                <a:spcPct val="0"/>
              </a:spcBef>
              <a:buFontTx/>
              <a:buNone/>
            </a:pPr>
            <a:endParaRPr lang="en-US" sz="2800" b="1" dirty="0">
              <a:solidFill>
                <a:srgbClr val="000099"/>
              </a:solidFill>
              <a:latin typeface="Arial" panose="020B0604020202020204" pitchFamily="34" charset="0"/>
            </a:endParaRPr>
          </a:p>
          <a:p>
            <a:pPr algn="ctr" eaLnBrk="1" hangingPunct="1">
              <a:spcBef>
                <a:spcPct val="0"/>
              </a:spcBef>
              <a:buFontTx/>
              <a:buNone/>
            </a:pPr>
            <a:endParaRPr lang="en-US" sz="2800" b="1" dirty="0" smtClean="0">
              <a:solidFill>
                <a:srgbClr val="000099"/>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err="1" smtClean="0">
                <a:latin typeface="Arial" panose="020B0604020202020204" pitchFamily="34" charset="0"/>
              </a:rPr>
              <a:t>n_min_drive</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10</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179388" y="1096355"/>
            <a:ext cx="8785100"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GB" sz="2400" b="1" dirty="0">
                <a:solidFill>
                  <a:srgbClr val="000099"/>
                </a:solidFill>
                <a:latin typeface="Arial" panose="020B0604020202020204" pitchFamily="34" charset="0"/>
              </a:rPr>
              <a:t>The amendment of the determination of </a:t>
            </a:r>
            <a:r>
              <a:rPr lang="en-GB" sz="2400" b="1" dirty="0" err="1">
                <a:solidFill>
                  <a:srgbClr val="000099"/>
                </a:solidFill>
                <a:latin typeface="Arial" panose="020B0604020202020204" pitchFamily="34" charset="0"/>
              </a:rPr>
              <a:t>n_min_drive</a:t>
            </a:r>
            <a:r>
              <a:rPr lang="en-GB" sz="2400" b="1" dirty="0">
                <a:solidFill>
                  <a:srgbClr val="000099"/>
                </a:solidFill>
                <a:latin typeface="Arial" panose="020B0604020202020204" pitchFamily="34" charset="0"/>
              </a:rPr>
              <a:t> for gears &gt; </a:t>
            </a:r>
            <a:r>
              <a:rPr lang="en-GB" sz="2400" b="1" dirty="0" smtClean="0">
                <a:solidFill>
                  <a:srgbClr val="000099"/>
                </a:solidFill>
                <a:latin typeface="Arial" panose="020B0604020202020204" pitchFamily="34" charset="0"/>
              </a:rPr>
              <a:t>2 was discussed in the GS TF since June 2014.</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WLTP-GS-TF-31_n_min_drive_18082015m.pptx gives an overview of the discussions related to this issue till end of August 2015.</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Unfortunately the GS TF could not </a:t>
            </a:r>
            <a:r>
              <a:rPr lang="en-GB" sz="2400" b="1" smtClean="0">
                <a:solidFill>
                  <a:srgbClr val="000099"/>
                </a:solidFill>
                <a:latin typeface="Arial" panose="020B0604020202020204" pitchFamily="34" charset="0"/>
              </a:rPr>
              <a:t>agree upon </a:t>
            </a:r>
            <a:r>
              <a:rPr lang="en-GB" sz="2400" b="1" dirty="0" smtClean="0">
                <a:solidFill>
                  <a:srgbClr val="000099"/>
                </a:solidFill>
                <a:latin typeface="Arial" panose="020B0604020202020204" pitchFamily="34" charset="0"/>
              </a:rPr>
              <a:t>a common amendment proposal.</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Therefore the current definition of </a:t>
            </a:r>
            <a:r>
              <a:rPr lang="en-GB" sz="2400" b="1" dirty="0" err="1" smtClean="0">
                <a:solidFill>
                  <a:srgbClr val="000099"/>
                </a:solidFill>
                <a:latin typeface="Arial" panose="020B0604020202020204" pitchFamily="34" charset="0"/>
              </a:rPr>
              <a:t>n_min_drive</a:t>
            </a:r>
            <a:r>
              <a:rPr lang="en-GB" sz="2400" b="1" dirty="0" smtClean="0">
                <a:solidFill>
                  <a:srgbClr val="000099"/>
                </a:solidFill>
                <a:latin typeface="Arial" panose="020B0604020202020204" pitchFamily="34" charset="0"/>
              </a:rPr>
              <a:t> for gears &gt; 2 should remain unchanged.</a:t>
            </a:r>
          </a:p>
          <a:p>
            <a:pPr marL="447675" lvl="2" indent="-430213" eaLnBrk="1" hangingPunct="1">
              <a:spcAft>
                <a:spcPct val="20000"/>
              </a:spcAft>
            </a:pPr>
            <a:endParaRPr lang="en-GB" b="1" dirty="0">
              <a:solidFill>
                <a:srgbClr val="000099"/>
              </a:solidFill>
              <a:latin typeface="Arial" panose="020B0604020202020204" pitchFamily="34" charset="0"/>
            </a:endParaRPr>
          </a:p>
          <a:p>
            <a:pPr eaLnBrk="1" hangingPunct="1">
              <a:spcAft>
                <a:spcPct val="20000"/>
              </a:spcAft>
              <a:buFont typeface="Arial" panose="020B0604020202020204" pitchFamily="34" charset="0"/>
              <a:buChar char="•"/>
            </a:pPr>
            <a:endParaRPr lang="en-GB" sz="2400" b="1" dirty="0" smtClean="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4230227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Gearshift issues task force</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11</a:t>
            </a:fld>
            <a:endParaRPr lang="en-GB" sz="1400">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323850" y="3429000"/>
            <a:ext cx="8640638" cy="3341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0" indent="0" algn="ctr" eaLnBrk="1" hangingPunct="1">
              <a:spcAft>
                <a:spcPct val="20000"/>
              </a:spcAft>
              <a:buNone/>
            </a:pPr>
            <a:r>
              <a:rPr lang="en-GB" sz="2400" b="1" dirty="0" smtClean="0">
                <a:solidFill>
                  <a:srgbClr val="000099"/>
                </a:solidFill>
                <a:latin typeface="Arial" panose="020B0604020202020204" pitchFamily="34" charset="0"/>
              </a:rPr>
              <a:t>This concludes the status report about </a:t>
            </a:r>
            <a:r>
              <a:rPr lang="en-GB" sz="2400" b="1" dirty="0">
                <a:solidFill>
                  <a:srgbClr val="000099"/>
                </a:solidFill>
                <a:latin typeface="Arial" panose="020B0604020202020204" pitchFamily="34" charset="0"/>
              </a:rPr>
              <a:t>the work of the gearshift issues task </a:t>
            </a:r>
            <a:r>
              <a:rPr lang="en-GB" sz="2400" b="1" dirty="0" smtClean="0">
                <a:solidFill>
                  <a:srgbClr val="000099"/>
                </a:solidFill>
                <a:latin typeface="Arial" panose="020B0604020202020204" pitchFamily="34" charset="0"/>
              </a:rPr>
              <a:t>force.</a:t>
            </a:r>
            <a:endParaRPr lang="en-GB" sz="2400" b="1" dirty="0">
              <a:solidFill>
                <a:srgbClr val="000099"/>
              </a:solidFill>
              <a:latin typeface="Arial" panose="020B0604020202020204" pitchFamily="34" charset="0"/>
            </a:endParaRPr>
          </a:p>
          <a:p>
            <a:pPr marL="0" indent="0" algn="ctr" eaLnBrk="1" hangingPunct="1">
              <a:spcAft>
                <a:spcPct val="20000"/>
              </a:spcAft>
              <a:buNone/>
            </a:pPr>
            <a:endParaRPr lang="en-GB" sz="2400" b="1" dirty="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8749181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Progress made since WLTP IGM #11</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2</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179388" y="1096355"/>
            <a:ext cx="8785100"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At IWG #11 was decided to amend annex 1 and annex 2 as follows:</a:t>
            </a:r>
          </a:p>
          <a:p>
            <a:pPr marL="914400" lvl="2" eaLnBrk="1" hangingPunct="1">
              <a:spcAft>
                <a:spcPct val="20000"/>
              </a:spcAft>
              <a:buFont typeface="+mj-lt"/>
              <a:buAutoNum type="arabicPeriod"/>
            </a:pPr>
            <a:r>
              <a:rPr lang="de-DE" b="1" dirty="0" smtClean="0">
                <a:solidFill>
                  <a:srgbClr val="009900"/>
                </a:solidFill>
                <a:latin typeface="Arial" panose="020B0604020202020204" pitchFamily="34" charset="0"/>
              </a:rPr>
              <a:t>Annex </a:t>
            </a:r>
            <a:r>
              <a:rPr lang="de-DE" b="1" dirty="0">
                <a:solidFill>
                  <a:srgbClr val="009900"/>
                </a:solidFill>
                <a:latin typeface="Arial" panose="020B0604020202020204" pitchFamily="34" charset="0"/>
              </a:rPr>
              <a:t>1, </a:t>
            </a:r>
            <a:r>
              <a:rPr lang="de-DE" b="1" dirty="0" err="1">
                <a:solidFill>
                  <a:srgbClr val="009900"/>
                </a:solidFill>
                <a:latin typeface="Arial" panose="020B0604020202020204" pitchFamily="34" charset="0"/>
              </a:rPr>
              <a:t>section</a:t>
            </a:r>
            <a:r>
              <a:rPr lang="de-DE" b="1" dirty="0">
                <a:solidFill>
                  <a:srgbClr val="009900"/>
                </a:solidFill>
                <a:latin typeface="Arial" panose="020B0604020202020204" pitchFamily="34" charset="0"/>
              </a:rPr>
              <a:t> 3, </a:t>
            </a:r>
            <a:r>
              <a:rPr lang="en-GB" b="1" dirty="0">
                <a:solidFill>
                  <a:srgbClr val="009900"/>
                </a:solidFill>
                <a:latin typeface="Arial" panose="020B0604020202020204" pitchFamily="34" charset="0"/>
              </a:rPr>
              <a:t>add checksums of vehicle speed,</a:t>
            </a:r>
          </a:p>
          <a:p>
            <a:pPr marL="914400" lvl="2" eaLnBrk="1" hangingPunct="1">
              <a:spcAft>
                <a:spcPct val="20000"/>
              </a:spcAft>
              <a:buFont typeface="+mj-lt"/>
              <a:buAutoNum type="arabicPeriod"/>
            </a:pPr>
            <a:r>
              <a:rPr lang="en-GB" b="1" dirty="0">
                <a:solidFill>
                  <a:srgbClr val="009900"/>
                </a:solidFill>
                <a:latin typeface="Arial" panose="020B0604020202020204" pitchFamily="34" charset="0"/>
              </a:rPr>
              <a:t>Annex 1, section 7, add request to report detailed information about downscaling, if applied,</a:t>
            </a:r>
          </a:p>
          <a:p>
            <a:pPr marL="914400" lvl="2" eaLnBrk="1" hangingPunct="1">
              <a:spcAft>
                <a:spcPct val="20000"/>
              </a:spcAft>
              <a:buFont typeface="+mj-lt"/>
              <a:buAutoNum type="arabicPeriod"/>
            </a:pPr>
            <a:r>
              <a:rPr lang="en-GB" b="1" dirty="0">
                <a:solidFill>
                  <a:srgbClr val="009900"/>
                </a:solidFill>
                <a:latin typeface="Arial" panose="020B0604020202020204" pitchFamily="34" charset="0"/>
              </a:rPr>
              <a:t>Annex 2, add request for the calculation of the average gear.</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These amendments were sent to the drafting coordinator and are already implemented in the latest draft of the GTR.</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In addition to that the figures, showing the cycle traces were modified such as that they now show complete cycle phases per figure.</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5591">
                                            <p:txEl>
                                              <p:pRg st="5" end="5"/>
                                            </p:txEl>
                                          </p:spTgt>
                                        </p:tgtEl>
                                        <p:attrNameLst>
                                          <p:attrName>style.visibility</p:attrName>
                                        </p:attrNameLst>
                                      </p:cBhvr>
                                      <p:to>
                                        <p:strVal val="visible"/>
                                      </p:to>
                                    </p:set>
                                    <p:anim calcmode="lin" valueType="num">
                                      <p:cBhvr additive="base">
                                        <p:cTn id="37" dur="500" fill="hold"/>
                                        <p:tgtEl>
                                          <p:spTgt spid="19559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559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Further amendments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3</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179388" y="1096355"/>
            <a:ext cx="8785100"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Further amendments were done by the drafting coordinator:</a:t>
            </a:r>
          </a:p>
          <a:p>
            <a:pPr marL="914400" lvl="2" eaLnBrk="1" hangingPunct="1">
              <a:spcAft>
                <a:spcPct val="20000"/>
              </a:spcAft>
              <a:buFont typeface="Wingdings" panose="05000000000000000000" pitchFamily="2" charset="2"/>
              <a:buChar char="Ø"/>
            </a:pPr>
            <a:r>
              <a:rPr lang="de-DE" b="1" dirty="0" smtClean="0">
                <a:solidFill>
                  <a:srgbClr val="009900"/>
                </a:solidFill>
                <a:latin typeface="Arial" panose="020B0604020202020204" pitchFamily="34" charset="0"/>
              </a:rPr>
              <a:t>Annex </a:t>
            </a:r>
            <a:r>
              <a:rPr lang="de-DE" b="1" dirty="0">
                <a:solidFill>
                  <a:srgbClr val="009900"/>
                </a:solidFill>
                <a:latin typeface="Arial" panose="020B0604020202020204" pitchFamily="34" charset="0"/>
              </a:rPr>
              <a:t>1, </a:t>
            </a:r>
            <a:r>
              <a:rPr lang="de-DE" b="1" dirty="0" err="1">
                <a:solidFill>
                  <a:srgbClr val="009900"/>
                </a:solidFill>
                <a:latin typeface="Arial" panose="020B0604020202020204" pitchFamily="34" charset="0"/>
              </a:rPr>
              <a:t>section</a:t>
            </a:r>
            <a:r>
              <a:rPr lang="de-DE" b="1" dirty="0">
                <a:solidFill>
                  <a:srgbClr val="009900"/>
                </a:solidFill>
                <a:latin typeface="Arial" panose="020B0604020202020204" pitchFamily="34" charset="0"/>
              </a:rPr>
              <a:t> </a:t>
            </a:r>
            <a:r>
              <a:rPr lang="de-DE" b="1" dirty="0" smtClean="0">
                <a:solidFill>
                  <a:srgbClr val="009900"/>
                </a:solidFill>
                <a:latin typeface="Arial" panose="020B0604020202020204" pitchFamily="34" charset="0"/>
              </a:rPr>
              <a:t>3.5, </a:t>
            </a:r>
            <a:r>
              <a:rPr lang="de-DE" b="1" dirty="0" err="1" smtClean="0">
                <a:solidFill>
                  <a:srgbClr val="009900"/>
                </a:solidFill>
                <a:latin typeface="Arial" panose="020B0604020202020204" pitchFamily="34" charset="0"/>
              </a:rPr>
              <a:t>the</a:t>
            </a:r>
            <a:r>
              <a:rPr lang="de-DE" b="1" dirty="0" smtClean="0">
                <a:solidFill>
                  <a:srgbClr val="009900"/>
                </a:solidFill>
                <a:latin typeface="Arial" panose="020B0604020202020204" pitchFamily="34" charset="0"/>
              </a:rPr>
              <a:t> </a:t>
            </a:r>
            <a:r>
              <a:rPr lang="de-DE" b="1" dirty="0" err="1" smtClean="0">
                <a:solidFill>
                  <a:srgbClr val="009900"/>
                </a:solidFill>
                <a:latin typeface="Arial" panose="020B0604020202020204" pitchFamily="34" charset="0"/>
              </a:rPr>
              <a:t>sentence</a:t>
            </a:r>
            <a:r>
              <a:rPr lang="de-DE" b="1" dirty="0" smtClean="0">
                <a:solidFill>
                  <a:srgbClr val="009900"/>
                </a:solidFill>
                <a:latin typeface="Arial" panose="020B0604020202020204" pitchFamily="34" charset="0"/>
              </a:rPr>
              <a:t> </a:t>
            </a:r>
            <a:r>
              <a:rPr lang="en-GB" b="1" dirty="0" smtClean="0">
                <a:solidFill>
                  <a:srgbClr val="000099"/>
                </a:solidFill>
                <a:latin typeface="Arial" panose="020B0604020202020204" pitchFamily="34" charset="0"/>
              </a:rPr>
              <a:t>“At </a:t>
            </a:r>
            <a:r>
              <a:rPr lang="en-GB" b="1" dirty="0">
                <a:solidFill>
                  <a:srgbClr val="000099"/>
                </a:solidFill>
                <a:latin typeface="Arial" panose="020B0604020202020204" pitchFamily="34" charset="0"/>
              </a:rPr>
              <a:t>the option of the Contracting Party, the WLTC city </a:t>
            </a:r>
            <a:r>
              <a:rPr lang="en-GB" b="1" dirty="0" smtClean="0">
                <a:solidFill>
                  <a:srgbClr val="000099"/>
                </a:solidFill>
                <a:latin typeface="Arial" panose="020B0604020202020204" pitchFamily="34" charset="0"/>
              </a:rPr>
              <a:t>cycle for </a:t>
            </a:r>
            <a:r>
              <a:rPr lang="en-GB" b="1" dirty="0">
                <a:solidFill>
                  <a:srgbClr val="000099"/>
                </a:solidFill>
                <a:latin typeface="Arial" panose="020B0604020202020204" pitchFamily="34" charset="0"/>
              </a:rPr>
              <a:t>Class 3a and 3b vehicles may be </a:t>
            </a:r>
            <a:r>
              <a:rPr lang="en-GB" b="1" dirty="0" smtClean="0">
                <a:solidFill>
                  <a:srgbClr val="000099"/>
                </a:solidFill>
                <a:latin typeface="Arial" panose="020B0604020202020204" pitchFamily="34" charset="0"/>
              </a:rPr>
              <a:t>excluded” </a:t>
            </a:r>
            <a:r>
              <a:rPr lang="en-GB" b="1" dirty="0" smtClean="0">
                <a:solidFill>
                  <a:srgbClr val="009900"/>
                </a:solidFill>
                <a:latin typeface="Arial" panose="020B0604020202020204" pitchFamily="34" charset="0"/>
              </a:rPr>
              <a:t>was added.</a:t>
            </a:r>
            <a:endParaRPr lang="en-GB" b="1" dirty="0">
              <a:solidFill>
                <a:srgbClr val="009900"/>
              </a:solidFill>
              <a:latin typeface="Arial" panose="020B0604020202020204" pitchFamily="34" charset="0"/>
            </a:endParaRPr>
          </a:p>
          <a:p>
            <a:pPr marL="914400" lvl="2" eaLnBrk="1" hangingPunct="1">
              <a:spcAft>
                <a:spcPct val="20000"/>
              </a:spcAft>
              <a:buFont typeface="Wingdings" panose="05000000000000000000" pitchFamily="2" charset="2"/>
              <a:buChar char="Ø"/>
            </a:pPr>
            <a:r>
              <a:rPr lang="en-GB" b="1" dirty="0">
                <a:solidFill>
                  <a:srgbClr val="009900"/>
                </a:solidFill>
                <a:latin typeface="Arial" panose="020B0604020202020204" pitchFamily="34" charset="0"/>
              </a:rPr>
              <a:t>Annex </a:t>
            </a:r>
            <a:r>
              <a:rPr lang="en-GB" b="1" dirty="0" smtClean="0">
                <a:solidFill>
                  <a:srgbClr val="009900"/>
                </a:solidFill>
                <a:latin typeface="Arial" panose="020B0604020202020204" pitchFamily="34" charset="0"/>
              </a:rPr>
              <a:t>2, </a:t>
            </a:r>
            <a:r>
              <a:rPr lang="en-GB" b="1" dirty="0">
                <a:solidFill>
                  <a:srgbClr val="009900"/>
                </a:solidFill>
                <a:latin typeface="Arial" panose="020B0604020202020204" pitchFamily="34" charset="0"/>
              </a:rPr>
              <a:t>section </a:t>
            </a:r>
            <a:r>
              <a:rPr lang="en-GB" b="1" dirty="0" smtClean="0">
                <a:solidFill>
                  <a:srgbClr val="009900"/>
                </a:solidFill>
                <a:latin typeface="Arial" panose="020B0604020202020204" pitchFamily="34" charset="0"/>
              </a:rPr>
              <a:t>2 (h), the </a:t>
            </a:r>
            <a:r>
              <a:rPr lang="en-GB" b="1" dirty="0">
                <a:solidFill>
                  <a:srgbClr val="009900"/>
                </a:solidFill>
                <a:latin typeface="Arial" panose="020B0604020202020204" pitchFamily="34" charset="0"/>
              </a:rPr>
              <a:t>sentence </a:t>
            </a:r>
            <a:r>
              <a:rPr lang="en-GB" b="1" dirty="0" smtClean="0">
                <a:solidFill>
                  <a:srgbClr val="000099"/>
                </a:solidFill>
                <a:latin typeface="Arial" panose="020B0604020202020204" pitchFamily="34" charset="0"/>
              </a:rPr>
              <a:t>“The power curve shall be determined according to Regulation No. 85”</a:t>
            </a:r>
            <a:r>
              <a:rPr lang="en-GB" b="1" dirty="0" smtClean="0">
                <a:solidFill>
                  <a:srgbClr val="009900"/>
                </a:solidFill>
                <a:latin typeface="Arial" panose="020B0604020202020204" pitchFamily="34" charset="0"/>
              </a:rPr>
              <a:t> was added.</a:t>
            </a:r>
            <a:endParaRPr lang="en-GB" b="1" dirty="0">
              <a:solidFill>
                <a:srgbClr val="009900"/>
              </a:solidFill>
              <a:latin typeface="Arial" panose="020B0604020202020204" pitchFamily="34" charset="0"/>
            </a:endParaRP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Since the speed range for the determination of the WOT power curve is specified by the manufacturer according to ECE R 85, the minimum engine speed is higher than </a:t>
            </a:r>
            <a:r>
              <a:rPr lang="en-GB" sz="2400" b="1" dirty="0" err="1" smtClean="0">
                <a:solidFill>
                  <a:srgbClr val="000099"/>
                </a:solidFill>
                <a:latin typeface="Arial" panose="020B0604020202020204" pitchFamily="34" charset="0"/>
              </a:rPr>
              <a:t>n</a:t>
            </a:r>
            <a:r>
              <a:rPr lang="en-GB" sz="2400" b="1" baseline="-25000" dirty="0" err="1" smtClean="0">
                <a:solidFill>
                  <a:srgbClr val="000099"/>
                </a:solidFill>
                <a:latin typeface="Arial" panose="020B0604020202020204" pitchFamily="34" charset="0"/>
              </a:rPr>
              <a:t>idle</a:t>
            </a:r>
            <a:r>
              <a:rPr lang="en-GB" sz="2400" b="1" dirty="0" smtClean="0">
                <a:solidFill>
                  <a:srgbClr val="000099"/>
                </a:solidFill>
                <a:latin typeface="Arial" panose="020B0604020202020204" pitchFamily="34" charset="0"/>
              </a:rPr>
              <a:t> in most cases. Therefore The following sentence needs to be added: </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973849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Further amendments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4</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179388" y="1096355"/>
            <a:ext cx="8785100"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marL="914400" lvl="2" eaLnBrk="1" hangingPunct="1">
              <a:spcAft>
                <a:spcPct val="20000"/>
              </a:spcAft>
              <a:buFont typeface="Wingdings" panose="05000000000000000000" pitchFamily="2" charset="2"/>
              <a:buChar char="Ø"/>
            </a:pPr>
            <a:r>
              <a:rPr lang="de-DE" b="1" dirty="0" err="1" smtClean="0">
                <a:solidFill>
                  <a:srgbClr val="FF3300"/>
                </a:solidFill>
                <a:latin typeface="Arial" panose="020B0604020202020204" pitchFamily="34" charset="0"/>
              </a:rPr>
              <a:t>If</a:t>
            </a:r>
            <a:r>
              <a:rPr lang="de-DE" b="1" dirty="0" smtClean="0">
                <a:solidFill>
                  <a:srgbClr val="FF3300"/>
                </a:solidFill>
                <a:latin typeface="Arial" panose="020B0604020202020204" pitchFamily="34" charset="0"/>
              </a:rPr>
              <a:t> </a:t>
            </a:r>
            <a:r>
              <a:rPr lang="de-DE" b="1" dirty="0" err="1" smtClean="0">
                <a:solidFill>
                  <a:srgbClr val="FF3300"/>
                </a:solidFill>
                <a:latin typeface="Arial" panose="020B0604020202020204" pitchFamily="34" charset="0"/>
              </a:rPr>
              <a:t>the</a:t>
            </a:r>
            <a:r>
              <a:rPr lang="de-DE" b="1" dirty="0" smtClean="0">
                <a:solidFill>
                  <a:srgbClr val="FF3300"/>
                </a:solidFill>
                <a:latin typeface="Arial" panose="020B0604020202020204" pitchFamily="34" charset="0"/>
              </a:rPr>
              <a:t> WOT power </a:t>
            </a:r>
            <a:r>
              <a:rPr lang="de-DE" b="1" dirty="0" err="1" smtClean="0">
                <a:solidFill>
                  <a:srgbClr val="FF3300"/>
                </a:solidFill>
                <a:latin typeface="Arial" panose="020B0604020202020204" pitchFamily="34" charset="0"/>
              </a:rPr>
              <a:t>curve</a:t>
            </a:r>
            <a:r>
              <a:rPr lang="de-DE" b="1" dirty="0" smtClean="0">
                <a:solidFill>
                  <a:srgbClr val="FF3300"/>
                </a:solidFill>
                <a:latin typeface="Arial" panose="020B0604020202020204" pitchFamily="34" charset="0"/>
              </a:rPr>
              <a:t> </a:t>
            </a:r>
            <a:r>
              <a:rPr lang="de-DE" b="1" dirty="0" err="1" smtClean="0">
                <a:solidFill>
                  <a:srgbClr val="FF3300"/>
                </a:solidFill>
                <a:latin typeface="Arial" panose="020B0604020202020204" pitchFamily="34" charset="0"/>
              </a:rPr>
              <a:t>according</a:t>
            </a:r>
            <a:r>
              <a:rPr lang="de-DE" b="1" dirty="0" smtClean="0">
                <a:solidFill>
                  <a:srgbClr val="FF3300"/>
                </a:solidFill>
                <a:latin typeface="Arial" panose="020B0604020202020204" pitchFamily="34" charset="0"/>
              </a:rPr>
              <a:t> </a:t>
            </a:r>
            <a:r>
              <a:rPr lang="de-DE" b="1" dirty="0" err="1" smtClean="0">
                <a:solidFill>
                  <a:srgbClr val="FF3300"/>
                </a:solidFill>
                <a:latin typeface="Arial" panose="020B0604020202020204" pitchFamily="34" charset="0"/>
              </a:rPr>
              <a:t>to</a:t>
            </a:r>
            <a:r>
              <a:rPr lang="de-DE" b="1" dirty="0" smtClean="0">
                <a:solidFill>
                  <a:srgbClr val="FF3300"/>
                </a:solidFill>
                <a:latin typeface="Arial" panose="020B0604020202020204" pitchFamily="34" charset="0"/>
              </a:rPr>
              <a:t> </a:t>
            </a:r>
            <a:r>
              <a:rPr lang="de-DE" b="1" dirty="0" err="1" smtClean="0">
                <a:solidFill>
                  <a:srgbClr val="FF3300"/>
                </a:solidFill>
                <a:latin typeface="Arial" panose="020B0604020202020204" pitchFamily="34" charset="0"/>
              </a:rPr>
              <a:t>regulation</a:t>
            </a:r>
            <a:r>
              <a:rPr lang="de-DE" b="1" dirty="0" smtClean="0">
                <a:solidFill>
                  <a:srgbClr val="FF3300"/>
                </a:solidFill>
                <a:latin typeface="Arial" panose="020B0604020202020204" pitchFamily="34" charset="0"/>
              </a:rPr>
              <a:t> 85 </a:t>
            </a:r>
            <a:r>
              <a:rPr lang="de-DE" b="1" dirty="0" err="1" smtClean="0">
                <a:solidFill>
                  <a:srgbClr val="FF3300"/>
                </a:solidFill>
                <a:latin typeface="Arial" panose="020B0604020202020204" pitchFamily="34" charset="0"/>
              </a:rPr>
              <a:t>does</a:t>
            </a:r>
            <a:r>
              <a:rPr lang="de-DE" b="1" dirty="0" smtClean="0">
                <a:solidFill>
                  <a:srgbClr val="FF3300"/>
                </a:solidFill>
                <a:latin typeface="Arial" panose="020B0604020202020204" pitchFamily="34" charset="0"/>
              </a:rPr>
              <a:t> not </a:t>
            </a:r>
            <a:r>
              <a:rPr lang="de-DE" b="1" dirty="0" err="1" smtClean="0">
                <a:solidFill>
                  <a:srgbClr val="FF3300"/>
                </a:solidFill>
                <a:latin typeface="Arial" panose="020B0604020202020204" pitchFamily="34" charset="0"/>
              </a:rPr>
              <a:t>include</a:t>
            </a:r>
            <a:r>
              <a:rPr lang="de-DE" b="1" dirty="0" smtClean="0">
                <a:solidFill>
                  <a:srgbClr val="FF3300"/>
                </a:solidFill>
                <a:latin typeface="Arial" panose="020B0604020202020204" pitchFamily="34" charset="0"/>
              </a:rPr>
              <a:t> </a:t>
            </a:r>
            <a:r>
              <a:rPr lang="de-DE" b="1" dirty="0" err="1" smtClean="0">
                <a:solidFill>
                  <a:srgbClr val="FF3300"/>
                </a:solidFill>
                <a:latin typeface="Arial" panose="020B0604020202020204" pitchFamily="34" charset="0"/>
              </a:rPr>
              <a:t>n</a:t>
            </a:r>
            <a:r>
              <a:rPr lang="de-DE" b="1" baseline="-25000" dirty="0" err="1" smtClean="0">
                <a:solidFill>
                  <a:srgbClr val="FF3300"/>
                </a:solidFill>
                <a:latin typeface="Arial" panose="020B0604020202020204" pitchFamily="34" charset="0"/>
              </a:rPr>
              <a:t>idle</a:t>
            </a:r>
            <a:r>
              <a:rPr lang="de-DE" b="1" dirty="0" smtClean="0">
                <a:solidFill>
                  <a:srgbClr val="FF3300"/>
                </a:solidFill>
                <a:latin typeface="Arial" panose="020B0604020202020204" pitchFamily="34" charset="0"/>
              </a:rPr>
              <a:t>, </a:t>
            </a:r>
            <a:r>
              <a:rPr lang="de-DE" b="1" dirty="0" err="1" smtClean="0">
                <a:solidFill>
                  <a:srgbClr val="FF3300"/>
                </a:solidFill>
                <a:latin typeface="Arial" panose="020B0604020202020204" pitchFamily="34" charset="0"/>
              </a:rPr>
              <a:t>P</a:t>
            </a:r>
            <a:r>
              <a:rPr lang="de-DE" b="1" baseline="-25000" dirty="0" err="1" smtClean="0">
                <a:solidFill>
                  <a:srgbClr val="FF3300"/>
                </a:solidFill>
                <a:latin typeface="Arial" panose="020B0604020202020204" pitchFamily="34" charset="0"/>
              </a:rPr>
              <a:t>wot</a:t>
            </a:r>
            <a:r>
              <a:rPr lang="de-DE" b="1" dirty="0" smtClean="0">
                <a:solidFill>
                  <a:srgbClr val="FF3300"/>
                </a:solidFill>
                <a:latin typeface="Arial" panose="020B0604020202020204" pitchFamily="34" charset="0"/>
              </a:rPr>
              <a:t>(</a:t>
            </a:r>
            <a:r>
              <a:rPr lang="de-DE" b="1" dirty="0" err="1" smtClean="0">
                <a:solidFill>
                  <a:srgbClr val="FF3300"/>
                </a:solidFill>
                <a:latin typeface="Arial" panose="020B0604020202020204" pitchFamily="34" charset="0"/>
              </a:rPr>
              <a:t>n</a:t>
            </a:r>
            <a:r>
              <a:rPr lang="de-DE" b="1" baseline="-25000" dirty="0" err="1" smtClean="0">
                <a:solidFill>
                  <a:srgbClr val="FF3300"/>
                </a:solidFill>
                <a:latin typeface="Arial" panose="020B0604020202020204" pitchFamily="34" charset="0"/>
              </a:rPr>
              <a:t>idle</a:t>
            </a:r>
            <a:r>
              <a:rPr lang="de-DE" b="1" dirty="0" smtClean="0">
                <a:solidFill>
                  <a:srgbClr val="FF3300"/>
                </a:solidFill>
                <a:latin typeface="Arial" panose="020B0604020202020204" pitchFamily="34" charset="0"/>
              </a:rPr>
              <a:t>) </a:t>
            </a:r>
            <a:r>
              <a:rPr lang="de-DE" b="1" dirty="0" err="1" smtClean="0">
                <a:solidFill>
                  <a:srgbClr val="FF3300"/>
                </a:solidFill>
                <a:latin typeface="Arial" panose="020B0604020202020204" pitchFamily="34" charset="0"/>
              </a:rPr>
              <a:t>shall</a:t>
            </a:r>
            <a:r>
              <a:rPr lang="de-DE" b="1" dirty="0" smtClean="0">
                <a:solidFill>
                  <a:srgbClr val="FF3300"/>
                </a:solidFill>
                <a:latin typeface="Arial" panose="020B0604020202020204" pitchFamily="34" charset="0"/>
              </a:rPr>
              <a:t> </a:t>
            </a:r>
            <a:r>
              <a:rPr lang="de-DE" b="1" dirty="0" err="1" smtClean="0">
                <a:solidFill>
                  <a:srgbClr val="FF3300"/>
                </a:solidFill>
                <a:latin typeface="Arial" panose="020B0604020202020204" pitchFamily="34" charset="0"/>
              </a:rPr>
              <a:t>be</a:t>
            </a:r>
            <a:r>
              <a:rPr lang="de-DE" b="1" dirty="0" smtClean="0">
                <a:solidFill>
                  <a:srgbClr val="FF3300"/>
                </a:solidFill>
                <a:latin typeface="Arial" panose="020B0604020202020204" pitchFamily="34" charset="0"/>
              </a:rPr>
              <a:t> </a:t>
            </a:r>
            <a:r>
              <a:rPr lang="de-DE" b="1" dirty="0" err="1" smtClean="0">
                <a:solidFill>
                  <a:srgbClr val="FF3300"/>
                </a:solidFill>
                <a:latin typeface="Arial" panose="020B0604020202020204" pitchFamily="34" charset="0"/>
              </a:rPr>
              <a:t>determined</a:t>
            </a:r>
            <a:r>
              <a:rPr lang="de-DE" b="1" dirty="0" smtClean="0">
                <a:solidFill>
                  <a:srgbClr val="FF3300"/>
                </a:solidFill>
                <a:latin typeface="Arial" panose="020B0604020202020204" pitchFamily="34" charset="0"/>
              </a:rPr>
              <a:t>  </a:t>
            </a:r>
            <a:r>
              <a:rPr lang="de-DE" b="1" dirty="0" err="1" smtClean="0">
                <a:solidFill>
                  <a:srgbClr val="FF3300"/>
                </a:solidFill>
                <a:latin typeface="Arial" panose="020B0604020202020204" pitchFamily="34" charset="0"/>
              </a:rPr>
              <a:t>by</a:t>
            </a:r>
            <a:r>
              <a:rPr lang="de-DE" b="1" dirty="0" smtClean="0">
                <a:solidFill>
                  <a:srgbClr val="FF3300"/>
                </a:solidFill>
                <a:latin typeface="Arial" panose="020B0604020202020204" pitchFamily="34" charset="0"/>
              </a:rPr>
              <a:t> a </a:t>
            </a:r>
            <a:r>
              <a:rPr lang="de-DE" b="1" dirty="0" err="1" smtClean="0">
                <a:solidFill>
                  <a:srgbClr val="FF3300"/>
                </a:solidFill>
                <a:latin typeface="Arial" panose="020B0604020202020204" pitchFamily="34" charset="0"/>
              </a:rPr>
              <a:t>suitable</a:t>
            </a:r>
            <a:r>
              <a:rPr lang="de-DE" b="1" dirty="0" smtClean="0">
                <a:solidFill>
                  <a:srgbClr val="FF3300"/>
                </a:solidFill>
                <a:latin typeface="Arial" panose="020B0604020202020204" pitchFamily="34" charset="0"/>
              </a:rPr>
              <a:t> </a:t>
            </a:r>
            <a:r>
              <a:rPr lang="de-DE" b="1" dirty="0" err="1" smtClean="0">
                <a:solidFill>
                  <a:srgbClr val="FF3300"/>
                </a:solidFill>
                <a:latin typeface="Arial" panose="020B0604020202020204" pitchFamily="34" charset="0"/>
              </a:rPr>
              <a:t>extrapolation</a:t>
            </a:r>
            <a:r>
              <a:rPr lang="en-GB" b="1" dirty="0" smtClean="0">
                <a:solidFill>
                  <a:srgbClr val="FF3300"/>
                </a:solidFill>
                <a:latin typeface="Arial" panose="020B0604020202020204" pitchFamily="34" charset="0"/>
              </a:rPr>
              <a:t>.</a:t>
            </a:r>
            <a:endParaRPr lang="en-GB" b="1" dirty="0">
              <a:solidFill>
                <a:srgbClr val="FF3300"/>
              </a:solidFill>
              <a:latin typeface="Arial" panose="020B0604020202020204" pitchFamily="34" charset="0"/>
            </a:endParaRP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Further necessary amendments: </a:t>
            </a:r>
          </a:p>
          <a:p>
            <a:pPr lvl="1" eaLnBrk="1" hangingPunct="1">
              <a:spcAft>
                <a:spcPct val="20000"/>
              </a:spcAft>
              <a:buFont typeface="Wingdings" panose="05000000000000000000" pitchFamily="2" charset="2"/>
              <a:buChar char="Ø"/>
            </a:pPr>
            <a:r>
              <a:rPr lang="en-GB" sz="2400" b="1" dirty="0" smtClean="0">
                <a:solidFill>
                  <a:srgbClr val="009900"/>
                </a:solidFill>
                <a:latin typeface="Arial" panose="020B0604020202020204" pitchFamily="34" charset="0"/>
              </a:rPr>
              <a:t>Annex 2, section 3.2 reads: </a:t>
            </a:r>
            <a:r>
              <a:rPr lang="en-GB" sz="2400" b="1" dirty="0" smtClean="0">
                <a:solidFill>
                  <a:srgbClr val="000099"/>
                </a:solidFill>
                <a:latin typeface="Arial" panose="020B0604020202020204" pitchFamily="34" charset="0"/>
              </a:rPr>
              <a:t>“For </a:t>
            </a:r>
            <a:r>
              <a:rPr lang="en-GB" sz="2400" b="1" dirty="0">
                <a:solidFill>
                  <a:srgbClr val="000099"/>
                </a:solidFill>
                <a:latin typeface="Arial" panose="020B0604020202020204" pitchFamily="34" charset="0"/>
              </a:rPr>
              <a:t>each </a:t>
            </a:r>
            <a:r>
              <a:rPr lang="en-GB" sz="2400" b="1" dirty="0" err="1" smtClean="0">
                <a:solidFill>
                  <a:srgbClr val="000099"/>
                </a:solidFill>
                <a:latin typeface="Arial" panose="020B0604020202020204" pitchFamily="34" charset="0"/>
              </a:rPr>
              <a:t>v</a:t>
            </a:r>
            <a:r>
              <a:rPr lang="en-GB" sz="2400" b="1" baseline="-25000" dirty="0" err="1" smtClean="0">
                <a:solidFill>
                  <a:srgbClr val="000099"/>
                </a:solidFill>
                <a:latin typeface="Arial" panose="020B0604020202020204" pitchFamily="34" charset="0"/>
              </a:rPr>
              <a:t>j</a:t>
            </a:r>
            <a:r>
              <a:rPr lang="en-GB" sz="2400" b="1" dirty="0" smtClean="0">
                <a:solidFill>
                  <a:srgbClr val="000099"/>
                </a:solidFill>
                <a:latin typeface="Arial" panose="020B0604020202020204" pitchFamily="34" charset="0"/>
              </a:rPr>
              <a:t>  </a:t>
            </a:r>
            <a:r>
              <a:rPr lang="en-GB" sz="2400" b="1" dirty="0">
                <a:solidFill>
                  <a:srgbClr val="000099"/>
                </a:solidFill>
                <a:latin typeface="Arial" panose="020B0604020202020204" pitchFamily="34" charset="0"/>
              </a:rPr>
              <a:t>≤ 1 km/h, it shall be assumed that the vehicle is standing still and the engine speed shall be set to </a:t>
            </a:r>
            <a:r>
              <a:rPr lang="en-GB" sz="2400" b="1" dirty="0" err="1">
                <a:solidFill>
                  <a:srgbClr val="000099"/>
                </a:solidFill>
                <a:latin typeface="Arial" panose="020B0604020202020204" pitchFamily="34" charset="0"/>
              </a:rPr>
              <a:t>n_idle</a:t>
            </a:r>
            <a:r>
              <a:rPr lang="en-GB" sz="2400" b="1" dirty="0">
                <a:solidFill>
                  <a:srgbClr val="000099"/>
                </a:solidFill>
                <a:latin typeface="Arial" panose="020B0604020202020204" pitchFamily="34" charset="0"/>
              </a:rPr>
              <a:t>. </a:t>
            </a:r>
            <a:r>
              <a:rPr lang="en-GB" sz="2400" b="1" dirty="0" smtClean="0">
                <a:solidFill>
                  <a:srgbClr val="000099"/>
                </a:solidFill>
                <a:latin typeface="Arial" panose="020B0604020202020204" pitchFamily="34" charset="0"/>
              </a:rPr>
              <a:t>The </a:t>
            </a:r>
            <a:r>
              <a:rPr lang="en-GB" sz="2400" b="1" dirty="0">
                <a:solidFill>
                  <a:srgbClr val="000099"/>
                </a:solidFill>
                <a:latin typeface="Arial" panose="020B0604020202020204" pitchFamily="34" charset="0"/>
              </a:rPr>
              <a:t>gear lever shall be placed in neutral with the clutch engaged except 1 second before beginning an acceleration </a:t>
            </a:r>
            <a:r>
              <a:rPr lang="en-GB" sz="2400" b="1" strike="sngStrike" dirty="0">
                <a:solidFill>
                  <a:srgbClr val="FF3300"/>
                </a:solidFill>
                <a:latin typeface="Arial" panose="020B0604020202020204" pitchFamily="34" charset="0"/>
              </a:rPr>
              <a:t>phase</a:t>
            </a:r>
            <a:r>
              <a:rPr lang="en-GB" sz="2400" b="1" dirty="0">
                <a:solidFill>
                  <a:srgbClr val="000099"/>
                </a:solidFill>
                <a:latin typeface="Arial" panose="020B0604020202020204" pitchFamily="34" charset="0"/>
              </a:rPr>
              <a:t> from standstill where first gear shall be selected with the clutch </a:t>
            </a:r>
            <a:r>
              <a:rPr lang="en-GB" sz="2400" b="1" dirty="0" smtClean="0">
                <a:solidFill>
                  <a:srgbClr val="000099"/>
                </a:solidFill>
                <a:latin typeface="Arial" panose="020B0604020202020204" pitchFamily="34" charset="0"/>
              </a:rPr>
              <a:t>disengaged.” </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The word “phase” needs to be deleted for clarity reasons, so that the 1. gear will be selected for the last second of a stop phase with v = 0. </a:t>
            </a: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808585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Further amendments</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5</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179388" y="1096355"/>
            <a:ext cx="8785100"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The gearshift calculation tool will be modified accordingly.</a:t>
            </a:r>
          </a:p>
          <a:p>
            <a:pPr eaLnBrk="1" hangingPunct="1">
              <a:spcAft>
                <a:spcPct val="20000"/>
              </a:spcAft>
              <a:buFont typeface="Arial" panose="020B0604020202020204" pitchFamily="34" charset="0"/>
              <a:buChar char="•"/>
            </a:pPr>
            <a:r>
              <a:rPr lang="en-GB" sz="2400" b="1" dirty="0">
                <a:solidFill>
                  <a:srgbClr val="000099"/>
                </a:solidFill>
                <a:latin typeface="Arial" panose="020B0604020202020204" pitchFamily="34" charset="0"/>
              </a:rPr>
              <a:t>After IWG #11 the following issues remained on the OIL:</a:t>
            </a:r>
          </a:p>
          <a:p>
            <a:pPr marL="914400" lvl="2" eaLnBrk="1" hangingPunct="1">
              <a:spcAft>
                <a:spcPct val="20000"/>
              </a:spcAft>
              <a:buFont typeface="+mj-lt"/>
              <a:buAutoNum type="arabicPeriod"/>
            </a:pPr>
            <a:r>
              <a:rPr lang="de-DE" b="1" dirty="0">
                <a:solidFill>
                  <a:srgbClr val="009900"/>
                </a:solidFill>
                <a:latin typeface="Arial" panose="020B0604020202020204" pitchFamily="34" charset="0"/>
              </a:rPr>
              <a:t>Annex 1, </a:t>
            </a:r>
            <a:r>
              <a:rPr lang="de-DE" b="1" dirty="0" err="1">
                <a:solidFill>
                  <a:srgbClr val="009900"/>
                </a:solidFill>
                <a:latin typeface="Arial" panose="020B0604020202020204" pitchFamily="34" charset="0"/>
              </a:rPr>
              <a:t>section</a:t>
            </a:r>
            <a:r>
              <a:rPr lang="de-DE" b="1" dirty="0">
                <a:solidFill>
                  <a:srgbClr val="009900"/>
                </a:solidFill>
                <a:latin typeface="Arial" panose="020B0604020202020204" pitchFamily="34" charset="0"/>
              </a:rPr>
              <a:t> 1, </a:t>
            </a:r>
            <a:r>
              <a:rPr lang="de-DE" b="1" dirty="0" err="1">
                <a:solidFill>
                  <a:srgbClr val="009900"/>
                </a:solidFill>
                <a:latin typeface="Arial" panose="020B0604020202020204" pitchFamily="34" charset="0"/>
              </a:rPr>
              <a:t>vehicle</a:t>
            </a:r>
            <a:r>
              <a:rPr lang="de-DE" b="1" dirty="0">
                <a:solidFill>
                  <a:srgbClr val="009900"/>
                </a:solidFill>
                <a:latin typeface="Arial" panose="020B0604020202020204" pitchFamily="34" charset="0"/>
              </a:rPr>
              <a:t> </a:t>
            </a:r>
            <a:r>
              <a:rPr lang="de-DE" b="1" dirty="0" err="1">
                <a:solidFill>
                  <a:srgbClr val="009900"/>
                </a:solidFill>
                <a:latin typeface="Arial" panose="020B0604020202020204" pitchFamily="34" charset="0"/>
              </a:rPr>
              <a:t>classification</a:t>
            </a:r>
            <a:r>
              <a:rPr lang="de-DE" b="1" dirty="0">
                <a:solidFill>
                  <a:srgbClr val="009900"/>
                </a:solidFill>
                <a:latin typeface="Arial" panose="020B0604020202020204" pitchFamily="34" charset="0"/>
              </a:rPr>
              <a:t>, </a:t>
            </a:r>
            <a:r>
              <a:rPr lang="de-DE" b="1" dirty="0" err="1">
                <a:solidFill>
                  <a:srgbClr val="009900"/>
                </a:solidFill>
                <a:latin typeface="Arial" panose="020B0604020202020204" pitchFamily="34" charset="0"/>
              </a:rPr>
              <a:t>replace</a:t>
            </a:r>
            <a:r>
              <a:rPr lang="de-DE" b="1" dirty="0">
                <a:solidFill>
                  <a:srgbClr val="009900"/>
                </a:solidFill>
                <a:latin typeface="Arial" panose="020B0604020202020204" pitchFamily="34" charset="0"/>
              </a:rPr>
              <a:t> kerb </a:t>
            </a:r>
            <a:r>
              <a:rPr lang="de-DE" b="1" dirty="0" err="1">
                <a:solidFill>
                  <a:srgbClr val="009900"/>
                </a:solidFill>
                <a:latin typeface="Arial" panose="020B0604020202020204" pitchFamily="34" charset="0"/>
              </a:rPr>
              <a:t>mass</a:t>
            </a:r>
            <a:r>
              <a:rPr lang="de-DE" b="1" dirty="0">
                <a:solidFill>
                  <a:srgbClr val="009900"/>
                </a:solidFill>
                <a:latin typeface="Arial" panose="020B0604020202020204" pitchFamily="34" charset="0"/>
              </a:rPr>
              <a:t> </a:t>
            </a:r>
            <a:r>
              <a:rPr lang="de-DE" b="1" dirty="0" err="1">
                <a:solidFill>
                  <a:srgbClr val="009900"/>
                </a:solidFill>
                <a:latin typeface="Arial" panose="020B0604020202020204" pitchFamily="34" charset="0"/>
              </a:rPr>
              <a:t>by</a:t>
            </a:r>
            <a:r>
              <a:rPr lang="de-DE" b="1" dirty="0">
                <a:solidFill>
                  <a:srgbClr val="009900"/>
                </a:solidFill>
                <a:latin typeface="Arial" panose="020B0604020202020204" pitchFamily="34" charset="0"/>
              </a:rPr>
              <a:t> </a:t>
            </a:r>
            <a:r>
              <a:rPr lang="de-DE" b="1" dirty="0" err="1">
                <a:solidFill>
                  <a:srgbClr val="009900"/>
                </a:solidFill>
                <a:latin typeface="Arial" panose="020B0604020202020204" pitchFamily="34" charset="0"/>
              </a:rPr>
              <a:t>test</a:t>
            </a:r>
            <a:r>
              <a:rPr lang="de-DE" b="1" dirty="0">
                <a:solidFill>
                  <a:srgbClr val="009900"/>
                </a:solidFill>
                <a:latin typeface="Arial" panose="020B0604020202020204" pitchFamily="34" charset="0"/>
              </a:rPr>
              <a:t> </a:t>
            </a:r>
            <a:r>
              <a:rPr lang="de-DE" b="1" dirty="0" err="1">
                <a:solidFill>
                  <a:srgbClr val="009900"/>
                </a:solidFill>
                <a:latin typeface="Arial" panose="020B0604020202020204" pitchFamily="34" charset="0"/>
              </a:rPr>
              <a:t>mass</a:t>
            </a:r>
            <a:r>
              <a:rPr lang="de-DE" b="1" dirty="0">
                <a:solidFill>
                  <a:srgbClr val="009900"/>
                </a:solidFill>
                <a:latin typeface="Arial" panose="020B0604020202020204" pitchFamily="34" charset="0"/>
              </a:rPr>
              <a:t>,</a:t>
            </a:r>
          </a:p>
          <a:p>
            <a:pPr marL="914400" lvl="2" eaLnBrk="1" hangingPunct="1">
              <a:spcAft>
                <a:spcPct val="20000"/>
              </a:spcAft>
              <a:buFont typeface="+mj-lt"/>
              <a:buAutoNum type="arabicPeriod"/>
            </a:pPr>
            <a:r>
              <a:rPr lang="de-DE" b="1" dirty="0" smtClean="0">
                <a:solidFill>
                  <a:srgbClr val="009900"/>
                </a:solidFill>
                <a:latin typeface="Arial" panose="020B0604020202020204" pitchFamily="34" charset="0"/>
              </a:rPr>
              <a:t>Annex </a:t>
            </a:r>
            <a:r>
              <a:rPr lang="de-DE" b="1" dirty="0">
                <a:solidFill>
                  <a:srgbClr val="009900"/>
                </a:solidFill>
                <a:latin typeface="Arial" panose="020B0604020202020204" pitchFamily="34" charset="0"/>
              </a:rPr>
              <a:t>2, </a:t>
            </a:r>
            <a:r>
              <a:rPr lang="de-DE" b="1" dirty="0" err="1">
                <a:solidFill>
                  <a:srgbClr val="009900"/>
                </a:solidFill>
                <a:latin typeface="Arial" panose="020B0604020202020204" pitchFamily="34" charset="0"/>
              </a:rPr>
              <a:t>amendment</a:t>
            </a:r>
            <a:r>
              <a:rPr lang="de-DE" b="1" dirty="0">
                <a:solidFill>
                  <a:srgbClr val="009900"/>
                </a:solidFill>
                <a:latin typeface="Arial" panose="020B0604020202020204" pitchFamily="34" charset="0"/>
              </a:rPr>
              <a:t> </a:t>
            </a:r>
            <a:r>
              <a:rPr lang="de-DE" b="1" dirty="0" err="1">
                <a:solidFill>
                  <a:srgbClr val="009900"/>
                </a:solidFill>
                <a:latin typeface="Arial" panose="020B0604020202020204" pitchFamily="34" charset="0"/>
              </a:rPr>
              <a:t>of</a:t>
            </a:r>
            <a:r>
              <a:rPr lang="de-DE" b="1" dirty="0">
                <a:solidFill>
                  <a:srgbClr val="009900"/>
                </a:solidFill>
                <a:latin typeface="Arial" panose="020B0604020202020204" pitchFamily="34" charset="0"/>
              </a:rPr>
              <a:t> </a:t>
            </a:r>
            <a:r>
              <a:rPr lang="de-DE" b="1" dirty="0" err="1">
                <a:solidFill>
                  <a:srgbClr val="009900"/>
                </a:solidFill>
                <a:latin typeface="Arial" panose="020B0604020202020204" pitchFamily="34" charset="0"/>
              </a:rPr>
              <a:t>n_min_drive</a:t>
            </a:r>
            <a:r>
              <a:rPr lang="de-DE" b="1" dirty="0">
                <a:solidFill>
                  <a:srgbClr val="009900"/>
                </a:solidFill>
                <a:latin typeface="Arial" panose="020B0604020202020204" pitchFamily="34" charset="0"/>
              </a:rPr>
              <a:t> </a:t>
            </a:r>
            <a:r>
              <a:rPr lang="de-DE" b="1" dirty="0" err="1" smtClean="0">
                <a:solidFill>
                  <a:srgbClr val="009900"/>
                </a:solidFill>
                <a:latin typeface="Arial" panose="020B0604020202020204" pitchFamily="34" charset="0"/>
              </a:rPr>
              <a:t>definition</a:t>
            </a:r>
            <a:r>
              <a:rPr lang="de-DE" b="1" dirty="0" smtClean="0">
                <a:solidFill>
                  <a:srgbClr val="009900"/>
                </a:solidFill>
                <a:latin typeface="Arial" panose="020B0604020202020204" pitchFamily="34" charset="0"/>
              </a:rPr>
              <a:t>.</a:t>
            </a:r>
            <a:endParaRPr lang="de-DE" b="1" dirty="0">
              <a:solidFill>
                <a:srgbClr val="009900"/>
              </a:solidFill>
              <a:latin typeface="Arial" panose="020B0604020202020204" pitchFamily="34" charset="0"/>
            </a:endParaRPr>
          </a:p>
          <a:p>
            <a:pPr marL="447675" lvl="2" indent="-430213" eaLnBrk="1" hangingPunct="1">
              <a:spcAft>
                <a:spcPct val="20000"/>
              </a:spcAft>
            </a:pPr>
            <a:r>
              <a:rPr lang="en-GB" b="1" dirty="0" smtClean="0">
                <a:solidFill>
                  <a:srgbClr val="000099"/>
                </a:solidFill>
                <a:latin typeface="Arial" panose="020B0604020202020204" pitchFamily="34" charset="0"/>
              </a:rPr>
              <a:t>According to point 1 it was agreed, that test mass and kerb mass data for a broad variety of vehicles should be sent to the task force leader for further analysis.</a:t>
            </a:r>
          </a:p>
          <a:p>
            <a:pPr marL="447675" lvl="2" indent="-430213" eaLnBrk="1" hangingPunct="1">
              <a:spcAft>
                <a:spcPct val="20000"/>
              </a:spcAft>
            </a:pPr>
            <a:r>
              <a:rPr lang="en-GB" b="1" dirty="0" smtClean="0">
                <a:solidFill>
                  <a:srgbClr val="000099"/>
                </a:solidFill>
                <a:latin typeface="Arial" panose="020B0604020202020204" pitchFamily="34" charset="0"/>
              </a:rPr>
              <a:t>The results for the data delivered so far are shown in figure 1. For each vehicle the range of the kerb mass and TML and TMH were delivered. The lowest kerb mass was combined with TML and the highest with TMH.</a:t>
            </a:r>
          </a:p>
          <a:p>
            <a:pPr marL="447675" lvl="2" indent="-430213" eaLnBrk="1" hangingPunct="1">
              <a:spcAft>
                <a:spcPct val="20000"/>
              </a:spcAft>
            </a:pPr>
            <a:endParaRPr lang="en-GB" b="1" dirty="0">
              <a:solidFill>
                <a:srgbClr val="000099"/>
              </a:solidFill>
              <a:latin typeface="Arial" panose="020B0604020202020204" pitchFamily="34" charset="0"/>
            </a:endParaRPr>
          </a:p>
          <a:p>
            <a:pPr eaLnBrk="1" hangingPunct="1">
              <a:spcAft>
                <a:spcPct val="20000"/>
              </a:spcAft>
              <a:buFont typeface="Arial" panose="020B0604020202020204" pitchFamily="34" charset="0"/>
              <a:buChar char="•"/>
            </a:pPr>
            <a:endParaRPr lang="en-GB" sz="2400" b="1" dirty="0" smtClean="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594445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5591">
                                            <p:txEl>
                                              <p:pRg st="5" end="5"/>
                                            </p:txEl>
                                          </p:spTgt>
                                        </p:tgtEl>
                                        <p:attrNameLst>
                                          <p:attrName>style.visibility</p:attrName>
                                        </p:attrNameLst>
                                      </p:cBhvr>
                                      <p:to>
                                        <p:strVal val="visible"/>
                                      </p:to>
                                    </p:set>
                                    <p:anim calcmode="lin" valueType="num">
                                      <p:cBhvr additive="base">
                                        <p:cTn id="37" dur="500" fill="hold"/>
                                        <p:tgtEl>
                                          <p:spTgt spid="19559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559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190812" y="1179635"/>
            <a:ext cx="8727821" cy="5645028"/>
          </a:xfrm>
          <a:prstGeom prst="rect">
            <a:avLst/>
          </a:prstGeom>
        </p:spPr>
      </p:pic>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P</a:t>
            </a:r>
            <a:r>
              <a:rPr lang="en-US" sz="3200" b="1" baseline="-25000" dirty="0" smtClean="0">
                <a:latin typeface="Arial" panose="020B0604020202020204" pitchFamily="34" charset="0"/>
              </a:rPr>
              <a:t>rated</a:t>
            </a:r>
            <a:r>
              <a:rPr lang="en-US" sz="3200" b="1" dirty="0" smtClean="0">
                <a:latin typeface="Arial" panose="020B0604020202020204" pitchFamily="34" charset="0"/>
              </a:rPr>
              <a:t>/</a:t>
            </a:r>
            <a:r>
              <a:rPr lang="en-US" sz="3200" b="1" dirty="0" err="1" smtClean="0">
                <a:latin typeface="Arial" panose="020B0604020202020204" pitchFamily="34" charset="0"/>
              </a:rPr>
              <a:t>m</a:t>
            </a:r>
            <a:r>
              <a:rPr lang="en-US" sz="3200" b="1" baseline="-25000" dirty="0" err="1" smtClean="0">
                <a:latin typeface="Arial" panose="020B0604020202020204" pitchFamily="34" charset="0"/>
              </a:rPr>
              <a:t>tes</a:t>
            </a:r>
            <a:r>
              <a:rPr lang="en-US" sz="3200" b="1" dirty="0" err="1" smtClean="0">
                <a:latin typeface="Arial" panose="020B0604020202020204" pitchFamily="34" charset="0"/>
              </a:rPr>
              <a:t>t</a:t>
            </a:r>
            <a:r>
              <a:rPr lang="en-US" sz="3200" b="1" dirty="0" smtClean="0">
                <a:latin typeface="Arial" panose="020B0604020202020204" pitchFamily="34" charset="0"/>
              </a:rPr>
              <a:t> versus P</a:t>
            </a:r>
            <a:r>
              <a:rPr lang="en-US" sz="3200" b="1" baseline="-25000" dirty="0" smtClean="0">
                <a:latin typeface="Arial" panose="020B0604020202020204" pitchFamily="34" charset="0"/>
              </a:rPr>
              <a:t>rated</a:t>
            </a:r>
            <a:r>
              <a:rPr lang="en-US" sz="3200" b="1" dirty="0" smtClean="0">
                <a:latin typeface="Arial" panose="020B0604020202020204" pitchFamily="34" charset="0"/>
              </a:rPr>
              <a:t>/</a:t>
            </a:r>
            <a:r>
              <a:rPr lang="en-US" sz="3200" b="1" dirty="0" err="1" smtClean="0">
                <a:latin typeface="Arial" panose="020B0604020202020204" pitchFamily="34" charset="0"/>
              </a:rPr>
              <a:t>m</a:t>
            </a:r>
            <a:r>
              <a:rPr lang="en-US" sz="3200" b="1" baseline="-25000" dirty="0" err="1" smtClean="0">
                <a:latin typeface="Arial" panose="020B0604020202020204" pitchFamily="34" charset="0"/>
              </a:rPr>
              <a:t>kerb</a:t>
            </a:r>
            <a:endParaRPr lang="en-GB" sz="3200" b="1" baseline="-25000"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6</a:t>
            </a:fld>
            <a:endParaRPr lang="en-GB" sz="1400">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11" name="Text Box 9"/>
          <p:cNvSpPr txBox="1">
            <a:spLocks noChangeArrowheads="1"/>
          </p:cNvSpPr>
          <p:nvPr/>
        </p:nvSpPr>
        <p:spPr bwMode="auto">
          <a:xfrm>
            <a:off x="6753225" y="6516688"/>
            <a:ext cx="1439863" cy="307975"/>
          </a:xfrm>
          <a:prstGeom prst="rect">
            <a:avLst/>
          </a:prstGeom>
          <a:noFill/>
          <a:ln w="9525">
            <a:noFill/>
            <a:miter lim="800000"/>
            <a:headEnd/>
            <a:tailEnd/>
          </a:ln>
        </p:spPr>
        <p:txBody>
          <a:bodyPr>
            <a:spAutoFit/>
          </a:bodyPr>
          <a:lstStyle/>
          <a:p>
            <a:pPr algn="ctr">
              <a:spcBef>
                <a:spcPct val="50000"/>
              </a:spcBef>
            </a:pPr>
            <a:r>
              <a:rPr kumimoji="0" lang="de-DE" altLang="ja-JP" sz="1400" dirty="0" err="1" smtClean="0">
                <a:latin typeface="Arial" charset="0"/>
                <a:cs typeface="Arial" charset="0"/>
              </a:rPr>
              <a:t>Figure</a:t>
            </a:r>
            <a:r>
              <a:rPr kumimoji="0" lang="de-DE" altLang="ja-JP" sz="1400" dirty="0" smtClean="0">
                <a:latin typeface="Arial" charset="0"/>
                <a:cs typeface="Arial" charset="0"/>
              </a:rPr>
              <a:t> 1</a:t>
            </a:r>
            <a:endParaRPr kumimoji="0" lang="de-DE" altLang="ja-JP" sz="1400" dirty="0">
              <a:latin typeface="Arial" charset="0"/>
              <a:cs typeface="Arial" charset="0"/>
            </a:endParaRPr>
          </a:p>
        </p:txBody>
      </p:sp>
    </p:spTree>
    <p:extLst>
      <p:ext uri="{BB962C8B-B14F-4D97-AF65-F5344CB8AC3E}">
        <p14:creationId xmlns:p14="http://schemas.microsoft.com/office/powerpoint/2010/main" val="538269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Vehicle classification</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7</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179388" y="1096355"/>
            <a:ext cx="8785100"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For M1 vehicles there is a quite good correlation between test mass and kerb mass with a common curve for TML and TMH.</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The current borderlines between the vehicle classes (22 W/kg and 34 W/kg) could be replaced by 21 W/kg and 32 W/kg for the rated power to test mass ratio.</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But this needs to be further evaluated by data from other OEMs.</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Furthermore, the correlation curves for N1 vehicles are different for TML and TMH and the number of vehicles is by far not high enough in order to derive a sound solution.</a:t>
            </a:r>
          </a:p>
          <a:p>
            <a:pPr marL="447675" lvl="2" indent="-430213" eaLnBrk="1" hangingPunct="1">
              <a:spcAft>
                <a:spcPct val="20000"/>
              </a:spcAft>
            </a:pPr>
            <a:endParaRPr lang="en-GB" b="1" dirty="0">
              <a:solidFill>
                <a:srgbClr val="000099"/>
              </a:solidFill>
              <a:latin typeface="Arial" panose="020B0604020202020204" pitchFamily="34" charset="0"/>
            </a:endParaRPr>
          </a:p>
          <a:p>
            <a:pPr eaLnBrk="1" hangingPunct="1">
              <a:spcAft>
                <a:spcPct val="20000"/>
              </a:spcAft>
              <a:buFont typeface="Arial" panose="020B0604020202020204" pitchFamily="34" charset="0"/>
              <a:buChar char="•"/>
            </a:pPr>
            <a:endParaRPr lang="en-GB" sz="2400" b="1" dirty="0" smtClean="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629330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Vehicle classification</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8</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179388" y="1096355"/>
            <a:ext cx="8785100"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This means that the GS TF cannot provide a sound proposal to replace kerb mass by test mass for the vehicle classification.</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And the replacement of kerb mass related borderlines by test mass related borderlines would not solve the problems of N1 manufacturers for vehicles with TMH around 3000 kg and a difference of up to 750 kg between TML and TMH.</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These problems could be solved, if the application of downscaling would be decided based on vehicle H and not on vehicle L.</a:t>
            </a:r>
          </a:p>
          <a:p>
            <a:pPr marL="447675" lvl="2" indent="-430213" eaLnBrk="1" hangingPunct="1">
              <a:spcAft>
                <a:spcPct val="20000"/>
              </a:spcAft>
            </a:pPr>
            <a:endParaRPr lang="en-GB" b="1" dirty="0">
              <a:solidFill>
                <a:srgbClr val="000099"/>
              </a:solidFill>
              <a:latin typeface="Arial" panose="020B0604020202020204" pitchFamily="34" charset="0"/>
            </a:endParaRPr>
          </a:p>
          <a:p>
            <a:pPr eaLnBrk="1" hangingPunct="1">
              <a:spcAft>
                <a:spcPct val="20000"/>
              </a:spcAft>
              <a:buFont typeface="Arial" panose="020B0604020202020204" pitchFamily="34" charset="0"/>
              <a:buChar char="•"/>
            </a:pPr>
            <a:endParaRPr lang="en-GB" sz="2400" b="1" dirty="0" smtClean="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239600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179388" y="180838"/>
            <a:ext cx="7705725" cy="762000"/>
          </a:xfrm>
        </p:spPr>
        <p:txBody>
          <a:bodyPr/>
          <a:lstStyle/>
          <a:p>
            <a:pPr eaLnBrk="1" hangingPunct="1"/>
            <a:r>
              <a:rPr lang="en-US" sz="3200" b="1" dirty="0" smtClean="0">
                <a:latin typeface="Arial" panose="020B0604020202020204" pitchFamily="34" charset="0"/>
              </a:rPr>
              <a:t>Vehicle classification</a:t>
            </a:r>
            <a:endParaRPr lang="en-GB" sz="3200" b="1" dirty="0" smtClean="0">
              <a:latin typeface="Arial" panose="020B0604020202020204" pitchFamily="34" charset="0"/>
            </a:endParaRPr>
          </a:p>
        </p:txBody>
      </p:sp>
      <p:sp>
        <p:nvSpPr>
          <p:cNvPr id="5123"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4"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50000"/>
              </a:spcBef>
              <a:buFontTx/>
              <a:buNone/>
            </a:pPr>
            <a:fld id="{54ED5A91-4324-43A8-AA42-64E0B4E4C191}" type="slidenum">
              <a:rPr lang="en-GB" sz="1400">
                <a:latin typeface="Arial" panose="020B0604020202020204" pitchFamily="34" charset="0"/>
              </a:rPr>
              <a:pPr eaLnBrk="1" hangingPunct="1">
                <a:spcBef>
                  <a:spcPct val="50000"/>
                </a:spcBef>
                <a:buFontTx/>
                <a:buNone/>
              </a:pPr>
              <a:t>9</a:t>
            </a:fld>
            <a:endParaRPr lang="en-GB" sz="1400">
              <a:latin typeface="Arial" panose="020B0604020202020204" pitchFamily="34" charset="0"/>
            </a:endParaRPr>
          </a:p>
        </p:txBody>
      </p:sp>
      <p:sp>
        <p:nvSpPr>
          <p:cNvPr id="5125" name="Rectangle 5"/>
          <p:cNvSpPr>
            <a:spLocks noChangeArrowheads="1"/>
          </p:cNvSpPr>
          <p:nvPr/>
        </p:nvSpPr>
        <p:spPr bwMode="auto">
          <a:xfrm>
            <a:off x="1143000" y="9906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just" eaLnBrk="1" hangingPunct="1">
              <a:spcBef>
                <a:spcPct val="0"/>
              </a:spcBef>
              <a:buFontTx/>
              <a:buNone/>
            </a:pPr>
            <a:endParaRPr lang="de-DE" sz="2000" b="1">
              <a:solidFill>
                <a:schemeClr val="accent2"/>
              </a:solidFill>
              <a:latin typeface="Arial" panose="020B0604020202020204" pitchFamily="34" charset="0"/>
            </a:endParaRPr>
          </a:p>
        </p:txBody>
      </p:sp>
      <p:sp>
        <p:nvSpPr>
          <p:cNvPr id="5126"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de-DE" sz="1800" b="1">
              <a:solidFill>
                <a:srgbClr val="009900"/>
              </a:solidFill>
              <a:latin typeface="Arial" panose="020B0604020202020204" pitchFamily="34" charset="0"/>
            </a:endParaRPr>
          </a:p>
        </p:txBody>
      </p:sp>
      <p:sp>
        <p:nvSpPr>
          <p:cNvPr id="195591" name="Rectangle 7"/>
          <p:cNvSpPr>
            <a:spLocks noChangeArrowheads="1"/>
          </p:cNvSpPr>
          <p:nvPr/>
        </p:nvSpPr>
        <p:spPr bwMode="auto">
          <a:xfrm>
            <a:off x="179388" y="1096355"/>
            <a:ext cx="8785100"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Char char="•"/>
              <a:defRPr sz="3200">
                <a:solidFill>
                  <a:schemeClr val="tx1"/>
                </a:solidFill>
                <a:latin typeface="Times New Roman" panose="02020603050405020304" pitchFamily="18" charset="0"/>
              </a:defRPr>
            </a:lvl1pPr>
            <a:lvl2pPr marL="914400" indent="-457200">
              <a:spcBef>
                <a:spcPct val="20000"/>
              </a:spcBef>
              <a:buChar char="–"/>
              <a:defRPr sz="2800">
                <a:solidFill>
                  <a:schemeClr val="tx1"/>
                </a:solidFill>
                <a:latin typeface="Times New Roman" panose="02020603050405020304" pitchFamily="18" charset="0"/>
              </a:defRPr>
            </a:lvl2pPr>
            <a:lvl3pPr marL="1371600" indent="-457200">
              <a:spcBef>
                <a:spcPct val="20000"/>
              </a:spcBef>
              <a:buChar char="•"/>
              <a:defRPr sz="2400">
                <a:solidFill>
                  <a:schemeClr val="tx1"/>
                </a:solidFill>
                <a:latin typeface="Times New Roman" panose="02020603050405020304" pitchFamily="18" charset="0"/>
              </a:defRPr>
            </a:lvl3pPr>
            <a:lvl4pPr marL="1828800" indent="-457200">
              <a:spcBef>
                <a:spcPct val="20000"/>
              </a:spcBef>
              <a:buChar char="–"/>
              <a:defRPr sz="2000">
                <a:solidFill>
                  <a:schemeClr val="tx1"/>
                </a:solidFill>
                <a:latin typeface="Times New Roman" panose="02020603050405020304" pitchFamily="18" charset="0"/>
              </a:defRPr>
            </a:lvl4pPr>
            <a:lvl5pPr marL="2286000" indent="-457200">
              <a:spcBef>
                <a:spcPct val="20000"/>
              </a:spcBef>
              <a:buChar char="»"/>
              <a:defRPr sz="2000">
                <a:solidFill>
                  <a:schemeClr val="tx1"/>
                </a:solidFill>
                <a:latin typeface="Times New Roman" panose="02020603050405020304" pitchFamily="18" charset="0"/>
              </a:defRPr>
            </a:lvl5pPr>
            <a:lvl6pPr marL="2743200" indent="-4572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3200400" indent="-4572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657600" indent="-4572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4114800" indent="-4572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There is one class 3 N1 vehicle in the gearshift prescription development database, where vehicle L </a:t>
            </a:r>
            <a:r>
              <a:rPr lang="en-GB" sz="2400" b="1" dirty="0" err="1" smtClean="0">
                <a:solidFill>
                  <a:srgbClr val="000099"/>
                </a:solidFill>
                <a:latin typeface="Arial" panose="020B0604020202020204" pitchFamily="34" charset="0"/>
              </a:rPr>
              <a:t>woud</a:t>
            </a:r>
            <a:r>
              <a:rPr lang="en-GB" sz="2400" b="1" dirty="0" smtClean="0">
                <a:solidFill>
                  <a:srgbClr val="000099"/>
                </a:solidFill>
                <a:latin typeface="Arial" panose="020B0604020202020204" pitchFamily="34" charset="0"/>
              </a:rPr>
              <a:t> not get any downscaling but vehicle H would get a downscaling factor of 8,6%.</a:t>
            </a:r>
          </a:p>
          <a:p>
            <a:pPr eaLnBrk="1" hangingPunct="1">
              <a:spcAft>
                <a:spcPct val="20000"/>
              </a:spcAft>
              <a:buFont typeface="Arial" panose="020B0604020202020204" pitchFamily="34" charset="0"/>
              <a:buChar char="•"/>
            </a:pPr>
            <a:r>
              <a:rPr lang="en-GB" sz="2400" b="1" dirty="0" smtClean="0">
                <a:solidFill>
                  <a:srgbClr val="000099"/>
                </a:solidFill>
                <a:latin typeface="Arial" panose="020B0604020202020204" pitchFamily="34" charset="0"/>
              </a:rPr>
              <a:t>Following the current GTR draft, vehicle H would have to drive the unmodified class 3b cycle, but would not be able to follow the trace, which would lead to a high percentage of WOT operation.</a:t>
            </a:r>
          </a:p>
          <a:p>
            <a:pPr eaLnBrk="1" hangingPunct="1">
              <a:spcAft>
                <a:spcPct val="20000"/>
              </a:spcAft>
              <a:buFont typeface="Arial" panose="020B0604020202020204" pitchFamily="34" charset="0"/>
              <a:buChar char="•"/>
            </a:pPr>
            <a:r>
              <a:rPr lang="en-GB" sz="2400" b="1" dirty="0" smtClean="0">
                <a:solidFill>
                  <a:srgbClr val="FF3300"/>
                </a:solidFill>
                <a:latin typeface="Arial" panose="020B0604020202020204" pitchFamily="34" charset="0"/>
              </a:rPr>
              <a:t>For such cases the downscaled cycle for vehicle H should be used in order to avoid unjudged burden.</a:t>
            </a:r>
          </a:p>
          <a:p>
            <a:pPr marL="447675" lvl="2" indent="-430213" eaLnBrk="1" hangingPunct="1">
              <a:spcAft>
                <a:spcPct val="20000"/>
              </a:spcAft>
            </a:pPr>
            <a:endParaRPr lang="en-GB" b="1" dirty="0">
              <a:solidFill>
                <a:srgbClr val="000099"/>
              </a:solidFill>
              <a:latin typeface="Arial" panose="020B0604020202020204" pitchFamily="34" charset="0"/>
            </a:endParaRPr>
          </a:p>
          <a:p>
            <a:pPr eaLnBrk="1" hangingPunct="1">
              <a:spcAft>
                <a:spcPct val="20000"/>
              </a:spcAft>
              <a:buFont typeface="Arial" panose="020B0604020202020204" pitchFamily="34" charset="0"/>
              <a:buChar char="•"/>
            </a:pPr>
            <a:endParaRPr lang="en-GB" sz="2400" b="1" dirty="0" smtClean="0">
              <a:solidFill>
                <a:srgbClr val="000099"/>
              </a:solidFill>
              <a:latin typeface="Arial" panose="020B0604020202020204" pitchFamily="34" charset="0"/>
            </a:endParaRPr>
          </a:p>
        </p:txBody>
      </p:sp>
      <p:sp>
        <p:nvSpPr>
          <p:cNvPr id="5128"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
        <p:nvSpPr>
          <p:cNvPr id="5129"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de-DE" sz="2400"/>
          </a:p>
        </p:txBody>
      </p:sp>
    </p:spTree>
    <p:extLst>
      <p:ext uri="{BB962C8B-B14F-4D97-AF65-F5344CB8AC3E}">
        <p14:creationId xmlns:p14="http://schemas.microsoft.com/office/powerpoint/2010/main" val="1275424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3"/>
    </p:bldLst>
  </p:timing>
</p:sld>
</file>

<file path=ppt/theme/theme1.xml><?xml version="1.0" encoding="utf-8"?>
<a:theme xmlns:a="http://schemas.openxmlformats.org/drawingml/2006/main" name="TÜV1">
  <a:themeElements>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ÜV1">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ÜV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ÜV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ÜV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ÜV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ÜV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ÜV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C:\WINDOWS\Anwendungsdaten\Microsoft\Vorlagen\TÜV1.pot</Template>
  <TotalTime>0</TotalTime>
  <Words>885</Words>
  <Application>Microsoft Office PowerPoint</Application>
  <PresentationFormat>Bildschirmpräsentation (4:3)</PresentationFormat>
  <Paragraphs>65</Paragraphs>
  <Slides>11</Slides>
  <Notes>0</Notes>
  <HiddenSlides>0</HiddenSlides>
  <MMClips>0</MMClips>
  <ScaleCrop>false</ScaleCrop>
  <HeadingPairs>
    <vt:vector size="4" baseType="variant">
      <vt:variant>
        <vt:lpstr>Design</vt:lpstr>
      </vt:variant>
      <vt:variant>
        <vt:i4>1</vt:i4>
      </vt:variant>
      <vt:variant>
        <vt:lpstr>Folientitel</vt:lpstr>
      </vt:variant>
      <vt:variant>
        <vt:i4>11</vt:i4>
      </vt:variant>
    </vt:vector>
  </HeadingPairs>
  <TitlesOfParts>
    <vt:vector size="12" baseType="lpstr">
      <vt:lpstr>TÜV1</vt:lpstr>
      <vt:lpstr>WLTP-12-17e</vt:lpstr>
      <vt:lpstr>Progress made since WLTP IGM #11</vt:lpstr>
      <vt:lpstr>Further amendments</vt:lpstr>
      <vt:lpstr>Further amendments</vt:lpstr>
      <vt:lpstr>Further amendments</vt:lpstr>
      <vt:lpstr>Prated/mtest versus Prated/mkerb</vt:lpstr>
      <vt:lpstr>Vehicle classification</vt:lpstr>
      <vt:lpstr>Vehicle classification</vt:lpstr>
      <vt:lpstr>Vehicle classification</vt:lpstr>
      <vt:lpstr>n_min_drive</vt:lpstr>
      <vt:lpstr>Gearshift issues task force</vt:lpstr>
    </vt:vector>
  </TitlesOfParts>
  <Company>FiGE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Lärmkongress 2000</dc:title>
  <dc:creator>H. Steven</dc:creator>
  <cp:lastModifiedBy>Redmann, Stephan</cp:lastModifiedBy>
  <cp:revision>556</cp:revision>
  <dcterms:created xsi:type="dcterms:W3CDTF">2000-09-19T12:38:45Z</dcterms:created>
  <dcterms:modified xsi:type="dcterms:W3CDTF">2015-09-24T18:19:38Z</dcterms:modified>
</cp:coreProperties>
</file>