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9" r:id="rId2"/>
    <p:sldId id="265" r:id="rId3"/>
    <p:sldId id="256" r:id="rId4"/>
    <p:sldId id="279" r:id="rId5"/>
    <p:sldId id="280" r:id="rId6"/>
    <p:sldId id="281" r:id="rId7"/>
    <p:sldId id="282" r:id="rId8"/>
    <p:sldId id="267" r:id="rId9"/>
    <p:sldId id="262" r:id="rId10"/>
    <p:sldId id="283" r:id="rId11"/>
    <p:sldId id="266" r:id="rId12"/>
    <p:sldId id="261" r:id="rId13"/>
    <p:sldId id="274" r:id="rId14"/>
    <p:sldId id="260" r:id="rId15"/>
    <p:sldId id="268" r:id="rId16"/>
    <p:sldId id="269" r:id="rId17"/>
    <p:sldId id="270" r:id="rId18"/>
    <p:sldId id="272" r:id="rId19"/>
    <p:sldId id="271" r:id="rId20"/>
    <p:sldId id="273" r:id="rId21"/>
    <p:sldId id="284" r:id="rId22"/>
    <p:sldId id="285" r:id="rId23"/>
    <p:sldId id="264" r:id="rId24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76" autoAdjust="0"/>
  </p:normalViewPr>
  <p:slideViewPr>
    <p:cSldViewPr snapToGrid="0">
      <p:cViewPr varScale="1">
        <p:scale>
          <a:sx n="75" d="100"/>
          <a:sy n="75" d="100"/>
        </p:scale>
        <p:origin x="12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E8E97D-7A3D-455A-8B5A-26C846FFE566}" type="datetimeFigureOut">
              <a:rPr kumimoji="1" lang="ja-JP" altLang="en-US" smtClean="0"/>
              <a:t>2015/10/14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287422-D595-4E4F-960A-A41129F9B8DA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5689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287422-D595-4E4F-960A-A41129F9B8DA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954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2015/10/14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2015/10/14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2015/10/14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2015/10/14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2015/10/14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2015/10/14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2015/10/14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2015/10/14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2015/10/14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2015/10/14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2015/10/14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2015/10/14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844674"/>
            <a:ext cx="7772400" cy="324050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ja-JP" altLang="en-US" sz="4000" dirty="0" smtClean="0"/>
              <a:t>Progress report </a:t>
            </a:r>
            <a:r>
              <a:rPr lang="en-US" altLang="ja-JP" sz="4000" dirty="0" smtClean="0"/>
              <a:t>of </a:t>
            </a:r>
            <a:br>
              <a:rPr lang="en-US" altLang="ja-JP" sz="4000" dirty="0" smtClean="0"/>
            </a:br>
            <a:r>
              <a:rPr lang="en-US" altLang="ja-JP" sz="4000" dirty="0" smtClean="0"/>
              <a:t>Sub Group EV</a:t>
            </a:r>
            <a:br>
              <a:rPr lang="en-US" altLang="ja-JP" sz="4000" dirty="0" smtClean="0"/>
            </a:br>
            <a:r>
              <a:rPr lang="ja-JP" altLang="en-US" sz="4000" dirty="0" smtClean="0"/>
              <a:t> </a:t>
            </a:r>
            <a:r>
              <a:rPr lang="ja-JP" altLang="en-US" sz="3600" dirty="0" smtClean="0"/>
              <a:t>(WLTP-</a:t>
            </a:r>
            <a:r>
              <a:rPr lang="en-US" altLang="ja-JP" sz="3600" dirty="0" smtClean="0"/>
              <a:t>12-19</a:t>
            </a:r>
            <a:r>
              <a:rPr lang="ja-JP" altLang="en-US" sz="3600" dirty="0" smtClean="0"/>
              <a:t>e)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600" dirty="0" smtClean="0"/>
              <a:t>1. Proposals for adoption</a:t>
            </a:r>
            <a:br>
              <a:rPr lang="en-US" altLang="ja-JP" sz="3600" dirty="0" smtClean="0"/>
            </a:br>
            <a:r>
              <a:rPr lang="en-US" altLang="ja-JP" sz="3600" dirty="0" smtClean="0"/>
              <a:t>2. Discussion</a:t>
            </a:r>
            <a:r>
              <a:rPr lang="ja-JP" altLang="en-US" sz="3600" dirty="0" smtClean="0"/>
              <a:t> </a:t>
            </a:r>
            <a:r>
              <a:rPr lang="en-US" altLang="ja-JP" sz="3600" dirty="0" smtClean="0"/>
              <a:t>points</a:t>
            </a:r>
            <a:br>
              <a:rPr lang="en-US" altLang="ja-JP" sz="3600" dirty="0" smtClean="0"/>
            </a:br>
            <a:r>
              <a:rPr lang="en-US" altLang="ja-JP" sz="3600" dirty="0" smtClean="0"/>
              <a:t>3</a:t>
            </a:r>
            <a:r>
              <a:rPr lang="en-US" altLang="ja-JP" sz="3600" dirty="0"/>
              <a:t>. Issues for phase </a:t>
            </a:r>
            <a:r>
              <a:rPr lang="en-US" altLang="ja-JP" sz="3600" dirty="0" smtClean="0"/>
              <a:t>2</a:t>
            </a:r>
            <a:endParaRPr lang="ja-JP" altLang="en-US" sz="36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41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296487" y="1934718"/>
            <a:ext cx="8503921" cy="1730799"/>
            <a:chOff x="448886" y="2217747"/>
            <a:chExt cx="8503921" cy="1730799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8886" y="2217747"/>
              <a:ext cx="8503921" cy="1730799"/>
            </a:xfrm>
            <a:prstGeom prst="rect">
              <a:avLst/>
            </a:prstGeom>
          </p:spPr>
        </p:pic>
        <p:sp>
          <p:nvSpPr>
            <p:cNvPr id="3" name="正方形/長方形 2"/>
            <p:cNvSpPr/>
            <p:nvPr/>
          </p:nvSpPr>
          <p:spPr>
            <a:xfrm>
              <a:off x="3692979" y="2967135"/>
              <a:ext cx="854911" cy="2114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7628165" y="2967135"/>
              <a:ext cx="854911" cy="2114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正方形/長方形 5"/>
              <p:cNvSpPr/>
              <p:nvPr/>
            </p:nvSpPr>
            <p:spPr>
              <a:xfrm>
                <a:off x="1608748" y="4291794"/>
                <a:ext cx="5573486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620520" algn="just">
                  <a:lnSpc>
                    <a:spcPts val="1200"/>
                  </a:lnSpc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altLang="ja-JP">
                            <a:effectLst/>
                            <a:latin typeface="Cambria Math" panose="02040503050406030204" pitchFamily="18" charset="0"/>
                            <a:ea typeface="ＭＳ 明朝" panose="02020609040205080304" pitchFamily="17" charset="-128"/>
                          </a:rPr>
                          <m:t>AER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ja-JP">
                            <a:effectLst/>
                            <a:latin typeface="Cambria Math" panose="02040503050406030204" pitchFamily="18" charset="0"/>
                            <a:ea typeface="ＭＳ 明朝" panose="02020609040205080304" pitchFamily="17" charset="-128"/>
                          </a:rPr>
                          <m:t>WLTC</m:t>
                        </m:r>
                      </m:sub>
                    </m:sSub>
                    <m:r>
                      <a:rPr lang="en-GB" altLang="ja-JP">
                        <a:effectLst/>
                        <a:latin typeface="Cambria Math" panose="02040503050406030204" pitchFamily="18" charset="0"/>
                        <a:ea typeface="ＭＳ 明朝" panose="02020609040205080304" pitchFamily="17" charset="-128"/>
                      </a:rPr>
                      <m:t>=</m:t>
                    </m:r>
                    <m:f>
                      <m:fPr>
                        <m:ctrlPr>
                          <a:rPr lang="ja-JP" altLang="ja-JP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ja-JP" altLang="ja-JP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altLang="ja-JP">
                                <a:effectLst/>
                                <a:latin typeface="Cambria Math" panose="02040503050406030204" pitchFamily="18" charset="0"/>
                                <a:ea typeface="ＭＳ 明朝" panose="02020609040205080304" pitchFamily="17" charset="-128"/>
                              </a:rPr>
                              <m:t>UBE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altLang="ja-JP">
                                <a:effectLst/>
                                <a:latin typeface="Cambria Math" panose="02040503050406030204" pitchFamily="18" charset="0"/>
                                <a:ea typeface="ＭＳ 明朝" panose="02020609040205080304" pitchFamily="17" charset="-128"/>
                              </a:rPr>
                              <m:t>STP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ja-JP" altLang="ja-JP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altLang="ja-JP">
                                <a:effectLst/>
                                <a:latin typeface="Cambria Math" panose="02040503050406030204" pitchFamily="18" charset="0"/>
                                <a:ea typeface="ＭＳ 明朝" panose="02020609040205080304" pitchFamily="17" charset="-128"/>
                              </a:rPr>
                              <m:t>EC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altLang="ja-JP">
                                <a:effectLst/>
                                <a:latin typeface="Cambria Math" panose="02040503050406030204" pitchFamily="18" charset="0"/>
                                <a:ea typeface="ＭＳ 明朝" panose="02020609040205080304" pitchFamily="17" charset="-128"/>
                              </a:rPr>
                              <m:t>DC</m:t>
                            </m:r>
                            <m:r>
                              <a:rPr lang="en-GB" altLang="ja-JP">
                                <a:effectLst/>
                                <a:latin typeface="Cambria Math" panose="02040503050406030204" pitchFamily="18" charset="0"/>
                                <a:ea typeface="ＭＳ 明朝" panose="02020609040205080304" pitchFamily="17" charset="-128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GB" altLang="ja-JP">
                                <a:effectLst/>
                                <a:latin typeface="Cambria Math" panose="02040503050406030204" pitchFamily="18" charset="0"/>
                                <a:ea typeface="ＭＳ 明朝" panose="02020609040205080304" pitchFamily="17" charset="-128"/>
                              </a:rPr>
                              <m:t>WLTC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altLang="ja-JP" dirty="0">
                    <a:effectLst/>
                    <a:latin typeface="Times New Roman" panose="02020603050405020304" pitchFamily="18" charset="0"/>
                    <a:ea typeface="ＭＳ 明朝" panose="02020609040205080304" pitchFamily="17" charset="-128"/>
                  </a:rPr>
                  <a:t>	(29)</a:t>
                </a:r>
                <a:endParaRPr lang="ja-JP" altLang="ja-JP" dirty="0">
                  <a:effectLst/>
                  <a:latin typeface="Times New Roman" panose="02020603050405020304" pitchFamily="18" charset="0"/>
                  <a:ea typeface="ＭＳ 明朝" panose="02020609040205080304" pitchFamily="17" charset="-128"/>
                </a:endParaRPr>
              </a:p>
            </p:txBody>
          </p:sp>
        </mc:Choice>
        <mc:Fallback xmlns="">
          <p:sp>
            <p:nvSpPr>
              <p:cNvPr id="6" name="正方形/長方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8748" y="4291794"/>
                <a:ext cx="5573486" cy="246221"/>
              </a:xfrm>
              <a:prstGeom prst="rect">
                <a:avLst/>
              </a:prstGeom>
              <a:blipFill rotWithShape="0">
                <a:blip r:embed="rId3"/>
                <a:stretch>
                  <a:fillRect t="-77500" b="-275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正方形/長方形 6"/>
              <p:cNvSpPr/>
              <p:nvPr/>
            </p:nvSpPr>
            <p:spPr>
              <a:xfrm>
                <a:off x="769257" y="5067887"/>
                <a:ext cx="8031151" cy="2893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620520" algn="just">
                  <a:lnSpc>
                    <a:spcPts val="1200"/>
                  </a:lnSpc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altLang="ja-JP">
                            <a:effectLst/>
                            <a:latin typeface="Cambria Math" panose="02040503050406030204" pitchFamily="18" charset="0"/>
                            <a:ea typeface="ＭＳ 明朝" panose="02020609040205080304" pitchFamily="17" charset="-128"/>
                          </a:rPr>
                          <m:t>EC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ja-JP">
                            <a:effectLst/>
                            <a:latin typeface="Cambria Math" panose="02040503050406030204" pitchFamily="18" charset="0"/>
                            <a:ea typeface="ＭＳ 明朝" panose="02020609040205080304" pitchFamily="17" charset="-128"/>
                          </a:rPr>
                          <m:t>DC</m:t>
                        </m:r>
                        <m:r>
                          <a:rPr lang="en-GB" altLang="ja-JP">
                            <a:effectLst/>
                            <a:latin typeface="Cambria Math" panose="02040503050406030204" pitchFamily="18" charset="0"/>
                            <a:ea typeface="ＭＳ 明朝" panose="02020609040205080304" pitchFamily="17" charset="-128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altLang="ja-JP">
                            <a:effectLst/>
                            <a:latin typeface="Cambria Math" panose="02040503050406030204" pitchFamily="18" charset="0"/>
                            <a:ea typeface="ＭＳ 明朝" panose="02020609040205080304" pitchFamily="17" charset="-128"/>
                          </a:rPr>
                          <m:t>WLTC</m:t>
                        </m:r>
                      </m:sub>
                    </m:sSub>
                    <m:r>
                      <a:rPr lang="en-GB" altLang="ja-JP">
                        <a:effectLst/>
                        <a:latin typeface="Cambria Math" panose="02040503050406030204" pitchFamily="18" charset="0"/>
                        <a:ea typeface="ＭＳ 明朝" panose="02020609040205080304" pitchFamily="17" charset="-128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ja-JP" altLang="ja-JP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</m:rPr>
                          <a:rPr lang="en-GB" altLang="ja-JP">
                            <a:effectLst/>
                            <a:latin typeface="Cambria Math" panose="02040503050406030204" pitchFamily="18" charset="0"/>
                            <a:ea typeface="ＭＳ 明朝" panose="02020609040205080304" pitchFamily="17" charset="-128"/>
                          </a:rPr>
                          <m:t>j</m:t>
                        </m:r>
                        <m:r>
                          <a:rPr lang="en-GB" altLang="ja-JP">
                            <a:effectLst/>
                            <a:latin typeface="Cambria Math" panose="02040503050406030204" pitchFamily="18" charset="0"/>
                            <a:ea typeface="ＭＳ 明朝" panose="02020609040205080304" pitchFamily="17" charset="-128"/>
                          </a:rPr>
                          <m:t>=1</m:t>
                        </m:r>
                      </m:sub>
                      <m:sup>
                        <m:r>
                          <a:rPr lang="en-GB" altLang="ja-JP">
                            <a:effectLst/>
                            <a:latin typeface="Cambria Math" panose="02040503050406030204" pitchFamily="18" charset="0"/>
                            <a:ea typeface="ＭＳ 明朝" panose="02020609040205080304" pitchFamily="17" charset="-128"/>
                          </a:rPr>
                          <m:t>2</m:t>
                        </m:r>
                      </m:sup>
                      <m:e>
                        <m:sSub>
                          <m:sSubPr>
                            <m:ctrlPr>
                              <a:rPr lang="ja-JP" altLang="ja-JP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altLang="ja-JP">
                                <a:effectLst/>
                                <a:latin typeface="Cambria Math" panose="02040503050406030204" pitchFamily="18" charset="0"/>
                                <a:ea typeface="ＭＳ 明朝" panose="02020609040205080304" pitchFamily="17" charset="-128"/>
                              </a:rPr>
                              <m:t>EC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altLang="ja-JP">
                                <a:effectLst/>
                                <a:latin typeface="Cambria Math" panose="02040503050406030204" pitchFamily="18" charset="0"/>
                                <a:ea typeface="ＭＳ 明朝" panose="02020609040205080304" pitchFamily="17" charset="-128"/>
                              </a:rPr>
                              <m:t>DC</m:t>
                            </m:r>
                            <m:r>
                              <a:rPr lang="en-GB" altLang="ja-JP">
                                <a:effectLst/>
                                <a:latin typeface="Cambria Math" panose="02040503050406030204" pitchFamily="18" charset="0"/>
                                <a:ea typeface="ＭＳ 明朝" panose="02020609040205080304" pitchFamily="17" charset="-128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GB" altLang="ja-JP">
                                <a:effectLst/>
                                <a:latin typeface="Cambria Math" panose="02040503050406030204" pitchFamily="18" charset="0"/>
                                <a:ea typeface="ＭＳ 明朝" panose="02020609040205080304" pitchFamily="17" charset="-128"/>
                              </a:rPr>
                              <m:t>WLTC</m:t>
                            </m:r>
                            <m:r>
                              <a:rPr lang="en-GB" altLang="ja-JP">
                                <a:effectLst/>
                                <a:latin typeface="Cambria Math" panose="02040503050406030204" pitchFamily="18" charset="0"/>
                                <a:ea typeface="ＭＳ 明朝" panose="02020609040205080304" pitchFamily="17" charset="-128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GB" altLang="ja-JP">
                                <a:effectLst/>
                                <a:latin typeface="Cambria Math" panose="02040503050406030204" pitchFamily="18" charset="0"/>
                                <a:ea typeface="ＭＳ 明朝" panose="02020609040205080304" pitchFamily="17" charset="-128"/>
                              </a:rPr>
                              <m:t>j</m:t>
                            </m:r>
                          </m:sub>
                        </m:sSub>
                        <m:r>
                          <a:rPr lang="en-GB" altLang="ja-JP">
                            <a:effectLst/>
                            <a:latin typeface="Cambria Math" panose="02040503050406030204" pitchFamily="18" charset="0"/>
                            <a:ea typeface="ＭＳ 明朝" panose="02020609040205080304" pitchFamily="17" charset="-128"/>
                          </a:rPr>
                          <m:t>×</m:t>
                        </m:r>
                        <m:sSub>
                          <m:sSubPr>
                            <m:ctrlPr>
                              <a:rPr lang="ja-JP" altLang="ja-JP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altLang="ja-JP">
                                <a:effectLst/>
                                <a:latin typeface="Cambria Math" panose="02040503050406030204" pitchFamily="18" charset="0"/>
                                <a:ea typeface="ＭＳ 明朝" panose="02020609040205080304" pitchFamily="17" charset="-128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altLang="ja-JP">
                                <a:effectLst/>
                                <a:latin typeface="Cambria Math" panose="02040503050406030204" pitchFamily="18" charset="0"/>
                                <a:ea typeface="ＭＳ 明朝" panose="02020609040205080304" pitchFamily="17" charset="-128"/>
                              </a:rPr>
                              <m:t>WLTC</m:t>
                            </m:r>
                            <m:r>
                              <a:rPr lang="en-GB" altLang="ja-JP">
                                <a:effectLst/>
                                <a:latin typeface="Cambria Math" panose="02040503050406030204" pitchFamily="18" charset="0"/>
                                <a:ea typeface="ＭＳ 明朝" panose="02020609040205080304" pitchFamily="17" charset="-128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GB" altLang="ja-JP">
                                <a:effectLst/>
                                <a:latin typeface="Cambria Math" panose="02040503050406030204" pitchFamily="18" charset="0"/>
                                <a:ea typeface="ＭＳ 明朝" panose="02020609040205080304" pitchFamily="17" charset="-128"/>
                              </a:rPr>
                              <m:t>j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GB" altLang="ja-JP" dirty="0" smtClean="0">
                    <a:effectLst/>
                    <a:latin typeface="Times New Roman" panose="02020603050405020304" pitchFamily="18" charset="0"/>
                    <a:ea typeface="ＭＳ 明朝" panose="02020609040205080304" pitchFamily="17" charset="-128"/>
                  </a:rPr>
                  <a:t>	(31</a:t>
                </a:r>
                <a:r>
                  <a:rPr lang="en-GB" altLang="ja-JP" dirty="0">
                    <a:effectLst/>
                    <a:latin typeface="Times New Roman" panose="02020603050405020304" pitchFamily="18" charset="0"/>
                    <a:ea typeface="ＭＳ 明朝" panose="02020609040205080304" pitchFamily="17" charset="-128"/>
                  </a:rPr>
                  <a:t>)</a:t>
                </a:r>
                <a:endParaRPr lang="ja-JP" altLang="ja-JP" dirty="0">
                  <a:effectLst/>
                  <a:latin typeface="Times New Roman" panose="02020603050405020304" pitchFamily="18" charset="0"/>
                  <a:ea typeface="ＭＳ 明朝" panose="02020609040205080304" pitchFamily="17" charset="-128"/>
                </a:endParaRPr>
              </a:p>
            </p:txBody>
          </p:sp>
        </mc:Choice>
        <mc:Fallback xmlns="">
          <p:sp>
            <p:nvSpPr>
              <p:cNvPr id="7" name="正方形/長方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257" y="5067887"/>
                <a:ext cx="8031151" cy="289375"/>
              </a:xfrm>
              <a:prstGeom prst="rect">
                <a:avLst/>
              </a:prstGeom>
              <a:blipFill rotWithShape="0">
                <a:blip r:embed="rId4"/>
                <a:stretch>
                  <a:fillRect t="-189583" b="-2229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正方形/長方形 2"/>
          <p:cNvSpPr>
            <a:spLocks noChangeArrowheads="1"/>
          </p:cNvSpPr>
          <p:nvPr/>
        </p:nvSpPr>
        <p:spPr bwMode="auto">
          <a:xfrm>
            <a:off x="2699023" y="540589"/>
            <a:ext cx="37189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b="1" dirty="0" smtClean="0"/>
              <a:t>Method of PEV </a:t>
            </a:r>
            <a:r>
              <a:rPr lang="en-US" altLang="ja-JP" sz="2400" b="1" dirty="0"/>
              <a:t>shorten </a:t>
            </a:r>
            <a:r>
              <a:rPr lang="en-US" altLang="ja-JP" sz="2400" b="1" dirty="0" smtClean="0"/>
              <a:t>test</a:t>
            </a:r>
            <a:endParaRPr lang="en-US" altLang="ja-JP" sz="2400" b="1" dirty="0"/>
          </a:p>
        </p:txBody>
      </p:sp>
    </p:spTree>
    <p:extLst>
      <p:ext uri="{BB962C8B-B14F-4D97-AF65-F5344CB8AC3E}">
        <p14:creationId xmlns:p14="http://schemas.microsoft.com/office/powerpoint/2010/main" val="43990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837540"/>
              </p:ext>
            </p:extLst>
          </p:nvPr>
        </p:nvGraphicFramePr>
        <p:xfrm>
          <a:off x="328065" y="1196752"/>
          <a:ext cx="8496945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50"/>
                <a:gridCol w="3168352"/>
                <a:gridCol w="1584176"/>
                <a:gridCol w="1512167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Proposals (tentative)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Boundary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for STP use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Test 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method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Test vehicle’s range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Consecutive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cycle test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Shorten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test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Range &lt; 70km (L ~ </a:t>
                      </a:r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exH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 )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            &lt; 60km (L ~ H )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Mandatory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Prohibit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Range </a:t>
                      </a:r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≧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 70km (L ~ </a:t>
                      </a:r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exH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 )</a:t>
                      </a:r>
                    </a:p>
                    <a:p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　　　　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≧60km (L ~ H )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Prohibit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Mandatory</a:t>
                      </a:r>
                      <a:endParaRPr kumimoji="1" lang="ja-JP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Constant Speed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Cycle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FF0000"/>
                          </a:solidFill>
                        </a:rPr>
                        <a:t>(minimum speed)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pt-BR" altLang="ja-JP" dirty="0" smtClean="0">
                          <a:solidFill>
                            <a:schemeClr val="tx1"/>
                          </a:solidFill>
                        </a:rPr>
                        <a:t>L ~ exH : 100km/h , L ~ H : 80km/h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Constant Speed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Cycle</a:t>
                      </a:r>
                      <a:r>
                        <a:rPr kumimoji="1" lang="ja-JP" alt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duration</a:t>
                      </a:r>
                      <a:endParaRPr kumimoji="1" lang="ja-JP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The duration is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set to preserve the 10% electric energy of UBE at the 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CSCE (=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the final CSC of the test schedule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de-DE" altLang="ja-JP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2064120" y="476038"/>
            <a:ext cx="50248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b="1" dirty="0" smtClean="0"/>
              <a:t>Conditions for Shorten Test Procedure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043608" y="508518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ja-JP" dirty="0" smtClean="0">
                <a:solidFill>
                  <a:prstClr val="black"/>
                </a:solidFill>
              </a:rPr>
              <a:t>WLTP </a:t>
            </a:r>
            <a:r>
              <a:rPr lang="en-US" altLang="ja-JP" dirty="0">
                <a:solidFill>
                  <a:prstClr val="black"/>
                </a:solidFill>
              </a:rPr>
              <a:t>IWG is requested to adopt these issue.</a:t>
            </a:r>
          </a:p>
        </p:txBody>
      </p:sp>
    </p:spTree>
    <p:extLst>
      <p:ext uri="{BB962C8B-B14F-4D97-AF65-F5344CB8AC3E}">
        <p14:creationId xmlns:p14="http://schemas.microsoft.com/office/powerpoint/2010/main" val="410569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正方形/長方形 1"/>
          <p:cNvSpPr>
            <a:spLocks noChangeArrowheads="1"/>
          </p:cNvSpPr>
          <p:nvPr/>
        </p:nvSpPr>
        <p:spPr bwMode="auto">
          <a:xfrm>
            <a:off x="2297113" y="168275"/>
            <a:ext cx="45005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b="1" dirty="0"/>
              <a:t>OIL# 52: End of </a:t>
            </a:r>
            <a:r>
              <a:rPr lang="en-US" altLang="ja-JP" sz="2400" b="1" dirty="0" smtClean="0"/>
              <a:t>PEV test </a:t>
            </a:r>
            <a:r>
              <a:rPr lang="en-US" altLang="ja-JP" sz="2400" b="1" dirty="0"/>
              <a:t>criteria</a:t>
            </a:r>
          </a:p>
        </p:txBody>
      </p:sp>
      <p:sp>
        <p:nvSpPr>
          <p:cNvPr id="6147" name="正方形/長方形 11"/>
          <p:cNvSpPr>
            <a:spLocks noChangeArrowheads="1"/>
          </p:cNvSpPr>
          <p:nvPr/>
        </p:nvSpPr>
        <p:spPr bwMode="auto">
          <a:xfrm>
            <a:off x="457200" y="692150"/>
            <a:ext cx="1127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u="sng"/>
              <a:t>Overview:</a:t>
            </a:r>
            <a:endParaRPr lang="ja-JP" altLang="en-US" sz="1800" u="sng"/>
          </a:p>
        </p:txBody>
      </p:sp>
      <p:sp>
        <p:nvSpPr>
          <p:cNvPr id="6148" name="正方形/長方形 24"/>
          <p:cNvSpPr>
            <a:spLocks noChangeArrowheads="1"/>
          </p:cNvSpPr>
          <p:nvPr/>
        </p:nvSpPr>
        <p:spPr bwMode="auto">
          <a:xfrm>
            <a:off x="1752599" y="784225"/>
            <a:ext cx="717708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/>
              <a:t>This issue is to consider special treatments for PEVs </a:t>
            </a:r>
            <a:r>
              <a:rPr lang="en-US" altLang="ja-JP" sz="1800" dirty="0"/>
              <a:t>which </a:t>
            </a:r>
            <a:r>
              <a:rPr lang="en-US" altLang="ja-JP" sz="1800" dirty="0" smtClean="0"/>
              <a:t>are </a:t>
            </a:r>
            <a:r>
              <a:rPr lang="en-US" altLang="ja-JP" sz="1800" dirty="0"/>
              <a:t>not able to follow the prescribed cycle </a:t>
            </a:r>
            <a:r>
              <a:rPr lang="en-US" altLang="ja-JP" sz="1800" dirty="0" smtClean="0"/>
              <a:t>due to their </a:t>
            </a:r>
            <a:r>
              <a:rPr lang="en-US" altLang="ja-JP" sz="1800" dirty="0"/>
              <a:t>limited speed or power</a:t>
            </a:r>
            <a:r>
              <a:rPr lang="en-US" altLang="ja-JP" sz="1800" dirty="0" smtClean="0"/>
              <a:t>.</a:t>
            </a:r>
            <a:endParaRPr lang="en-US" altLang="ja-JP" sz="1800" dirty="0"/>
          </a:p>
        </p:txBody>
      </p:sp>
      <p:sp>
        <p:nvSpPr>
          <p:cNvPr id="13" name="正方形/長方形 12"/>
          <p:cNvSpPr>
            <a:spLocks noChangeArrowheads="1"/>
          </p:cNvSpPr>
          <p:nvPr/>
        </p:nvSpPr>
        <p:spPr bwMode="auto">
          <a:xfrm>
            <a:off x="455321" y="2524423"/>
            <a:ext cx="19800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u="sng" dirty="0"/>
              <a:t>EV SG’s conclusion</a:t>
            </a:r>
            <a:r>
              <a:rPr lang="en-US" altLang="ja-JP" sz="1800" u="sng" dirty="0" smtClean="0"/>
              <a:t>:</a:t>
            </a:r>
            <a:endParaRPr lang="en-US" altLang="ja-JP" sz="1800" u="sng" dirty="0"/>
          </a:p>
        </p:txBody>
      </p:sp>
      <p:sp>
        <p:nvSpPr>
          <p:cNvPr id="9" name="正方形/長方形 8"/>
          <p:cNvSpPr/>
          <p:nvPr/>
        </p:nvSpPr>
        <p:spPr>
          <a:xfrm>
            <a:off x="901716" y="3156625"/>
            <a:ext cx="72913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u="sng" dirty="0" smtClean="0">
                <a:solidFill>
                  <a:srgbClr val="0070C0"/>
                </a:solidFill>
              </a:rPr>
              <a:t>EV </a:t>
            </a:r>
            <a:r>
              <a:rPr lang="en-US" altLang="ja-JP" sz="2400" u="sng" dirty="0">
                <a:solidFill>
                  <a:srgbClr val="0070C0"/>
                </a:solidFill>
              </a:rPr>
              <a:t>SG </a:t>
            </a:r>
            <a:r>
              <a:rPr lang="en-US" altLang="ja-JP" sz="2400" u="sng" dirty="0" smtClean="0">
                <a:solidFill>
                  <a:srgbClr val="0070C0"/>
                </a:solidFill>
              </a:rPr>
              <a:t>agreed on Downscale for ex-H of PEV.</a:t>
            </a:r>
          </a:p>
          <a:p>
            <a:r>
              <a:rPr lang="en-US" altLang="ja-JP" sz="2400" u="sng" dirty="0">
                <a:solidFill>
                  <a:srgbClr val="0070C0"/>
                </a:solidFill>
              </a:rPr>
              <a:t>EV SG agreed on </a:t>
            </a:r>
            <a:r>
              <a:rPr lang="en-US" altLang="ja-JP" sz="2400" u="sng" dirty="0" smtClean="0">
                <a:solidFill>
                  <a:srgbClr val="0070C0"/>
                </a:solidFill>
              </a:rPr>
              <a:t>Cap speed</a:t>
            </a:r>
            <a:r>
              <a:rPr lang="en-US" altLang="ja-JP" sz="2400" u="sng" dirty="0">
                <a:solidFill>
                  <a:srgbClr val="0070C0"/>
                </a:solidFill>
              </a:rPr>
              <a:t> of </a:t>
            </a:r>
            <a:r>
              <a:rPr lang="en-US" altLang="ja-JP" sz="2400" u="sng" dirty="0" smtClean="0">
                <a:solidFill>
                  <a:srgbClr val="FF0000"/>
                </a:solidFill>
              </a:rPr>
              <a:t>EV </a:t>
            </a:r>
            <a:r>
              <a:rPr lang="en-US" altLang="ja-JP" sz="2400" u="sng" dirty="0" smtClean="0">
                <a:solidFill>
                  <a:srgbClr val="0070C0"/>
                </a:solidFill>
              </a:rPr>
              <a:t>as a regional option.</a:t>
            </a:r>
          </a:p>
          <a:p>
            <a:endParaRPr lang="en-US" altLang="ja-JP" sz="2400" u="sng" dirty="0">
              <a:solidFill>
                <a:srgbClr val="0070C0"/>
              </a:solidFill>
            </a:endParaRPr>
          </a:p>
          <a:p>
            <a:r>
              <a:rPr lang="en-US" altLang="ja-JP" sz="2400" u="sng" dirty="0" smtClean="0">
                <a:solidFill>
                  <a:srgbClr val="0070C0"/>
                </a:solidFill>
              </a:rPr>
              <a:t>EV SG proposes a new cycle modification* for Cap speed.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3243455" y="5533314"/>
            <a:ext cx="5267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u="sng" dirty="0" smtClean="0">
                <a:solidFill>
                  <a:srgbClr val="0070C0"/>
                </a:solidFill>
              </a:rPr>
              <a:t>*: This will be explained in “discussion point” session.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441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2297113" y="168275"/>
            <a:ext cx="45005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b="1" dirty="0"/>
              <a:t>OIL# 52: End of </a:t>
            </a:r>
            <a:r>
              <a:rPr lang="en-US" altLang="ja-JP" sz="2400" b="1" dirty="0" smtClean="0"/>
              <a:t>PEV test </a:t>
            </a:r>
            <a:r>
              <a:rPr lang="en-US" altLang="ja-JP" sz="2400" b="1" dirty="0"/>
              <a:t>criteria</a:t>
            </a: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923082"/>
              </p:ext>
            </p:extLst>
          </p:nvPr>
        </p:nvGraphicFramePr>
        <p:xfrm>
          <a:off x="975360" y="1712794"/>
          <a:ext cx="731139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4584"/>
                <a:gridCol w="2382076"/>
                <a:gridCol w="355473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vehicle type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downscale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cap speed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+ distance compensation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NOVC-HEV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NG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u="sng" dirty="0" smtClean="0">
                          <a:solidFill>
                            <a:schemeClr val="tx1"/>
                          </a:solidFill>
                        </a:rPr>
                        <a:t>Regional option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OK : EU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NG : JPN(L&amp;M only)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OVC-HEV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NG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u="sng" dirty="0" smtClean="0">
                          <a:solidFill>
                            <a:schemeClr val="tx1"/>
                          </a:solidFill>
                        </a:rPr>
                        <a:t>Regional option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OK : EU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NG : JPN(L&amp;M only)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PEV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But it is only for ex-H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u="sng" dirty="0" smtClean="0">
                          <a:solidFill>
                            <a:schemeClr val="tx1"/>
                          </a:solidFill>
                        </a:rPr>
                        <a:t>Regional option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OK : EU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NG : JPN(L&amp;M only)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ICE V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u="sng" dirty="0" smtClean="0">
                          <a:solidFill>
                            <a:schemeClr val="tx1"/>
                          </a:solidFill>
                        </a:rPr>
                        <a:t>Regional option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OK : EU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NG : JPN(the acceleration shall be fully activated)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318294" y="842645"/>
            <a:ext cx="8458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b="1" dirty="0" smtClean="0"/>
              <a:t>Summary of implementation of downscale and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b="1" dirty="0" smtClean="0"/>
              <a:t>cap speed + special cycle modification(distance compensation)</a:t>
            </a:r>
            <a:endParaRPr lang="en-US" altLang="ja-JP" sz="2400" b="1" dirty="0"/>
          </a:p>
        </p:txBody>
      </p:sp>
    </p:spTree>
    <p:extLst>
      <p:ext uri="{BB962C8B-B14F-4D97-AF65-F5344CB8AC3E}">
        <p14:creationId xmlns:p14="http://schemas.microsoft.com/office/powerpoint/2010/main" val="24873241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1"/>
          <p:cNvSpPr>
            <a:spLocks noChangeArrowheads="1"/>
          </p:cNvSpPr>
          <p:nvPr/>
        </p:nvSpPr>
        <p:spPr bwMode="auto">
          <a:xfrm>
            <a:off x="2419026" y="72232"/>
            <a:ext cx="4298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b="1" dirty="0"/>
              <a:t>OIL# 51: Mode selectable switch</a:t>
            </a:r>
          </a:p>
        </p:txBody>
      </p:sp>
      <p:sp>
        <p:nvSpPr>
          <p:cNvPr id="37" name="正方形/長方形 14"/>
          <p:cNvSpPr>
            <a:spLocks noChangeArrowheads="1"/>
          </p:cNvSpPr>
          <p:nvPr/>
        </p:nvSpPr>
        <p:spPr bwMode="auto">
          <a:xfrm>
            <a:off x="611560" y="1414078"/>
            <a:ext cx="84239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ja-JP" sz="1800" dirty="0" smtClean="0"/>
              <a:t>When several </a:t>
            </a:r>
            <a:r>
              <a:rPr lang="de-DE" altLang="ja-JP" sz="1800" dirty="0"/>
              <a:t>modes </a:t>
            </a:r>
            <a:r>
              <a:rPr lang="de-DE" altLang="ja-JP" sz="1800" dirty="0" smtClean="0"/>
              <a:t>are available, the method to select a mode for testing needs to be defined. The EV SG has constracted the decision flow for the selection considering the ability to follow the cycle.</a:t>
            </a:r>
            <a:endParaRPr lang="de-DE" altLang="ja-JP" sz="1800" dirty="0"/>
          </a:p>
        </p:txBody>
      </p:sp>
      <p:sp>
        <p:nvSpPr>
          <p:cNvPr id="36" name="正方形/長方形 11"/>
          <p:cNvSpPr>
            <a:spLocks noChangeArrowheads="1"/>
          </p:cNvSpPr>
          <p:nvPr/>
        </p:nvSpPr>
        <p:spPr bwMode="auto">
          <a:xfrm>
            <a:off x="384175" y="1003424"/>
            <a:ext cx="1127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u="sng" dirty="0"/>
              <a:t>Overview:</a:t>
            </a:r>
            <a:endParaRPr lang="ja-JP" altLang="en-US" sz="1800" u="sng" dirty="0"/>
          </a:p>
        </p:txBody>
      </p:sp>
      <p:sp>
        <p:nvSpPr>
          <p:cNvPr id="7" name="正方形/長方形 6"/>
          <p:cNvSpPr>
            <a:spLocks noChangeArrowheads="1"/>
          </p:cNvSpPr>
          <p:nvPr/>
        </p:nvSpPr>
        <p:spPr bwMode="auto">
          <a:xfrm>
            <a:off x="381000" y="2771636"/>
            <a:ext cx="19800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u="sng" dirty="0"/>
              <a:t>EV SG’s conclusion</a:t>
            </a:r>
            <a:r>
              <a:rPr lang="en-US" altLang="ja-JP" sz="1800" u="sng" dirty="0" smtClean="0"/>
              <a:t>:</a:t>
            </a:r>
            <a:endParaRPr lang="en-US" altLang="ja-JP" sz="1800" u="sng" dirty="0"/>
          </a:p>
        </p:txBody>
      </p:sp>
      <p:sp>
        <p:nvSpPr>
          <p:cNvPr id="8" name="正方形/長方形 7"/>
          <p:cNvSpPr/>
          <p:nvPr/>
        </p:nvSpPr>
        <p:spPr>
          <a:xfrm>
            <a:off x="901716" y="3156625"/>
            <a:ext cx="72913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u="sng" dirty="0">
                <a:solidFill>
                  <a:srgbClr val="0070C0"/>
                </a:solidFill>
              </a:rPr>
              <a:t>The SG agreed on the following decision flow.</a:t>
            </a:r>
          </a:p>
        </p:txBody>
      </p:sp>
    </p:spTree>
    <p:extLst>
      <p:ext uri="{BB962C8B-B14F-4D97-AF65-F5344CB8AC3E}">
        <p14:creationId xmlns:p14="http://schemas.microsoft.com/office/powerpoint/2010/main" val="324758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23528" y="53347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For OVC-HEV in CD</a:t>
            </a:r>
            <a:endParaRPr kumimoji="1" lang="ja-JP" altLang="en-US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53650"/>
            <a:ext cx="8443692" cy="632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4783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23528" y="53347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For NOVC-HEV</a:t>
            </a:r>
            <a:r>
              <a:rPr kumimoji="1" lang="en-US" altLang="ja-JP" dirty="0" smtClean="0">
                <a:solidFill>
                  <a:srgbClr val="FF0000"/>
                </a:solidFill>
              </a:rPr>
              <a:t>, NOVC-FCHV</a:t>
            </a:r>
            <a:r>
              <a:rPr kumimoji="1" lang="en-US" altLang="ja-JP" dirty="0" smtClean="0"/>
              <a:t> and OVC-HEV in CS (draft version)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118253" y="373224"/>
            <a:ext cx="1306220" cy="422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253" y="517926"/>
            <a:ext cx="8821677" cy="615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863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23528" y="53347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For PEV (draft version)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98081" y="422679"/>
            <a:ext cx="2044375" cy="422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582" y="109440"/>
            <a:ext cx="8894835" cy="663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8631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/>
          </p:cNvSpPr>
          <p:nvPr/>
        </p:nvSpPr>
        <p:spPr bwMode="auto">
          <a:xfrm>
            <a:off x="685800" y="1828800"/>
            <a:ext cx="7772400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4000" dirty="0"/>
              <a:t>2</a:t>
            </a:r>
            <a:r>
              <a:rPr lang="en-US" altLang="ja-JP" sz="4000" dirty="0" smtClean="0"/>
              <a:t>. </a:t>
            </a:r>
            <a:r>
              <a:rPr lang="en-US" altLang="ja-JP" sz="4000" dirty="0"/>
              <a:t>Discussion points</a:t>
            </a:r>
            <a:endParaRPr lang="en-US" altLang="ja-JP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82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3608" y="2846343"/>
            <a:ext cx="6831551" cy="2817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24"/>
          <p:cNvSpPr>
            <a:spLocks noChangeArrowheads="1"/>
          </p:cNvSpPr>
          <p:nvPr/>
        </p:nvSpPr>
        <p:spPr bwMode="auto">
          <a:xfrm>
            <a:off x="611560" y="476357"/>
            <a:ext cx="71770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/>
              <a:t>Capped speed is now available for all type of vehicles.</a:t>
            </a:r>
          </a:p>
        </p:txBody>
      </p:sp>
      <p:sp>
        <p:nvSpPr>
          <p:cNvPr id="3" name="正方形/長方形 24"/>
          <p:cNvSpPr>
            <a:spLocks noChangeArrowheads="1"/>
          </p:cNvSpPr>
          <p:nvPr/>
        </p:nvSpPr>
        <p:spPr bwMode="auto">
          <a:xfrm>
            <a:off x="971600" y="1161618"/>
            <a:ext cx="717708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/>
              <a:t>The EV SG developed the special modification method for capped cycle to have the same length of the original cycle with a compensation.</a:t>
            </a:r>
          </a:p>
        </p:txBody>
      </p:sp>
      <p:sp>
        <p:nvSpPr>
          <p:cNvPr id="4" name="正方形/長方形 24"/>
          <p:cNvSpPr>
            <a:spLocks noChangeArrowheads="1"/>
          </p:cNvSpPr>
          <p:nvPr/>
        </p:nvSpPr>
        <p:spPr bwMode="auto">
          <a:xfrm>
            <a:off x="971601" y="2255094"/>
            <a:ext cx="48245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/>
              <a:t>The idea of the compensation is following.</a:t>
            </a:r>
          </a:p>
        </p:txBody>
      </p:sp>
      <p:sp>
        <p:nvSpPr>
          <p:cNvPr id="6" name="右矢印 5"/>
          <p:cNvSpPr/>
          <p:nvPr/>
        </p:nvSpPr>
        <p:spPr>
          <a:xfrm>
            <a:off x="5547360" y="4473982"/>
            <a:ext cx="129540" cy="10668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24"/>
          <p:cNvSpPr>
            <a:spLocks noChangeArrowheads="1"/>
          </p:cNvSpPr>
          <p:nvPr/>
        </p:nvSpPr>
        <p:spPr bwMode="auto">
          <a:xfrm>
            <a:off x="5742796" y="4298721"/>
            <a:ext cx="30811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/>
              <a:t>The </a:t>
            </a:r>
            <a:r>
              <a:rPr lang="en-US" altLang="ja-JP" sz="1600" dirty="0" smtClean="0"/>
              <a:t>final trip is extended in order to compensate the length.</a:t>
            </a:r>
          </a:p>
        </p:txBody>
      </p:sp>
    </p:spTree>
    <p:extLst>
      <p:ext uri="{BB962C8B-B14F-4D97-AF65-F5344CB8AC3E}">
        <p14:creationId xmlns:p14="http://schemas.microsoft.com/office/powerpoint/2010/main" val="2386330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/>
          </p:cNvSpPr>
          <p:nvPr/>
        </p:nvSpPr>
        <p:spPr bwMode="auto">
          <a:xfrm>
            <a:off x="685800" y="1828800"/>
            <a:ext cx="7772400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4000" dirty="0" smtClean="0"/>
              <a:t>1. </a:t>
            </a:r>
            <a:r>
              <a:rPr lang="en-US" altLang="ja-JP" sz="4000" dirty="0"/>
              <a:t>Proposals for </a:t>
            </a:r>
            <a:r>
              <a:rPr lang="en-US" altLang="ja-JP" sz="4000" dirty="0" smtClean="0"/>
              <a:t>adoption</a:t>
            </a:r>
            <a:endParaRPr lang="en-US" altLang="ja-JP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70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24"/>
          <p:cNvSpPr>
            <a:spLocks noChangeArrowheads="1"/>
          </p:cNvSpPr>
          <p:nvPr/>
        </p:nvSpPr>
        <p:spPr bwMode="auto">
          <a:xfrm>
            <a:off x="644918" y="1456869"/>
            <a:ext cx="8064896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/>
              <a:t>The EV SG’s recommendation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/>
              <a:t>The WLTP IWG is requested to discuss the implementation of this compensation method for all type of vehicles as a CP’s option. In this case,  this part should be put in the annex 1.</a:t>
            </a:r>
          </a:p>
          <a:p>
            <a:pPr eaLnBrk="1" hangingPunct="1">
              <a:spcBef>
                <a:spcPct val="0"/>
              </a:spcBef>
              <a:buNone/>
            </a:pPr>
            <a:endParaRPr lang="en-US" altLang="ja-JP" sz="1800" dirty="0"/>
          </a:p>
          <a:p>
            <a:pPr eaLnBrk="1" hangingPunct="1">
              <a:spcBef>
                <a:spcPct val="0"/>
              </a:spcBef>
              <a:buNone/>
            </a:pPr>
            <a:r>
              <a:rPr lang="en-US" altLang="ja-JP" sz="1800" dirty="0" smtClean="0"/>
              <a:t>The </a:t>
            </a:r>
            <a:r>
              <a:rPr lang="en-US" altLang="ja-JP" sz="1800" dirty="0"/>
              <a:t>draft proposal of the distance compensation was already provided by Mr. Heinz Steven.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800" dirty="0" smtClean="0"/>
          </a:p>
        </p:txBody>
      </p:sp>
    </p:spTree>
    <p:extLst>
      <p:ext uri="{BB962C8B-B14F-4D97-AF65-F5344CB8AC3E}">
        <p14:creationId xmlns:p14="http://schemas.microsoft.com/office/powerpoint/2010/main" val="24242176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/>
          </p:cNvSpPr>
          <p:nvPr/>
        </p:nvSpPr>
        <p:spPr bwMode="auto">
          <a:xfrm>
            <a:off x="685800" y="1828800"/>
            <a:ext cx="7772400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4000" dirty="0" smtClean="0"/>
              <a:t>3. Issues for phase 2</a:t>
            </a:r>
            <a:endParaRPr lang="en-US" altLang="ja-JP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8248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87829" y="1611085"/>
            <a:ext cx="791028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 smtClean="0"/>
              <a:t>Classification of EVs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Power determination is required and EVE IWG will working on it.</a:t>
            </a:r>
          </a:p>
          <a:p>
            <a:pPr marL="261938" indent="-261938"/>
            <a:r>
              <a:rPr lang="en-US" altLang="ja-JP" dirty="0"/>
              <a:t> </a:t>
            </a:r>
            <a:r>
              <a:rPr lang="en-US" altLang="ja-JP" dirty="0" smtClean="0"/>
              <a:t>    EV SG is requested to provide a guidance considering  the adoption of EVE’s output to WLTP GTR.</a:t>
            </a:r>
          </a:p>
          <a:p>
            <a:endParaRPr lang="en-US" altLang="ja-JP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 smtClean="0"/>
              <a:t>Interpolation method for Rcda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kumimoji="1" lang="de-DE" altLang="ja-JP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altLang="ja-JP" dirty="0" smtClean="0">
                <a:solidFill>
                  <a:srgbClr val="FF0000"/>
                </a:solidFill>
              </a:rPr>
              <a:t>Interpolation </a:t>
            </a:r>
            <a:r>
              <a:rPr lang="en-US" altLang="ja-JP" dirty="0" smtClean="0">
                <a:solidFill>
                  <a:srgbClr val="FF0000"/>
                </a:solidFill>
              </a:rPr>
              <a:t>method</a:t>
            </a:r>
            <a:r>
              <a:rPr lang="de-DE" altLang="ja-JP" dirty="0" smtClean="0">
                <a:solidFill>
                  <a:srgbClr val="FF0000"/>
                </a:solidFill>
              </a:rPr>
              <a:t> for FCHVs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altLang="ja-JP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altLang="ja-JP" dirty="0" smtClean="0">
                <a:solidFill>
                  <a:srgbClr val="FF0000"/>
                </a:solidFill>
              </a:rPr>
              <a:t>AOB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kumimoji="1" lang="de-DE" altLang="ja-JP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2042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正方形/長方形 10"/>
          <p:cNvSpPr>
            <a:spLocks noChangeArrowheads="1"/>
          </p:cNvSpPr>
          <p:nvPr/>
        </p:nvSpPr>
        <p:spPr bwMode="auto">
          <a:xfrm>
            <a:off x="304800" y="304800"/>
            <a:ext cx="18822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3600" dirty="0" smtClean="0"/>
              <a:t>Schedule</a:t>
            </a:r>
            <a:endParaRPr lang="ja-JP" altLang="en-US" sz="3600" dirty="0"/>
          </a:p>
        </p:txBody>
      </p:sp>
      <p:graphicFrame>
        <p:nvGraphicFramePr>
          <p:cNvPr id="12390" name="Group 10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782395"/>
              </p:ext>
            </p:extLst>
          </p:nvPr>
        </p:nvGraphicFramePr>
        <p:xfrm>
          <a:off x="189889" y="1153240"/>
          <a:ext cx="8702591" cy="5450759"/>
        </p:xfrm>
        <a:graphic>
          <a:graphicData uri="http://schemas.openxmlformats.org/drawingml/2006/table">
            <a:tbl>
              <a:tblPr/>
              <a:tblGrid>
                <a:gridCol w="1746778"/>
                <a:gridCol w="1235566"/>
                <a:gridCol w="828429"/>
                <a:gridCol w="1795474"/>
                <a:gridCol w="1773848"/>
                <a:gridCol w="1322496"/>
              </a:tblGrid>
              <a:tr h="4204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6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7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8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9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10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2080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IWG Meeting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#11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                     #12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3577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Drafting Meeting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           #3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              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#4   18, Oct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57374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E-Lab.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Meeting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                          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        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#9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   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           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               #10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(28)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12366" name="Freeform 78"/>
          <p:cNvSpPr>
            <a:spLocks/>
          </p:cNvSpPr>
          <p:nvPr/>
        </p:nvSpPr>
        <p:spPr bwMode="auto">
          <a:xfrm>
            <a:off x="7380312" y="1819990"/>
            <a:ext cx="304800" cy="514350"/>
          </a:xfrm>
          <a:custGeom>
            <a:avLst/>
            <a:gdLst>
              <a:gd name="T0" fmla="*/ 0 w 240"/>
              <a:gd name="T1" fmla="*/ 0 h 336"/>
              <a:gd name="T2" fmla="*/ 0 w 240"/>
              <a:gd name="T3" fmla="*/ 336 h 336"/>
              <a:gd name="T4" fmla="*/ 240 w 240"/>
              <a:gd name="T5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" h="336">
                <a:moveTo>
                  <a:pt x="0" y="0"/>
                </a:moveTo>
                <a:lnTo>
                  <a:pt x="0" y="336"/>
                </a:lnTo>
                <a:lnTo>
                  <a:pt x="240" y="336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85" name="Oval 97"/>
          <p:cNvSpPr>
            <a:spLocks noChangeArrowheads="1"/>
          </p:cNvSpPr>
          <p:nvPr/>
        </p:nvSpPr>
        <p:spPr bwMode="auto">
          <a:xfrm>
            <a:off x="8028384" y="2303741"/>
            <a:ext cx="770438" cy="304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86" name="テキスト ボックス 9"/>
          <p:cNvSpPr txBox="1">
            <a:spLocks noChangeArrowheads="1"/>
          </p:cNvSpPr>
          <p:nvPr/>
        </p:nvSpPr>
        <p:spPr bwMode="auto">
          <a:xfrm rot="5400000">
            <a:off x="6927702" y="3883810"/>
            <a:ext cx="2971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 dirty="0">
                <a:solidFill>
                  <a:srgbClr val="FF0000"/>
                </a:solidFill>
              </a:rPr>
              <a:t>Deadline of </a:t>
            </a:r>
            <a:r>
              <a:rPr lang="en-US" altLang="ja-JP" sz="1800" b="1" dirty="0" err="1">
                <a:solidFill>
                  <a:srgbClr val="FF0000"/>
                </a:solidFill>
              </a:rPr>
              <a:t>gtr</a:t>
            </a:r>
            <a:r>
              <a:rPr lang="en-US" altLang="ja-JP" sz="1800" b="1" dirty="0">
                <a:solidFill>
                  <a:srgbClr val="FF0000"/>
                </a:solidFill>
              </a:rPr>
              <a:t> submission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4452185" y="2925883"/>
            <a:ext cx="18229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</a:rPr>
              <a:t>Euro. EV drafting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</a:rPr>
              <a:t>@Brussels(11,12)</a:t>
            </a:r>
            <a:endParaRPr lang="ja-JP" altLang="en-US" dirty="0">
              <a:solidFill>
                <a:srgbClr val="000000"/>
              </a:solidFill>
              <a:latin typeface="Calibri" pitchFamily="34" charset="0"/>
              <a:ea typeface="ＭＳ Ｐゴシック" charset="-128"/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2350131" y="3003535"/>
            <a:ext cx="4526125" cy="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flipV="1">
            <a:off x="7164288" y="1819990"/>
            <a:ext cx="0" cy="103719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円弧 8"/>
          <p:cNvSpPr/>
          <p:nvPr/>
        </p:nvSpPr>
        <p:spPr>
          <a:xfrm>
            <a:off x="3945455" y="2786976"/>
            <a:ext cx="130683" cy="401225"/>
          </a:xfrm>
          <a:prstGeom prst="arc">
            <a:avLst>
              <a:gd name="adj1" fmla="val 13902007"/>
              <a:gd name="adj2" fmla="val 7965153"/>
            </a:avLst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4010796" y="3188201"/>
            <a:ext cx="65342" cy="5288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9"/>
          <p:cNvSpPr txBox="1">
            <a:spLocks noChangeArrowheads="1"/>
          </p:cNvSpPr>
          <p:nvPr/>
        </p:nvSpPr>
        <p:spPr bwMode="auto">
          <a:xfrm>
            <a:off x="2972726" y="3659130"/>
            <a:ext cx="214148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err="1"/>
              <a:t>gtr</a:t>
            </a:r>
            <a:r>
              <a:rPr lang="en-US" altLang="ja-JP" sz="1600" dirty="0"/>
              <a:t> </a:t>
            </a:r>
            <a:r>
              <a:rPr lang="en-US" altLang="ja-JP" sz="1600" dirty="0" smtClean="0"/>
              <a:t>drafting</a:t>
            </a:r>
            <a:r>
              <a:rPr lang="ja-JP" altLang="en-US" sz="1600" dirty="0"/>
              <a:t> </a:t>
            </a:r>
            <a:r>
              <a:rPr lang="en-US" altLang="ja-JP" sz="1600" dirty="0" smtClean="0"/>
              <a:t>in advance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is necessary</a:t>
            </a:r>
            <a:endParaRPr lang="en-US" altLang="ja-JP" sz="1600" dirty="0"/>
          </a:p>
        </p:txBody>
      </p:sp>
      <p:sp>
        <p:nvSpPr>
          <p:cNvPr id="20" name="正方形/長方形 19"/>
          <p:cNvSpPr/>
          <p:nvPr/>
        </p:nvSpPr>
        <p:spPr>
          <a:xfrm>
            <a:off x="5148064" y="3572214"/>
            <a:ext cx="12189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</a:rPr>
              <a:t>EV drafting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</a:rPr>
              <a:t>@web(20)</a:t>
            </a:r>
            <a:endParaRPr lang="ja-JP" altLang="en-US" dirty="0">
              <a:solidFill>
                <a:srgbClr val="000000"/>
              </a:solidFill>
              <a:latin typeface="Calibri" pitchFamily="34" charset="0"/>
              <a:ea typeface="ＭＳ Ｐゴシック" charset="-128"/>
            </a:endParaRPr>
          </a:p>
        </p:txBody>
      </p:sp>
      <p:cxnSp>
        <p:nvCxnSpPr>
          <p:cNvPr id="22" name="直線矢印コネクタ 21"/>
          <p:cNvCxnSpPr/>
          <p:nvPr/>
        </p:nvCxnSpPr>
        <p:spPr>
          <a:xfrm>
            <a:off x="2350131" y="3003535"/>
            <a:ext cx="2666065" cy="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>
            <a:off x="5762477" y="4137068"/>
            <a:ext cx="12189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</a:rPr>
              <a:t>EV drafting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</a:rPr>
              <a:t>@web(4)</a:t>
            </a:r>
            <a:endParaRPr lang="ja-JP" altLang="en-US" dirty="0">
              <a:solidFill>
                <a:srgbClr val="000000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130901" y="4677768"/>
            <a:ext cx="12189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</a:rPr>
              <a:t>EV drafting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</a:rPr>
              <a:t>@web(11)</a:t>
            </a:r>
            <a:endParaRPr lang="ja-JP" altLang="en-US" dirty="0">
              <a:solidFill>
                <a:srgbClr val="000000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6587962" y="5229901"/>
            <a:ext cx="12189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</a:rPr>
              <a:t>EV drafting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</a:rPr>
              <a:t>@web(18)</a:t>
            </a:r>
            <a:endParaRPr lang="ja-JP" altLang="en-US" dirty="0">
              <a:solidFill>
                <a:srgbClr val="000000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6867337" y="5783322"/>
            <a:ext cx="12189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</a:rPr>
              <a:t>EV drafting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</a:rPr>
              <a:t>@web(25)</a:t>
            </a:r>
            <a:endParaRPr lang="ja-JP" altLang="en-US" dirty="0">
              <a:solidFill>
                <a:srgbClr val="000000"/>
              </a:solidFill>
              <a:latin typeface="Calibri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496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1"/>
          <p:cNvSpPr>
            <a:spLocks noChangeArrowheads="1"/>
          </p:cNvSpPr>
          <p:nvPr/>
        </p:nvSpPr>
        <p:spPr bwMode="auto">
          <a:xfrm>
            <a:off x="384175" y="172427"/>
            <a:ext cx="836428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b="1" dirty="0"/>
              <a:t>OIL# 56 : </a:t>
            </a:r>
            <a:r>
              <a:rPr lang="en-US" altLang="ja-JP" sz="2400" b="1" dirty="0" smtClean="0"/>
              <a:t>Interpolation approach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altLang="ja-JP" sz="2400" b="1" dirty="0"/>
              <a:t>OIL # 55 : Phase specific </a:t>
            </a:r>
            <a:r>
              <a:rPr lang="en-US" altLang="ja-JP" sz="2400" b="1" dirty="0" smtClean="0"/>
              <a:t>calculation  &amp; OIL #2 Family definition</a:t>
            </a:r>
            <a:endParaRPr lang="en-US" altLang="ja-JP" sz="2400" b="1" dirty="0"/>
          </a:p>
        </p:txBody>
      </p:sp>
      <p:sp>
        <p:nvSpPr>
          <p:cNvPr id="7" name="正方形/長方形 11"/>
          <p:cNvSpPr>
            <a:spLocks noChangeArrowheads="1"/>
          </p:cNvSpPr>
          <p:nvPr/>
        </p:nvSpPr>
        <p:spPr bwMode="auto">
          <a:xfrm>
            <a:off x="384175" y="1263467"/>
            <a:ext cx="1127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u="sng" dirty="0"/>
              <a:t>Overview:</a:t>
            </a:r>
            <a:endParaRPr lang="ja-JP" altLang="en-US" sz="1800" u="sng" dirty="0"/>
          </a:p>
        </p:txBody>
      </p:sp>
      <p:sp>
        <p:nvSpPr>
          <p:cNvPr id="8" name="正方形/長方形 23"/>
          <p:cNvSpPr>
            <a:spLocks noChangeArrowheads="1"/>
          </p:cNvSpPr>
          <p:nvPr/>
        </p:nvSpPr>
        <p:spPr bwMode="auto">
          <a:xfrm>
            <a:off x="747972" y="1630180"/>
            <a:ext cx="72548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ja-JP" sz="1600" dirty="0" smtClean="0"/>
              <a:t>In this approach, parameters, such </a:t>
            </a:r>
            <a:r>
              <a:rPr lang="en-US" altLang="ja-JP" sz="1600" dirty="0"/>
              <a:t>as </a:t>
            </a:r>
            <a:r>
              <a:rPr lang="en-US" altLang="ja-JP" sz="1600" dirty="0" smtClean="0"/>
              <a:t>FC, could be calculated by </a:t>
            </a:r>
            <a:r>
              <a:rPr lang="en-US" altLang="ja-JP" sz="1600" dirty="0"/>
              <a:t>the Interpolation </a:t>
            </a:r>
            <a:r>
              <a:rPr lang="en-US" altLang="ja-JP" sz="1600" dirty="0" smtClean="0"/>
              <a:t>which is based on energy demand.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ja-JP" sz="1600" dirty="0" smtClean="0"/>
              <a:t>Family definitions and special treatments for electrified vehicles have been </a:t>
            </a:r>
            <a:r>
              <a:rPr lang="en-US" altLang="ja-JP" sz="1600" dirty="0"/>
              <a:t>discussed </a:t>
            </a:r>
            <a:r>
              <a:rPr lang="en-US" altLang="ja-JP" sz="1600" dirty="0" smtClean="0"/>
              <a:t>to ensure </a:t>
            </a:r>
            <a:r>
              <a:rPr lang="en-US" altLang="ja-JP" sz="1600" dirty="0"/>
              <a:t>the interpolation </a:t>
            </a:r>
            <a:r>
              <a:rPr lang="en-US" altLang="ja-JP" sz="1600" dirty="0" smtClean="0"/>
              <a:t>line to have good linearity.</a:t>
            </a:r>
          </a:p>
        </p:txBody>
      </p:sp>
      <p:sp>
        <p:nvSpPr>
          <p:cNvPr id="11" name="正方形/長方形 11"/>
          <p:cNvSpPr>
            <a:spLocks noChangeArrowheads="1"/>
          </p:cNvSpPr>
          <p:nvPr/>
        </p:nvSpPr>
        <p:spPr bwMode="auto">
          <a:xfrm>
            <a:off x="384175" y="3131213"/>
            <a:ext cx="19800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u="sng" dirty="0" smtClean="0"/>
              <a:t>EV SG’s conclusion:</a:t>
            </a:r>
            <a:endParaRPr lang="ja-JP" altLang="en-US" sz="1800" u="sng" dirty="0"/>
          </a:p>
        </p:txBody>
      </p:sp>
      <p:sp>
        <p:nvSpPr>
          <p:cNvPr id="2" name="正方形/長方形 1"/>
          <p:cNvSpPr/>
          <p:nvPr/>
        </p:nvSpPr>
        <p:spPr>
          <a:xfrm>
            <a:off x="684245" y="3708916"/>
            <a:ext cx="816117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u="sng" dirty="0">
                <a:solidFill>
                  <a:srgbClr val="0070C0"/>
                </a:solidFill>
              </a:rPr>
              <a:t>EV SG proposes to use this approach in order to obtain all </a:t>
            </a:r>
            <a:r>
              <a:rPr lang="en-US" altLang="ja-JP" sz="2400" u="sng" dirty="0" smtClean="0">
                <a:solidFill>
                  <a:srgbClr val="0070C0"/>
                </a:solidFill>
              </a:rPr>
              <a:t>parameters (excluding </a:t>
            </a:r>
            <a:r>
              <a:rPr lang="en-US" altLang="ja-JP" sz="2400" u="sng" dirty="0" err="1" smtClean="0">
                <a:solidFill>
                  <a:srgbClr val="0070C0"/>
                </a:solidFill>
              </a:rPr>
              <a:t>Rcda</a:t>
            </a:r>
            <a:r>
              <a:rPr lang="en-US" altLang="ja-JP" sz="2400" u="sng" dirty="0" smtClean="0">
                <a:solidFill>
                  <a:srgbClr val="0070C0"/>
                </a:solidFill>
              </a:rPr>
              <a:t>) </a:t>
            </a:r>
            <a:r>
              <a:rPr lang="en-US" altLang="ja-JP" sz="2400" u="sng" dirty="0">
                <a:solidFill>
                  <a:srgbClr val="0070C0"/>
                </a:solidFill>
              </a:rPr>
              <a:t>of Electrified Vehicles.</a:t>
            </a:r>
          </a:p>
          <a:p>
            <a:endParaRPr lang="en-US" altLang="ja-JP" sz="2400" dirty="0"/>
          </a:p>
          <a:p>
            <a:r>
              <a:rPr lang="en-US" altLang="ja-JP" dirty="0"/>
              <a:t>Special conditions for EVs are applied.</a:t>
            </a:r>
          </a:p>
          <a:p>
            <a:r>
              <a:rPr lang="en-US" altLang="ja-JP" dirty="0"/>
              <a:t> *CO2 mass emission criteria between H &amp; L vehicle</a:t>
            </a:r>
          </a:p>
          <a:p>
            <a:r>
              <a:rPr lang="en-US" altLang="ja-JP" dirty="0"/>
              <a:t> *linearity observation with M vehicle</a:t>
            </a:r>
          </a:p>
          <a:p>
            <a:r>
              <a:rPr lang="en-US" altLang="ja-JP" dirty="0"/>
              <a:t> *allowable difference in </a:t>
            </a:r>
            <a:r>
              <a:rPr lang="en-US" altLang="ja-JP" dirty="0" err="1"/>
              <a:t>Rcdc</a:t>
            </a:r>
            <a:r>
              <a:rPr lang="en-US" altLang="ja-JP" dirty="0"/>
              <a:t> between H &amp; L vehicle</a:t>
            </a:r>
          </a:p>
          <a:p>
            <a:r>
              <a:rPr lang="en-US" altLang="ja-JP" dirty="0"/>
              <a:t>                                        See draft proposal</a:t>
            </a:r>
          </a:p>
          <a:p>
            <a:r>
              <a:rPr lang="en-US" altLang="ja-JP" dirty="0"/>
              <a:t>Note: Interpolation approach for </a:t>
            </a:r>
            <a:r>
              <a:rPr lang="en-US" altLang="ja-JP" dirty="0" err="1"/>
              <a:t>Rcda</a:t>
            </a:r>
            <a:r>
              <a:rPr lang="ja-JP" altLang="en-US" dirty="0"/>
              <a:t> </a:t>
            </a:r>
            <a:r>
              <a:rPr lang="en-US" altLang="ja-JP" dirty="0"/>
              <a:t>is not prepared in phase 1b.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71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827583" y="548680"/>
            <a:ext cx="75364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The current GTR definition of Rcda</a:t>
            </a:r>
          </a:p>
          <a:p>
            <a:r>
              <a:rPr kumimoji="1" lang="en-US" altLang="ja-JP" dirty="0" err="1" smtClean="0"/>
              <a:t>Rcda</a:t>
            </a:r>
            <a:r>
              <a:rPr lang="en-US" altLang="ja-JP" dirty="0" smtClean="0"/>
              <a:t>:</a:t>
            </a:r>
            <a:r>
              <a:rPr lang="ja-JP" altLang="en-US" dirty="0"/>
              <a:t> </a:t>
            </a:r>
            <a:r>
              <a:rPr lang="en-US" altLang="ja-JP" dirty="0" smtClean="0"/>
              <a:t>"</a:t>
            </a:r>
            <a:r>
              <a:rPr lang="en-US" altLang="ja-JP" dirty="0"/>
              <a:t>Charge-depleting actual range" </a:t>
            </a:r>
            <a:r>
              <a:rPr lang="en-US" altLang="ja-JP" dirty="0" smtClean="0"/>
              <a:t>means </a:t>
            </a:r>
            <a:r>
              <a:rPr lang="en-US" altLang="ja-JP" dirty="0"/>
              <a:t>the distance travelled in a series of WLTCs in charge-depleting operation condition until the rechargeable electric energy storage system (REESS) is depleted.</a:t>
            </a:r>
            <a:endParaRPr kumimoji="1" lang="ja-JP" altLang="en-US" dirty="0"/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2196085" y="2758498"/>
            <a:ext cx="2642071" cy="1873001"/>
          </a:xfrm>
          <a:prstGeom prst="rtTriangle">
            <a:avLst/>
          </a:prstGeom>
          <a:solidFill>
            <a:srgbClr val="FED9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ja-JP" altLang="en-US" sz="1800">
              <a:ea typeface="ＭＳ Ｐゴシック" charset="-128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942705" y="2428099"/>
            <a:ext cx="253380" cy="56703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ja-JP" altLang="en-US" sz="1800">
              <a:ea typeface="ＭＳ Ｐゴシック" charset="-128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2196085" y="2173926"/>
            <a:ext cx="0" cy="30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2196085" y="5259926"/>
            <a:ext cx="490797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 rot="-5400000">
            <a:off x="888091" y="3650420"/>
            <a:ext cx="1107986" cy="36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US" altLang="ja-JP" sz="1800">
                <a:ea typeface="ＭＳ Ｐゴシック" charset="-128"/>
              </a:rPr>
              <a:t>SOC (%)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011910" y="5258810"/>
            <a:ext cx="284042" cy="307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US" altLang="ja-JP" sz="1400">
                <a:ea typeface="ＭＳ Ｐゴシック" charset="-128"/>
              </a:rPr>
              <a:t>0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698755" y="5259926"/>
            <a:ext cx="2339092" cy="36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US" altLang="ja-JP" sz="1800">
                <a:ea typeface="ＭＳ Ｐゴシック" charset="-128"/>
              </a:rPr>
              <a:t>The distance of a trip</a:t>
            </a: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V="1">
            <a:off x="4818064" y="2555347"/>
            <a:ext cx="0" cy="2704579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4463699" y="5258810"/>
            <a:ext cx="748913" cy="36932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1435" tIns="45718" rIns="91435" bIns="45718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US" altLang="ja-JP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Rcda</a:t>
            </a:r>
            <a:endParaRPr lang="en-US" altLang="ja-JP" sz="18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charset="-128"/>
            </a:endParaRP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1692673" y="4506485"/>
            <a:ext cx="815951" cy="307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>
                <a:ea typeface="ＭＳ Ｐゴシック" charset="-128"/>
              </a:rPr>
              <a:t>20</a:t>
            </a: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1692673" y="2629017"/>
            <a:ext cx="815951" cy="307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>
                <a:ea typeface="ＭＳ Ｐゴシック" charset="-128"/>
              </a:rPr>
              <a:t>80</a:t>
            </a:r>
          </a:p>
        </p:txBody>
      </p:sp>
      <p:sp>
        <p:nvSpPr>
          <p:cNvPr id="21" name="Line 21"/>
          <p:cNvSpPr>
            <a:spLocks noChangeShapeType="1"/>
          </p:cNvSpPr>
          <p:nvPr/>
        </p:nvSpPr>
        <p:spPr bwMode="auto">
          <a:xfrm>
            <a:off x="2007445" y="4001957"/>
            <a:ext cx="1886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1692673" y="3269723"/>
            <a:ext cx="815951" cy="307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>
                <a:ea typeface="ＭＳ Ｐゴシック" charset="-128"/>
              </a:rPr>
              <a:t>60</a:t>
            </a: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1692673" y="3886987"/>
            <a:ext cx="815951" cy="307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>
                <a:ea typeface="ＭＳ Ｐゴシック" charset="-128"/>
              </a:rPr>
              <a:t>40</a:t>
            </a:r>
          </a:p>
        </p:txBody>
      </p:sp>
      <p:sp>
        <p:nvSpPr>
          <p:cNvPr id="24" name="Text Box 25"/>
          <p:cNvSpPr txBox="1">
            <a:spLocks noChangeArrowheads="1"/>
          </p:cNvSpPr>
          <p:nvPr/>
        </p:nvSpPr>
        <p:spPr bwMode="auto">
          <a:xfrm>
            <a:off x="1630166" y="2058956"/>
            <a:ext cx="815951" cy="307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>
                <a:ea typeface="ＭＳ Ｐゴシック" charset="-128"/>
              </a:rPr>
              <a:t>100</a:t>
            </a:r>
          </a:p>
        </p:txBody>
      </p:sp>
      <p:sp>
        <p:nvSpPr>
          <p:cNvPr id="25" name="Line 26"/>
          <p:cNvSpPr>
            <a:spLocks noChangeShapeType="1"/>
          </p:cNvSpPr>
          <p:nvPr/>
        </p:nvSpPr>
        <p:spPr bwMode="auto">
          <a:xfrm>
            <a:off x="2007445" y="2173926"/>
            <a:ext cx="1886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26" name="Line 27"/>
          <p:cNvSpPr>
            <a:spLocks noChangeShapeType="1"/>
          </p:cNvSpPr>
          <p:nvPr/>
        </p:nvSpPr>
        <p:spPr bwMode="auto">
          <a:xfrm>
            <a:off x="2007445" y="2743986"/>
            <a:ext cx="1886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27" name="Line 28"/>
          <p:cNvSpPr>
            <a:spLocks noChangeShapeType="1"/>
          </p:cNvSpPr>
          <p:nvPr/>
        </p:nvSpPr>
        <p:spPr bwMode="auto">
          <a:xfrm>
            <a:off x="2007445" y="3372414"/>
            <a:ext cx="1886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28" name="Line 29"/>
          <p:cNvSpPr>
            <a:spLocks noChangeShapeType="1"/>
          </p:cNvSpPr>
          <p:nvPr/>
        </p:nvSpPr>
        <p:spPr bwMode="auto">
          <a:xfrm>
            <a:off x="2007445" y="5259926"/>
            <a:ext cx="1886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33" name="Line 34"/>
          <p:cNvSpPr>
            <a:spLocks noChangeShapeType="1"/>
          </p:cNvSpPr>
          <p:nvPr/>
        </p:nvSpPr>
        <p:spPr bwMode="auto">
          <a:xfrm>
            <a:off x="2007445" y="4631500"/>
            <a:ext cx="1886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36" name="Line 37"/>
          <p:cNvSpPr>
            <a:spLocks noChangeShapeType="1"/>
          </p:cNvSpPr>
          <p:nvPr/>
        </p:nvSpPr>
        <p:spPr bwMode="auto">
          <a:xfrm>
            <a:off x="2196085" y="2758498"/>
            <a:ext cx="2645858" cy="187300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37" name="Line 39"/>
          <p:cNvSpPr>
            <a:spLocks noChangeShapeType="1"/>
          </p:cNvSpPr>
          <p:nvPr/>
        </p:nvSpPr>
        <p:spPr bwMode="auto">
          <a:xfrm>
            <a:off x="4823645" y="4631499"/>
            <a:ext cx="2347391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41" name="Rectangle 44"/>
          <p:cNvSpPr>
            <a:spLocks noChangeArrowheads="1"/>
          </p:cNvSpPr>
          <p:nvPr/>
        </p:nvSpPr>
        <p:spPr bwMode="auto">
          <a:xfrm>
            <a:off x="2254130" y="2398668"/>
            <a:ext cx="329189" cy="35983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ja-JP" altLang="en-US" sz="1800">
              <a:ea typeface="ＭＳ Ｐゴシック" charset="-128"/>
            </a:endParaRPr>
          </a:p>
        </p:txBody>
      </p:sp>
      <p:sp>
        <p:nvSpPr>
          <p:cNvPr id="42" name="Rectangle 45"/>
          <p:cNvSpPr>
            <a:spLocks noChangeArrowheads="1"/>
          </p:cNvSpPr>
          <p:nvPr/>
        </p:nvSpPr>
        <p:spPr bwMode="auto">
          <a:xfrm>
            <a:off x="2341636" y="2314246"/>
            <a:ext cx="147232" cy="9687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ja-JP" altLang="en-US" sz="1800">
              <a:ea typeface="ＭＳ Ｐゴシック" charset="-128"/>
            </a:endParaRPr>
          </a:p>
        </p:txBody>
      </p:sp>
      <p:sp>
        <p:nvSpPr>
          <p:cNvPr id="43" name="Rectangle 46"/>
          <p:cNvSpPr>
            <a:spLocks noChangeArrowheads="1"/>
          </p:cNvSpPr>
          <p:nvPr/>
        </p:nvSpPr>
        <p:spPr bwMode="auto">
          <a:xfrm>
            <a:off x="2268020" y="2692068"/>
            <a:ext cx="300020" cy="49823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ja-JP" altLang="en-US" sz="1800">
              <a:ea typeface="ＭＳ Ｐゴシック" charset="-128"/>
            </a:endParaRPr>
          </a:p>
        </p:txBody>
      </p:sp>
      <p:sp>
        <p:nvSpPr>
          <p:cNvPr id="44" name="Rectangle 47"/>
          <p:cNvSpPr>
            <a:spLocks noChangeArrowheads="1"/>
          </p:cNvSpPr>
          <p:nvPr/>
        </p:nvSpPr>
        <p:spPr bwMode="auto">
          <a:xfrm>
            <a:off x="2268020" y="2635325"/>
            <a:ext cx="300020" cy="49823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ja-JP" altLang="en-US" sz="1800">
              <a:ea typeface="ＭＳ Ｐゴシック" charset="-128"/>
            </a:endParaRPr>
          </a:p>
        </p:txBody>
      </p:sp>
      <p:sp>
        <p:nvSpPr>
          <p:cNvPr id="45" name="Rectangle 48"/>
          <p:cNvSpPr>
            <a:spLocks noChangeArrowheads="1"/>
          </p:cNvSpPr>
          <p:nvPr/>
        </p:nvSpPr>
        <p:spPr bwMode="auto">
          <a:xfrm>
            <a:off x="2268020" y="2635325"/>
            <a:ext cx="300020" cy="49823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ja-JP" altLang="en-US" sz="1800">
              <a:ea typeface="ＭＳ Ｐゴシック" charset="-128"/>
            </a:endParaRPr>
          </a:p>
        </p:txBody>
      </p:sp>
      <p:sp>
        <p:nvSpPr>
          <p:cNvPr id="46" name="Rectangle 49"/>
          <p:cNvSpPr>
            <a:spLocks noChangeArrowheads="1"/>
          </p:cNvSpPr>
          <p:nvPr/>
        </p:nvSpPr>
        <p:spPr bwMode="auto">
          <a:xfrm>
            <a:off x="2268020" y="2577199"/>
            <a:ext cx="300020" cy="4982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ja-JP" altLang="en-US" sz="1800">
              <a:ea typeface="ＭＳ Ｐゴシック" charset="-128"/>
            </a:endParaRPr>
          </a:p>
        </p:txBody>
      </p:sp>
      <p:sp>
        <p:nvSpPr>
          <p:cNvPr id="47" name="Rectangle 50"/>
          <p:cNvSpPr>
            <a:spLocks noChangeArrowheads="1"/>
          </p:cNvSpPr>
          <p:nvPr/>
        </p:nvSpPr>
        <p:spPr bwMode="auto">
          <a:xfrm>
            <a:off x="2268020" y="2516305"/>
            <a:ext cx="300020" cy="4982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ja-JP" altLang="en-US" sz="1800">
              <a:ea typeface="ＭＳ Ｐゴシック" charset="-128"/>
            </a:endParaRPr>
          </a:p>
        </p:txBody>
      </p:sp>
      <p:sp>
        <p:nvSpPr>
          <p:cNvPr id="48" name="Rectangle 51"/>
          <p:cNvSpPr>
            <a:spLocks noChangeArrowheads="1"/>
          </p:cNvSpPr>
          <p:nvPr/>
        </p:nvSpPr>
        <p:spPr bwMode="auto">
          <a:xfrm>
            <a:off x="2268020" y="2456794"/>
            <a:ext cx="300020" cy="4982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ja-JP" altLang="en-US" sz="1800">
              <a:ea typeface="ＭＳ Ｐゴシック" charset="-128"/>
            </a:endParaRPr>
          </a:p>
        </p:txBody>
      </p:sp>
      <p:sp>
        <p:nvSpPr>
          <p:cNvPr id="49" name="Rectangle 52"/>
          <p:cNvSpPr>
            <a:spLocks noChangeArrowheads="1"/>
          </p:cNvSpPr>
          <p:nvPr/>
        </p:nvSpPr>
        <p:spPr bwMode="auto">
          <a:xfrm>
            <a:off x="2268020" y="2400052"/>
            <a:ext cx="300020" cy="4982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ja-JP" altLang="en-US" sz="1800">
              <a:ea typeface="ＭＳ Ｐゴシック" charset="-128"/>
            </a:endParaRPr>
          </a:p>
        </p:txBody>
      </p:sp>
      <p:sp>
        <p:nvSpPr>
          <p:cNvPr id="50" name="AutoShape 53"/>
          <p:cNvSpPr>
            <a:spLocks/>
          </p:cNvSpPr>
          <p:nvPr/>
        </p:nvSpPr>
        <p:spPr bwMode="auto">
          <a:xfrm>
            <a:off x="2627766" y="2422195"/>
            <a:ext cx="87506" cy="211746"/>
          </a:xfrm>
          <a:prstGeom prst="rightBrace">
            <a:avLst>
              <a:gd name="adj1" fmla="val 20238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ja-JP" altLang="en-US" sz="1800">
              <a:ea typeface="ＭＳ Ｐゴシック" charset="-128"/>
            </a:endParaRPr>
          </a:p>
        </p:txBody>
      </p:sp>
      <p:grpSp>
        <p:nvGrpSpPr>
          <p:cNvPr id="51" name="Group 60"/>
          <p:cNvGrpSpPr>
            <a:grpSpLocks/>
          </p:cNvGrpSpPr>
          <p:nvPr/>
        </p:nvGrpSpPr>
        <p:grpSpPr bwMode="auto">
          <a:xfrm>
            <a:off x="4404294" y="3777103"/>
            <a:ext cx="329282" cy="445369"/>
            <a:chOff x="3072" y="2795"/>
            <a:chExt cx="237" cy="321"/>
          </a:xfrm>
        </p:grpSpPr>
        <p:sp>
          <p:nvSpPr>
            <p:cNvPr id="52" name="Rectangle 55"/>
            <p:cNvSpPr>
              <a:spLocks noChangeArrowheads="1"/>
            </p:cNvSpPr>
            <p:nvPr/>
          </p:nvSpPr>
          <p:spPr bwMode="auto">
            <a:xfrm>
              <a:off x="3072" y="2856"/>
              <a:ext cx="237" cy="26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eaLnBrk="1" hangingPunct="1"/>
              <a:endParaRPr lang="ja-JP" altLang="en-US" sz="1800">
                <a:ea typeface="ＭＳ Ｐゴシック" charset="-128"/>
              </a:endParaRPr>
            </a:p>
          </p:txBody>
        </p:sp>
        <p:sp>
          <p:nvSpPr>
            <p:cNvPr id="53" name="Rectangle 56"/>
            <p:cNvSpPr>
              <a:spLocks noChangeArrowheads="1"/>
            </p:cNvSpPr>
            <p:nvPr/>
          </p:nvSpPr>
          <p:spPr bwMode="auto">
            <a:xfrm>
              <a:off x="3135" y="2795"/>
              <a:ext cx="106" cy="7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eaLnBrk="1" hangingPunct="1"/>
              <a:endParaRPr lang="ja-JP" altLang="en-US" sz="1800">
                <a:ea typeface="ＭＳ Ｐゴシック" charset="-128"/>
              </a:endParaRPr>
            </a:p>
          </p:txBody>
        </p:sp>
        <p:sp>
          <p:nvSpPr>
            <p:cNvPr id="54" name="Rectangle 57"/>
            <p:cNvSpPr>
              <a:spLocks noChangeArrowheads="1"/>
            </p:cNvSpPr>
            <p:nvPr/>
          </p:nvSpPr>
          <p:spPr bwMode="auto">
            <a:xfrm>
              <a:off x="3082" y="3068"/>
              <a:ext cx="216" cy="36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eaLnBrk="1" hangingPunct="1"/>
              <a:endParaRPr lang="ja-JP" altLang="en-US" sz="1800">
                <a:ea typeface="ＭＳ Ｐゴシック" charset="-128"/>
              </a:endParaRPr>
            </a:p>
          </p:txBody>
        </p:sp>
        <p:sp>
          <p:nvSpPr>
            <p:cNvPr id="55" name="Rectangle 58"/>
            <p:cNvSpPr>
              <a:spLocks noChangeArrowheads="1"/>
            </p:cNvSpPr>
            <p:nvPr/>
          </p:nvSpPr>
          <p:spPr bwMode="auto">
            <a:xfrm>
              <a:off x="3082" y="3027"/>
              <a:ext cx="216" cy="36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eaLnBrk="1" hangingPunct="1"/>
              <a:endParaRPr lang="ja-JP" altLang="en-US" sz="1800">
                <a:ea typeface="ＭＳ Ｐゴシック" charset="-128"/>
              </a:endParaRPr>
            </a:p>
          </p:txBody>
        </p:sp>
        <p:sp>
          <p:nvSpPr>
            <p:cNvPr id="56" name="Rectangle 59"/>
            <p:cNvSpPr>
              <a:spLocks noChangeArrowheads="1"/>
            </p:cNvSpPr>
            <p:nvPr/>
          </p:nvSpPr>
          <p:spPr bwMode="auto">
            <a:xfrm>
              <a:off x="3082" y="3027"/>
              <a:ext cx="216" cy="36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eaLnBrk="1" hangingPunct="1"/>
              <a:endParaRPr lang="ja-JP" altLang="en-US" sz="1800">
                <a:ea typeface="ＭＳ Ｐゴシック" charset="-128"/>
              </a:endParaRPr>
            </a:p>
          </p:txBody>
        </p:sp>
      </p:grpSp>
      <p:cxnSp>
        <p:nvCxnSpPr>
          <p:cNvPr id="61" name="直線矢印コネクタ 60"/>
          <p:cNvCxnSpPr/>
          <p:nvPr/>
        </p:nvCxnSpPr>
        <p:spPr>
          <a:xfrm>
            <a:off x="2792478" y="2522128"/>
            <a:ext cx="1419124" cy="1405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AutoShape 53"/>
          <p:cNvSpPr>
            <a:spLocks/>
          </p:cNvSpPr>
          <p:nvPr/>
        </p:nvSpPr>
        <p:spPr bwMode="auto">
          <a:xfrm flipH="1">
            <a:off x="4279921" y="3874224"/>
            <a:ext cx="87506" cy="211746"/>
          </a:xfrm>
          <a:prstGeom prst="rightBrace">
            <a:avLst>
              <a:gd name="adj1" fmla="val 20238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ja-JP" altLang="en-US" sz="1800">
              <a:ea typeface="ＭＳ Ｐゴシック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3046297" y="2540958"/>
            <a:ext cx="1771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charge-depleting</a:t>
            </a:r>
            <a:endParaRPr lang="ja-JP" altLang="en-US" dirty="0"/>
          </a:p>
        </p:txBody>
      </p:sp>
      <p:sp>
        <p:nvSpPr>
          <p:cNvPr id="58" name="正方形/長方形 57"/>
          <p:cNvSpPr/>
          <p:nvPr/>
        </p:nvSpPr>
        <p:spPr>
          <a:xfrm>
            <a:off x="5212612" y="4304516"/>
            <a:ext cx="1826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charge-sustaining</a:t>
            </a:r>
            <a:endParaRPr lang="ja-JP" altLang="en-US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827583" y="6054733"/>
            <a:ext cx="7536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With this Rcda, the things in the next page could happen.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45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表 50"/>
          <p:cNvGraphicFramePr>
            <a:graphicFrameLocks noGrp="1"/>
          </p:cNvGraphicFramePr>
          <p:nvPr>
            <p:extLst/>
          </p:nvPr>
        </p:nvGraphicFramePr>
        <p:xfrm>
          <a:off x="476582" y="870261"/>
          <a:ext cx="8208818" cy="2872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5445"/>
                <a:gridCol w="3127664"/>
                <a:gridCol w="3075709"/>
              </a:tblGrid>
              <a:tr h="440259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AER type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BLENDED type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319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Vehicle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4" name="Line 5"/>
          <p:cNvSpPr>
            <a:spLocks noChangeShapeType="1"/>
          </p:cNvSpPr>
          <p:nvPr/>
        </p:nvSpPr>
        <p:spPr bwMode="auto">
          <a:xfrm>
            <a:off x="2832054" y="1590693"/>
            <a:ext cx="0" cy="14917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55" name="Line 6"/>
          <p:cNvSpPr>
            <a:spLocks noChangeShapeType="1"/>
          </p:cNvSpPr>
          <p:nvPr/>
        </p:nvSpPr>
        <p:spPr bwMode="auto">
          <a:xfrm>
            <a:off x="2832054" y="3082440"/>
            <a:ext cx="230511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57" name="Text Box 8"/>
          <p:cNvSpPr txBox="1">
            <a:spLocks noChangeArrowheads="1"/>
          </p:cNvSpPr>
          <p:nvPr/>
        </p:nvSpPr>
        <p:spPr bwMode="auto">
          <a:xfrm>
            <a:off x="2697729" y="3081900"/>
            <a:ext cx="268650" cy="307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US" altLang="ja-JP" sz="1400" dirty="0">
                <a:ea typeface="ＭＳ Ｐゴシック" charset="-128"/>
              </a:rPr>
              <a:t>0</a:t>
            </a:r>
          </a:p>
        </p:txBody>
      </p:sp>
      <p:sp>
        <p:nvSpPr>
          <p:cNvPr id="59" name="Line 10"/>
          <p:cNvSpPr>
            <a:spLocks noChangeShapeType="1"/>
          </p:cNvSpPr>
          <p:nvPr/>
        </p:nvSpPr>
        <p:spPr bwMode="auto">
          <a:xfrm flipV="1">
            <a:off x="4063510" y="1775068"/>
            <a:ext cx="0" cy="1307371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60" name="Text Box 11"/>
          <p:cNvSpPr txBox="1">
            <a:spLocks noChangeArrowheads="1"/>
          </p:cNvSpPr>
          <p:nvPr/>
        </p:nvSpPr>
        <p:spPr bwMode="auto">
          <a:xfrm>
            <a:off x="3490136" y="3082440"/>
            <a:ext cx="1169177" cy="36932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lIns="91435" tIns="45718" rIns="91435" bIns="45718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altLang="ja-JP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Rcda</a:t>
            </a:r>
          </a:p>
        </p:txBody>
      </p:sp>
      <p:sp>
        <p:nvSpPr>
          <p:cNvPr id="70" name="Line 29"/>
          <p:cNvSpPr>
            <a:spLocks noChangeShapeType="1"/>
          </p:cNvSpPr>
          <p:nvPr/>
        </p:nvSpPr>
        <p:spPr bwMode="auto">
          <a:xfrm>
            <a:off x="2743456" y="3082440"/>
            <a:ext cx="8859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72" name="Line 37"/>
          <p:cNvSpPr>
            <a:spLocks noChangeShapeType="1"/>
          </p:cNvSpPr>
          <p:nvPr/>
        </p:nvSpPr>
        <p:spPr bwMode="auto">
          <a:xfrm>
            <a:off x="2832054" y="1873270"/>
            <a:ext cx="1242671" cy="90539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73" name="Line 39"/>
          <p:cNvSpPr>
            <a:spLocks noChangeShapeType="1"/>
          </p:cNvSpPr>
          <p:nvPr/>
        </p:nvSpPr>
        <p:spPr bwMode="auto">
          <a:xfrm>
            <a:off x="4066131" y="2778663"/>
            <a:ext cx="1102491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pic>
        <p:nvPicPr>
          <p:cNvPr id="96" name="Picture 30" descr="ガソリン君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288" y="1324912"/>
            <a:ext cx="363902" cy="435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" name="Picture 31" descr="HOS_079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439" y="1385452"/>
            <a:ext cx="245828" cy="394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" name="Line 5"/>
          <p:cNvSpPr>
            <a:spLocks noChangeShapeType="1"/>
          </p:cNvSpPr>
          <p:nvPr/>
        </p:nvSpPr>
        <p:spPr bwMode="auto">
          <a:xfrm>
            <a:off x="5918154" y="1590693"/>
            <a:ext cx="0" cy="14917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103" name="Line 6"/>
          <p:cNvSpPr>
            <a:spLocks noChangeShapeType="1"/>
          </p:cNvSpPr>
          <p:nvPr/>
        </p:nvSpPr>
        <p:spPr bwMode="auto">
          <a:xfrm>
            <a:off x="5918154" y="3082440"/>
            <a:ext cx="230511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104" name="Text Box 8"/>
          <p:cNvSpPr txBox="1">
            <a:spLocks noChangeArrowheads="1"/>
          </p:cNvSpPr>
          <p:nvPr/>
        </p:nvSpPr>
        <p:spPr bwMode="auto">
          <a:xfrm>
            <a:off x="5783829" y="3081900"/>
            <a:ext cx="268650" cy="307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US" altLang="ja-JP" sz="1400" dirty="0">
                <a:ea typeface="ＭＳ Ｐゴシック" charset="-128"/>
              </a:rPr>
              <a:t>0</a:t>
            </a:r>
          </a:p>
        </p:txBody>
      </p:sp>
      <p:sp>
        <p:nvSpPr>
          <p:cNvPr id="105" name="Line 10"/>
          <p:cNvSpPr>
            <a:spLocks noChangeShapeType="1"/>
          </p:cNvSpPr>
          <p:nvPr/>
        </p:nvSpPr>
        <p:spPr bwMode="auto">
          <a:xfrm flipV="1">
            <a:off x="7940142" y="1775068"/>
            <a:ext cx="0" cy="1307371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106" name="Text Box 11"/>
          <p:cNvSpPr txBox="1">
            <a:spLocks noChangeArrowheads="1"/>
          </p:cNvSpPr>
          <p:nvPr/>
        </p:nvSpPr>
        <p:spPr bwMode="auto">
          <a:xfrm>
            <a:off x="7355554" y="3082440"/>
            <a:ext cx="1169177" cy="36932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lIns="91435" tIns="45718" rIns="91435" bIns="45718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altLang="ja-JP" sz="1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Rcda</a:t>
            </a:r>
          </a:p>
        </p:txBody>
      </p:sp>
      <p:sp>
        <p:nvSpPr>
          <p:cNvPr id="109" name="Line 39"/>
          <p:cNvSpPr>
            <a:spLocks noChangeShapeType="1"/>
          </p:cNvSpPr>
          <p:nvPr/>
        </p:nvSpPr>
        <p:spPr bwMode="auto">
          <a:xfrm>
            <a:off x="7940142" y="2778663"/>
            <a:ext cx="31458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pic>
        <p:nvPicPr>
          <p:cNvPr id="111" name="Picture 31" descr="HOS_079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536" y="1378519"/>
            <a:ext cx="245828" cy="394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Picture 30" descr="ガソリン君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712" y="1317979"/>
            <a:ext cx="363902" cy="435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" name="テキスト ボックス 115"/>
          <p:cNvSpPr txBox="1"/>
          <p:nvPr/>
        </p:nvSpPr>
        <p:spPr>
          <a:xfrm>
            <a:off x="6771597" y="1359811"/>
            <a:ext cx="446566" cy="371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+</a:t>
            </a:r>
            <a:endParaRPr kumimoji="1" lang="ja-JP" altLang="en-US" dirty="0"/>
          </a:p>
        </p:txBody>
      </p:sp>
      <p:sp>
        <p:nvSpPr>
          <p:cNvPr id="108" name="Line 37"/>
          <p:cNvSpPr>
            <a:spLocks noChangeShapeType="1"/>
          </p:cNvSpPr>
          <p:nvPr/>
        </p:nvSpPr>
        <p:spPr bwMode="auto">
          <a:xfrm>
            <a:off x="5918154" y="1873270"/>
            <a:ext cx="2021988" cy="90539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95" name="Line 10"/>
          <p:cNvSpPr>
            <a:spLocks noChangeShapeType="1"/>
          </p:cNvSpPr>
          <p:nvPr/>
        </p:nvSpPr>
        <p:spPr bwMode="auto">
          <a:xfrm flipV="1">
            <a:off x="7160825" y="1775068"/>
            <a:ext cx="0" cy="1307371"/>
          </a:xfrm>
          <a:prstGeom prst="lin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5" tIns="45718" rIns="91435" bIns="45718"/>
          <a:lstStyle/>
          <a:p>
            <a:endParaRPr lang="ja-JP" altLang="en-US"/>
          </a:p>
        </p:txBody>
      </p:sp>
      <p:sp>
        <p:nvSpPr>
          <p:cNvPr id="98" name="右矢印 97"/>
          <p:cNvSpPr/>
          <p:nvPr/>
        </p:nvSpPr>
        <p:spPr>
          <a:xfrm>
            <a:off x="7160825" y="2029832"/>
            <a:ext cx="779317" cy="183566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9" name="Picture 30" descr="ガソリン君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5037" y="1317979"/>
            <a:ext cx="363902" cy="435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テキスト ボックス 25"/>
          <p:cNvSpPr txBox="1"/>
          <p:nvPr/>
        </p:nvSpPr>
        <p:spPr>
          <a:xfrm>
            <a:off x="827584" y="3759208"/>
            <a:ext cx="7697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AER type vehicle could be converted into BLENDED type by changing its control strategy without changing its hardware. As the consequent, Rcda could be extended easily.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73517" y="286871"/>
            <a:ext cx="4174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Complexity of what </a:t>
            </a:r>
            <a:r>
              <a:rPr lang="en-US" altLang="ja-JP" b="1" dirty="0" err="1" smtClean="0"/>
              <a:t>Rcda</a:t>
            </a:r>
            <a:r>
              <a:rPr lang="en-US" altLang="ja-JP" b="1" dirty="0" smtClean="0"/>
              <a:t> indicates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2266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514350" y="625448"/>
            <a:ext cx="822960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ja-JP" sz="2400" dirty="0" smtClean="0"/>
              <a:t>Problem with </a:t>
            </a:r>
            <a:r>
              <a:rPr lang="en-US" altLang="ja-JP" sz="2400" dirty="0" err="1" smtClean="0"/>
              <a:t>Rcda</a:t>
            </a:r>
            <a:r>
              <a:rPr lang="en-US" altLang="ja-JP" sz="2400" dirty="0" smtClean="0"/>
              <a:t>(for cycle and phase)</a:t>
            </a: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1035241" y="1113526"/>
            <a:ext cx="7765473" cy="1045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000" dirty="0" smtClean="0"/>
              <a:t>What </a:t>
            </a:r>
            <a:r>
              <a:rPr lang="en-US" altLang="ja-JP" sz="2000" dirty="0" err="1"/>
              <a:t>Rcda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indicates is too complex to users. </a:t>
            </a:r>
          </a:p>
          <a:p>
            <a:pPr algn="l"/>
            <a:r>
              <a:rPr lang="ja-JP" altLang="en-US" sz="2400" i="1" dirty="0" smtClean="0"/>
              <a:t>⇒</a:t>
            </a:r>
            <a:r>
              <a:rPr lang="en-US" altLang="ja-JP" sz="2400" i="1" dirty="0" smtClean="0"/>
              <a:t> This is a common problem between cycle and each phase. </a:t>
            </a:r>
            <a:r>
              <a:rPr lang="ja-JP" altLang="en-US" sz="2400" i="1" u="sng" dirty="0" smtClean="0"/>
              <a:t>　</a:t>
            </a:r>
            <a:endParaRPr lang="en-US" altLang="ja-JP" sz="2400" i="1" u="sng" dirty="0"/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514350" y="2435764"/>
            <a:ext cx="822960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ja-JP" sz="2400" dirty="0" smtClean="0"/>
              <a:t>EV SG concluded that the group halts the development on the interpolation method for </a:t>
            </a:r>
            <a:r>
              <a:rPr lang="en-US" altLang="ja-JP" sz="2400" dirty="0" err="1" smtClean="0"/>
              <a:t>Rcda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in phase </a:t>
            </a:r>
            <a:r>
              <a:rPr lang="en-US" altLang="ja-JP" sz="2400" dirty="0" smtClean="0"/>
              <a:t>1b.</a:t>
            </a:r>
          </a:p>
        </p:txBody>
      </p:sp>
    </p:spTree>
    <p:extLst>
      <p:ext uri="{BB962C8B-B14F-4D97-AF65-F5344CB8AC3E}">
        <p14:creationId xmlns:p14="http://schemas.microsoft.com/office/powerpoint/2010/main" val="400552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4120" y="869575"/>
            <a:ext cx="4641183" cy="5167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573516" y="92769"/>
            <a:ext cx="7614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/>
              <a:t>Appendix</a:t>
            </a:r>
          </a:p>
          <a:p>
            <a:r>
              <a:rPr lang="en-US" altLang="ja-JP" b="1" dirty="0" smtClean="0"/>
              <a:t>Comparison between </a:t>
            </a:r>
            <a:r>
              <a:rPr lang="en-US" altLang="ja-JP" b="1" dirty="0" err="1" smtClean="0"/>
              <a:t>Rcda</a:t>
            </a:r>
            <a:r>
              <a:rPr lang="en-US" altLang="ja-JP" b="1" dirty="0" smtClean="0"/>
              <a:t> and EAER on the interpolation approach</a:t>
            </a:r>
            <a:endParaRPr kumimoji="1" lang="ja-JP" altLang="en-US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87388" y="2656459"/>
            <a:ext cx="9277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/>
              <a:t>Vehicle L</a:t>
            </a:r>
            <a:endParaRPr kumimoji="1" lang="ja-JP" altLang="en-US" sz="1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115122" y="2656460"/>
            <a:ext cx="875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/>
              <a:t>Vehicle H</a:t>
            </a:r>
            <a:endParaRPr kumimoji="1" lang="ja-JP" altLang="en-US" sz="1400" b="1" dirty="0"/>
          </a:p>
        </p:txBody>
      </p:sp>
      <p:cxnSp>
        <p:nvCxnSpPr>
          <p:cNvPr id="9" name="直線矢印コネクタ 8"/>
          <p:cNvCxnSpPr/>
          <p:nvPr/>
        </p:nvCxnSpPr>
        <p:spPr>
          <a:xfrm flipV="1">
            <a:off x="2854609" y="2277033"/>
            <a:ext cx="300204" cy="37942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V="1">
            <a:off x="3552974" y="2414447"/>
            <a:ext cx="41051" cy="2689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5253049" y="1785078"/>
            <a:ext cx="3872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/>
              <a:t>Vehicle L was driven with no engine-on in CD</a:t>
            </a:r>
            <a:endParaRPr kumimoji="1" lang="ja-JP" altLang="en-US" sz="1400" b="1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87786" y="2089773"/>
            <a:ext cx="34065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/>
              <a:t>Vehicle H was driven with engine-on in CD</a:t>
            </a:r>
            <a:endParaRPr kumimoji="1" lang="ja-JP" altLang="en-US" sz="1400" b="1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631739" y="2548901"/>
            <a:ext cx="31153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u="sng" dirty="0" smtClean="0"/>
              <a:t>The linearity of interpolation line for </a:t>
            </a:r>
            <a:r>
              <a:rPr lang="en-US" altLang="ja-JP" b="1" u="sng" dirty="0" err="1" smtClean="0"/>
              <a:t>Rcda</a:t>
            </a:r>
            <a:r>
              <a:rPr lang="en-US" altLang="ja-JP" b="1" u="sng" dirty="0" smtClean="0"/>
              <a:t> is insufficient in case that </a:t>
            </a:r>
            <a:r>
              <a:rPr lang="en-US" altLang="ja-JP" b="1" u="sng" dirty="0"/>
              <a:t>the additional family criteria is not </a:t>
            </a:r>
            <a:r>
              <a:rPr lang="en-US" altLang="ja-JP" b="1" u="sng" dirty="0" smtClean="0"/>
              <a:t>included. </a:t>
            </a:r>
            <a:endParaRPr kumimoji="1" lang="ja-JP" altLang="en-US" b="1" u="sng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631739" y="4556995"/>
            <a:ext cx="3306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u="sng" dirty="0" smtClean="0"/>
              <a:t>Under the same condition, the linearity of interpolation line for EAER is sufficient. </a:t>
            </a:r>
            <a:endParaRPr kumimoji="1" lang="ja-JP" altLang="en-US" b="1" u="sng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59764" y="6032779"/>
            <a:ext cx="4289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(Reference : WLTP-SG-EV-08-05-rev1)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599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1"/>
          <p:cNvSpPr>
            <a:spLocks noChangeArrowheads="1"/>
          </p:cNvSpPr>
          <p:nvPr/>
        </p:nvSpPr>
        <p:spPr bwMode="auto">
          <a:xfrm>
            <a:off x="384175" y="172427"/>
            <a:ext cx="836428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b="1" dirty="0"/>
              <a:t>OIL# 56 : </a:t>
            </a:r>
            <a:r>
              <a:rPr lang="en-US" altLang="ja-JP" sz="2400" b="1" dirty="0" smtClean="0"/>
              <a:t>Interpolation approach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altLang="ja-JP" sz="2400" b="1" dirty="0"/>
              <a:t>OIL # 55 : Phase specific </a:t>
            </a:r>
            <a:r>
              <a:rPr lang="en-US" altLang="ja-JP" sz="2400" b="1" dirty="0" smtClean="0"/>
              <a:t>calculation  &amp; OIL #2 Family definition</a:t>
            </a:r>
            <a:endParaRPr lang="en-US" altLang="ja-JP" sz="2400" b="1" dirty="0"/>
          </a:p>
        </p:txBody>
      </p:sp>
      <p:sp>
        <p:nvSpPr>
          <p:cNvPr id="8" name="正方形/長方形 7"/>
          <p:cNvSpPr/>
          <p:nvPr/>
        </p:nvSpPr>
        <p:spPr>
          <a:xfrm>
            <a:off x="267524" y="1055596"/>
            <a:ext cx="495217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altLang="ja-JP" sz="1600" dirty="0" smtClean="0">
                <a:solidFill>
                  <a:prstClr val="black"/>
                </a:solidFill>
              </a:rPr>
              <a:t>The </a:t>
            </a:r>
            <a:r>
              <a:rPr lang="en-US" altLang="ja-JP" sz="1600" dirty="0">
                <a:solidFill>
                  <a:prstClr val="black"/>
                </a:solidFill>
              </a:rPr>
              <a:t>interpolation approach shall be used if the difference in M(CO2,CS)  between test vehicles L and H is between a minimum of 5 and a maximum of 20 g/km or 20 per cent of M(CO2,CS).</a:t>
            </a:r>
          </a:p>
          <a:p>
            <a:pPr lvl="0">
              <a:spcBef>
                <a:spcPct val="0"/>
              </a:spcBef>
            </a:pPr>
            <a:endParaRPr lang="en-US" altLang="ja-JP" sz="1600" dirty="0">
              <a:solidFill>
                <a:prstClr val="black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ja-JP" sz="1600" dirty="0">
                <a:solidFill>
                  <a:prstClr val="black"/>
                </a:solidFill>
              </a:rPr>
              <a:t> If </a:t>
            </a:r>
            <a:r>
              <a:rPr lang="en-US" altLang="ja-JP" sz="1600" dirty="0" smtClean="0">
                <a:solidFill>
                  <a:prstClr val="black"/>
                </a:solidFill>
              </a:rPr>
              <a:t>vehicle </a:t>
            </a:r>
            <a:r>
              <a:rPr lang="en-US" altLang="ja-JP" sz="1600" dirty="0">
                <a:solidFill>
                  <a:prstClr val="black"/>
                </a:solidFill>
              </a:rPr>
              <a:t>M is tested, the maximum absolute boundary of 20 g/km difference between vehicle L and vehicle H or 20 per cent of the M(CO2,CS)  for vehicle H, whichever is smaller, may be extended by 10  g/km.</a:t>
            </a:r>
          </a:p>
          <a:p>
            <a:pPr>
              <a:spcBef>
                <a:spcPct val="0"/>
              </a:spcBef>
            </a:pPr>
            <a:endParaRPr lang="en-US" altLang="ja-JP" sz="1600" dirty="0">
              <a:solidFill>
                <a:prstClr val="black"/>
              </a:solidFill>
            </a:endParaRPr>
          </a:p>
          <a:p>
            <a:pPr lvl="0">
              <a:spcBef>
                <a:spcPct val="0"/>
              </a:spcBef>
            </a:pPr>
            <a:r>
              <a:rPr lang="en-US" altLang="ja-JP" sz="1600" dirty="0">
                <a:solidFill>
                  <a:prstClr val="black"/>
                </a:solidFill>
              </a:rPr>
              <a:t>Vehicle M is a vehicle whose cycle energy demand is within ± 10 per cent of the center value  between vehicles L and H.</a:t>
            </a:r>
          </a:p>
          <a:p>
            <a:pPr lvl="0">
              <a:spcBef>
                <a:spcPct val="0"/>
              </a:spcBef>
            </a:pPr>
            <a:endParaRPr lang="en-US" altLang="ja-JP" sz="1600" dirty="0">
              <a:solidFill>
                <a:prstClr val="black"/>
              </a:solidFill>
            </a:endParaRPr>
          </a:p>
          <a:p>
            <a:pPr lvl="0">
              <a:spcBef>
                <a:spcPct val="0"/>
              </a:spcBef>
            </a:pPr>
            <a:r>
              <a:rPr lang="en-US" altLang="ja-JP" sz="1600" dirty="0">
                <a:solidFill>
                  <a:prstClr val="black"/>
                </a:solidFill>
              </a:rPr>
              <a:t>The linearity of vehicle M should be checked to have smaller deviation than 3 percent or 3 </a:t>
            </a:r>
            <a:r>
              <a:rPr lang="en-US" altLang="ja-JP" sz="1600" dirty="0" smtClean="0">
                <a:solidFill>
                  <a:prstClr val="black"/>
                </a:solidFill>
              </a:rPr>
              <a:t>g/km, </a:t>
            </a:r>
            <a:r>
              <a:rPr lang="en-US" altLang="ja-JP" sz="1600" dirty="0">
                <a:solidFill>
                  <a:prstClr val="black"/>
                </a:solidFill>
              </a:rPr>
              <a:t>whichever is </a:t>
            </a:r>
            <a:r>
              <a:rPr lang="en-US" altLang="ja-JP" sz="1600" dirty="0" smtClean="0">
                <a:solidFill>
                  <a:prstClr val="black"/>
                </a:solidFill>
              </a:rPr>
              <a:t>smaller, </a:t>
            </a:r>
            <a:r>
              <a:rPr lang="en-US" altLang="ja-JP" sz="1600" dirty="0">
                <a:solidFill>
                  <a:prstClr val="black"/>
                </a:solidFill>
              </a:rPr>
              <a:t>with allowed minimum tolerance for the linearity of 1 g/km from the interpolation </a:t>
            </a:r>
            <a:r>
              <a:rPr lang="en-US" altLang="ja-JP" sz="1600" dirty="0" smtClean="0">
                <a:solidFill>
                  <a:prstClr val="black"/>
                </a:solidFill>
              </a:rPr>
              <a:t>line. If </a:t>
            </a:r>
            <a:r>
              <a:rPr lang="en-US" altLang="ja-JP" sz="1600" dirty="0">
                <a:solidFill>
                  <a:prstClr val="black"/>
                </a:solidFill>
              </a:rPr>
              <a:t>the linearity criterion is not fulfilled, the interpolation family shall be split in two </a:t>
            </a:r>
            <a:r>
              <a:rPr lang="en-US" altLang="ja-JP" sz="1600" dirty="0" smtClean="0">
                <a:solidFill>
                  <a:prstClr val="black"/>
                </a:solidFill>
              </a:rPr>
              <a:t>sub-families.</a:t>
            </a:r>
          </a:p>
          <a:p>
            <a:pPr lvl="0">
              <a:spcBef>
                <a:spcPct val="0"/>
              </a:spcBef>
            </a:pPr>
            <a:endParaRPr lang="en-US" altLang="ja-JP" sz="1600" dirty="0">
              <a:solidFill>
                <a:prstClr val="black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ja-JP" sz="1600" dirty="0" err="1" smtClean="0">
                <a:solidFill>
                  <a:prstClr val="black"/>
                </a:solidFill>
              </a:rPr>
              <a:t>Rcdc</a:t>
            </a:r>
            <a:r>
              <a:rPr lang="en-US" altLang="ja-JP" sz="1600" dirty="0" smtClean="0">
                <a:solidFill>
                  <a:prstClr val="black"/>
                </a:solidFill>
              </a:rPr>
              <a:t> </a:t>
            </a:r>
            <a:r>
              <a:rPr lang="en-US" altLang="ja-JP" sz="1600" dirty="0">
                <a:solidFill>
                  <a:prstClr val="black"/>
                </a:solidFill>
              </a:rPr>
              <a:t>difference between vehicle L and H shall be up to </a:t>
            </a:r>
            <a:r>
              <a:rPr lang="en-US" altLang="ja-JP" sz="1600" dirty="0" smtClean="0">
                <a:solidFill>
                  <a:prstClr val="black"/>
                </a:solidFill>
              </a:rPr>
              <a:t>one.</a:t>
            </a:r>
          </a:p>
        </p:txBody>
      </p:sp>
      <p:cxnSp>
        <p:nvCxnSpPr>
          <p:cNvPr id="3" name="直線矢印コネクタ 2"/>
          <p:cNvCxnSpPr/>
          <p:nvPr/>
        </p:nvCxnSpPr>
        <p:spPr>
          <a:xfrm flipV="1">
            <a:off x="5608013" y="1448780"/>
            <a:ext cx="0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>
            <a:off x="5608013" y="3392996"/>
            <a:ext cx="34563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 flipV="1">
            <a:off x="7336205" y="1808820"/>
            <a:ext cx="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 flipV="1">
            <a:off x="6184077" y="1808820"/>
            <a:ext cx="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 flipV="1">
            <a:off x="8488333" y="1808820"/>
            <a:ext cx="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>
            <a:stCxn id="13" idx="6"/>
          </p:cNvCxnSpPr>
          <p:nvPr/>
        </p:nvCxnSpPr>
        <p:spPr>
          <a:xfrm flipH="1">
            <a:off x="6184079" y="2096852"/>
            <a:ext cx="2376262" cy="8139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円/楕円 11"/>
          <p:cNvSpPr/>
          <p:nvPr/>
        </p:nvSpPr>
        <p:spPr>
          <a:xfrm>
            <a:off x="6112069" y="2838763"/>
            <a:ext cx="144016" cy="1440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コネクタ 21"/>
          <p:cNvCxnSpPr/>
          <p:nvPr/>
        </p:nvCxnSpPr>
        <p:spPr>
          <a:xfrm flipV="1">
            <a:off x="7480221" y="1808820"/>
            <a:ext cx="0" cy="18002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 flipV="1">
            <a:off x="7192189" y="1808820"/>
            <a:ext cx="0" cy="18002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>
            <a:stCxn id="21" idx="6"/>
            <a:endCxn id="13" idx="6"/>
          </p:cNvCxnSpPr>
          <p:nvPr/>
        </p:nvCxnSpPr>
        <p:spPr>
          <a:xfrm flipV="1">
            <a:off x="7408213" y="2096852"/>
            <a:ext cx="1152128" cy="2113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円/楕円 12"/>
          <p:cNvSpPr/>
          <p:nvPr/>
        </p:nvSpPr>
        <p:spPr>
          <a:xfrm>
            <a:off x="8416325" y="202484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7" name="直線コネクタ 26"/>
          <p:cNvCxnSpPr>
            <a:stCxn id="12" idx="7"/>
            <a:endCxn id="21" idx="3"/>
          </p:cNvCxnSpPr>
          <p:nvPr/>
        </p:nvCxnSpPr>
        <p:spPr>
          <a:xfrm flipV="1">
            <a:off x="6234994" y="2359098"/>
            <a:ext cx="1050294" cy="5007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円/楕円 20"/>
          <p:cNvSpPr/>
          <p:nvPr/>
        </p:nvSpPr>
        <p:spPr>
          <a:xfrm>
            <a:off x="7264197" y="2236173"/>
            <a:ext cx="144016" cy="14401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 rot="20494117">
            <a:off x="6272283" y="2452435"/>
            <a:ext cx="2304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/>
              <a:t>Interpolation line</a:t>
            </a:r>
            <a:endParaRPr kumimoji="1" lang="ja-JP" altLang="en-US" sz="1600" dirty="0"/>
          </a:p>
        </p:txBody>
      </p:sp>
      <p:sp>
        <p:nvSpPr>
          <p:cNvPr id="36" name="正方形/長方形 35"/>
          <p:cNvSpPr/>
          <p:nvPr/>
        </p:nvSpPr>
        <p:spPr>
          <a:xfrm>
            <a:off x="5660857" y="3625530"/>
            <a:ext cx="9272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 err="1" smtClean="0">
                <a:solidFill>
                  <a:prstClr val="black"/>
                </a:solidFill>
              </a:rPr>
              <a:t>Vehicle_L</a:t>
            </a:r>
            <a:r>
              <a:rPr lang="en-US" altLang="ja-JP" sz="1400" b="1" dirty="0" smtClean="0">
                <a:solidFill>
                  <a:prstClr val="black"/>
                </a:solidFill>
              </a:rPr>
              <a:t> </a:t>
            </a:r>
            <a:endParaRPr lang="ja-JP" altLang="en-US" sz="1400" b="1" dirty="0"/>
          </a:p>
        </p:txBody>
      </p:sp>
      <p:sp>
        <p:nvSpPr>
          <p:cNvPr id="37" name="正方形/長方形 36"/>
          <p:cNvSpPr/>
          <p:nvPr/>
        </p:nvSpPr>
        <p:spPr>
          <a:xfrm>
            <a:off x="7937422" y="3625530"/>
            <a:ext cx="9657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 err="1" smtClean="0">
                <a:solidFill>
                  <a:prstClr val="black"/>
                </a:solidFill>
              </a:rPr>
              <a:t>Vehicle_H</a:t>
            </a:r>
            <a:r>
              <a:rPr lang="en-US" altLang="ja-JP" sz="1400" b="1" dirty="0" smtClean="0">
                <a:solidFill>
                  <a:prstClr val="black"/>
                </a:solidFill>
              </a:rPr>
              <a:t> </a:t>
            </a:r>
            <a:endParaRPr lang="ja-JP" altLang="en-US" sz="1400" b="1" dirty="0"/>
          </a:p>
        </p:txBody>
      </p:sp>
      <p:sp>
        <p:nvSpPr>
          <p:cNvPr id="38" name="正方形/長方形 37"/>
          <p:cNvSpPr/>
          <p:nvPr/>
        </p:nvSpPr>
        <p:spPr>
          <a:xfrm>
            <a:off x="6831708" y="3625530"/>
            <a:ext cx="10089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 err="1" smtClean="0">
                <a:solidFill>
                  <a:prstClr val="black"/>
                </a:solidFill>
              </a:rPr>
              <a:t>Vehicle_M</a:t>
            </a:r>
            <a:r>
              <a:rPr lang="en-US" altLang="ja-JP" sz="1400" b="1" dirty="0" smtClean="0">
                <a:solidFill>
                  <a:prstClr val="black"/>
                </a:solidFill>
              </a:rPr>
              <a:t> </a:t>
            </a:r>
            <a:endParaRPr lang="ja-JP" altLang="en-US" sz="1400" b="1" dirty="0"/>
          </a:p>
        </p:txBody>
      </p:sp>
      <p:cxnSp>
        <p:nvCxnSpPr>
          <p:cNvPr id="40" name="直線コネクタ 39"/>
          <p:cNvCxnSpPr>
            <a:stCxn id="12" idx="6"/>
          </p:cNvCxnSpPr>
          <p:nvPr/>
        </p:nvCxnSpPr>
        <p:spPr>
          <a:xfrm>
            <a:off x="6256085" y="2910771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>
            <a:off x="8639537" y="2096852"/>
            <a:ext cx="0" cy="81391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/>
          <p:nvPr/>
        </p:nvCxnSpPr>
        <p:spPr>
          <a:xfrm>
            <a:off x="7336205" y="2359098"/>
            <a:ext cx="0" cy="144713"/>
          </a:xfrm>
          <a:prstGeom prst="straightConnector1">
            <a:avLst/>
          </a:prstGeom>
          <a:ln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 rot="16200000">
            <a:off x="5261421" y="1697414"/>
            <a:ext cx="4910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 smtClean="0">
                <a:solidFill>
                  <a:prstClr val="black"/>
                </a:solidFill>
              </a:rPr>
              <a:t>CO2</a:t>
            </a:r>
            <a:endParaRPr lang="ja-JP" altLang="en-US" sz="1400" b="1" dirty="0"/>
          </a:p>
        </p:txBody>
      </p:sp>
      <p:sp>
        <p:nvSpPr>
          <p:cNvPr id="47" name="正方形/長方形 46"/>
          <p:cNvSpPr/>
          <p:nvPr/>
        </p:nvSpPr>
        <p:spPr>
          <a:xfrm>
            <a:off x="7776413" y="3317753"/>
            <a:ext cx="13447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 smtClean="0">
                <a:solidFill>
                  <a:prstClr val="black"/>
                </a:solidFill>
              </a:rPr>
              <a:t>energy demand</a:t>
            </a:r>
            <a:endParaRPr lang="ja-JP" altLang="en-US" sz="1400" b="1" dirty="0"/>
          </a:p>
        </p:txBody>
      </p:sp>
      <p:cxnSp>
        <p:nvCxnSpPr>
          <p:cNvPr id="48" name="直線矢印コネクタ 47"/>
          <p:cNvCxnSpPr/>
          <p:nvPr/>
        </p:nvCxnSpPr>
        <p:spPr>
          <a:xfrm flipV="1">
            <a:off x="5608013" y="4222460"/>
            <a:ext cx="0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>
            <a:off x="5608013" y="6166676"/>
            <a:ext cx="34563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/>
          <p:cNvSpPr/>
          <p:nvPr/>
        </p:nvSpPr>
        <p:spPr>
          <a:xfrm rot="16200000">
            <a:off x="5263955" y="4471094"/>
            <a:ext cx="4860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 smtClean="0">
                <a:solidFill>
                  <a:prstClr val="black"/>
                </a:solidFill>
              </a:rPr>
              <a:t>SOC</a:t>
            </a:r>
            <a:endParaRPr lang="ja-JP" altLang="en-US" sz="1400" b="1" dirty="0"/>
          </a:p>
        </p:txBody>
      </p:sp>
      <p:sp>
        <p:nvSpPr>
          <p:cNvPr id="51" name="正方形/長方形 50"/>
          <p:cNvSpPr/>
          <p:nvPr/>
        </p:nvSpPr>
        <p:spPr>
          <a:xfrm>
            <a:off x="8434222" y="6091433"/>
            <a:ext cx="6578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 smtClean="0">
                <a:solidFill>
                  <a:prstClr val="black"/>
                </a:solidFill>
              </a:rPr>
              <a:t>length</a:t>
            </a:r>
            <a:endParaRPr lang="ja-JP" altLang="en-US" sz="1400" b="1" dirty="0"/>
          </a:p>
        </p:txBody>
      </p:sp>
      <p:cxnSp>
        <p:nvCxnSpPr>
          <p:cNvPr id="53" name="直線コネクタ 52"/>
          <p:cNvCxnSpPr/>
          <p:nvPr/>
        </p:nvCxnSpPr>
        <p:spPr>
          <a:xfrm>
            <a:off x="5608013" y="4556760"/>
            <a:ext cx="2376264" cy="11887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7264197" y="5745480"/>
            <a:ext cx="17045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>
            <a:off x="5608013" y="4556760"/>
            <a:ext cx="1656184" cy="11887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>
            <a:off x="5608013" y="5745480"/>
            <a:ext cx="1704543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 flipV="1">
            <a:off x="6284466" y="4381967"/>
            <a:ext cx="0" cy="178470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 flipV="1">
            <a:off x="6959317" y="4381967"/>
            <a:ext cx="0" cy="178470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/>
          <p:cNvCxnSpPr/>
          <p:nvPr/>
        </p:nvCxnSpPr>
        <p:spPr>
          <a:xfrm flipV="1">
            <a:off x="7620213" y="4381967"/>
            <a:ext cx="0" cy="178470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 flipV="1">
            <a:off x="8295064" y="4381967"/>
            <a:ext cx="0" cy="178470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正方形/長方形 71"/>
          <p:cNvSpPr/>
          <p:nvPr/>
        </p:nvSpPr>
        <p:spPr>
          <a:xfrm rot="2128111">
            <a:off x="5953248" y="5120431"/>
            <a:ext cx="9657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 err="1" smtClean="0">
                <a:solidFill>
                  <a:prstClr val="black"/>
                </a:solidFill>
              </a:rPr>
              <a:t>Vehicle_H</a:t>
            </a:r>
            <a:r>
              <a:rPr lang="en-US" altLang="ja-JP" sz="1400" b="1" dirty="0" smtClean="0">
                <a:solidFill>
                  <a:prstClr val="black"/>
                </a:solidFill>
              </a:rPr>
              <a:t> </a:t>
            </a:r>
            <a:endParaRPr lang="ja-JP" altLang="en-US" sz="1400" b="1" dirty="0"/>
          </a:p>
        </p:txBody>
      </p:sp>
      <p:sp>
        <p:nvSpPr>
          <p:cNvPr id="73" name="正方形/長方形 72"/>
          <p:cNvSpPr/>
          <p:nvPr/>
        </p:nvSpPr>
        <p:spPr>
          <a:xfrm rot="1564069">
            <a:off x="6353804" y="4836176"/>
            <a:ext cx="9272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 err="1" smtClean="0">
                <a:solidFill>
                  <a:prstClr val="black"/>
                </a:solidFill>
              </a:rPr>
              <a:t>Vehicle_L</a:t>
            </a:r>
            <a:r>
              <a:rPr lang="en-US" altLang="ja-JP" sz="1400" b="1" dirty="0" smtClean="0">
                <a:solidFill>
                  <a:prstClr val="black"/>
                </a:solidFill>
              </a:rPr>
              <a:t> </a:t>
            </a:r>
            <a:endParaRPr lang="ja-JP" altLang="en-US" sz="1400" b="1" dirty="0"/>
          </a:p>
        </p:txBody>
      </p:sp>
      <p:cxnSp>
        <p:nvCxnSpPr>
          <p:cNvPr id="75" name="直線矢印コネクタ 74"/>
          <p:cNvCxnSpPr/>
          <p:nvPr/>
        </p:nvCxnSpPr>
        <p:spPr>
          <a:xfrm>
            <a:off x="5608013" y="6394472"/>
            <a:ext cx="20122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正方形/長方形 75"/>
          <p:cNvSpPr/>
          <p:nvPr/>
        </p:nvSpPr>
        <p:spPr>
          <a:xfrm>
            <a:off x="5832899" y="6143816"/>
            <a:ext cx="13857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 err="1" smtClean="0">
                <a:solidFill>
                  <a:prstClr val="black"/>
                </a:solidFill>
              </a:rPr>
              <a:t>Rcdc</a:t>
            </a:r>
            <a:r>
              <a:rPr lang="en-US" altLang="ja-JP" sz="1400" b="1" dirty="0" smtClean="0">
                <a:solidFill>
                  <a:prstClr val="black"/>
                </a:solidFill>
              </a:rPr>
              <a:t>(</a:t>
            </a:r>
            <a:r>
              <a:rPr lang="en-US" altLang="ja-JP" sz="1400" b="1" dirty="0" err="1" smtClean="0">
                <a:solidFill>
                  <a:prstClr val="black"/>
                </a:solidFill>
              </a:rPr>
              <a:t>Vehicle_H</a:t>
            </a:r>
            <a:r>
              <a:rPr lang="en-US" altLang="ja-JP" sz="1400" b="1" dirty="0" smtClean="0">
                <a:solidFill>
                  <a:prstClr val="black"/>
                </a:solidFill>
              </a:rPr>
              <a:t>)</a:t>
            </a:r>
            <a:endParaRPr lang="ja-JP" altLang="en-US" sz="1400" b="1" dirty="0"/>
          </a:p>
        </p:txBody>
      </p:sp>
      <p:cxnSp>
        <p:nvCxnSpPr>
          <p:cNvPr id="77" name="直線矢印コネクタ 76"/>
          <p:cNvCxnSpPr/>
          <p:nvPr/>
        </p:nvCxnSpPr>
        <p:spPr>
          <a:xfrm>
            <a:off x="5608013" y="6674706"/>
            <a:ext cx="268705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正方形/長方形 78"/>
          <p:cNvSpPr/>
          <p:nvPr/>
        </p:nvSpPr>
        <p:spPr>
          <a:xfrm>
            <a:off x="5832899" y="6414450"/>
            <a:ext cx="13857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 err="1" smtClean="0">
                <a:solidFill>
                  <a:prstClr val="black"/>
                </a:solidFill>
              </a:rPr>
              <a:t>Rcdc</a:t>
            </a:r>
            <a:r>
              <a:rPr lang="en-US" altLang="ja-JP" sz="1400" b="1" dirty="0" smtClean="0">
                <a:solidFill>
                  <a:prstClr val="black"/>
                </a:solidFill>
              </a:rPr>
              <a:t>(</a:t>
            </a:r>
            <a:r>
              <a:rPr lang="en-US" altLang="ja-JP" sz="1400" b="1" dirty="0" err="1" smtClean="0">
                <a:solidFill>
                  <a:prstClr val="black"/>
                </a:solidFill>
              </a:rPr>
              <a:t>Vehicle_L</a:t>
            </a:r>
            <a:r>
              <a:rPr lang="en-US" altLang="ja-JP" sz="1400" b="1" dirty="0" smtClean="0">
                <a:solidFill>
                  <a:prstClr val="black"/>
                </a:solidFill>
              </a:rPr>
              <a:t>)</a:t>
            </a:r>
            <a:endParaRPr lang="ja-JP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334194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正方形/長方形 2"/>
          <p:cNvSpPr>
            <a:spLocks noChangeArrowheads="1"/>
          </p:cNvSpPr>
          <p:nvPr/>
        </p:nvSpPr>
        <p:spPr bwMode="auto">
          <a:xfrm>
            <a:off x="2168525" y="158750"/>
            <a:ext cx="4779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b="1" dirty="0"/>
              <a:t>OIL# 58: PEV shorten test procedure</a:t>
            </a:r>
          </a:p>
        </p:txBody>
      </p:sp>
      <p:sp>
        <p:nvSpPr>
          <p:cNvPr id="11267" name="正方形/長方形 11"/>
          <p:cNvSpPr>
            <a:spLocks noChangeArrowheads="1"/>
          </p:cNvSpPr>
          <p:nvPr/>
        </p:nvSpPr>
        <p:spPr bwMode="auto">
          <a:xfrm>
            <a:off x="381000" y="544513"/>
            <a:ext cx="1127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u="sng"/>
              <a:t>Overview:</a:t>
            </a:r>
            <a:endParaRPr lang="ja-JP" altLang="en-US" sz="1800" u="sng"/>
          </a:p>
        </p:txBody>
      </p:sp>
      <p:sp>
        <p:nvSpPr>
          <p:cNvPr id="11270" name="正方形/長方形 24"/>
          <p:cNvSpPr>
            <a:spLocks noChangeArrowheads="1"/>
          </p:cNvSpPr>
          <p:nvPr/>
        </p:nvSpPr>
        <p:spPr bwMode="auto">
          <a:xfrm>
            <a:off x="1508125" y="902565"/>
            <a:ext cx="69516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/>
              <a:t>This procedure is based on range calculation. This enables to reduce the test burden keeping good accuracy.</a:t>
            </a:r>
            <a:endParaRPr lang="en-US" altLang="ja-JP" sz="1800" dirty="0"/>
          </a:p>
        </p:txBody>
      </p:sp>
      <p:sp>
        <p:nvSpPr>
          <p:cNvPr id="7" name="正方形/長方形 11"/>
          <p:cNvSpPr>
            <a:spLocks noChangeArrowheads="1"/>
          </p:cNvSpPr>
          <p:nvPr/>
        </p:nvSpPr>
        <p:spPr bwMode="auto">
          <a:xfrm>
            <a:off x="384175" y="2318413"/>
            <a:ext cx="19800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u="sng" dirty="0" smtClean="0"/>
              <a:t>EV SG’s conclusion:</a:t>
            </a:r>
            <a:endParaRPr lang="ja-JP" altLang="en-US" sz="1800" u="sng" dirty="0"/>
          </a:p>
        </p:txBody>
      </p:sp>
      <p:sp>
        <p:nvSpPr>
          <p:cNvPr id="8" name="正方形/長方形 7"/>
          <p:cNvSpPr/>
          <p:nvPr/>
        </p:nvSpPr>
        <p:spPr>
          <a:xfrm>
            <a:off x="912828" y="2896116"/>
            <a:ext cx="72913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u="sng" dirty="0" smtClean="0">
                <a:solidFill>
                  <a:srgbClr val="0070C0"/>
                </a:solidFill>
              </a:rPr>
              <a:t>EV </a:t>
            </a:r>
            <a:r>
              <a:rPr lang="en-US" altLang="ja-JP" sz="2400" u="sng" dirty="0">
                <a:solidFill>
                  <a:srgbClr val="0070C0"/>
                </a:solidFill>
              </a:rPr>
              <a:t>SG proposes Shorten test procedure for PEV to obtain Range and EC</a:t>
            </a:r>
            <a:r>
              <a:rPr lang="en-US" altLang="ja-JP" sz="2400" u="sng" dirty="0" smtClean="0">
                <a:solidFill>
                  <a:srgbClr val="0070C0"/>
                </a:solidFill>
              </a:rPr>
              <a:t>.</a:t>
            </a:r>
            <a:endParaRPr lang="en-US" altLang="ja-JP" sz="2400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94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1258</Words>
  <Application>Microsoft Office PowerPoint</Application>
  <PresentationFormat>Bildschirmpräsentation (4:3)</PresentationFormat>
  <Paragraphs>217</Paragraphs>
  <Slides>23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33" baseType="lpstr">
      <vt:lpstr>ＭＳ 明朝</vt:lpstr>
      <vt:lpstr>ＭＳ Ｐゴシック</vt:lpstr>
      <vt:lpstr>Arial</vt:lpstr>
      <vt:lpstr>Calibri</vt:lpstr>
      <vt:lpstr>Cambria Math</vt:lpstr>
      <vt:lpstr>Gill Sans</vt:lpstr>
      <vt:lpstr>Times New Roman</vt:lpstr>
      <vt:lpstr>Wingdings</vt:lpstr>
      <vt:lpstr>ヒラギノ角ゴ ProN W3</vt:lpstr>
      <vt:lpstr>Office テーマ</vt:lpstr>
      <vt:lpstr>Progress report of  Sub Group EV  (WLTP-12-19e)  1. Proposals for adoption 2. Discussion points 3. Issues for phase 2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niikuni</dc:creator>
  <cp:lastModifiedBy>Serge Dubuc</cp:lastModifiedBy>
  <cp:revision>127</cp:revision>
  <cp:lastPrinted>2015-08-24T04:21:26Z</cp:lastPrinted>
  <dcterms:created xsi:type="dcterms:W3CDTF">2015-06-01T01:22:46Z</dcterms:created>
  <dcterms:modified xsi:type="dcterms:W3CDTF">2015-10-14T04:56:42Z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