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75" r:id="rId3"/>
    <p:sldId id="276" r:id="rId4"/>
    <p:sldId id="279" r:id="rId5"/>
    <p:sldId id="280" r:id="rId6"/>
    <p:sldId id="261" r:id="rId7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  <a:srgbClr val="048E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318" y="-10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BDB5F7-238A-4629-BE48-47A41DE62CF0}" type="datetimeFigureOut">
              <a:rPr lang="zh-CN" altLang="en-US" smtClean="0"/>
              <a:t>2015/9/14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2A4642-0A4C-4023-BE18-F7DFD75A366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825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128C77-1CED-421B-9060-385611FA8E47}" type="datetimeFigureOut">
              <a:rPr lang="zh-CN" altLang="en-US" smtClean="0"/>
              <a:t>2015/9/14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662A39-4C90-4CB2-AA63-E2A790C03D9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87055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9F64B-1BD7-4DE2-A046-750C33A60017}" type="datetime1">
              <a:rPr lang="zh-CN" altLang="en-US" smtClean="0"/>
              <a:t>2015/9/14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91630"/>
            <a:ext cx="429782" cy="900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2A159-B60F-4CC1-9EC5-C0FE5066BF32}" type="datetime1">
              <a:rPr lang="zh-CN" altLang="en-US" smtClean="0"/>
              <a:t>2015/9/14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D782F-327F-4C56-B30F-302F78E405E2}" type="datetime1">
              <a:rPr lang="zh-CN" altLang="en-US" smtClean="0"/>
              <a:t>2015/9/14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1FA116-209E-4C95-892A-86239F35FC68}" type="datetime1">
              <a:rPr lang="zh-CN" altLang="en-US" smtClean="0"/>
              <a:t>2015/9/14</a:t>
            </a:fld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2602384" y="4856956"/>
            <a:ext cx="2133600" cy="273844"/>
          </a:xfrm>
        </p:spPr>
        <p:txBody>
          <a:bodyPr/>
          <a:lstStyle>
            <a:lvl1pPr>
              <a:defRPr sz="14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917039-8562-454B-8323-31EE92DD9950}" type="datetime1">
              <a:rPr lang="zh-CN" altLang="en-US" smtClean="0"/>
              <a:t>2015/9/14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29762-2EF7-4D92-9422-EC8867E3EDBE}" type="datetime1">
              <a:rPr lang="zh-CN" altLang="en-US" smtClean="0"/>
              <a:t>2015/9/14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22E0E-140C-4214-9863-9DE6F45D3B4D}" type="datetime1">
              <a:rPr lang="zh-CN" altLang="en-US" smtClean="0"/>
              <a:t>2015/9/14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51937-976B-4788-9995-A6A53B3373F2}" type="datetime1">
              <a:rPr lang="zh-CN" altLang="en-US" smtClean="0"/>
              <a:t>2015/9/14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C671DB-FE97-4613-9D53-E4E71BCA396B}" type="datetime1">
              <a:rPr lang="zh-CN" altLang="en-US" smtClean="0"/>
              <a:t>2015/9/14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422E1-A6A8-4E52-9B4E-341AD67529EF}" type="datetime1">
              <a:rPr lang="zh-CN" altLang="en-US" smtClean="0"/>
              <a:t>2015/9/14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8A78B-5B85-4034-9E00-0854E4837370}" type="datetime1">
              <a:rPr lang="zh-CN" altLang="en-US" smtClean="0"/>
              <a:t>2015/9/14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599607-B5E6-470E-BC39-CE24724E228D}" type="datetime1">
              <a:rPr lang="zh-CN" altLang="en-US" smtClean="0"/>
              <a:t>2015/9/14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-24882" y="1347614"/>
            <a:ext cx="9001000" cy="1102519"/>
          </a:xfrm>
        </p:spPr>
        <p:txBody>
          <a:bodyPr>
            <a:normAutofit fontScale="90000"/>
          </a:bodyPr>
          <a:lstStyle/>
          <a:p>
            <a:pPr algn="r"/>
            <a:r>
              <a:rPr lang="en-US" altLang="zh-CN" sz="4000" dirty="0" smtClean="0">
                <a:solidFill>
                  <a:srgbClr val="0099FF"/>
                </a:solidFill>
                <a:latin typeface="华文细黑" pitchFamily="2" charset="-122"/>
                <a:ea typeface="华文细黑" pitchFamily="2" charset="-122"/>
              </a:rPr>
              <a:t>Update on the EV standards in China</a:t>
            </a:r>
            <a:r>
              <a:rPr lang="zh-CN" altLang="en-US" sz="4000" dirty="0" smtClean="0">
                <a:solidFill>
                  <a:srgbClr val="0099FF"/>
                </a:solidFill>
                <a:latin typeface="华文细黑" pitchFamily="2" charset="-122"/>
                <a:ea typeface="华文细黑" pitchFamily="2" charset="-122"/>
              </a:rPr>
              <a:t>     </a:t>
            </a:r>
            <a:endParaRPr lang="zh-CN" altLang="en-US" sz="4000" dirty="0">
              <a:solidFill>
                <a:srgbClr val="0099FF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67744" y="2713585"/>
            <a:ext cx="54726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b="1" dirty="0">
                <a:solidFill>
                  <a:srgbClr val="002060"/>
                </a:solidFill>
                <a:latin typeface="Times New Roman" pitchFamily="18" charset="0"/>
                <a:ea typeface="华文细黑" pitchFamily="2" charset="-122"/>
                <a:cs typeface="Times New Roman" pitchFamily="18" charset="0"/>
              </a:rPr>
              <a:t>D</a:t>
            </a:r>
            <a:r>
              <a:rPr lang="en-US" altLang="zh-CN" b="1" dirty="0">
                <a:solidFill>
                  <a:srgbClr val="002060"/>
                </a:solidFill>
                <a:latin typeface="华文细黑" pitchFamily="2" charset="-122"/>
                <a:ea typeface="华文细黑" pitchFamily="2" charset="-122"/>
              </a:rPr>
              <a:t>r. </a:t>
            </a:r>
            <a:r>
              <a:rPr lang="en-US" altLang="zh-CN" b="1" dirty="0" err="1">
                <a:solidFill>
                  <a:srgbClr val="002060"/>
                </a:solidFill>
                <a:latin typeface="华文细黑" pitchFamily="2" charset="-122"/>
                <a:ea typeface="华文细黑" pitchFamily="2" charset="-122"/>
              </a:rPr>
              <a:t>Meng</a:t>
            </a:r>
            <a:r>
              <a:rPr lang="en-US" altLang="zh-CN" b="1" dirty="0">
                <a:solidFill>
                  <a:srgbClr val="002060"/>
                </a:solidFill>
                <a:latin typeface="华文细黑" pitchFamily="2" charset="-122"/>
                <a:ea typeface="华文细黑" pitchFamily="2" charset="-122"/>
              </a:rPr>
              <a:t> </a:t>
            </a:r>
            <a:r>
              <a:rPr lang="en-US" altLang="zh-CN" b="1" dirty="0" err="1">
                <a:solidFill>
                  <a:srgbClr val="002060"/>
                </a:solidFill>
                <a:latin typeface="华文细黑" pitchFamily="2" charset="-122"/>
                <a:ea typeface="华文细黑" pitchFamily="2" charset="-122"/>
              </a:rPr>
              <a:t>Xiangfeng</a:t>
            </a:r>
            <a:endParaRPr lang="en-US" altLang="zh-CN" b="1" dirty="0">
              <a:solidFill>
                <a:srgbClr val="002060"/>
              </a:solidFill>
              <a:latin typeface="华文细黑" pitchFamily="2" charset="-122"/>
              <a:ea typeface="华文细黑" pitchFamily="2" charset="-122"/>
            </a:endParaRPr>
          </a:p>
          <a:p>
            <a:pPr>
              <a:lnSpc>
                <a:spcPct val="200000"/>
              </a:lnSpc>
            </a:pPr>
            <a:r>
              <a:rPr lang="en-US" altLang="zh-CN" b="1" dirty="0" smtClean="0">
                <a:solidFill>
                  <a:srgbClr val="002060"/>
                </a:solidFill>
                <a:latin typeface="Times New Roman" pitchFamily="18" charset="0"/>
                <a:ea typeface="华文细黑" pitchFamily="2" charset="-122"/>
                <a:cs typeface="Times New Roman" pitchFamily="18" charset="0"/>
              </a:rPr>
              <a:t>China Automotive Technology and Research Center</a:t>
            </a:r>
          </a:p>
          <a:p>
            <a:pPr>
              <a:lnSpc>
                <a:spcPct val="200000"/>
              </a:lnSpc>
            </a:pPr>
            <a:r>
              <a:rPr lang="en-US" altLang="zh-CN" b="1" dirty="0" smtClean="0">
                <a:solidFill>
                  <a:srgbClr val="002060"/>
                </a:solidFill>
                <a:latin typeface="华文细黑" pitchFamily="2" charset="-122"/>
                <a:ea typeface="华文细黑" pitchFamily="2" charset="-122"/>
              </a:rPr>
              <a:t>Sep. 16, 2015</a:t>
            </a:r>
            <a:endParaRPr lang="zh-CN" altLang="en-US" b="1" dirty="0">
              <a:solidFill>
                <a:srgbClr val="00206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15987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/>
          <p:cNvSpPr>
            <a:spLocks noChangeArrowheads="1"/>
          </p:cNvSpPr>
          <p:nvPr/>
        </p:nvSpPr>
        <p:spPr bwMode="auto">
          <a:xfrm>
            <a:off x="251520" y="1500187"/>
            <a:ext cx="1106563" cy="2599135"/>
          </a:xfrm>
          <a:prstGeom prst="cube">
            <a:avLst>
              <a:gd name="adj" fmla="val 838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eaVert" wrap="none" anchor="ctr"/>
          <a:lstStyle>
            <a:lvl1pPr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>
              <a:spcBef>
                <a:spcPct val="20000"/>
              </a:spcBef>
              <a:buClr>
                <a:schemeClr val="tx1"/>
              </a:buClr>
              <a:buSzPct val="120000"/>
            </a:pPr>
            <a:r>
              <a:rPr lang="en-US" altLang="zh-CN" sz="2400" b="1" dirty="0">
                <a:solidFill>
                  <a:srgbClr val="000099"/>
                </a:solidFill>
                <a:latin typeface="宋体" panose="02010600030101010101" pitchFamily="2" charset="-122"/>
              </a:rPr>
              <a:t>(</a:t>
            </a:r>
            <a:r>
              <a:rPr lang="en-US" altLang="zh-CN" sz="2400" b="1" dirty="0" smtClean="0">
                <a:solidFill>
                  <a:srgbClr val="000099"/>
                </a:solidFill>
                <a:latin typeface="宋体" panose="02010600030101010101" pitchFamily="2" charset="-122"/>
              </a:rPr>
              <a:t>93)EV &amp; </a:t>
            </a:r>
          </a:p>
          <a:p>
            <a:pPr algn="ctr">
              <a:spcBef>
                <a:spcPct val="20000"/>
              </a:spcBef>
              <a:buClr>
                <a:schemeClr val="tx1"/>
              </a:buClr>
              <a:buSzPct val="120000"/>
            </a:pPr>
            <a:r>
              <a:rPr lang="en-US" altLang="zh-CN" sz="2400" b="1" dirty="0" smtClean="0">
                <a:solidFill>
                  <a:srgbClr val="000099"/>
                </a:solidFill>
                <a:latin typeface="宋体" panose="02010600030101010101" pitchFamily="2" charset="-122"/>
              </a:rPr>
              <a:t>infrastructure</a:t>
            </a:r>
            <a:endParaRPr lang="en-US" altLang="zh-CN" sz="2400" b="1" dirty="0" smtClean="0">
              <a:solidFill>
                <a:srgbClr val="000099"/>
              </a:solidFill>
              <a:latin typeface="宋体" panose="02010600030101010101" pitchFamily="2" charset="-122"/>
            </a:endParaRPr>
          </a:p>
        </p:txBody>
      </p:sp>
      <p:sp>
        <p:nvSpPr>
          <p:cNvPr id="17411" name="AutoShape 3"/>
          <p:cNvSpPr>
            <a:spLocks noChangeArrowheads="1"/>
          </p:cNvSpPr>
          <p:nvPr/>
        </p:nvSpPr>
        <p:spPr bwMode="auto">
          <a:xfrm>
            <a:off x="1780358" y="1432323"/>
            <a:ext cx="3240087" cy="539353"/>
          </a:xfrm>
          <a:prstGeom prst="cube">
            <a:avLst>
              <a:gd name="adj" fmla="val 6773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ts val="2000"/>
              </a:lnSpc>
            </a:pPr>
            <a:r>
              <a:rPr lang="en-US" altLang="zh-CN" dirty="0" smtClean="0">
                <a:solidFill>
                  <a:srgbClr val="000099"/>
                </a:solidFill>
                <a:latin typeface="宋体" panose="02010600030101010101" pitchFamily="2" charset="-122"/>
              </a:rPr>
              <a:t>Whole vehicle  </a:t>
            </a:r>
          </a:p>
          <a:p>
            <a:pPr algn="ctr" eaLnBrk="1" hangingPunct="1">
              <a:lnSpc>
                <a:spcPts val="2000"/>
              </a:lnSpc>
            </a:pPr>
            <a:r>
              <a:rPr lang="en-US" altLang="zh-CN" dirty="0" smtClean="0">
                <a:solidFill>
                  <a:srgbClr val="000099"/>
                </a:solidFill>
                <a:latin typeface="宋体" panose="02010600030101010101" pitchFamily="2" charset="-122"/>
              </a:rPr>
              <a:t>Basic/ general (30)</a:t>
            </a:r>
            <a:endParaRPr lang="zh-CN" altLang="en-US" dirty="0">
              <a:solidFill>
                <a:srgbClr val="000099"/>
              </a:solidFill>
              <a:latin typeface="宋体" panose="02010600030101010101" pitchFamily="2" charset="-122"/>
            </a:endParaRPr>
          </a:p>
        </p:txBody>
      </p:sp>
      <p:sp>
        <p:nvSpPr>
          <p:cNvPr id="17412" name="Line 4"/>
          <p:cNvSpPr>
            <a:spLocks noChangeShapeType="1"/>
          </p:cNvSpPr>
          <p:nvPr/>
        </p:nvSpPr>
        <p:spPr bwMode="auto">
          <a:xfrm>
            <a:off x="1585095" y="1747837"/>
            <a:ext cx="1952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13" name="Line 6"/>
          <p:cNvSpPr>
            <a:spLocks noChangeShapeType="1"/>
          </p:cNvSpPr>
          <p:nvPr/>
        </p:nvSpPr>
        <p:spPr bwMode="auto">
          <a:xfrm>
            <a:off x="1359670" y="2783681"/>
            <a:ext cx="2254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14" name="AutoShape 7"/>
          <p:cNvSpPr>
            <a:spLocks noChangeArrowheads="1"/>
          </p:cNvSpPr>
          <p:nvPr/>
        </p:nvSpPr>
        <p:spPr bwMode="auto">
          <a:xfrm>
            <a:off x="1780357" y="2243137"/>
            <a:ext cx="3238500" cy="539354"/>
          </a:xfrm>
          <a:prstGeom prst="cube">
            <a:avLst>
              <a:gd name="adj" fmla="val 6773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Wingdings" panose="05000000000000000000" pitchFamily="2" charset="2"/>
              <a:buNone/>
            </a:pPr>
            <a:r>
              <a:rPr lang="en-US" altLang="zh-CN" dirty="0" smtClean="0">
                <a:solidFill>
                  <a:srgbClr val="000099"/>
                </a:solidFill>
                <a:latin typeface="宋体" panose="02010600030101010101" pitchFamily="2" charset="-122"/>
              </a:rPr>
              <a:t>System/components(29)</a:t>
            </a:r>
            <a:endParaRPr lang="zh-CN" altLang="zh-CN" dirty="0">
              <a:solidFill>
                <a:srgbClr val="000099"/>
              </a:solidFill>
              <a:latin typeface="宋体" panose="02010600030101010101" pitchFamily="2" charset="-122"/>
            </a:endParaRPr>
          </a:p>
        </p:txBody>
      </p:sp>
      <p:sp>
        <p:nvSpPr>
          <p:cNvPr id="17415" name="Line 8"/>
          <p:cNvSpPr>
            <a:spLocks noChangeShapeType="1"/>
          </p:cNvSpPr>
          <p:nvPr/>
        </p:nvSpPr>
        <p:spPr bwMode="auto">
          <a:xfrm>
            <a:off x="1585095" y="2533650"/>
            <a:ext cx="1952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16" name="AutoShape 9"/>
          <p:cNvSpPr>
            <a:spLocks noChangeArrowheads="1"/>
          </p:cNvSpPr>
          <p:nvPr/>
        </p:nvSpPr>
        <p:spPr bwMode="auto">
          <a:xfrm>
            <a:off x="1780357" y="2986087"/>
            <a:ext cx="3238500" cy="539354"/>
          </a:xfrm>
          <a:prstGeom prst="cube">
            <a:avLst>
              <a:gd name="adj" fmla="val 6773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dirty="0" smtClean="0">
                <a:solidFill>
                  <a:srgbClr val="000099"/>
                </a:solidFill>
                <a:latin typeface="宋体" panose="02010600030101010101" pitchFamily="2" charset="-122"/>
              </a:rPr>
              <a:t>Interface (5)</a:t>
            </a:r>
            <a:endParaRPr lang="zh-CN" altLang="en-US" dirty="0">
              <a:solidFill>
                <a:srgbClr val="000099"/>
              </a:solidFill>
              <a:latin typeface="宋体" panose="02010600030101010101" pitchFamily="2" charset="-122"/>
            </a:endParaRPr>
          </a:p>
        </p:txBody>
      </p:sp>
      <p:sp>
        <p:nvSpPr>
          <p:cNvPr id="17417" name="Line 10"/>
          <p:cNvSpPr>
            <a:spLocks noChangeShapeType="1"/>
          </p:cNvSpPr>
          <p:nvPr/>
        </p:nvSpPr>
        <p:spPr bwMode="auto">
          <a:xfrm>
            <a:off x="1585094" y="1737122"/>
            <a:ext cx="0" cy="132754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18" name="Line 11"/>
          <p:cNvSpPr>
            <a:spLocks noChangeShapeType="1"/>
          </p:cNvSpPr>
          <p:nvPr/>
        </p:nvSpPr>
        <p:spPr bwMode="auto">
          <a:xfrm>
            <a:off x="1585095" y="3273029"/>
            <a:ext cx="1952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19" name="AutoShape 12"/>
          <p:cNvSpPr>
            <a:spLocks noChangeArrowheads="1"/>
          </p:cNvSpPr>
          <p:nvPr/>
        </p:nvSpPr>
        <p:spPr bwMode="auto">
          <a:xfrm>
            <a:off x="1780357" y="3896916"/>
            <a:ext cx="3238500" cy="539353"/>
          </a:xfrm>
          <a:prstGeom prst="cube">
            <a:avLst>
              <a:gd name="adj" fmla="val 6773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dirty="0" smtClean="0">
                <a:solidFill>
                  <a:srgbClr val="000099"/>
                </a:solidFill>
                <a:latin typeface="宋体" panose="02010600030101010101" pitchFamily="2" charset="-122"/>
              </a:rPr>
              <a:t>Infrastructure (29)</a:t>
            </a:r>
            <a:endParaRPr lang="zh-CN" altLang="en-US" dirty="0">
              <a:solidFill>
                <a:srgbClr val="000099"/>
              </a:solidFill>
              <a:latin typeface="宋体" panose="02010600030101010101" pitchFamily="2" charset="-122"/>
            </a:endParaRPr>
          </a:p>
        </p:txBody>
      </p:sp>
      <p:sp>
        <p:nvSpPr>
          <p:cNvPr id="17420" name="Line 13"/>
          <p:cNvSpPr>
            <a:spLocks noChangeShapeType="1"/>
          </p:cNvSpPr>
          <p:nvPr/>
        </p:nvSpPr>
        <p:spPr bwMode="auto">
          <a:xfrm>
            <a:off x="1585095" y="4099322"/>
            <a:ext cx="1952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21" name="Line 14"/>
          <p:cNvSpPr>
            <a:spLocks noChangeShapeType="1"/>
          </p:cNvSpPr>
          <p:nvPr/>
        </p:nvSpPr>
        <p:spPr bwMode="auto">
          <a:xfrm flipH="1">
            <a:off x="1585094" y="3064669"/>
            <a:ext cx="0" cy="1067991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7422" name="AutoShape 3"/>
          <p:cNvSpPr>
            <a:spLocks noChangeArrowheads="1"/>
          </p:cNvSpPr>
          <p:nvPr/>
        </p:nvSpPr>
        <p:spPr bwMode="auto">
          <a:xfrm>
            <a:off x="5292080" y="1362075"/>
            <a:ext cx="1724025" cy="709613"/>
          </a:xfrm>
          <a:prstGeom prst="cube">
            <a:avLst>
              <a:gd name="adj" fmla="val 6773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CN" sz="1800" dirty="0" smtClean="0">
                <a:solidFill>
                  <a:srgbClr val="000099"/>
                </a:solidFill>
                <a:latin typeface="宋体" panose="02010600030101010101" pitchFamily="2" charset="-122"/>
              </a:rPr>
              <a:t>BEV,HEV</a:t>
            </a:r>
            <a:r>
              <a:rPr lang="en-US" altLang="zh-CN" sz="1800" dirty="0" smtClean="0">
                <a:solidFill>
                  <a:srgbClr val="000099"/>
                </a:solidFill>
                <a:latin typeface="宋体" panose="02010600030101010101" pitchFamily="2" charset="-122"/>
              </a:rPr>
              <a:t>/PHEV,</a:t>
            </a:r>
            <a:r>
              <a:rPr lang="en-US" altLang="zh-CN" sz="1800" dirty="0" smtClean="0">
                <a:solidFill>
                  <a:srgbClr val="000099"/>
                </a:solidFill>
                <a:latin typeface="宋体" panose="02010600030101010101" pitchFamily="2" charset="-122"/>
              </a:rPr>
              <a:t>FCV</a:t>
            </a:r>
            <a:endParaRPr lang="zh-CN" altLang="en-US" sz="1800" dirty="0">
              <a:solidFill>
                <a:srgbClr val="000099"/>
              </a:solidFill>
              <a:latin typeface="宋体" panose="02010600030101010101" pitchFamily="2" charset="-122"/>
            </a:endParaRPr>
          </a:p>
        </p:txBody>
      </p:sp>
      <p:sp>
        <p:nvSpPr>
          <p:cNvPr id="17424" name="AutoShape 3"/>
          <p:cNvSpPr>
            <a:spLocks noChangeArrowheads="1"/>
          </p:cNvSpPr>
          <p:nvPr/>
        </p:nvSpPr>
        <p:spPr bwMode="auto">
          <a:xfrm>
            <a:off x="5292080" y="2108597"/>
            <a:ext cx="1724025" cy="708422"/>
          </a:xfrm>
          <a:prstGeom prst="cube">
            <a:avLst>
              <a:gd name="adj" fmla="val 6773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1800" dirty="0">
                <a:solidFill>
                  <a:srgbClr val="000099"/>
                </a:solidFill>
                <a:latin typeface="宋体" panose="02010600030101010101" pitchFamily="2" charset="-122"/>
              </a:rPr>
              <a:t>E-motors, </a:t>
            </a:r>
            <a:r>
              <a:rPr lang="en-US" altLang="zh-CN" sz="1800" dirty="0">
                <a:solidFill>
                  <a:srgbClr val="000099"/>
                </a:solidFill>
                <a:latin typeface="宋体" panose="02010600030101010101" pitchFamily="2" charset="-122"/>
              </a:rPr>
              <a:t> </a:t>
            </a:r>
            <a:endParaRPr lang="en-US" altLang="zh-CN" sz="1800" dirty="0" smtClean="0">
              <a:solidFill>
                <a:srgbClr val="000099"/>
              </a:solidFill>
              <a:latin typeface="宋体" panose="02010600030101010101" pitchFamily="2" charset="-122"/>
            </a:endParaRPr>
          </a:p>
          <a:p>
            <a:r>
              <a:rPr lang="en-US" altLang="zh-CN" sz="1800" dirty="0" smtClean="0">
                <a:solidFill>
                  <a:srgbClr val="000099"/>
                </a:solidFill>
                <a:latin typeface="宋体" panose="02010600030101010101" pitchFamily="2" charset="-122"/>
              </a:rPr>
              <a:t>electronically </a:t>
            </a:r>
            <a:r>
              <a:rPr lang="en-US" altLang="zh-CN" sz="1800" dirty="0">
                <a:solidFill>
                  <a:srgbClr val="000099"/>
                </a:solidFill>
                <a:latin typeface="宋体" panose="02010600030101010101" pitchFamily="2" charset="-122"/>
              </a:rPr>
              <a:t>control </a:t>
            </a:r>
            <a:r>
              <a:rPr lang="en-US" altLang="zh-CN" sz="1800" dirty="0" smtClean="0">
                <a:solidFill>
                  <a:srgbClr val="000099"/>
                </a:solidFill>
                <a:latin typeface="宋体" panose="02010600030101010101" pitchFamily="2" charset="-122"/>
              </a:rPr>
              <a:t>unit</a:t>
            </a:r>
            <a:r>
              <a:rPr lang="zh-CN" altLang="en-US" sz="1800" dirty="0" smtClean="0">
                <a:solidFill>
                  <a:srgbClr val="000099"/>
                </a:solidFill>
                <a:latin typeface="宋体" panose="02010600030101010101" pitchFamily="2" charset="-122"/>
              </a:rPr>
              <a:t> </a:t>
            </a:r>
            <a:endParaRPr lang="en-US" altLang="zh-CN" sz="1800" dirty="0">
              <a:solidFill>
                <a:srgbClr val="000099"/>
              </a:solidFill>
              <a:latin typeface="宋体" panose="02010600030101010101" pitchFamily="2" charset="-122"/>
            </a:endParaRPr>
          </a:p>
        </p:txBody>
      </p:sp>
      <p:sp>
        <p:nvSpPr>
          <p:cNvPr id="17426" name="AutoShape 3"/>
          <p:cNvSpPr>
            <a:spLocks noChangeArrowheads="1"/>
          </p:cNvSpPr>
          <p:nvPr/>
        </p:nvSpPr>
        <p:spPr bwMode="auto">
          <a:xfrm>
            <a:off x="5292080" y="2881313"/>
            <a:ext cx="1724025" cy="708422"/>
          </a:xfrm>
          <a:prstGeom prst="cube">
            <a:avLst>
              <a:gd name="adj" fmla="val 6773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CN" sz="1800" dirty="0">
                <a:solidFill>
                  <a:srgbClr val="000099"/>
                </a:solidFill>
                <a:latin typeface="宋体" panose="02010600030101010101" pitchFamily="2" charset="-122"/>
              </a:rPr>
              <a:t>Charging coupler, </a:t>
            </a:r>
            <a:r>
              <a:rPr lang="en-US" altLang="zh-CN" sz="1800" dirty="0" smtClean="0">
                <a:solidFill>
                  <a:srgbClr val="000099"/>
                </a:solidFill>
                <a:latin typeface="宋体" panose="02010600030101010101" pitchFamily="2" charset="-122"/>
              </a:rPr>
              <a:t>communication</a:t>
            </a:r>
            <a:r>
              <a:rPr lang="en-US" altLang="zh-CN" sz="1800" dirty="0">
                <a:solidFill>
                  <a:srgbClr val="000099"/>
                </a:solidFill>
                <a:latin typeface="宋体" panose="02010600030101010101" pitchFamily="2" charset="-122"/>
              </a:rPr>
              <a:t>, </a:t>
            </a:r>
            <a:endParaRPr lang="en-US" altLang="zh-CN" sz="1800" dirty="0">
              <a:solidFill>
                <a:srgbClr val="000099"/>
              </a:solidFill>
              <a:latin typeface="宋体" panose="02010600030101010101" pitchFamily="2" charset="-122"/>
            </a:endParaRPr>
          </a:p>
          <a:p>
            <a:r>
              <a:rPr lang="en-US" altLang="zh-CN" sz="1800" dirty="0" smtClean="0">
                <a:solidFill>
                  <a:srgbClr val="000099"/>
                </a:solidFill>
                <a:latin typeface="宋体" panose="02010600030101010101" pitchFamily="2" charset="-122"/>
              </a:rPr>
              <a:t>Refueling </a:t>
            </a:r>
            <a:r>
              <a:rPr lang="en-US" altLang="zh-CN" sz="1800" dirty="0">
                <a:solidFill>
                  <a:srgbClr val="000099"/>
                </a:solidFill>
                <a:latin typeface="宋体" panose="02010600030101010101" pitchFamily="2" charset="-122"/>
              </a:rPr>
              <a:t>receptacle for FCV</a:t>
            </a:r>
            <a:endParaRPr lang="zh-CN" altLang="en-US" sz="1800" dirty="0">
              <a:solidFill>
                <a:srgbClr val="000099"/>
              </a:solidFill>
              <a:latin typeface="宋体" panose="02010600030101010101" pitchFamily="2" charset="-122"/>
            </a:endParaRPr>
          </a:p>
        </p:txBody>
      </p:sp>
      <p:sp>
        <p:nvSpPr>
          <p:cNvPr id="17428" name="AutoShape 3"/>
          <p:cNvSpPr>
            <a:spLocks noChangeArrowheads="1"/>
          </p:cNvSpPr>
          <p:nvPr/>
        </p:nvSpPr>
        <p:spPr bwMode="auto">
          <a:xfrm>
            <a:off x="5368255" y="3795713"/>
            <a:ext cx="1724025" cy="708422"/>
          </a:xfrm>
          <a:prstGeom prst="cube">
            <a:avLst>
              <a:gd name="adj" fmla="val 6773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CN" sz="1800" dirty="0" smtClean="0">
                <a:solidFill>
                  <a:srgbClr val="000099"/>
                </a:solidFill>
                <a:latin typeface="宋体" panose="02010600030101010101" pitchFamily="2" charset="-122"/>
              </a:rPr>
              <a:t>Charging station</a:t>
            </a:r>
            <a:r>
              <a:rPr lang="en-US" altLang="zh-CN" sz="1800" dirty="0" smtClean="0">
                <a:solidFill>
                  <a:srgbClr val="000099"/>
                </a:solidFill>
                <a:latin typeface="宋体" panose="02010600030101010101" pitchFamily="2" charset="-122"/>
              </a:rPr>
              <a:t>/point/monitor </a:t>
            </a:r>
            <a:endParaRPr lang="zh-CN" altLang="en-US" sz="1800" dirty="0">
              <a:solidFill>
                <a:srgbClr val="000099"/>
              </a:solidFill>
              <a:latin typeface="宋体" panose="02010600030101010101" pitchFamily="2" charset="-122"/>
            </a:endParaRPr>
          </a:p>
          <a:p>
            <a:pPr eaLnBrk="1" hangingPunct="1">
              <a:buFont typeface="Wingdings" panose="05000000000000000000" pitchFamily="2" charset="2"/>
              <a:buNone/>
            </a:pPr>
            <a:r>
              <a:rPr lang="en-US" altLang="zh-CN" sz="1800" dirty="0" smtClean="0">
                <a:solidFill>
                  <a:srgbClr val="000099"/>
                </a:solidFill>
                <a:latin typeface="宋体" panose="02010600030101010101" pitchFamily="2" charset="-122"/>
              </a:rPr>
              <a:t>System/metering and billing</a:t>
            </a:r>
            <a:endParaRPr lang="zh-CN" altLang="en-US" sz="1800" dirty="0">
              <a:solidFill>
                <a:srgbClr val="000099"/>
              </a:solidFill>
              <a:latin typeface="宋体" panose="02010600030101010101" pitchFamily="2" charset="-122"/>
            </a:endParaRPr>
          </a:p>
        </p:txBody>
      </p:sp>
      <p:sp>
        <p:nvSpPr>
          <p:cNvPr id="17430" name="Rectangle 2"/>
          <p:cNvSpPr txBox="1">
            <a:spLocks noChangeArrowheads="1"/>
          </p:cNvSpPr>
          <p:nvPr/>
        </p:nvSpPr>
        <p:spPr bwMode="auto">
          <a:xfrm>
            <a:off x="577850" y="246460"/>
            <a:ext cx="8001000" cy="594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1pPr>
            <a:lvl2pPr marL="742950" indent="-28575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2pPr>
            <a:lvl3pPr marL="1143000" indent="-22860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3pPr>
            <a:lvl4pPr marL="1600200" indent="-22860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4pPr>
            <a:lvl5pPr marL="2057400" indent="-228600"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anose="020B060403050404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4000" dirty="0" smtClean="0">
                <a:solidFill>
                  <a:srgbClr val="003399"/>
                </a:solidFill>
                <a:latin typeface="Times New Roman" pitchFamily="18" charset="0"/>
                <a:ea typeface="微软雅黑" panose="020B0503020204020204" pitchFamily="34" charset="-122"/>
                <a:cs typeface="Times New Roman" pitchFamily="18" charset="0"/>
              </a:rPr>
              <a:t>EV standard system in China</a:t>
            </a:r>
            <a:endParaRPr lang="zh-CN" altLang="zh-CN" sz="4000" dirty="0">
              <a:solidFill>
                <a:srgbClr val="003399"/>
              </a:solidFill>
              <a:latin typeface="Times New Roman" pitchFamily="18" charset="0"/>
              <a:ea typeface="微软雅黑" panose="020B0503020204020204" pitchFamily="34" charset="-122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1291522"/>
      </p:ext>
    </p:extLst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7951" y="249492"/>
            <a:ext cx="8352482" cy="578882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800" dirty="0" smtClean="0">
                <a:solidFill>
                  <a:srgbClr val="0000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EV standards published in 2015</a:t>
            </a: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6880541"/>
              </p:ext>
            </p:extLst>
          </p:nvPr>
        </p:nvGraphicFramePr>
        <p:xfrm>
          <a:off x="395536" y="1491630"/>
          <a:ext cx="8136904" cy="432048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8136904"/>
              </a:tblGrid>
              <a:tr h="432048"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CN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New</a:t>
                      </a:r>
                      <a:r>
                        <a:rPr lang="en-US" altLang="zh-CN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version of </a:t>
                      </a:r>
                      <a:r>
                        <a:rPr lang="en-US" altLang="zh-CN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GB/T 18384                  </a:t>
                      </a:r>
                      <a:r>
                        <a:rPr lang="en-US" altLang="zh-CN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 Unicode MS" pitchFamily="34" charset="-122"/>
                          <a:cs typeface="Times New Roman" pitchFamily="18" charset="0"/>
                        </a:rPr>
                        <a:t>Correspond to ISO 6469.1,.2,.3</a:t>
                      </a:r>
                      <a:endParaRPr lang="en-US" altLang="zh-CN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Arial Unicode MS" pitchFamily="34" charset="-122"/>
                        <a:cs typeface="Times New Roman" pitchFamily="18" charset="0"/>
                      </a:endParaRPr>
                    </a:p>
                  </a:txBody>
                  <a:tcPr marL="9526" marR="9526" marT="7144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矩形 6"/>
          <p:cNvSpPr/>
          <p:nvPr/>
        </p:nvSpPr>
        <p:spPr>
          <a:xfrm>
            <a:off x="107504" y="987574"/>
            <a:ext cx="8424936" cy="46166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eaLnBrk="1" fontAlgn="t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Safety Requirement of the whole Vehicle  </a:t>
            </a:r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9683969"/>
              </p:ext>
            </p:extLst>
          </p:nvPr>
        </p:nvGraphicFramePr>
        <p:xfrm>
          <a:off x="467544" y="2878865"/>
          <a:ext cx="8064896" cy="393802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8064896"/>
              </a:tblGrid>
              <a:tr h="393802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Post crash requirement                            </a:t>
                      </a:r>
                      <a:r>
                        <a:rPr lang="en-US" altLang="zh-CN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 Unicode MS" pitchFamily="34" charset="-122"/>
                          <a:cs typeface="Times New Roman" pitchFamily="18" charset="0"/>
                        </a:rPr>
                        <a:t>Correspond to ISO 6469.4</a:t>
                      </a:r>
                    </a:p>
                  </a:txBody>
                  <a:tcPr marL="9526" marR="9526" marT="7144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9074146"/>
              </p:ext>
            </p:extLst>
          </p:nvPr>
        </p:nvGraphicFramePr>
        <p:xfrm>
          <a:off x="683568" y="1923678"/>
          <a:ext cx="8136904" cy="9582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798922"/>
                <a:gridCol w="6337982"/>
              </a:tblGrid>
              <a:tr h="347176">
                <a:tc>
                  <a:txBody>
                    <a:bodyPr/>
                    <a:lstStyle/>
                    <a:p>
                      <a:pPr algn="just" fontAlgn="t"/>
                      <a:r>
                        <a:rPr lang="en-US" sz="160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GB/T 18384.1—2015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6" marR="9526" marT="7144" marB="0"/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n-US" altLang="zh-CN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Electrically propelled road vehicles—Safety specifications—Part 1: RESS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6" marR="9526" marT="7144" marB="0"/>
                </a:tc>
              </a:tr>
              <a:tr h="360040">
                <a:tc>
                  <a:txBody>
                    <a:bodyPr/>
                    <a:lstStyle/>
                    <a:p>
                      <a:pPr algn="just" fontAlgn="t"/>
                      <a:r>
                        <a:rPr lang="en-US" sz="160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GB/T 18384.2—2015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6" marR="9526" marT="7144" marB="0"/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n-US" altLang="zh-CN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Part 2:Vehicle operational safety means and protection against failures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6" marR="9526" marT="7144" marB="0"/>
                </a:tc>
              </a:tr>
              <a:tr h="243036">
                <a:tc>
                  <a:txBody>
                    <a:bodyPr/>
                    <a:lstStyle/>
                    <a:p>
                      <a:pPr algn="just" fontAlgn="t"/>
                      <a:r>
                        <a:rPr lang="en-US" sz="160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GB/T 18384.3—2015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6" marR="9526" marT="7144" marB="0"/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n-US" altLang="zh-CN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Part 3:</a:t>
                      </a:r>
                      <a:r>
                        <a:rPr lang="en-US" altLang="zh-CN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Protection of persons against electric hazards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6" marR="9526" marT="7144" marB="0"/>
                </a:tc>
              </a:tr>
            </a:tbl>
          </a:graphicData>
        </a:graphic>
      </p:graphicFrame>
      <p:graphicFrame>
        <p:nvGraphicFramePr>
          <p:cNvPr id="10" name="表格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3322578"/>
              </p:ext>
            </p:extLst>
          </p:nvPr>
        </p:nvGraphicFramePr>
        <p:xfrm>
          <a:off x="683568" y="3291830"/>
          <a:ext cx="8056065" cy="395499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781050"/>
                <a:gridCol w="6275015"/>
              </a:tblGrid>
              <a:tr h="3954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GB/T 31498-2015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6" marR="9526" marT="7144" marB="0" anchor="ctr"/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n-US" altLang="zh-CN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The safety requirement of electric vehicle post crash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6" marR="9526" marT="7144" marB="0" anchor="ctr"/>
                </a:tc>
              </a:tr>
            </a:tbl>
          </a:graphicData>
        </a:graphic>
      </p:graphicFrame>
      <p:graphicFrame>
        <p:nvGraphicFramePr>
          <p:cNvPr id="11" name="表格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2919989"/>
              </p:ext>
            </p:extLst>
          </p:nvPr>
        </p:nvGraphicFramePr>
        <p:xfrm>
          <a:off x="453211" y="4212138"/>
          <a:ext cx="8079229" cy="3950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8079229"/>
              </a:tblGrid>
              <a:tr h="395000"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CN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New</a:t>
                      </a:r>
                      <a:r>
                        <a:rPr lang="en-US" altLang="zh-CN" sz="20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version of </a:t>
                      </a:r>
                      <a:r>
                        <a:rPr lang="en-US" altLang="zh-CN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GB/T 19754</a:t>
                      </a:r>
                      <a:endParaRPr lang="en-US" altLang="zh-CN" sz="2000" b="0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Arial Unicode MS" pitchFamily="34" charset="-122"/>
                        <a:cs typeface="Times New Roman" pitchFamily="18" charset="0"/>
                      </a:endParaRPr>
                    </a:p>
                  </a:txBody>
                  <a:tcPr marL="9526" marR="9526" marT="7144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矩形 11"/>
          <p:cNvSpPr/>
          <p:nvPr/>
        </p:nvSpPr>
        <p:spPr>
          <a:xfrm>
            <a:off x="107504" y="3651870"/>
            <a:ext cx="8410604" cy="46166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fontAlgn="t"/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Energy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consumption </a:t>
            </a: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of </a:t>
            </a:r>
            <a:r>
              <a:rPr lang="en-US" altLang="zh-CN" sz="2400" dirty="0">
                <a:solidFill>
                  <a:srgbClr val="000000"/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the whole Vehicle  </a:t>
            </a:r>
          </a:p>
        </p:txBody>
      </p:sp>
      <p:graphicFrame>
        <p:nvGraphicFramePr>
          <p:cNvPr id="13" name="表格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0999734"/>
              </p:ext>
            </p:extLst>
          </p:nvPr>
        </p:nvGraphicFramePr>
        <p:xfrm>
          <a:off x="741243" y="4656151"/>
          <a:ext cx="8079229" cy="46818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786171"/>
                <a:gridCol w="6293058"/>
              </a:tblGrid>
              <a:tr h="468185">
                <a:tc>
                  <a:txBody>
                    <a:bodyPr/>
                    <a:lstStyle/>
                    <a:p>
                      <a:pPr algn="just" fontAlgn="t"/>
                      <a:r>
                        <a:rPr lang="en-US" sz="160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GB/T </a:t>
                      </a:r>
                      <a:r>
                        <a:rPr lang="en-US" sz="160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19754—2015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6" marR="9526" marT="7144" marB="0"/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n-US" altLang="zh-CN" sz="160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Test methods for energy consumption of heavy-duty HEVs</a:t>
                      </a:r>
                      <a:endParaRPr lang="en-US" altLang="zh-CN" sz="160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9526" marR="9526" marT="7144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3312370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7951" y="249492"/>
            <a:ext cx="8352482" cy="578882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800" dirty="0" smtClean="0">
                <a:solidFill>
                  <a:srgbClr val="0000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RESS standards published in 2015</a:t>
            </a: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6175290"/>
              </p:ext>
            </p:extLst>
          </p:nvPr>
        </p:nvGraphicFramePr>
        <p:xfrm>
          <a:off x="467544" y="2499742"/>
          <a:ext cx="8136904" cy="432048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8136904"/>
              </a:tblGrid>
              <a:tr h="432048"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CN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Arial Unicode MS" pitchFamily="34" charset="-122"/>
                          <a:cs typeface="Times New Roman" pitchFamily="18" charset="0"/>
                        </a:rPr>
                        <a:t>Safety</a:t>
                      </a:r>
                    </a:p>
                  </a:txBody>
                  <a:tcPr marL="9526" marR="9526" marT="714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矩形 6"/>
          <p:cNvSpPr/>
          <p:nvPr/>
        </p:nvSpPr>
        <p:spPr>
          <a:xfrm>
            <a:off x="119985" y="987574"/>
            <a:ext cx="8424936" cy="46166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eaLnBrk="1" fontAlgn="t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Cell &amp; module level                         </a:t>
            </a:r>
            <a:endParaRPr lang="en-US" altLang="zh-CN" sz="2400" dirty="0">
              <a:solidFill>
                <a:srgbClr val="000000"/>
              </a:solidFill>
              <a:latin typeface="Times New Roman" pitchFamily="18" charset="0"/>
              <a:ea typeface="微软雅黑"/>
              <a:cs typeface="Times New Roman" pitchFamily="18" charset="0"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9731346"/>
              </p:ext>
            </p:extLst>
          </p:nvPr>
        </p:nvGraphicFramePr>
        <p:xfrm>
          <a:off x="467544" y="3464161"/>
          <a:ext cx="8064896" cy="393802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8064896"/>
              </a:tblGrid>
              <a:tr h="393802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 Unicode MS" pitchFamily="34" charset="-122"/>
                          <a:cs typeface="Times New Roman" pitchFamily="18" charset="0"/>
                        </a:rPr>
                        <a:t>Electric</a:t>
                      </a:r>
                      <a:r>
                        <a:rPr lang="en-US" altLang="zh-CN" sz="20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 Unicode MS" pitchFamily="34" charset="-122"/>
                          <a:cs typeface="Times New Roman" pitchFamily="18" charset="0"/>
                        </a:rPr>
                        <a:t> performance</a:t>
                      </a:r>
                      <a:endParaRPr lang="en-US" altLang="zh-CN" sz="2000" b="0" i="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Arial Unicode MS" pitchFamily="34" charset="-122"/>
                        <a:cs typeface="Times New Roman" pitchFamily="18" charset="0"/>
                      </a:endParaRPr>
                    </a:p>
                  </a:txBody>
                  <a:tcPr marL="9526" marR="9526" marT="714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1894300"/>
              </p:ext>
            </p:extLst>
          </p:nvPr>
        </p:nvGraphicFramePr>
        <p:xfrm>
          <a:off x="755576" y="2931790"/>
          <a:ext cx="8136904" cy="347176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798922"/>
                <a:gridCol w="6337982"/>
              </a:tblGrid>
              <a:tr h="347176">
                <a:tc>
                  <a:txBody>
                    <a:bodyPr/>
                    <a:lstStyle/>
                    <a:p>
                      <a:pPr algn="just" fontAlgn="t"/>
                      <a:r>
                        <a:rPr lang="en-US" sz="160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GB/T </a:t>
                      </a:r>
                      <a:r>
                        <a:rPr lang="en-US" sz="160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31485—2015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6" marR="9526" marT="7144" marB="0"/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n-US" altLang="zh-CN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Safety requirement and test method  for traction battery of electric</a:t>
                      </a:r>
                      <a:r>
                        <a:rPr lang="en-US" altLang="zh-CN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vehicles</a:t>
                      </a:r>
                      <a:r>
                        <a:rPr lang="en-US" altLang="zh-CN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altLang="zh-CN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6" marR="9526" marT="7144" marB="0"/>
                </a:tc>
              </a:tr>
            </a:tbl>
          </a:graphicData>
        </a:graphic>
      </p:graphicFrame>
      <p:graphicFrame>
        <p:nvGraphicFramePr>
          <p:cNvPr id="10" name="表格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7946745"/>
              </p:ext>
            </p:extLst>
          </p:nvPr>
        </p:nvGraphicFramePr>
        <p:xfrm>
          <a:off x="683569" y="3877126"/>
          <a:ext cx="7848872" cy="494824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735243"/>
                <a:gridCol w="6113629"/>
              </a:tblGrid>
              <a:tr h="3954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GB/T </a:t>
                      </a:r>
                      <a:r>
                        <a:rPr lang="en-US" sz="160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31486-2015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6" marR="9526" marT="7144" marB="0" anchor="ctr"/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n-US" altLang="zh-CN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Electric performance requirements and test methods for traction battery for electric</a:t>
                      </a:r>
                      <a:r>
                        <a:rPr lang="en-US" altLang="zh-CN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vehicles</a:t>
                      </a:r>
                      <a:r>
                        <a:rPr lang="en-US" altLang="zh-CN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6" marR="9526" marT="7144" marB="0" anchor="ctr"/>
                </a:tc>
              </a:tr>
            </a:tbl>
          </a:graphicData>
        </a:graphic>
      </p:graphicFrame>
      <p:graphicFrame>
        <p:nvGraphicFramePr>
          <p:cNvPr id="14" name="表格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1443162"/>
              </p:ext>
            </p:extLst>
          </p:nvPr>
        </p:nvGraphicFramePr>
        <p:xfrm>
          <a:off x="467543" y="1582721"/>
          <a:ext cx="8064896" cy="393802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8064896"/>
              </a:tblGrid>
              <a:tr h="393802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 Unicode MS" pitchFamily="34" charset="-122"/>
                          <a:cs typeface="Times New Roman" pitchFamily="18" charset="0"/>
                        </a:rPr>
                        <a:t>Cycle life</a:t>
                      </a:r>
                    </a:p>
                  </a:txBody>
                  <a:tcPr marL="9526" marR="9526" marT="714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表格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38518"/>
              </p:ext>
            </p:extLst>
          </p:nvPr>
        </p:nvGraphicFramePr>
        <p:xfrm>
          <a:off x="683568" y="1995686"/>
          <a:ext cx="7848872" cy="494824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735243"/>
                <a:gridCol w="6113629"/>
              </a:tblGrid>
              <a:tr h="3954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GB/T </a:t>
                      </a:r>
                      <a:r>
                        <a:rPr lang="en-US" sz="160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31484-2015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6" marR="9526" marT="7144" marB="0" anchor="ctr"/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n-US" altLang="zh-CN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Cycle</a:t>
                      </a:r>
                      <a:r>
                        <a:rPr lang="en-US" altLang="zh-CN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life </a:t>
                      </a:r>
                      <a:r>
                        <a:rPr lang="en-US" altLang="zh-CN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requirements and test methods for traction battery for electric</a:t>
                      </a:r>
                      <a:r>
                        <a:rPr lang="en-US" altLang="zh-CN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vehicles</a:t>
                      </a:r>
                      <a:r>
                        <a:rPr lang="en-US" altLang="zh-CN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6" marR="9526" marT="7144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3476436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7951" y="249492"/>
            <a:ext cx="8352482" cy="578882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800" dirty="0" smtClean="0">
                <a:solidFill>
                  <a:srgbClr val="000000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RESS standards published in 2015</a:t>
            </a: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5127425"/>
              </p:ext>
            </p:extLst>
          </p:nvPr>
        </p:nvGraphicFramePr>
        <p:xfrm>
          <a:off x="467544" y="2499742"/>
          <a:ext cx="8136904" cy="432048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8136904"/>
              </a:tblGrid>
              <a:tr h="432048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 Unicode MS" pitchFamily="34" charset="-122"/>
                          <a:cs typeface="Times New Roman" pitchFamily="18" charset="0"/>
                        </a:rPr>
                        <a:t>Electric</a:t>
                      </a:r>
                      <a:r>
                        <a:rPr lang="en-US" altLang="zh-CN" sz="20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 Unicode MS" pitchFamily="34" charset="-122"/>
                          <a:cs typeface="Times New Roman" pitchFamily="18" charset="0"/>
                        </a:rPr>
                        <a:t> performance for high energy</a:t>
                      </a:r>
                      <a:endParaRPr lang="en-US" altLang="zh-CN" sz="2000" b="0" i="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Arial Unicode MS" pitchFamily="34" charset="-122"/>
                        <a:cs typeface="Times New Roman" pitchFamily="18" charset="0"/>
                      </a:endParaRPr>
                    </a:p>
                  </a:txBody>
                  <a:tcPr marL="9526" marR="9526" marT="714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矩形 6"/>
          <p:cNvSpPr/>
          <p:nvPr/>
        </p:nvSpPr>
        <p:spPr>
          <a:xfrm>
            <a:off x="119985" y="987574"/>
            <a:ext cx="8424936" cy="461665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1"/>
            </a:solidFill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fontAlgn="t"/>
            <a:r>
              <a:rPr lang="en-US" altLang="zh-CN" sz="2400" dirty="0" smtClean="0">
                <a:solidFill>
                  <a:srgbClr val="000000"/>
                </a:solidFill>
                <a:latin typeface="Times New Roman" pitchFamily="18" charset="0"/>
                <a:ea typeface="微软雅黑"/>
                <a:cs typeface="Times New Roman" pitchFamily="18" charset="0"/>
              </a:rPr>
              <a:t>Pack &amp; System level                         </a:t>
            </a:r>
            <a:r>
              <a:rPr lang="en-US" altLang="zh-CN" sz="2400" dirty="0" smtClean="0">
                <a:solidFill>
                  <a:schemeClr val="tx1"/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Correspond </a:t>
            </a:r>
            <a:r>
              <a:rPr lang="en-US" altLang="zh-CN" sz="2400" dirty="0">
                <a:solidFill>
                  <a:schemeClr val="tx1"/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to </a:t>
            </a:r>
            <a:r>
              <a:rPr lang="en-US" altLang="zh-CN" sz="2400" dirty="0" smtClean="0">
                <a:solidFill>
                  <a:schemeClr val="tx1"/>
                </a:solidFill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ISO 12405</a:t>
            </a:r>
            <a:endParaRPr lang="en-US" altLang="zh-CN" sz="2400" dirty="0">
              <a:solidFill>
                <a:srgbClr val="000000"/>
              </a:solidFill>
              <a:latin typeface="Times New Roman" pitchFamily="18" charset="0"/>
              <a:ea typeface="微软雅黑"/>
              <a:cs typeface="Times New Roman" pitchFamily="18" charset="0"/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24790533"/>
              </p:ext>
            </p:extLst>
          </p:nvPr>
        </p:nvGraphicFramePr>
        <p:xfrm>
          <a:off x="467544" y="3464161"/>
          <a:ext cx="8064896" cy="393802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8064896"/>
              </a:tblGrid>
              <a:tr h="393802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 Unicode MS" pitchFamily="34" charset="-122"/>
                          <a:cs typeface="Times New Roman" pitchFamily="18" charset="0"/>
                        </a:rPr>
                        <a:t>Safety requirements</a:t>
                      </a:r>
                    </a:p>
                  </a:txBody>
                  <a:tcPr marL="9526" marR="9526" marT="714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2452534"/>
              </p:ext>
            </p:extLst>
          </p:nvPr>
        </p:nvGraphicFramePr>
        <p:xfrm>
          <a:off x="755576" y="2931790"/>
          <a:ext cx="7789345" cy="494824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722083"/>
                <a:gridCol w="6067262"/>
              </a:tblGrid>
              <a:tr h="347176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GB/T </a:t>
                      </a:r>
                      <a:r>
                        <a:rPr lang="en-US" sz="160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31467.2-2015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6" marR="9526" marT="7144" marB="0" anchor="ctr"/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n-US" altLang="zh-CN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Lithium-ion battery pack  and system</a:t>
                      </a:r>
                      <a:r>
                        <a:rPr lang="en-US" altLang="zh-CN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for electric </a:t>
                      </a:r>
                      <a:r>
                        <a:rPr lang="en-US" altLang="zh-CN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vehicles-part2: </a:t>
                      </a:r>
                      <a:r>
                        <a:rPr lang="en-US" altLang="zh-CN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Test specification for high </a:t>
                      </a:r>
                      <a:r>
                        <a:rPr lang="en-US" altLang="zh-CN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energy </a:t>
                      </a:r>
                      <a:r>
                        <a:rPr lang="en-US" altLang="zh-CN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application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6" marR="9526" marT="7144" marB="0" anchor="ctr"/>
                </a:tc>
              </a:tr>
            </a:tbl>
          </a:graphicData>
        </a:graphic>
      </p:graphicFrame>
      <p:graphicFrame>
        <p:nvGraphicFramePr>
          <p:cNvPr id="10" name="表格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9032617"/>
              </p:ext>
            </p:extLst>
          </p:nvPr>
        </p:nvGraphicFramePr>
        <p:xfrm>
          <a:off x="683569" y="3877126"/>
          <a:ext cx="7848872" cy="494824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735243"/>
                <a:gridCol w="6113629"/>
              </a:tblGrid>
              <a:tr h="3954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GB/T </a:t>
                      </a:r>
                      <a:r>
                        <a:rPr lang="en-US" sz="160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31467.3-2015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6" marR="9526" marT="7144" marB="0" anchor="ctr"/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n-US" altLang="zh-CN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Lithium-ion battery pack  and system</a:t>
                      </a:r>
                      <a:r>
                        <a:rPr lang="en-US" altLang="zh-CN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for electric </a:t>
                      </a:r>
                      <a:r>
                        <a:rPr lang="en-US" altLang="zh-CN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vehicles-part3: safety requirements and test methods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6" marR="9526" marT="7144" marB="0" anchor="ctr"/>
                </a:tc>
              </a:tr>
            </a:tbl>
          </a:graphicData>
        </a:graphic>
      </p:graphicFrame>
      <p:graphicFrame>
        <p:nvGraphicFramePr>
          <p:cNvPr id="14" name="表格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5500875"/>
              </p:ext>
            </p:extLst>
          </p:nvPr>
        </p:nvGraphicFramePr>
        <p:xfrm>
          <a:off x="467543" y="1582721"/>
          <a:ext cx="8064896" cy="393802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8064896"/>
              </a:tblGrid>
              <a:tr h="393802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 Unicode MS" pitchFamily="34" charset="-122"/>
                          <a:cs typeface="Times New Roman" pitchFamily="18" charset="0"/>
                        </a:rPr>
                        <a:t>Electric</a:t>
                      </a:r>
                      <a:r>
                        <a:rPr lang="en-US" altLang="zh-CN" sz="20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Arial Unicode MS" pitchFamily="34" charset="-122"/>
                          <a:cs typeface="Times New Roman" pitchFamily="18" charset="0"/>
                        </a:rPr>
                        <a:t> performance for high power</a:t>
                      </a:r>
                      <a:endParaRPr lang="en-US" altLang="zh-CN" sz="2000" b="0" i="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Arial Unicode MS" pitchFamily="34" charset="-122"/>
                        <a:cs typeface="Times New Roman" pitchFamily="18" charset="0"/>
                      </a:endParaRPr>
                    </a:p>
                  </a:txBody>
                  <a:tcPr marL="9526" marR="9526" marT="7144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表格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0985101"/>
              </p:ext>
            </p:extLst>
          </p:nvPr>
        </p:nvGraphicFramePr>
        <p:xfrm>
          <a:off x="683568" y="1995686"/>
          <a:ext cx="7848872" cy="890323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735243"/>
                <a:gridCol w="6113629"/>
              </a:tblGrid>
              <a:tr h="3954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GB/T </a:t>
                      </a:r>
                      <a:r>
                        <a:rPr lang="en-US" sz="160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31467.1-2015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6" marR="9526" marT="7144" marB="0" anchor="ctr"/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en-US" altLang="zh-CN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Lithium-ion battery pack  and system</a:t>
                      </a:r>
                      <a:r>
                        <a:rPr lang="en-US" altLang="zh-CN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for electric vehicles-part1: Test specification for high power application</a:t>
                      </a:r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6" marR="9526" marT="7144" marB="0" anchor="ctr"/>
                </a:tc>
              </a:tr>
              <a:tr h="395499">
                <a:tc>
                  <a:txBody>
                    <a:bodyPr/>
                    <a:lstStyle/>
                    <a:p>
                      <a:pPr algn="l" fontAlgn="ctr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6" marR="9526" marT="7144" marB="0" anchor="ctr"/>
                </a:tc>
                <a:tc>
                  <a:txBody>
                    <a:bodyPr/>
                    <a:lstStyle/>
                    <a:p>
                      <a:pPr algn="just" fontAlgn="t"/>
                      <a:endParaRPr lang="zh-CN" alt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526" marR="9526" marT="7144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9862463"/>
      </p:ext>
    </p:extLst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2067694"/>
            <a:ext cx="8229600" cy="857250"/>
          </a:xfrm>
        </p:spPr>
        <p:txBody>
          <a:bodyPr/>
          <a:lstStyle/>
          <a:p>
            <a:pPr algn="r"/>
            <a:r>
              <a:rPr lang="en-US" altLang="zh-CN" dirty="0" smtClean="0">
                <a:latin typeface="华文细黑" pitchFamily="2" charset="-122"/>
                <a:ea typeface="华文细黑" pitchFamily="2" charset="-122"/>
              </a:rPr>
              <a:t>Thank you for your attention!</a:t>
            </a:r>
            <a:endParaRPr lang="zh-CN" altLang="en-US" dirty="0"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4556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1786</TotalTime>
  <Words>295</Words>
  <Application>Microsoft Office PowerPoint</Application>
  <PresentationFormat>全屏显示(16:9)</PresentationFormat>
  <Paragraphs>59</Paragraphs>
  <Slides>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Office 主题</vt:lpstr>
      <vt:lpstr>Update on the EV standards in China     </vt:lpstr>
      <vt:lpstr>PowerPoint 演示文稿</vt:lpstr>
      <vt:lpstr>PowerPoint 演示文稿</vt:lpstr>
      <vt:lpstr>PowerPoint 演示文稿</vt:lpstr>
      <vt:lpstr>PowerPoint 演示文稿</vt:lpstr>
      <vt:lpstr>Thank you for your attention!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电动汽车术语修改电池部分</dc:title>
  <dc:creator>LuChun</dc:creator>
  <cp:lastModifiedBy>lenovo</cp:lastModifiedBy>
  <cp:revision>46</cp:revision>
  <dcterms:created xsi:type="dcterms:W3CDTF">2015-09-05T08:33:09Z</dcterms:created>
  <dcterms:modified xsi:type="dcterms:W3CDTF">2015-09-15T07:42:55Z</dcterms:modified>
</cp:coreProperties>
</file>