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9"/>
  </p:notesMasterIdLst>
  <p:handoutMasterIdLst>
    <p:handoutMasterId r:id="rId10"/>
  </p:handoutMasterIdLst>
  <p:sldIdLst>
    <p:sldId id="256" r:id="rId3"/>
    <p:sldId id="262" r:id="rId4"/>
    <p:sldId id="293" r:id="rId5"/>
    <p:sldId id="298" r:id="rId6"/>
    <p:sldId id="303" r:id="rId7"/>
    <p:sldId id="260" r:id="rId8"/>
  </p:sldIdLst>
  <p:sldSz cx="10440988" cy="6858000"/>
  <p:notesSz cx="6797675" cy="992822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8080"/>
  </p:clrMru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84" autoAdjust="0"/>
    <p:restoredTop sz="94737" autoAdjust="0"/>
  </p:normalViewPr>
  <p:slideViewPr>
    <p:cSldViewPr>
      <p:cViewPr>
        <p:scale>
          <a:sx n="75" d="100"/>
          <a:sy n="75" d="100"/>
        </p:scale>
        <p:origin x="-1038" y="-216"/>
      </p:cViewPr>
      <p:guideLst>
        <p:guide orient="horz" pos="2160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876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A212BC7-41BD-43A0-935A-4FFC65A5390A}" type="datetimeFigureOut">
              <a:rPr lang="zh-CN" altLang="en-US"/>
              <a:pPr>
                <a:defRPr/>
              </a:pPr>
              <a:t>2015/9/16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3997EE-99DF-4AF2-87FB-4F12EEE7D7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14C40C7-0856-44C6-B248-444C85BE9AD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11" name="幻灯片图像占位符 10"/>
          <p:cNvSpPr>
            <a:spLocks noGrp="1" noRot="1" noChangeAspect="1"/>
          </p:cNvSpPr>
          <p:nvPr>
            <p:ph type="sldImg" idx="2"/>
          </p:nvPr>
        </p:nvSpPr>
        <p:spPr>
          <a:xfrm>
            <a:off x="565150" y="744538"/>
            <a:ext cx="56673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15" name="页眉占位符 1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en-US" altLang="zh-CN" dirty="0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C450C-16B3-4B10-9A89-728BBFF3D1E0}" type="slidenum">
              <a:rPr lang="en-US" altLang="zh-CN" smtClean="0">
                <a:latin typeface="Arial" charset="0"/>
              </a:rPr>
              <a:pPr/>
              <a:t>2</a:t>
            </a:fld>
            <a:endParaRPr lang="en-US" altLang="zh-CN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860DE9-A90B-4CD1-B2B6-AAA3D1E1A3D0}" type="slidenum">
              <a:rPr lang="en-US" altLang="zh-CN" smtClean="0">
                <a:latin typeface="Arial" charset="0"/>
              </a:rPr>
              <a:pPr/>
              <a:t>4</a:t>
            </a:fld>
            <a:endParaRPr lang="en-US" altLang="zh-CN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无标题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40988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698750"/>
            <a:ext cx="10440988" cy="1090613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0" y="4318000"/>
            <a:ext cx="7307263" cy="936625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290DA-8530-4722-B9D2-D8089355332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1925" y="179388"/>
            <a:ext cx="2473325" cy="10429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8775" y="179388"/>
            <a:ext cx="7270750" cy="10429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6C021-5C35-4020-8FC9-55AF4F0EAA1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2638" y="2130425"/>
            <a:ext cx="88757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3886200"/>
            <a:ext cx="7307262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27C88-3970-44A2-B812-BA8DEDA7F57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DBB74-9C3D-438A-9FD8-9CD34EAD3BF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500" y="4406900"/>
            <a:ext cx="88741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25500" y="2906713"/>
            <a:ext cx="88741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C40A-5C92-4DBA-B9EC-364F7A9E034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2288" y="1600200"/>
            <a:ext cx="46212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4622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570E9-0834-4FDA-ADAB-FF7284C8421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2288" y="1535113"/>
            <a:ext cx="46132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2288" y="2174875"/>
            <a:ext cx="46132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03838" y="1535113"/>
            <a:ext cx="46148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03838" y="2174875"/>
            <a:ext cx="46148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18520-896F-4DC0-A402-01BF2D313AD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2D1DA-3973-4512-BBAE-C2642B3EDB6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08F54-0AAA-478D-8477-7406F0A781E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3050"/>
            <a:ext cx="3435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1463" y="273050"/>
            <a:ext cx="58372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2288" y="1435100"/>
            <a:ext cx="3435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6A08B-F92E-45E2-99A1-E17441A89F0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942" y="188640"/>
            <a:ext cx="9110663" cy="504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3B30-C0A7-4AAB-9288-599EE4FFDAC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6288" y="4800600"/>
            <a:ext cx="62642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46288" y="612775"/>
            <a:ext cx="62642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46288" y="5367338"/>
            <a:ext cx="62642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9AE15-8C98-40EB-83D5-F1DD59FA502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87A14-D098-482F-8E02-385E7209490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570788" y="274638"/>
            <a:ext cx="2347912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22288" y="274638"/>
            <a:ext cx="68961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50F9B-F251-477E-B88A-71D59DF0E9C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500" y="4406900"/>
            <a:ext cx="88741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25500" y="2906713"/>
            <a:ext cx="88741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1442C-1AE9-42FF-890D-22645A5FCC4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8775" y="790575"/>
            <a:ext cx="4872038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83213" y="790575"/>
            <a:ext cx="4872037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0F30-3450-41ED-B1BB-5E2974F693E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4638"/>
            <a:ext cx="93964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2288" y="1535113"/>
            <a:ext cx="46132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2288" y="2174875"/>
            <a:ext cx="46132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03838" y="1535113"/>
            <a:ext cx="46148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03838" y="2174875"/>
            <a:ext cx="46148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E46F3-E586-4435-A1C9-F400606B9C7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07C1A-B773-4050-A9D1-8C571BAB1BD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1B043-E203-4356-A790-63F3CC91EBB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288" y="273050"/>
            <a:ext cx="34353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1463" y="273050"/>
            <a:ext cx="58372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2288" y="1435100"/>
            <a:ext cx="3435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2C008-30C1-4B45-AA94-C725092BB84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6288" y="4800600"/>
            <a:ext cx="62642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46288" y="612775"/>
            <a:ext cx="62642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46288" y="5367338"/>
            <a:ext cx="62642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9DA9B-08BE-4A13-9118-BA3BED0579A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42263" y="6423025"/>
            <a:ext cx="24368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898989"/>
                </a:solidFill>
                <a:latin typeface="Arial" pitchFamily="34" charset="0"/>
                <a:ea typeface="黑体" pitchFamily="49" charset="-122"/>
              </a:defRPr>
            </a:lvl1pPr>
          </a:lstStyle>
          <a:p>
            <a:pPr>
              <a:defRPr/>
            </a:pPr>
            <a:fld id="{0BB9E72A-86DF-4C34-8EED-BD421556F6C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2051" name="图片 17" descr="未标题-3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0688" y="714375"/>
            <a:ext cx="8997950" cy="2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88913"/>
            <a:ext cx="91106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3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790575"/>
            <a:ext cx="98964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</p:txBody>
      </p:sp>
      <p:pic>
        <p:nvPicPr>
          <p:cNvPr id="2054" name="Picture 7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9469438" y="115888"/>
            <a:ext cx="75565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51" r:id="rId1"/>
    <p:sldLayoutId id="2147485030" r:id="rId2"/>
    <p:sldLayoutId id="2147485031" r:id="rId3"/>
    <p:sldLayoutId id="2147485032" r:id="rId4"/>
    <p:sldLayoutId id="2147485033" r:id="rId5"/>
    <p:sldLayoutId id="2147485034" r:id="rId6"/>
    <p:sldLayoutId id="2147485035" r:id="rId7"/>
    <p:sldLayoutId id="2147485036" r:id="rId8"/>
    <p:sldLayoutId id="2147485037" r:id="rId9"/>
    <p:sldLayoutId id="2147485038" r:id="rId10"/>
    <p:sldLayoutId id="214748503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+mj-lt"/>
          <a:ea typeface="+mj-ea"/>
          <a:cs typeface="黑体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  <a:cs typeface="黑体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3366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003366"/>
          </a:solidFill>
          <a:latin typeface="+mn-lt"/>
          <a:ea typeface="+mn-ea"/>
          <a:cs typeface="黑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rgbClr val="003366"/>
          </a:solidFill>
          <a:latin typeface="+mn-lt"/>
          <a:ea typeface="+mn-ea"/>
          <a:cs typeface="黑体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rgbClr val="003366"/>
          </a:solidFill>
          <a:latin typeface="+mn-lt"/>
          <a:ea typeface="+mn-ea"/>
          <a:cs typeface="黑体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rgbClr val="003366"/>
          </a:solidFill>
          <a:latin typeface="+mn-lt"/>
          <a:ea typeface="+mn-ea"/>
          <a:cs typeface="黑体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003366"/>
          </a:solidFill>
          <a:latin typeface="+mn-lt"/>
          <a:ea typeface="+mn-ea"/>
          <a:cs typeface="黑体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66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274638"/>
            <a:ext cx="9396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600200"/>
            <a:ext cx="93964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2288" y="6245225"/>
            <a:ext cx="2435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7113" y="6245225"/>
            <a:ext cx="3306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3475" y="6245225"/>
            <a:ext cx="2435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3FDF28AE-E140-45B3-90CB-DD57B6F82F2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0" r:id="rId1"/>
    <p:sldLayoutId id="2147485041" r:id="rId2"/>
    <p:sldLayoutId id="2147485042" r:id="rId3"/>
    <p:sldLayoutId id="2147485043" r:id="rId4"/>
    <p:sldLayoutId id="2147485044" r:id="rId5"/>
    <p:sldLayoutId id="2147485045" r:id="rId6"/>
    <p:sldLayoutId id="2147485046" r:id="rId7"/>
    <p:sldLayoutId id="2147485047" r:id="rId8"/>
    <p:sldLayoutId id="2147485048" r:id="rId9"/>
    <p:sldLayoutId id="2147485049" r:id="rId10"/>
    <p:sldLayoutId id="214748505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宋体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宋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430213" y="2500313"/>
            <a:ext cx="97202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Task Force 1: </a:t>
            </a:r>
            <a:r>
              <a:rPr lang="en-GB" altLang="zh-CN" sz="4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Protection against Water</a:t>
            </a:r>
            <a:endParaRPr lang="en-US" altLang="zh-CN" sz="44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3348038" y="4868863"/>
            <a:ext cx="35290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September </a:t>
            </a:r>
            <a:r>
              <a:rPr lang="en-US" altLang="zh-CN" sz="32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16th</a:t>
            </a:r>
            <a:r>
              <a:rPr lang="zh-CN" altLang="en-US" sz="32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zh-CN" altLang="en-US" sz="32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5651FC-7A88-43B0-B328-0B386B172BFC}" type="slidenum">
              <a:rPr lang="en-US" altLang="zh-CN" smtClean="0">
                <a:latin typeface="Arial" charset="0"/>
              </a:rPr>
              <a:pPr/>
              <a:t>2</a:t>
            </a:fld>
            <a:endParaRPr lang="en-US" altLang="zh-CN" dirty="0" smtClean="0">
              <a:latin typeface="Arial" charset="0"/>
            </a:endParaRPr>
          </a:p>
        </p:txBody>
      </p:sp>
      <p:sp>
        <p:nvSpPr>
          <p:cNvPr id="6147" name="TextBox 24"/>
          <p:cNvSpPr txBox="1">
            <a:spLocks noChangeArrowheads="1"/>
          </p:cNvSpPr>
          <p:nvPr/>
        </p:nvSpPr>
        <p:spPr bwMode="auto">
          <a:xfrm>
            <a:off x="323850" y="260350"/>
            <a:ext cx="9648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Outline</a:t>
            </a:r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900113" y="2844809"/>
            <a:ext cx="8351837" cy="647700"/>
          </a:xfrm>
          <a:prstGeom prst="roundRect">
            <a:avLst>
              <a:gd name="adj" fmla="val 11681"/>
            </a:avLst>
          </a:prstGeom>
          <a:solidFill>
            <a:srgbClr val="DDDDDD"/>
          </a:solidFill>
          <a:ln w="28575">
            <a:noFill/>
            <a:round/>
            <a:headEnd/>
            <a:tailEnd/>
          </a:ln>
          <a:effectLst>
            <a:outerShdw dist="17961" dir="2700000" algn="ctr" rotWithShape="0">
              <a:srgbClr val="003366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24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endParaRPr lang="zh-CN" altLang="en-US" sz="22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3" name="AutoShape 4"/>
          <p:cNvSpPr>
            <a:spLocks noChangeArrowheads="1"/>
          </p:cNvSpPr>
          <p:nvPr/>
        </p:nvSpPr>
        <p:spPr bwMode="auto">
          <a:xfrm>
            <a:off x="901700" y="1555751"/>
            <a:ext cx="8351838" cy="647700"/>
          </a:xfrm>
          <a:prstGeom prst="roundRect">
            <a:avLst>
              <a:gd name="adj" fmla="val 11681"/>
            </a:avLst>
          </a:prstGeom>
          <a:solidFill>
            <a:srgbClr val="DDDDDD"/>
          </a:solidFill>
          <a:ln w="28575">
            <a:noFill/>
            <a:round/>
            <a:headEnd/>
            <a:tailEnd/>
          </a:ln>
          <a:effectLst>
            <a:outerShdw dist="17961" dir="2700000" algn="ctr" rotWithShape="0">
              <a:srgbClr val="003366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24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endParaRPr lang="zh-CN" altLang="en-US" sz="22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6150" name="Group 5"/>
          <p:cNvGrpSpPr>
            <a:grpSpLocks/>
          </p:cNvGrpSpPr>
          <p:nvPr/>
        </p:nvGrpSpPr>
        <p:grpSpPr bwMode="auto">
          <a:xfrm>
            <a:off x="1009650" y="1427164"/>
            <a:ext cx="639763" cy="638175"/>
            <a:chOff x="403" y="940"/>
            <a:chExt cx="403" cy="402"/>
          </a:xfrm>
        </p:grpSpPr>
        <p:sp>
          <p:nvSpPr>
            <p:cNvPr id="6175" name="AutoShape 6"/>
            <p:cNvSpPr>
              <a:spLocks noChangeArrowheads="1"/>
            </p:cNvSpPr>
            <p:nvPr/>
          </p:nvSpPr>
          <p:spPr bwMode="gray">
            <a:xfrm>
              <a:off x="403" y="940"/>
              <a:ext cx="403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478E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gray">
            <a:xfrm>
              <a:off x="431" y="970"/>
              <a:ext cx="159" cy="15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8"/>
            <p:cNvSpPr txBox="1">
              <a:spLocks noChangeArrowheads="1"/>
            </p:cNvSpPr>
            <p:nvPr/>
          </p:nvSpPr>
          <p:spPr bwMode="gray">
            <a:xfrm>
              <a:off x="429" y="984"/>
              <a:ext cx="347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sp>
        <p:nvSpPr>
          <p:cNvPr id="6151" name="TextBox 24"/>
          <p:cNvSpPr txBox="1">
            <a:spLocks noChangeArrowheads="1"/>
          </p:cNvSpPr>
          <p:nvPr/>
        </p:nvSpPr>
        <p:spPr bwMode="auto">
          <a:xfrm>
            <a:off x="1763713" y="1660526"/>
            <a:ext cx="7272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General information about TF1</a:t>
            </a:r>
            <a:endParaRPr lang="zh-CN" altLang="en-US" sz="2400" b="1" dirty="0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6152" name="Group 5"/>
          <p:cNvGrpSpPr>
            <a:grpSpLocks/>
          </p:cNvGrpSpPr>
          <p:nvPr/>
        </p:nvGrpSpPr>
        <p:grpSpPr bwMode="auto">
          <a:xfrm>
            <a:off x="1009650" y="2700346"/>
            <a:ext cx="639763" cy="638175"/>
            <a:chOff x="403" y="940"/>
            <a:chExt cx="403" cy="402"/>
          </a:xfrm>
        </p:grpSpPr>
        <p:sp>
          <p:nvSpPr>
            <p:cNvPr id="6170" name="AutoShape 6"/>
            <p:cNvSpPr>
              <a:spLocks noChangeArrowheads="1"/>
            </p:cNvSpPr>
            <p:nvPr/>
          </p:nvSpPr>
          <p:spPr bwMode="gray">
            <a:xfrm>
              <a:off x="403" y="940"/>
              <a:ext cx="403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478E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gray">
            <a:xfrm>
              <a:off x="431" y="970"/>
              <a:ext cx="159" cy="15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8"/>
            <p:cNvSpPr txBox="1">
              <a:spLocks noChangeArrowheads="1"/>
            </p:cNvSpPr>
            <p:nvPr/>
          </p:nvSpPr>
          <p:spPr bwMode="gray">
            <a:xfrm>
              <a:off x="429" y="984"/>
              <a:ext cx="347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6153" name="TextBox 24"/>
          <p:cNvSpPr txBox="1">
            <a:spLocks noChangeArrowheads="1"/>
          </p:cNvSpPr>
          <p:nvPr/>
        </p:nvSpPr>
        <p:spPr bwMode="auto">
          <a:xfrm>
            <a:off x="1798638" y="2947996"/>
            <a:ext cx="6878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TF1 working progress</a:t>
            </a:r>
            <a:endParaRPr lang="zh-CN" altLang="en-US" sz="2400" b="1" dirty="0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862776" y="4210060"/>
            <a:ext cx="8351838" cy="647700"/>
          </a:xfrm>
          <a:prstGeom prst="roundRect">
            <a:avLst>
              <a:gd name="adj" fmla="val 11681"/>
            </a:avLst>
          </a:prstGeom>
          <a:solidFill>
            <a:srgbClr val="DDDDDD"/>
          </a:solidFill>
          <a:ln w="28575">
            <a:noFill/>
            <a:round/>
            <a:headEnd/>
            <a:tailEnd/>
          </a:ln>
          <a:effectLst>
            <a:outerShdw dist="17961" dir="2700000" algn="ctr" rotWithShape="0">
              <a:srgbClr val="003366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zh-CN" altLang="en-US" sz="24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endParaRPr lang="zh-CN" altLang="en-US" sz="22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6158" name="Group 5"/>
          <p:cNvGrpSpPr>
            <a:grpSpLocks/>
          </p:cNvGrpSpPr>
          <p:nvPr/>
        </p:nvGrpSpPr>
        <p:grpSpPr bwMode="auto">
          <a:xfrm>
            <a:off x="972314" y="4065598"/>
            <a:ext cx="639762" cy="638175"/>
            <a:chOff x="403" y="940"/>
            <a:chExt cx="403" cy="402"/>
          </a:xfrm>
        </p:grpSpPr>
        <p:sp>
          <p:nvSpPr>
            <p:cNvPr id="6160" name="AutoShape 6"/>
            <p:cNvSpPr>
              <a:spLocks noChangeArrowheads="1"/>
            </p:cNvSpPr>
            <p:nvPr/>
          </p:nvSpPr>
          <p:spPr bwMode="gray">
            <a:xfrm>
              <a:off x="403" y="940"/>
              <a:ext cx="403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478E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gray">
            <a:xfrm>
              <a:off x="431" y="970"/>
              <a:ext cx="159" cy="152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8"/>
            <p:cNvSpPr txBox="1">
              <a:spLocks noChangeArrowheads="1"/>
            </p:cNvSpPr>
            <p:nvPr/>
          </p:nvSpPr>
          <p:spPr bwMode="gray">
            <a:xfrm>
              <a:off x="429" y="984"/>
              <a:ext cx="347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6159" name="TextBox 24"/>
          <p:cNvSpPr txBox="1">
            <a:spLocks noChangeArrowheads="1"/>
          </p:cNvSpPr>
          <p:nvPr/>
        </p:nvSpPr>
        <p:spPr bwMode="auto">
          <a:xfrm>
            <a:off x="1761301" y="4313248"/>
            <a:ext cx="68786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Conclusion</a:t>
            </a:r>
            <a:endParaRPr lang="zh-CN" altLang="en-US" sz="24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8A92E7-AE54-42D5-A15C-9226C30536A2}" type="slidenum">
              <a:rPr lang="en-US" altLang="zh-CN" smtClean="0">
                <a:latin typeface="Arial" charset="0"/>
              </a:rPr>
              <a:pPr/>
              <a:t>3</a:t>
            </a:fld>
            <a:endParaRPr lang="en-US" altLang="zh-CN" dirty="0" smtClean="0">
              <a:latin typeface="Arial" charset="0"/>
            </a:endParaRPr>
          </a:p>
        </p:txBody>
      </p:sp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612775" y="714375"/>
            <a:ext cx="8928100" cy="1570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  <a:defRPr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TF1 working scope</a:t>
            </a:r>
          </a:p>
          <a:p>
            <a:pPr marL="360000">
              <a:buFont typeface="Wingdings" pitchFamily="2" charset="2"/>
              <a:buChar char="Ø"/>
              <a:defRPr/>
            </a:pPr>
            <a:r>
              <a:rPr lang="en-US" altLang="zh-CN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To prevent the person from electric shock :washing and flooding.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  <a:defRPr/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TF1 working objective</a:t>
            </a:r>
          </a:p>
          <a:p>
            <a:pPr marL="360000">
              <a:buFont typeface="Wingdings" pitchFamily="2" charset="2"/>
              <a:buChar char="Ø"/>
              <a:defRPr/>
            </a:pPr>
            <a:r>
              <a:rPr lang="en-US" altLang="zh-CN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To form the requirements in the GTR regulations.</a:t>
            </a: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647700" y="2171700"/>
            <a:ext cx="3384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altLang="zh-CN" sz="2000" b="1" dirty="0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The working group</a:t>
            </a:r>
            <a:endParaRPr lang="zh-CN" altLang="zh-CN" sz="2000" b="1">
              <a:solidFill>
                <a:srgbClr val="003366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219200" y="2679700"/>
          <a:ext cx="7715250" cy="4111947"/>
        </p:xfrm>
        <a:graphic>
          <a:graphicData uri="http://schemas.openxmlformats.org/drawingml/2006/table">
            <a:tbl>
              <a:tblPr/>
              <a:tblGrid>
                <a:gridCol w="428625"/>
                <a:gridCol w="3348038"/>
                <a:gridCol w="430212"/>
                <a:gridCol w="3508375"/>
              </a:tblGrid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No.</a:t>
                      </a:r>
                    </a:p>
                  </a:txBody>
                  <a:tcPr marL="9525" marR="9525" marT="9525" marB="0" anchor="ctr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Members  </a:t>
                      </a:r>
                    </a:p>
                  </a:txBody>
                  <a:tcPr marL="9525" marR="9525" marT="9525" marB="0" anchor="ctr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No.</a:t>
                      </a:r>
                    </a:p>
                  </a:txBody>
                  <a:tcPr marL="9525" marR="9525" marT="9525" marB="0" anchor="ctr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Members  </a:t>
                      </a:r>
                    </a:p>
                  </a:txBody>
                  <a:tcPr marL="9525" marR="9525" marT="9525" marB="0" anchor="ctr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6091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Nha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 Nguyen (USA, NHTSA)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12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Brian Lawrence, JLR.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Thomas Goldbach, GM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13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Alexandra MULOT, UTAC(France)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3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Volker Rothe, GM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14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Olaf Boese, SK Continental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4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Mr.Heiko Mertens (OICA, Volkswagen)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15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Karim Kortlaender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5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Uwe Lachmund, VW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16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Mrs. Samarendra Triphathy, Renault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6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Willi Josefowitz, VW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17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Mrs. Annika Tidblad, Scania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7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PaulineLejeune, PSA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　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Peugeot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　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Citroen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　（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OICA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）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Calibri" pitchFamily="34" charset="0"/>
                        <a:ea typeface="黑体" pitchFamily="49" charset="-122"/>
                      </a:endParaRP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18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Mrs. Laura Schenk,Daimler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8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Kazuya Ohzono(Japan, Honda)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19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Michael Guse, Daimler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9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Masaaki Iwasaki, Toyota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20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Mr.Zhan Wenzhang, China, BAIC GROUP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10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Takahiko Miki, Toyota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21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Mr.Chen Ping   Chnia ,CHANGAN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11</a:t>
                      </a:r>
                    </a:p>
                  </a:txBody>
                  <a:tcPr marL="9525" marR="9525" marT="9525" marB="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Naoki Kinoshita, Honda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22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黑体" pitchFamily="49" charset="-122"/>
                        </a:rPr>
                        <a:t>Mr. ZhangTianqiang, China, FAW  </a:t>
                      </a:r>
                    </a:p>
                  </a:txBody>
                  <a:tcPr marL="9525" marR="9525" marT="9525" marB="0" horzOverflow="overflow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40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 General information about TF1</a:t>
            </a:r>
            <a:endParaRPr lang="zh-CN" altLang="en-US" sz="28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ED806B-5078-4648-91BA-CA4B23406EF7}" type="slidenum">
              <a:rPr lang="en-US" altLang="zh-CN" smtClean="0">
                <a:latin typeface="Arial" charset="0"/>
              </a:rPr>
              <a:pPr/>
              <a:t>4</a:t>
            </a:fld>
            <a:endParaRPr lang="en-US" altLang="zh-CN" smtClean="0">
              <a:latin typeface="Arial" charset="0"/>
            </a:endParaRPr>
          </a:p>
        </p:txBody>
      </p:sp>
      <p:sp>
        <p:nvSpPr>
          <p:cNvPr id="8195" name="TextBox 8"/>
          <p:cNvSpPr txBox="1">
            <a:spLocks noChangeArrowheads="1"/>
          </p:cNvSpPr>
          <p:nvPr/>
        </p:nvSpPr>
        <p:spPr bwMode="auto">
          <a:xfrm>
            <a:off x="361950" y="1003775"/>
            <a:ext cx="9788525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The 4th EVS meeting</a:t>
            </a:r>
          </a:p>
          <a:p>
            <a:r>
              <a:rPr lang="en-US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TF1 was set up.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The 5th EVS meeting</a:t>
            </a:r>
          </a:p>
          <a:p>
            <a:r>
              <a:rPr lang="en-US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TF1 discussed the requirements and test procedures of insulation resistance proposed by FAW(China).</a:t>
            </a:r>
            <a:endParaRPr lang="en-US" altLang="zh-CN" sz="24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The 6th EVS meeting</a:t>
            </a:r>
          </a:p>
          <a:p>
            <a:r>
              <a:rPr lang="en-US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GB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EVS IWG asked TF1 draft a proposed text for inclusion in the draft GTR</a:t>
            </a:r>
            <a:r>
              <a:rPr lang="en-US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7th EVS meeting</a:t>
            </a:r>
          </a:p>
          <a:p>
            <a:r>
              <a:rPr lang="en-GB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TF1 proposed draft to the EVS IWG</a:t>
            </a:r>
            <a:r>
              <a:rPr lang="en-US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8th EVS meeting</a:t>
            </a:r>
          </a:p>
          <a:p>
            <a:r>
              <a:rPr lang="en-GB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TF1 experts reached an agreement about the draft except one open issue—detailed parameter of  the flooding test procedure</a:t>
            </a:r>
            <a:r>
              <a:rPr lang="en-US" altLang="zh-CN" sz="24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4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</a:t>
            </a:r>
            <a:r>
              <a:rPr lang="en-US" altLang="zh-CN" sz="2800" b="1">
                <a:solidFill>
                  <a:srgbClr val="0033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TF1 working progress</a:t>
            </a:r>
            <a:endParaRPr lang="zh-CN" altLang="en-US" sz="2800" b="1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348D91-B76F-4BDD-A133-FCEDE71E8664}" type="slidenum">
              <a:rPr lang="en-US" altLang="zh-CN" smtClean="0">
                <a:latin typeface="Arial" charset="0"/>
              </a:rPr>
              <a:pPr/>
              <a:t>5</a:t>
            </a:fld>
            <a:endParaRPr lang="en-US" altLang="zh-CN" smtClean="0">
              <a:latin typeface="Arial" charset="0"/>
            </a:endParaRPr>
          </a:p>
        </p:txBody>
      </p:sp>
      <p:sp>
        <p:nvSpPr>
          <p:cNvPr id="12291" name="TextBox 24"/>
          <p:cNvSpPr txBox="1">
            <a:spLocks noChangeArrowheads="1"/>
          </p:cNvSpPr>
          <p:nvPr/>
        </p:nvSpPr>
        <p:spPr bwMode="auto">
          <a:xfrm>
            <a:off x="323850" y="214313"/>
            <a:ext cx="103266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 </a:t>
            </a:r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Conclusion</a:t>
            </a:r>
            <a:endParaRPr lang="zh-CN" altLang="zh-CN" sz="2800" b="1" dirty="0">
              <a:solidFill>
                <a:srgbClr val="003366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r>
              <a:rPr lang="en-US" altLang="zh-CN" sz="2800" b="1" dirty="0">
                <a:solidFill>
                  <a:srgbClr val="0033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62710" y="3151576"/>
            <a:ext cx="9577387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buFont typeface="Wingdings" pitchFamily="2" charset="2"/>
              <a:buChar char="n"/>
              <a:defRPr/>
            </a:pPr>
            <a:endParaRPr lang="en-US" altLang="zh-CN" sz="600" dirty="0"/>
          </a:p>
          <a:p>
            <a:pPr eaLnBrk="0" hangingPunct="0">
              <a:lnSpc>
                <a:spcPct val="150000"/>
              </a:lnSpc>
              <a:buBlip>
                <a:blip r:embed="rId3"/>
              </a:buBlip>
              <a:defRPr/>
            </a:pPr>
            <a:r>
              <a:rPr lang="en-US" altLang="zh-CN" sz="22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future work:</a:t>
            </a:r>
            <a:endParaRPr lang="en-US" altLang="zh-CN" sz="22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0" hangingPunct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Provide more justification for the flooding test parameters.</a:t>
            </a:r>
          </a:p>
          <a:p>
            <a:pPr marL="457200" indent="-457200" eaLnBrk="0" hangingPunct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Keep on discussing whether the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REESS condition </a:t>
            </a: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(fire/explosion)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should </a:t>
            </a: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be checked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vehicle test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2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0" hangingPunct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Keep on discussing whether flooding test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method are </a:t>
            </a: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suitable for heavy duty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vehicles with TF8.</a:t>
            </a:r>
            <a:endParaRPr lang="en-US" altLang="zh-CN" sz="22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2710" y="428604"/>
            <a:ext cx="914406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buFont typeface="Wingdings" pitchFamily="2" charset="2"/>
              <a:buChar char="n"/>
              <a:defRPr/>
            </a:pPr>
            <a:endParaRPr lang="en-US" altLang="zh-CN" sz="2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Blip>
                <a:blip r:embed="rId3"/>
              </a:buBlip>
              <a:defRPr/>
            </a:pP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We had TF1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F2F meeting on this Monday,  and a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ll </a:t>
            </a: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the members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agreed </a:t>
            </a: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to propose the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GTR draft </a:t>
            </a:r>
            <a:r>
              <a:rPr lang="en-US" altLang="zh-CN" sz="22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altLang="zh-CN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EVS IWG.</a:t>
            </a:r>
            <a:endParaRPr lang="en-US" altLang="zh-CN" sz="22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293" name="Object 2"/>
          <p:cNvGraphicFramePr>
            <a:graphicFrameLocks noChangeAspect="1"/>
          </p:cNvGraphicFramePr>
          <p:nvPr/>
        </p:nvGraphicFramePr>
        <p:xfrm>
          <a:off x="3934610" y="1928802"/>
          <a:ext cx="1871662" cy="1697037"/>
        </p:xfrm>
        <a:graphic>
          <a:graphicData uri="http://schemas.openxmlformats.org/presentationml/2006/ole">
            <p:oleObj spid="_x0000_s12293" name="文档" showAsIcon="1" r:id="rId4" imgW="914400" imgH="82872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85B8F8-6169-4EA9-BFDA-450E0DF9A306}" type="slidenum">
              <a:rPr lang="en-US" altLang="zh-CN" smtClean="0">
                <a:latin typeface="Arial" charset="0"/>
              </a:rPr>
              <a:pPr/>
              <a:t>6</a:t>
            </a:fld>
            <a:endParaRPr lang="en-US" altLang="zh-CN" dirty="0" smtClean="0">
              <a:latin typeface="Arial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4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WordArt 5"/>
          <p:cNvSpPr>
            <a:spLocks noChangeArrowheads="1" noChangeShapeType="1" noTextEdit="1"/>
          </p:cNvSpPr>
          <p:nvPr/>
        </p:nvSpPr>
        <p:spPr bwMode="auto">
          <a:xfrm>
            <a:off x="2196158" y="2996952"/>
            <a:ext cx="6336704" cy="100811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6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Thank you for your attention!</a:t>
            </a:r>
            <a:endParaRPr lang="zh-CN" altLang="en-US" sz="6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10398</TotalTime>
  <Words>397</Words>
  <Application>Microsoft Office PowerPoint</Application>
  <PresentationFormat>自定义</PresentationFormat>
  <Paragraphs>94</Paragraphs>
  <Slides>6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9" baseType="lpstr">
      <vt:lpstr>默认设计模板</vt:lpstr>
      <vt:lpstr>自定义设计方案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gw_ch</dc:creator>
  <cp:lastModifiedBy>Windows User</cp:lastModifiedBy>
  <cp:revision>905</cp:revision>
  <dcterms:created xsi:type="dcterms:W3CDTF">2012-11-02T04:25:57Z</dcterms:created>
  <dcterms:modified xsi:type="dcterms:W3CDTF">2015-09-16T04:57:39Z</dcterms:modified>
</cp:coreProperties>
</file>