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081C74-C13F-EEF2-BA5C-9172CD824A55}" v="106" dt="2024-10-29T11:12:18.4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258" y="10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NTARAS Georgios (JRC-ISPRA)" userId="S::georgios.fontaras@ec.europa.eu::3290c29c-b7b9-4d19-b6e3-f7d2c7afe1d9" providerId="AD" clId="Web-{03081C74-C13F-EEF2-BA5C-9172CD824A55}"/>
    <pc:docChg chg="modSld">
      <pc:chgData name="FONTARAS Georgios (JRC-ISPRA)" userId="S::georgios.fontaras@ec.europa.eu::3290c29c-b7b9-4d19-b6e3-f7d2c7afe1d9" providerId="AD" clId="Web-{03081C74-C13F-EEF2-BA5C-9172CD824A55}" dt="2024-10-29T11:11:22.355" v="99"/>
      <pc:docMkLst>
        <pc:docMk/>
      </pc:docMkLst>
      <pc:sldChg chg="modSp">
        <pc:chgData name="FONTARAS Georgios (JRC-ISPRA)" userId="S::georgios.fontaras@ec.europa.eu::3290c29c-b7b9-4d19-b6e3-f7d2c7afe1d9" providerId="AD" clId="Web-{03081C74-C13F-EEF2-BA5C-9172CD824A55}" dt="2024-10-29T11:11:22.355" v="99"/>
        <pc:sldMkLst>
          <pc:docMk/>
          <pc:sldMk cId="748349095" sldId="263"/>
        </pc:sldMkLst>
        <pc:graphicFrameChg chg="mod modGraphic">
          <ac:chgData name="FONTARAS Georgios (JRC-ISPRA)" userId="S::georgios.fontaras@ec.europa.eu::3290c29c-b7b9-4d19-b6e3-f7d2c7afe1d9" providerId="AD" clId="Web-{03081C74-C13F-EEF2-BA5C-9172CD824A55}" dt="2024-10-29T11:11:22.355" v="99"/>
          <ac:graphicFrameMkLst>
            <pc:docMk/>
            <pc:sldMk cId="748349095" sldId="263"/>
            <ac:graphicFrameMk id="5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5582A-28B3-4B67-A24C-7332FEB1DBBA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AA5FC-9418-42B1-B78F-AB9C8C872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4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967620" y="1992574"/>
            <a:ext cx="10525881" cy="2149523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defRPr sz="5400" b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41440" y="1978927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967620" y="4418049"/>
            <a:ext cx="10525880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8"/>
            <a:ext cx="5399087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0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14" name="Picture 7" descr="Foot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961" y="6390002"/>
            <a:ext cx="930079" cy="467999"/>
          </a:xfrm>
          <a:prstGeom prst="rect">
            <a:avLst/>
          </a:prstGeom>
        </p:spPr>
      </p:pic>
      <p:pic>
        <p:nvPicPr>
          <p:cNvPr id="15" name="Picture 12" descr="EC-JRC-logo_vertical_EN_pos_transparent-background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133038" y="264907"/>
            <a:ext cx="2233263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348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0" name="Rectangle 9"/>
          <p:cNvSpPr/>
          <p:nvPr/>
        </p:nvSpPr>
        <p:spPr>
          <a:xfrm>
            <a:off x="3214048" y="1992575"/>
            <a:ext cx="8550323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14049" y="1992574"/>
            <a:ext cx="8279452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sz="2000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474" y="743803"/>
            <a:ext cx="726564" cy="54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039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6" y="1825627"/>
            <a:ext cx="4830885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sz="200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8"/>
            <a:ext cx="2743200" cy="365125"/>
          </a:xfrm>
          <a:prstGeom prst="rect">
            <a:avLst/>
          </a:prstGeom>
        </p:spPr>
        <p:txBody>
          <a:bodyPr/>
          <a:lstStyle/>
          <a:p>
            <a:fld id="{851F45A0-1896-4207-8D67-98873094178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5" y="586765"/>
            <a:ext cx="4830885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2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78953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16039" y="2840350"/>
            <a:ext cx="10777461" cy="590931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 marL="108000">
              <a:defRPr lang="en-GB" sz="3600" noProof="0" dirty="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16039" y="3630615"/>
            <a:ext cx="10777461" cy="2365375"/>
          </a:xfrm>
          <a:prstGeom prst="rect">
            <a:avLst/>
          </a:prstGeom>
        </p:spPr>
        <p:txBody>
          <a:bodyPr/>
          <a:lstStyle>
            <a:lvl1pPr marL="0" indent="-342900" algn="l">
              <a:buClr>
                <a:schemeClr val="accent5"/>
              </a:buClr>
              <a:buFont typeface="Arial"/>
              <a:buNone/>
              <a:defRPr lang="en-GB" sz="2000" noProof="0" dirty="0"/>
            </a:lvl1pPr>
            <a:lvl2pPr marL="800100" indent="-342900">
              <a:buClr>
                <a:schemeClr val="accent5"/>
              </a:buClr>
              <a:buFont typeface="Arial"/>
              <a:buNone/>
              <a:defRPr/>
            </a:lvl2pPr>
            <a:lvl3pPr marL="1200150" indent="-285750">
              <a:buClr>
                <a:schemeClr val="accent5"/>
              </a:buClr>
              <a:buFont typeface="Arial"/>
              <a:buNone/>
              <a:defRPr/>
            </a:lvl3pPr>
            <a:lvl4pPr marL="1657350" indent="-285750">
              <a:buClr>
                <a:schemeClr val="accent5"/>
              </a:buClr>
              <a:buFont typeface="Arial"/>
              <a:buNone/>
              <a:defRPr/>
            </a:lvl4pPr>
            <a:lvl5pPr marL="2114550" indent="-285750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597737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854612" y="575222"/>
            <a:ext cx="10638889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91770F5-2782-1F4E-9454-6153424C242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60793" y="1750540"/>
            <a:ext cx="3456000" cy="3681431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843AF76D-F2BC-5E4D-A9D3-A407105363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48793" y="4549008"/>
            <a:ext cx="2880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DF45C1D5-4486-4C46-BF7D-C6FF42ACD73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99147" y="1750540"/>
            <a:ext cx="3456000" cy="3681431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60D60560-2AA7-0544-86F2-721378D37CA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87147" y="4549008"/>
            <a:ext cx="2880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31BFC467-D61E-CD49-9C65-588E3103E38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037500" y="1750540"/>
            <a:ext cx="3456000" cy="3681431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9C8307C8-50CF-C64B-8F97-99A6B2FB9E9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25500" y="4549008"/>
            <a:ext cx="2880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741442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023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05975" y="1750537"/>
            <a:ext cx="2803200" cy="21024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205975" y="3970486"/>
            <a:ext cx="2808000" cy="2106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83032" y="1750537"/>
            <a:ext cx="2808000" cy="2106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9164891" y="3970485"/>
            <a:ext cx="2275200" cy="2106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14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51416" y="1750539"/>
            <a:ext cx="2280000" cy="2105998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14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83033" y="3970486"/>
            <a:ext cx="2808000" cy="2106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751416" y="3970486"/>
            <a:ext cx="2280000" cy="2106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14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9160091" y="1750539"/>
            <a:ext cx="2280000" cy="2105998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14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854612" y="575222"/>
            <a:ext cx="10638889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741442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697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008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22197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accent5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838200" y="2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6" y="3855678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985248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cxnSp>
        <p:nvCxnSpPr>
          <p:cNvPr id="13" name="Straight Connector 12"/>
          <p:cNvCxnSpPr/>
          <p:nvPr/>
        </p:nvCxnSpPr>
        <p:spPr>
          <a:xfrm>
            <a:off x="838200" y="2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922197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6" y="3855678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9417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1548" y="1122363"/>
            <a:ext cx="1055195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rgbClr val="FFD129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1548" y="3602038"/>
            <a:ext cx="1055195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41440" y="2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6531" y="6193923"/>
            <a:ext cx="229134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36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41548" y="1122363"/>
            <a:ext cx="1055195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941548" y="3602038"/>
            <a:ext cx="1055195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41440" y="2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6531" y="6193923"/>
            <a:ext cx="229134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77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35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2368" y="1825626"/>
            <a:ext cx="107611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sz="2000"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741442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854612" y="575222"/>
            <a:ext cx="10638889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3058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3174" y="1825627"/>
            <a:ext cx="5260975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 sz="20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741442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32367" y="1825626"/>
            <a:ext cx="523878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sz="2000"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  <a:p>
            <a:pPr lvl="0"/>
            <a:endParaRPr lang="en-GB" noProof="0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54612" y="575222"/>
            <a:ext cx="10638889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51140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13172" y="1825626"/>
            <a:ext cx="5260977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z="2000"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741442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32367" y="1825626"/>
            <a:ext cx="523878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sz="2000"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54612" y="575222"/>
            <a:ext cx="10638889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6637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32367" y="1825627"/>
            <a:ext cx="3456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sz="2000"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368000" y="1825626"/>
            <a:ext cx="3456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sz="2000"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8010115" y="1825626"/>
            <a:ext cx="3456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sz="2000"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854612" y="575222"/>
            <a:ext cx="10638889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741442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59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419" y="1681163"/>
            <a:ext cx="5232000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51419" y="2597729"/>
            <a:ext cx="5232000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sz="200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065" y="1681163"/>
            <a:ext cx="5260731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4065" y="2597729"/>
            <a:ext cx="5260731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sz="2000"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854612" y="575222"/>
            <a:ext cx="10638889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741442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40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54612" y="575222"/>
            <a:ext cx="10638889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741442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580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EC-JRC-logo_horizontal_EN_pos_transparent-background.png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197243" y="6177847"/>
            <a:ext cx="2303996" cy="4672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86089" y="6436339"/>
            <a:ext cx="592511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60794" y="6411462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166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4197644"/>
              </p:ext>
            </p:extLst>
          </p:nvPr>
        </p:nvGraphicFramePr>
        <p:xfrm>
          <a:off x="-70337" y="95336"/>
          <a:ext cx="12344398" cy="6674739"/>
        </p:xfrm>
        <a:graphic>
          <a:graphicData uri="http://schemas.openxmlformats.org/drawingml/2006/table">
            <a:tbl>
              <a:tblPr firstRow="1" bandRow="1"/>
              <a:tblGrid>
                <a:gridCol w="1014317">
                  <a:extLst>
                    <a:ext uri="{9D8B030D-6E8A-4147-A177-3AD203B41FA5}">
                      <a16:colId xmlns:a16="http://schemas.microsoft.com/office/drawing/2014/main" val="1336798951"/>
                    </a:ext>
                  </a:extLst>
                </a:gridCol>
                <a:gridCol w="2031850">
                  <a:extLst>
                    <a:ext uri="{9D8B030D-6E8A-4147-A177-3AD203B41FA5}">
                      <a16:colId xmlns:a16="http://schemas.microsoft.com/office/drawing/2014/main" val="2971067440"/>
                    </a:ext>
                  </a:extLst>
                </a:gridCol>
                <a:gridCol w="2031850">
                  <a:extLst>
                    <a:ext uri="{9D8B030D-6E8A-4147-A177-3AD203B41FA5}">
                      <a16:colId xmlns:a16="http://schemas.microsoft.com/office/drawing/2014/main" val="1707898698"/>
                    </a:ext>
                  </a:extLst>
                </a:gridCol>
                <a:gridCol w="1674474">
                  <a:extLst>
                    <a:ext uri="{9D8B030D-6E8A-4147-A177-3AD203B41FA5}">
                      <a16:colId xmlns:a16="http://schemas.microsoft.com/office/drawing/2014/main" val="1494983524"/>
                    </a:ext>
                  </a:extLst>
                </a:gridCol>
                <a:gridCol w="2031023">
                  <a:extLst>
                    <a:ext uri="{9D8B030D-6E8A-4147-A177-3AD203B41FA5}">
                      <a16:colId xmlns:a16="http://schemas.microsoft.com/office/drawing/2014/main" val="2474238765"/>
                    </a:ext>
                  </a:extLst>
                </a:gridCol>
                <a:gridCol w="1125415">
                  <a:extLst>
                    <a:ext uri="{9D8B030D-6E8A-4147-A177-3AD203B41FA5}">
                      <a16:colId xmlns:a16="http://schemas.microsoft.com/office/drawing/2014/main" val="3538876729"/>
                    </a:ext>
                  </a:extLst>
                </a:gridCol>
                <a:gridCol w="1134645">
                  <a:extLst>
                    <a:ext uri="{9D8B030D-6E8A-4147-A177-3AD203B41FA5}">
                      <a16:colId xmlns:a16="http://schemas.microsoft.com/office/drawing/2014/main" val="1768357072"/>
                    </a:ext>
                  </a:extLst>
                </a:gridCol>
                <a:gridCol w="1300824">
                  <a:extLst>
                    <a:ext uri="{9D8B030D-6E8A-4147-A177-3AD203B41FA5}">
                      <a16:colId xmlns:a16="http://schemas.microsoft.com/office/drawing/2014/main" val="1336151117"/>
                    </a:ext>
                  </a:extLst>
                </a:gridCol>
              </a:tblGrid>
              <a:tr h="9791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USE PHASE</a:t>
                      </a: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Intended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use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 Vehicle </a:t>
                      </a: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Representativeness</a:t>
                      </a: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In-use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Consumption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Maintenance &amp;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Consumables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Vehicle Lifetime</a:t>
                      </a: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Leakages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444184"/>
                  </a:ext>
                </a:extLst>
              </a:tr>
              <a:tr h="14212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 </a:t>
                      </a: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(LCA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family)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Labelling-monitoring/reporting-consumer information-future regulation</a:t>
                      </a:r>
                      <a:endParaRPr lang="en-US" sz="13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LCA family 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specific-possible inclusion of segment split under discussion</a:t>
                      </a:r>
                      <a:endParaRPr lang="en-US" sz="13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LCA family specific</a:t>
                      </a: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LCA family certification </a:t>
                      </a:r>
                      <a:r>
                        <a:rPr lang="en-US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values x RW factor </a:t>
                      </a:r>
                      <a:r>
                        <a:rPr lang="en-US" sz="13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 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OBFCM or equivalent </a:t>
                      </a:r>
                      <a:r>
                        <a:rPr lang="en-US" sz="1300" u="sng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standardised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</a:t>
                      </a:r>
                      <a:r>
                        <a:rPr lang="en-US" sz="13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 deterioration 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factor (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source TBD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LCA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3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Family specific</a:t>
                      </a:r>
                      <a:endParaRPr 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LCA family </a:t>
                      </a:r>
                      <a:r>
                        <a:rPr lang="en-US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 </a:t>
                      </a:r>
                      <a:r>
                        <a:rPr lang="en-US" sz="13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data-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verifiable 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1300" baseline="0" dirty="0" err="1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obfcm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one possibility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Certified LCA family data if exist</a:t>
                      </a: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818389"/>
                  </a:ext>
                </a:extLst>
              </a:tr>
              <a:tr h="18634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 </a:t>
                      </a:r>
                      <a:r>
                        <a:rPr lang="en-US" sz="1400" b="1" strike="noStrike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(OEM</a:t>
                      </a:r>
                      <a:r>
                        <a:rPr lang="en-US" sz="1400" b="1" strike="noStrike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400" b="1" strike="noStrik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Communication between 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producer/suppliers/clients- calculations before LCA family  definition 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 an 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 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absence of one (design-prototyping phase </a:t>
                      </a:r>
                      <a:r>
                        <a:rPr lang="en-US" sz="1300" baseline="0" dirty="0" err="1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etc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300" baseline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IE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Split </a:t>
                      </a:r>
                      <a:r>
                        <a:rPr lang="en-IE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 vehicle segment-powertrain and using regional sales weighted characteristics </a:t>
                      </a:r>
                      <a:r>
                        <a:rPr lang="en-IE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(see JRC's proposed classification approach)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3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Can be </a:t>
                      </a:r>
                      <a:r>
                        <a:rPr lang="en-US" sz="1300" b="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incomplete vehicles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endParaRPr lang="en-US" sz="1300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strike="noStrike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OEM specific</a:t>
                      </a:r>
                      <a:r>
                        <a:rPr lang="en-US" sz="1300" strike="noStrike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 segment</a:t>
                      </a:r>
                      <a:endParaRPr lang="en-US" sz="1300" strike="noStrik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OEM segment-powertrain c</a:t>
                      </a:r>
                      <a:r>
                        <a:rPr lang="en-US" sz="1300" strike="noStrike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ertification</a:t>
                      </a:r>
                      <a:r>
                        <a:rPr lang="en-US" sz="1300" strike="noStrike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values, </a:t>
                      </a:r>
                      <a:r>
                        <a:rPr lang="en-US" sz="1300" strike="noStrike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RW </a:t>
                      </a:r>
                      <a:r>
                        <a:rPr lang="en-US" sz="1300" strike="noStrike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and deterioration factor corrected. (conservative approach advisable to be discussed how can be calculated). Needs to be </a:t>
                      </a:r>
                      <a:r>
                        <a:rPr lang="en-US" sz="1300" strike="noStrike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verifiable.</a:t>
                      </a:r>
                      <a:endParaRPr lang="en-US" sz="1300" strike="noStrike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strike="noStrik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OEM </a:t>
                      </a:r>
                      <a:r>
                        <a:rPr lang="en-US" sz="1300" strike="noStrike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</a:t>
                      </a:r>
                      <a:endParaRPr lang="en-US" sz="1300" strike="noStrik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IE" sz="1300" strike="noStrik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Regional with option to</a:t>
                      </a:r>
                    </a:p>
                    <a:p>
                      <a:pPr algn="ctr"/>
                      <a:r>
                        <a:rPr lang="en-IE" sz="1300" strike="noStrik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declared higher </a:t>
                      </a:r>
                      <a:r>
                        <a:rPr lang="en-IE" sz="1300" strike="noStrike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life </a:t>
                      </a:r>
                      <a:r>
                        <a:rPr lang="en-IE" sz="1300" strike="noStrike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 verifiable</a:t>
                      </a:r>
                      <a:endParaRPr lang="en-US" sz="1300" strike="noStrike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trike="noStrike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Powertrain specific-</a:t>
                      </a:r>
                      <a:r>
                        <a:rPr lang="en-US" sz="1300" strike="noStrike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 by SG4</a:t>
                      </a:r>
                      <a:endParaRPr lang="en-US" sz="1300" strike="noStrike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950350"/>
                  </a:ext>
                </a:extLst>
              </a:tr>
              <a:tr h="7685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 2</a:t>
                      </a: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US" sz="1300" strike="noStrike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US" sz="1300" strike="noStrike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strike="noStrik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strike="noStrik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strike="noStrik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300" strike="noStrik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strike="noStrik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3459"/>
                  </a:ext>
                </a:extLst>
              </a:tr>
              <a:tr h="16423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Level </a:t>
                      </a: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(Regional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3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Stakeholders,</a:t>
                      </a:r>
                      <a:r>
                        <a:rPr lang="en-IE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policy makers, researchers analysts </a:t>
                      </a:r>
                      <a:r>
                        <a:rPr lang="en-IE" sz="1300" baseline="0" dirty="0" err="1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etc</a:t>
                      </a:r>
                      <a:endParaRPr lang="en-IE" sz="1300" baseline="0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IE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 future analysis and macro assessments</a:t>
                      </a:r>
                      <a:endParaRPr lang="en-IE" sz="13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IE" sz="13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 concept </a:t>
                      </a:r>
                      <a:r>
                        <a:rPr lang="en-IE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distinguishing</a:t>
                      </a:r>
                      <a:r>
                        <a:rPr lang="en-IE" sz="13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</a:t>
                      </a:r>
                      <a:r>
                        <a:rPr lang="en-IE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powertrain tech/energy carrier/size/emission</a:t>
                      </a:r>
                      <a:r>
                        <a:rPr lang="en-IE" sz="13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standard and </a:t>
                      </a:r>
                      <a:r>
                        <a:rPr lang="en-IE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use</a:t>
                      </a:r>
                      <a:endParaRPr lang="en-IE" sz="13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Regional according to established methodologies-tools (</a:t>
                      </a:r>
                      <a:r>
                        <a:rPr lang="en-US" sz="1300" noProof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EU/US/JP/KR/CN…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</a:t>
                      </a:r>
                      <a:r>
                        <a:rPr lang="en-US" sz="1300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eg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Guidebook, MOVES </a:t>
                      </a:r>
                      <a:r>
                        <a:rPr lang="en-US" sz="1300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etc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Regional typical </a:t>
                      </a:r>
                      <a:r>
                        <a:rPr lang="en-US" sz="1300" kern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emission-consumption</a:t>
                      </a:r>
                      <a:r>
                        <a:rPr lang="en-US" sz="1300" kern="12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factors</a:t>
                      </a:r>
                      <a:r>
                        <a:rPr lang="en-US" sz="1300" kern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300" kern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 other local representative realistic data</a:t>
                      </a:r>
                    </a:p>
                    <a:p>
                      <a:pPr lvl="0" algn="ctr">
                        <a:buNone/>
                      </a:pPr>
                      <a:r>
                        <a:rPr lang="en-US" sz="1300" kern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1300" kern="12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eg</a:t>
                      </a:r>
                      <a:r>
                        <a:rPr lang="en-US" sz="1300" kern="1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Official monitoring info, inventories like guidebook, MOVES)</a:t>
                      </a:r>
                      <a:endParaRPr lang="en-US" sz="1300" kern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by SG4 or methodology specific</a:t>
                      </a:r>
                      <a:endParaRPr lang="en-US" sz="13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Default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gional 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typical</a:t>
                      </a: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TBD by SG4</a:t>
                      </a:r>
                      <a:endParaRPr lang="en-US" sz="13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 per</a:t>
                      </a:r>
                      <a:r>
                        <a:rPr lang="en-US" sz="13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methodology followed or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strike="noStrike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Powertrain specific-</a:t>
                      </a:r>
                      <a:r>
                        <a:rPr lang="en-US" sz="1300" strike="noStrike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 by SG4</a:t>
                      </a:r>
                    </a:p>
                    <a:p>
                      <a:pPr algn="ctr"/>
                      <a:endParaRPr lang="en-US" sz="13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21" marB="45721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216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349095"/>
      </p:ext>
    </p:extLst>
  </p:cSld>
  <p:clrMapOvr>
    <a:masterClrMapping/>
  </p:clrMapOvr>
</p:sld>
</file>

<file path=ppt/theme/theme1.xml><?xml version="1.0" encoding="utf-8"?>
<a:theme xmlns:a="http://schemas.openxmlformats.org/drawingml/2006/main" name="JRC_Corporate_PPT_Template_4-3ratio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RC_Corporate_PPT_Template_4-3ratio.pptx" id="{437BBD8B-053C-4602-9B65-E558AECAB058}" vid="{A4923DCA-EE49-42B5-B87B-978F089F74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392E8ADFE8694CB47A0ED9AF0A856A" ma:contentTypeVersion="4" ma:contentTypeDescription="Create a new document." ma:contentTypeScope="" ma:versionID="d5f52257fbe7f07903c97a13b2df4ea0">
  <xsd:schema xmlns:xsd="http://www.w3.org/2001/XMLSchema" xmlns:xs="http://www.w3.org/2001/XMLSchema" xmlns:p="http://schemas.microsoft.com/office/2006/metadata/properties" xmlns:ns2="215c848a-c450-4216-b5d7-67c0a3e5a4cf" targetNamespace="http://schemas.microsoft.com/office/2006/metadata/properties" ma:root="true" ma:fieldsID="6f9e960fa050a8039b70f8f80c70c408" ns2:_="">
    <xsd:import namespace="215c848a-c450-4216-b5d7-67c0a3e5a4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5c848a-c450-4216-b5d7-67c0a3e5a4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DC98E03-08F1-44FA-B55E-1132241E70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3C8873-2AE5-4B6C-8CDF-8CF7A216FA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5c848a-c450-4216-b5d7-67c0a3e5a4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99B29F-D656-47F9-86EF-FBBF0F638C80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215c848a-c450-4216-b5d7-67c0a3e5a4cf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JRC_Corporate_PPT_Template_4-3ratio</Template>
  <TotalTime>1543</TotalTime>
  <Words>258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JRC_Corporate_PPT_Template_4-3ratio</vt:lpstr>
      <vt:lpstr>PowerPoint Presentation</vt:lpstr>
    </vt:vector>
  </TitlesOfParts>
  <Company>JRC-Ispra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 PIERRO Giuseppe (JRC-ISPRA)</dc:creator>
  <cp:lastModifiedBy>DI PIERRO Giuseppe (JRC-ISPRA)</cp:lastModifiedBy>
  <cp:revision>50</cp:revision>
  <dcterms:created xsi:type="dcterms:W3CDTF">2023-06-07T15:28:58Z</dcterms:created>
  <dcterms:modified xsi:type="dcterms:W3CDTF">2024-10-31T15:36:56Z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0x01010048392E8ADFE8694CB47A0ED9AF0A856A</vt:lpwstr>
  </property>
</Properties>
</file>