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7" r:id="rId2"/>
    <p:sldId id="258" r:id="rId3"/>
    <p:sldId id="256"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77" autoAdjust="0"/>
    <p:restoredTop sz="94660"/>
  </p:normalViewPr>
  <p:slideViewPr>
    <p:cSldViewPr snapToGrid="0">
      <p:cViewPr varScale="1">
        <p:scale>
          <a:sx n="87" d="100"/>
          <a:sy n="87" d="100"/>
        </p:scale>
        <p:origin x="83" y="10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EFE26A-5A07-4A53-AEBD-FA6EEA7FBC5E}" type="datetimeFigureOut">
              <a:rPr kumimoji="1" lang="ja-JP" altLang="en-US" smtClean="0"/>
              <a:t>2024/11/18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C2D4D4-BD02-454C-84F8-16A70F4F67C9}" type="slidenum">
              <a:rPr kumimoji="1" lang="ja-JP" altLang="en-US" smtClean="0"/>
              <a:t>‹#›</a:t>
            </a:fld>
            <a:endParaRPr kumimoji="1" lang="ja-JP" altLang="en-US"/>
          </a:p>
        </p:txBody>
      </p:sp>
    </p:spTree>
    <p:extLst>
      <p:ext uri="{BB962C8B-B14F-4D97-AF65-F5344CB8AC3E}">
        <p14:creationId xmlns:p14="http://schemas.microsoft.com/office/powerpoint/2010/main" val="34929753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7C2D4D4-BD02-454C-84F8-16A70F4F67C9}" type="slidenum">
              <a:rPr kumimoji="1" lang="ja-JP" altLang="en-US" smtClean="0"/>
              <a:t>1</a:t>
            </a:fld>
            <a:endParaRPr kumimoji="1" lang="ja-JP" altLang="en-US"/>
          </a:p>
        </p:txBody>
      </p:sp>
    </p:spTree>
    <p:extLst>
      <p:ext uri="{BB962C8B-B14F-4D97-AF65-F5344CB8AC3E}">
        <p14:creationId xmlns:p14="http://schemas.microsoft.com/office/powerpoint/2010/main" val="2872701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7C2D4D4-BD02-454C-84F8-16A70F4F67C9}" type="slidenum">
              <a:rPr kumimoji="1" lang="ja-JP" altLang="en-US" smtClean="0"/>
              <a:t>3</a:t>
            </a:fld>
            <a:endParaRPr kumimoji="1" lang="ja-JP" altLang="en-US"/>
          </a:p>
        </p:txBody>
      </p:sp>
    </p:spTree>
    <p:extLst>
      <p:ext uri="{BB962C8B-B14F-4D97-AF65-F5344CB8AC3E}">
        <p14:creationId xmlns:p14="http://schemas.microsoft.com/office/powerpoint/2010/main" val="2188895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E10E86-1C7C-DDBD-979C-12BFC171F5B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B146C652-179A-349C-A430-BF841B67EB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8294810-0E28-2236-A1C4-D441ED488C01}"/>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55E01D07-ADD1-A3F5-E526-789D37C0FB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996B767-FC00-0E09-C0AE-6F595D456E2F}"/>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1812582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118208-E21B-DCBD-BFB2-AAA7E7594AA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46BC55C-FF18-26A8-3FE9-364E63A8C74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8564463-E0D7-3820-6CEE-E6D5A0F83675}"/>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EF9298F4-64A1-218F-0087-71A2E465EFB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D22157D-7CFF-6B21-31EE-8BF15FCE1655}"/>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4054587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BB079905-D346-B7D6-2CDD-1B8A3D38A63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EC5F267-707C-7509-2F1A-FBB11B14EAF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B5C529-8E99-9269-136D-D3FDD25FD117}"/>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F53E5179-47AF-1B99-F9F0-386EEE4CAD0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63E37DD-4D15-D36F-65E1-5A7AF5FB3AA5}"/>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3282308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0B8C42-685C-9CA8-57D9-DF575B1805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ABE44D2-DB9C-5222-5F23-631C98DDD21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0CDA478-543A-313A-7D8E-C4D0DD83C2BB}"/>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7844D600-337F-09E2-7B2F-4799502795E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7CC7099-4922-85F9-8FDC-148818D009BC}"/>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8862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A1AAA2-431F-40BE-1B1D-ECD9F86F23D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A2D317-F3CB-DEB9-58C6-3C0B1CDE43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0C5B1D9-8119-F6E3-0C06-5550D15B2B30}"/>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CDC45463-CB88-87BF-A644-D3FC1477710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9AB5ADC-93CA-57B8-6F4F-7CA468DE3453}"/>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2278979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975DF7-CB6F-3F91-B173-B163502CE9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473A1A2-73AB-1C4C-82A6-AE7CE1FC289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7FEBC7C-2679-F5C8-73E4-EC6DF4A5F41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916D0F6-C5BC-9207-7BE4-9C32D707BE33}"/>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6" name="フッター プレースホルダー 5">
            <a:extLst>
              <a:ext uri="{FF2B5EF4-FFF2-40B4-BE49-F238E27FC236}">
                <a16:creationId xmlns:a16="http://schemas.microsoft.com/office/drawing/2014/main" id="{2D71834E-20FC-5D2A-DBF7-51E6FB5AB33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3A6DE0E-2F53-E406-D9B3-164371F98700}"/>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1669665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D3ED43-6070-2FF8-0EE4-A43FD53F5DC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011177A-85D8-2C84-6165-6EF189E119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27DA8133-9EEE-2CFF-BFE3-ACE9E1A2B06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7708AFD-AF89-FE0D-9003-236B06FA6E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B8FFE11-0515-413D-4F6E-17475B15B71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7897825D-045B-DAB3-6C5F-94D2CAC3C5E8}"/>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8" name="フッター プレースホルダー 7">
            <a:extLst>
              <a:ext uri="{FF2B5EF4-FFF2-40B4-BE49-F238E27FC236}">
                <a16:creationId xmlns:a16="http://schemas.microsoft.com/office/drawing/2014/main" id="{530E4019-9E34-268B-427E-1DF546536DE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0AFB2C4-6163-ACB1-9641-340F2A1420B5}"/>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707704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9BEF6B-E3D9-B0F4-37A2-46CC411374D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E9CCA33-D5A4-4927-774F-DC6CC973EA39}"/>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4" name="フッター プレースホルダー 3">
            <a:extLst>
              <a:ext uri="{FF2B5EF4-FFF2-40B4-BE49-F238E27FC236}">
                <a16:creationId xmlns:a16="http://schemas.microsoft.com/office/drawing/2014/main" id="{D4F28406-C45F-5F66-34F5-86F577CFEC9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8B915DA-6241-77FB-68F4-2DACCBCFF408}"/>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3432467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34ED44E-9290-E54F-5C6C-58F8481DCF6F}"/>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3" name="フッター プレースホルダー 2">
            <a:extLst>
              <a:ext uri="{FF2B5EF4-FFF2-40B4-BE49-F238E27FC236}">
                <a16:creationId xmlns:a16="http://schemas.microsoft.com/office/drawing/2014/main" id="{85AE52B9-376C-7840-3631-13B84D4F8E2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1E7741-CFDB-4C7B-5632-E2B91F6342EB}"/>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2197114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35B283-ECBC-F44E-1B57-E9662FE0DB5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5DBF51-1C85-D456-6460-B99AF9B5CC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7A0E7D5-FF81-2EAD-D830-4DD957C1DB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E08A4B1-8B38-F2A6-4823-3D3104A00D61}"/>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6" name="フッター プレースホルダー 5">
            <a:extLst>
              <a:ext uri="{FF2B5EF4-FFF2-40B4-BE49-F238E27FC236}">
                <a16:creationId xmlns:a16="http://schemas.microsoft.com/office/drawing/2014/main" id="{3FBFA17F-9AEC-6567-2F9F-EE6A6B3E2D5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C7E281A-36CB-E6B0-C50C-A5D4954B6426}"/>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4072440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C20AAC-36E3-CA70-7A6A-98FAD46E19D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1DA8D86-87E6-F34C-FF45-DE539B78AC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E2F82ED-3C85-3708-F704-2A1BB7AAE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FE33CF7-7872-3367-5D8D-B1288954BB20}"/>
              </a:ext>
            </a:extLst>
          </p:cNvPr>
          <p:cNvSpPr>
            <a:spLocks noGrp="1"/>
          </p:cNvSpPr>
          <p:nvPr>
            <p:ph type="dt" sz="half" idx="10"/>
          </p:nvPr>
        </p:nvSpPr>
        <p:spPr/>
        <p:txBody>
          <a:bodyPr/>
          <a:lstStyle/>
          <a:p>
            <a:fld id="{0CBF0E85-C873-4EE0-97E7-7AD7EA4B30D2}" type="datetimeFigureOut">
              <a:rPr kumimoji="1" lang="ja-JP" altLang="en-US" smtClean="0"/>
              <a:t>2024/11/18</a:t>
            </a:fld>
            <a:endParaRPr kumimoji="1" lang="ja-JP" altLang="en-US"/>
          </a:p>
        </p:txBody>
      </p:sp>
      <p:sp>
        <p:nvSpPr>
          <p:cNvPr id="6" name="フッター プレースホルダー 5">
            <a:extLst>
              <a:ext uri="{FF2B5EF4-FFF2-40B4-BE49-F238E27FC236}">
                <a16:creationId xmlns:a16="http://schemas.microsoft.com/office/drawing/2014/main" id="{FDDECC73-3B9D-90FB-2F65-4098BC12C72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C3EAD42-3478-F0D3-52D4-D58B415545A6}"/>
              </a:ext>
            </a:extLst>
          </p:cNvPr>
          <p:cNvSpPr>
            <a:spLocks noGrp="1"/>
          </p:cNvSpPr>
          <p:nvPr>
            <p:ph type="sldNum" sz="quarter" idx="12"/>
          </p:nvPr>
        </p:nvSpPr>
        <p:spPr/>
        <p:txBody>
          <a:body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4130400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A535159-E7F1-589D-6903-309CBA24BD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0300A7A-CBA1-A7C2-D5E8-F0AD48DC16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6CD052B-CA95-5FE6-C7CB-D5EF3392A7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F0E85-C873-4EE0-97E7-7AD7EA4B30D2}" type="datetimeFigureOut">
              <a:rPr kumimoji="1" lang="ja-JP" altLang="en-US" smtClean="0"/>
              <a:t>2024/11/18</a:t>
            </a:fld>
            <a:endParaRPr kumimoji="1" lang="ja-JP" altLang="en-US"/>
          </a:p>
        </p:txBody>
      </p:sp>
      <p:sp>
        <p:nvSpPr>
          <p:cNvPr id="5" name="フッター プレースホルダー 4">
            <a:extLst>
              <a:ext uri="{FF2B5EF4-FFF2-40B4-BE49-F238E27FC236}">
                <a16:creationId xmlns:a16="http://schemas.microsoft.com/office/drawing/2014/main" id="{0DE2CBD1-4535-E018-E01E-AABA13272C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A8FEB07-E5A9-A5B9-D5BE-62977C2011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68716-C28D-4235-AFEE-8B9590A577D9}" type="slidenum">
              <a:rPr kumimoji="1" lang="ja-JP" altLang="en-US" smtClean="0"/>
              <a:t>‹#›</a:t>
            </a:fld>
            <a:endParaRPr kumimoji="1" lang="ja-JP" altLang="en-US"/>
          </a:p>
        </p:txBody>
      </p:sp>
    </p:spTree>
    <p:extLst>
      <p:ext uri="{BB962C8B-B14F-4D97-AF65-F5344CB8AC3E}">
        <p14:creationId xmlns:p14="http://schemas.microsoft.com/office/powerpoint/2010/main" val="2899549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BB25C3B-DD63-49DE-BC02-D7D54088ABEF}"/>
              </a:ext>
            </a:extLst>
          </p:cNvPr>
          <p:cNvSpPr txBox="1"/>
          <p:nvPr/>
        </p:nvSpPr>
        <p:spPr>
          <a:xfrm>
            <a:off x="2438399" y="289855"/>
            <a:ext cx="6619120" cy="369332"/>
          </a:xfrm>
          <a:prstGeom prst="rect">
            <a:avLst/>
          </a:prstGeom>
          <a:noFill/>
        </p:spPr>
        <p:txBody>
          <a:bodyPr wrap="none" rtlCol="0">
            <a:spAutoFit/>
          </a:bodyPr>
          <a:lstStyle/>
          <a:p>
            <a:r>
              <a:rPr lang="en-US" altLang="ja-JP" b="1" u="sng" dirty="0">
                <a:latin typeface="Georgia" panose="02040502050405020303" pitchFamily="18" charset="0"/>
              </a:rPr>
              <a:t>&lt; discussion starter &gt; Level concept during USE phase</a:t>
            </a:r>
            <a:endParaRPr kumimoji="1" lang="ja-JP" altLang="en-US" b="1" u="sng" dirty="0">
              <a:latin typeface="Georgia" panose="02040502050405020303" pitchFamily="18" charset="0"/>
            </a:endParaRPr>
          </a:p>
        </p:txBody>
      </p:sp>
      <p:sp>
        <p:nvSpPr>
          <p:cNvPr id="5" name="テキスト ボックス 4">
            <a:extLst>
              <a:ext uri="{FF2B5EF4-FFF2-40B4-BE49-F238E27FC236}">
                <a16:creationId xmlns:a16="http://schemas.microsoft.com/office/drawing/2014/main" id="{0D7E0C45-D5DD-7F9F-F08E-9A2318E288D4}"/>
              </a:ext>
            </a:extLst>
          </p:cNvPr>
          <p:cNvSpPr txBox="1"/>
          <p:nvPr/>
        </p:nvSpPr>
        <p:spPr>
          <a:xfrm>
            <a:off x="584200" y="659187"/>
            <a:ext cx="11186680" cy="1323439"/>
          </a:xfrm>
          <a:prstGeom prst="rect">
            <a:avLst/>
          </a:prstGeom>
          <a:noFill/>
        </p:spPr>
        <p:txBody>
          <a:bodyPr wrap="square" rtlCol="0">
            <a:spAutoFit/>
          </a:bodyPr>
          <a:lstStyle/>
          <a:p>
            <a:r>
              <a:rPr lang="en-US" altLang="ja-JP" sz="2000" dirty="0">
                <a:latin typeface="Georgia" panose="02040502050405020303" pitchFamily="18" charset="0"/>
              </a:rPr>
              <a:t>Since the methodology during USE phase is quite clear, SG4 does NOT expect the multiple approaches in any levels. Level concept during USE phase may be considered the mass size of primary data of </a:t>
            </a:r>
            <a:r>
              <a:rPr lang="en-US" altLang="ja-JP" sz="2000" b="1" dirty="0">
                <a:latin typeface="Georgia" panose="02040502050405020303" pitchFamily="18" charset="0"/>
              </a:rPr>
              <a:t>Activity data </a:t>
            </a:r>
            <a:r>
              <a:rPr lang="en-US" altLang="ja-JP" sz="2000" dirty="0">
                <a:latin typeface="Georgia" panose="02040502050405020303" pitchFamily="18" charset="0"/>
              </a:rPr>
              <a:t>and </a:t>
            </a:r>
            <a:r>
              <a:rPr lang="en-US" altLang="ja-JP" sz="2000" b="1" dirty="0">
                <a:latin typeface="Georgia" panose="02040502050405020303" pitchFamily="18" charset="0"/>
              </a:rPr>
              <a:t>Maintenance </a:t>
            </a:r>
            <a:r>
              <a:rPr lang="en-US" altLang="ja-JP" sz="2000" dirty="0">
                <a:latin typeface="Georgia" panose="02040502050405020303" pitchFamily="18" charset="0"/>
              </a:rPr>
              <a:t>parts (intensity data is a part of SG6 responsibilities)</a:t>
            </a:r>
          </a:p>
        </p:txBody>
      </p:sp>
      <p:graphicFrame>
        <p:nvGraphicFramePr>
          <p:cNvPr id="6" name="表 5">
            <a:extLst>
              <a:ext uri="{FF2B5EF4-FFF2-40B4-BE49-F238E27FC236}">
                <a16:creationId xmlns:a16="http://schemas.microsoft.com/office/drawing/2014/main" id="{C45229CD-DAA4-1A4C-4C85-5465DBD1CF45}"/>
              </a:ext>
            </a:extLst>
          </p:cNvPr>
          <p:cNvGraphicFramePr>
            <a:graphicFrameLocks noGrp="1"/>
          </p:cNvGraphicFramePr>
          <p:nvPr>
            <p:extLst>
              <p:ext uri="{D42A27DB-BD31-4B8C-83A1-F6EECF244321}">
                <p14:modId xmlns:p14="http://schemas.microsoft.com/office/powerpoint/2010/main" val="4125273240"/>
              </p:ext>
            </p:extLst>
          </p:nvPr>
        </p:nvGraphicFramePr>
        <p:xfrm>
          <a:off x="378686" y="2210509"/>
          <a:ext cx="11597707" cy="4357636"/>
        </p:xfrm>
        <a:graphic>
          <a:graphicData uri="http://schemas.openxmlformats.org/drawingml/2006/table">
            <a:tbl>
              <a:tblPr firstRow="1" bandRow="1">
                <a:tableStyleId>{5C22544A-7EE6-4342-B048-85BDC9FD1C3A}</a:tableStyleId>
              </a:tblPr>
              <a:tblGrid>
                <a:gridCol w="944509">
                  <a:extLst>
                    <a:ext uri="{9D8B030D-6E8A-4147-A177-3AD203B41FA5}">
                      <a16:colId xmlns:a16="http://schemas.microsoft.com/office/drawing/2014/main" val="3424639897"/>
                    </a:ext>
                  </a:extLst>
                </a:gridCol>
                <a:gridCol w="1216805">
                  <a:extLst>
                    <a:ext uri="{9D8B030D-6E8A-4147-A177-3AD203B41FA5}">
                      <a16:colId xmlns:a16="http://schemas.microsoft.com/office/drawing/2014/main" val="604772253"/>
                    </a:ext>
                  </a:extLst>
                </a:gridCol>
                <a:gridCol w="1136073">
                  <a:extLst>
                    <a:ext uri="{9D8B030D-6E8A-4147-A177-3AD203B41FA5}">
                      <a16:colId xmlns:a16="http://schemas.microsoft.com/office/drawing/2014/main" val="2480391385"/>
                    </a:ext>
                  </a:extLst>
                </a:gridCol>
                <a:gridCol w="979054">
                  <a:extLst>
                    <a:ext uri="{9D8B030D-6E8A-4147-A177-3AD203B41FA5}">
                      <a16:colId xmlns:a16="http://schemas.microsoft.com/office/drawing/2014/main" val="751253159"/>
                    </a:ext>
                  </a:extLst>
                </a:gridCol>
                <a:gridCol w="969818">
                  <a:extLst>
                    <a:ext uri="{9D8B030D-6E8A-4147-A177-3AD203B41FA5}">
                      <a16:colId xmlns:a16="http://schemas.microsoft.com/office/drawing/2014/main" val="888032497"/>
                    </a:ext>
                  </a:extLst>
                </a:gridCol>
                <a:gridCol w="1182255">
                  <a:extLst>
                    <a:ext uri="{9D8B030D-6E8A-4147-A177-3AD203B41FA5}">
                      <a16:colId xmlns:a16="http://schemas.microsoft.com/office/drawing/2014/main" val="3638438952"/>
                    </a:ext>
                  </a:extLst>
                </a:gridCol>
                <a:gridCol w="1209964">
                  <a:extLst>
                    <a:ext uri="{9D8B030D-6E8A-4147-A177-3AD203B41FA5}">
                      <a16:colId xmlns:a16="http://schemas.microsoft.com/office/drawing/2014/main" val="4266584246"/>
                    </a:ext>
                  </a:extLst>
                </a:gridCol>
                <a:gridCol w="1366981">
                  <a:extLst>
                    <a:ext uri="{9D8B030D-6E8A-4147-A177-3AD203B41FA5}">
                      <a16:colId xmlns:a16="http://schemas.microsoft.com/office/drawing/2014/main" val="1303421031"/>
                    </a:ext>
                  </a:extLst>
                </a:gridCol>
                <a:gridCol w="2592248">
                  <a:extLst>
                    <a:ext uri="{9D8B030D-6E8A-4147-A177-3AD203B41FA5}">
                      <a16:colId xmlns:a16="http://schemas.microsoft.com/office/drawing/2014/main" val="1276878669"/>
                    </a:ext>
                  </a:extLst>
                </a:gridCol>
              </a:tblGrid>
              <a:tr h="398952">
                <a:tc>
                  <a:txBody>
                    <a:bodyPr/>
                    <a:lstStyle/>
                    <a:p>
                      <a:endParaRPr kumimoji="1" lang="ja-JP" altLang="en-US">
                        <a:latin typeface="Georgia" panose="02040502050405020303" pitchFamily="18" charset="0"/>
                      </a:endParaRPr>
                    </a:p>
                  </a:txBody>
                  <a:tcPr/>
                </a:tc>
                <a:tc gridSpan="4">
                  <a:txBody>
                    <a:bodyPr/>
                    <a:lstStyle/>
                    <a:p>
                      <a:pPr algn="ctr"/>
                      <a:r>
                        <a:rPr kumimoji="1" lang="en-US" altLang="ja-JP" dirty="0">
                          <a:latin typeface="Georgia" panose="02040502050405020303" pitchFamily="18" charset="0"/>
                        </a:rPr>
                        <a:t>Definition by SG3</a:t>
                      </a:r>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gridSpan="4">
                  <a:txBody>
                    <a:bodyPr/>
                    <a:lstStyle/>
                    <a:p>
                      <a:pPr algn="ctr"/>
                      <a:r>
                        <a:rPr kumimoji="1" lang="en-US" altLang="ja-JP" dirty="0">
                          <a:latin typeface="Georgia" panose="02040502050405020303" pitchFamily="18" charset="0"/>
                        </a:rPr>
                        <a:t>&lt;one of ideas&gt; Definition by SG4</a:t>
                      </a:r>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extLst>
                  <a:ext uri="{0D108BD9-81ED-4DB2-BD59-A6C34878D82A}">
                    <a16:rowId xmlns:a16="http://schemas.microsoft.com/office/drawing/2014/main" val="230188340"/>
                  </a:ext>
                </a:extLst>
              </a:tr>
              <a:tr h="897641">
                <a:tc>
                  <a:txBody>
                    <a:bodyPr/>
                    <a:lstStyle/>
                    <a:p>
                      <a:endParaRPr kumimoji="1" lang="ja-JP" altLang="en-US">
                        <a:latin typeface="Georgia" panose="02040502050405020303" pitchFamily="18" charset="0"/>
                      </a:endParaRPr>
                    </a:p>
                  </a:txBody>
                  <a:tcPr/>
                </a:tc>
                <a:tc>
                  <a:txBody>
                    <a:bodyPr/>
                    <a:lstStyle/>
                    <a:p>
                      <a:pPr algn="ctr"/>
                      <a:r>
                        <a:rPr kumimoji="1" lang="en-US" altLang="ja-JP" sz="1600" dirty="0">
                          <a:latin typeface="Georgia" panose="02040502050405020303" pitchFamily="18" charset="0"/>
                        </a:rPr>
                        <a:t>Purpose</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Degree of freedom</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Vehicle model</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Supply chain model</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Purpose</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Degree of freedom</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Vehicle model</a:t>
                      </a:r>
                      <a:endParaRPr kumimoji="1" lang="ja-JP" altLang="en-US" sz="1600" dirty="0">
                        <a:latin typeface="Georgia" panose="02040502050405020303" pitchFamily="18" charset="0"/>
                      </a:endParaRPr>
                    </a:p>
                  </a:txBody>
                  <a:tcPr anchor="ctr" anchorCtr="1"/>
                </a:tc>
                <a:tc>
                  <a:txBody>
                    <a:bodyPr/>
                    <a:lstStyle/>
                    <a:p>
                      <a:pPr algn="ctr"/>
                      <a:r>
                        <a:rPr kumimoji="1" lang="en-US" altLang="ja-JP" sz="1600" dirty="0">
                          <a:latin typeface="Georgia" panose="02040502050405020303" pitchFamily="18" charset="0"/>
                        </a:rPr>
                        <a:t>Supply chain model</a:t>
                      </a:r>
                    </a:p>
                    <a:p>
                      <a:pPr algn="ctr"/>
                      <a:r>
                        <a:rPr kumimoji="1" lang="en-US" altLang="ja-JP" sz="1600" dirty="0">
                          <a:latin typeface="Georgia" panose="02040502050405020303" pitchFamily="18" charset="0"/>
                          <a:sym typeface="Wingdings" panose="05000000000000000000" pitchFamily="2" charset="2"/>
                        </a:rPr>
                        <a:t> </a:t>
                      </a:r>
                      <a:r>
                        <a:rPr kumimoji="1" lang="en-US" altLang="ja-JP" sz="1600" dirty="0">
                          <a:solidFill>
                            <a:srgbClr val="7030A0"/>
                          </a:solidFill>
                          <a:latin typeface="Georgia" panose="02040502050405020303" pitchFamily="18" charset="0"/>
                          <a:sym typeface="Wingdings" panose="05000000000000000000" pitchFamily="2" charset="2"/>
                        </a:rPr>
                        <a:t>Mass size of primary data (please see next slide)</a:t>
                      </a:r>
                      <a:endParaRPr kumimoji="1" lang="ja-JP" altLang="en-US" sz="1600" dirty="0">
                        <a:solidFill>
                          <a:srgbClr val="7030A0"/>
                        </a:solidFill>
                        <a:latin typeface="Georgia" panose="02040502050405020303" pitchFamily="18" charset="0"/>
                      </a:endParaRPr>
                    </a:p>
                  </a:txBody>
                  <a:tcPr anchor="ctr" anchorCtr="1"/>
                </a:tc>
                <a:extLst>
                  <a:ext uri="{0D108BD9-81ED-4DB2-BD59-A6C34878D82A}">
                    <a16:rowId xmlns:a16="http://schemas.microsoft.com/office/drawing/2014/main" val="1284950071"/>
                  </a:ext>
                </a:extLst>
              </a:tr>
              <a:tr h="797903">
                <a:tc>
                  <a:txBody>
                    <a:bodyPr/>
                    <a:lstStyle/>
                    <a:p>
                      <a:r>
                        <a:rPr kumimoji="1" lang="en-US" altLang="ja-JP" dirty="0">
                          <a:latin typeface="Georgia" panose="02040502050405020303" pitchFamily="18" charset="0"/>
                        </a:rPr>
                        <a:t>Level 1</a:t>
                      </a:r>
                      <a:endParaRPr kumimoji="1" lang="ja-JP" altLang="en-US" dirty="0">
                        <a:latin typeface="Georgia" panose="02040502050405020303" pitchFamily="18" charset="0"/>
                      </a:endParaRPr>
                    </a:p>
                  </a:txBody>
                  <a:tcPr/>
                </a:tc>
                <a:tc>
                  <a:txBody>
                    <a:bodyPr/>
                    <a:lstStyle/>
                    <a:p>
                      <a:r>
                        <a:rPr kumimoji="1" lang="en-US" altLang="ja-JP" sz="1050" dirty="0">
                          <a:latin typeface="Georgia" panose="02040502050405020303" pitchFamily="18" charset="0"/>
                        </a:rPr>
                        <a:t>Strategy(research and strategic public policy making)</a:t>
                      </a:r>
                      <a:endParaRPr kumimoji="1" lang="ja-JP" altLang="en-US" sz="1050" dirty="0">
                        <a:latin typeface="Georgia" panose="02040502050405020303" pitchFamily="18" charset="0"/>
                      </a:endParaRPr>
                    </a:p>
                  </a:txBody>
                  <a:tcPr/>
                </a:tc>
                <a:tc>
                  <a:txBody>
                    <a:bodyPr/>
                    <a:lstStyle/>
                    <a:p>
                      <a:r>
                        <a:rPr kumimoji="1" lang="en-US" altLang="ja-JP" sz="1400" dirty="0">
                          <a:latin typeface="Georgia" panose="02040502050405020303" pitchFamily="18" charset="0"/>
                        </a:rPr>
                        <a:t>multiple approaches possible</a:t>
                      </a:r>
                      <a:endParaRPr kumimoji="1" lang="ja-JP" altLang="en-US" sz="1400" dirty="0">
                        <a:latin typeface="Georgia" panose="02040502050405020303" pitchFamily="18" charset="0"/>
                      </a:endParaRPr>
                    </a:p>
                  </a:txBody>
                  <a:tcPr/>
                </a:tc>
                <a:tc>
                  <a:txBody>
                    <a:bodyPr/>
                    <a:lstStyle/>
                    <a:p>
                      <a:r>
                        <a:rPr kumimoji="1" lang="en-US" altLang="ja-JP" sz="1400" dirty="0">
                          <a:latin typeface="Georgia" panose="02040502050405020303" pitchFamily="18" charset="0"/>
                        </a:rPr>
                        <a:t>generic</a:t>
                      </a:r>
                      <a:endParaRPr kumimoji="1" lang="ja-JP" altLang="en-US" sz="1400" dirty="0">
                        <a:latin typeface="Georgia" panose="02040502050405020303" pitchFamily="18" charset="0"/>
                      </a:endParaRPr>
                    </a:p>
                  </a:txBody>
                  <a:tcPr/>
                </a:tc>
                <a:tc>
                  <a:txBody>
                    <a:bodyPr/>
                    <a:lstStyle/>
                    <a:p>
                      <a:r>
                        <a:rPr kumimoji="1" lang="en-US" altLang="ja-JP" sz="1400" dirty="0">
                          <a:latin typeface="Georgia" panose="02040502050405020303" pitchFamily="18" charset="0"/>
                        </a:rPr>
                        <a:t>generic</a:t>
                      </a:r>
                      <a:endParaRPr kumimoji="1" lang="ja-JP" altLang="en-US" sz="140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strategy</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(region/CP  level)</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rowSpan="2">
                  <a:txBody>
                    <a:bodyPr/>
                    <a:lstStyle/>
                    <a:p>
                      <a:r>
                        <a:rPr kumimoji="1" lang="en-US" altLang="ja-JP" sz="1400" dirty="0">
                          <a:latin typeface="Georgia" panose="02040502050405020303" pitchFamily="18" charset="0"/>
                        </a:rPr>
                        <a:t>up to each region/CP or each OEM</a:t>
                      </a:r>
                      <a:endParaRPr kumimoji="1" lang="ja-JP" altLang="en-US" sz="1400" dirty="0">
                        <a:latin typeface="Georgia" panose="02040502050405020303" pitchFamily="18" charset="0"/>
                      </a:endParaRPr>
                    </a:p>
                  </a:txBody>
                  <a:tcPr/>
                </a:tc>
                <a:tc rowSpan="2">
                  <a:txBody>
                    <a:bodyPr/>
                    <a:lstStyle/>
                    <a:p>
                      <a:r>
                        <a:rPr kumimoji="1" lang="en-US" altLang="ja-JP" sz="1400" dirty="0">
                          <a:latin typeface="Georgia" panose="02040502050405020303" pitchFamily="18" charset="0"/>
                        </a:rPr>
                        <a:t>Sales mix per regional/CP or each OEM</a:t>
                      </a:r>
                      <a:endParaRPr kumimoji="1" lang="ja-JP" altLang="en-US" sz="1400" dirty="0">
                        <a:latin typeface="Georgia" panose="02040502050405020303" pitchFamily="18" charset="0"/>
                      </a:endParaRPr>
                    </a:p>
                  </a:txBody>
                  <a:tcPr/>
                </a:tc>
                <a:tc rowSpan="2">
                  <a:txBody>
                    <a:bodyPr/>
                    <a:lstStyle/>
                    <a:p>
                      <a:r>
                        <a:rPr kumimoji="1" lang="en-US" altLang="ja-JP" sz="1400" dirty="0">
                          <a:latin typeface="Georgia" panose="02040502050405020303" pitchFamily="18" charset="0"/>
                        </a:rPr>
                        <a:t>Per region/CP or each OEM</a:t>
                      </a:r>
                      <a:endParaRPr kumimoji="1" lang="ja-JP" altLang="en-US" sz="1400" dirty="0">
                        <a:latin typeface="Georgia" panose="02040502050405020303" pitchFamily="18" charset="0"/>
                      </a:endParaRPr>
                    </a:p>
                  </a:txBody>
                  <a:tcPr/>
                </a:tc>
                <a:extLst>
                  <a:ext uri="{0D108BD9-81ED-4DB2-BD59-A6C34878D82A}">
                    <a16:rowId xmlns:a16="http://schemas.microsoft.com/office/drawing/2014/main" val="3792461894"/>
                  </a:ext>
                </a:extLst>
              </a:tr>
              <a:tr h="7979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Level 2</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Georgia" panose="02040502050405020303" pitchFamily="18" charset="0"/>
                        </a:rPr>
                        <a:t>Strategy (OEM’s internal assessment and strategic planning)</a:t>
                      </a:r>
                      <a:endParaRPr kumimoji="1" lang="ja-JP" altLang="en-US" sz="105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multiple approaches possible</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400" dirty="0">
                          <a:latin typeface="Georgia" panose="02040502050405020303" pitchFamily="18" charset="0"/>
                        </a:rPr>
                        <a:t>BOM &amp; MDS</a:t>
                      </a:r>
                      <a:endParaRPr kumimoji="1" lang="ja-JP" altLang="en-US" sz="140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generic</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strategy</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(OEM level)</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vMerge="1">
                  <a:txBody>
                    <a:bodyPr/>
                    <a:lstStyle/>
                    <a:p>
                      <a:endParaRPr kumimoji="1" lang="ja-JP" altLang="en-US" sz="1400" dirty="0">
                        <a:latin typeface="Georgia" panose="02040502050405020303" pitchFamily="18" charset="0"/>
                      </a:endParaRPr>
                    </a:p>
                  </a:txBody>
                  <a:tcPr/>
                </a:tc>
                <a:tc vMerge="1">
                  <a:txBody>
                    <a:bodyPr/>
                    <a:lstStyle/>
                    <a:p>
                      <a:endParaRPr kumimoji="1" lang="ja-JP" altLang="en-US" sz="1400" dirty="0">
                        <a:latin typeface="Georgia" panose="02040502050405020303" pitchFamily="18" charset="0"/>
                      </a:endParaRPr>
                    </a:p>
                  </a:txBody>
                  <a:tcPr/>
                </a:tc>
                <a:tc vMerge="1">
                  <a:txBody>
                    <a:bodyPr/>
                    <a:lstStyle/>
                    <a:p>
                      <a:endParaRPr kumimoji="1" lang="ja-JP" altLang="en-US"/>
                    </a:p>
                  </a:txBody>
                  <a:tcPr/>
                </a:tc>
                <a:extLst>
                  <a:ext uri="{0D108BD9-81ED-4DB2-BD59-A6C34878D82A}">
                    <a16:rowId xmlns:a16="http://schemas.microsoft.com/office/drawing/2014/main" val="1858257228"/>
                  </a:ext>
                </a:extLst>
              </a:tr>
              <a:tr h="5885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Level 3</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050" dirty="0">
                          <a:latin typeface="Georgia" panose="02040502050405020303" pitchFamily="18" charset="0"/>
                        </a:rPr>
                        <a:t>Reporting (OEM’s official reporting)</a:t>
                      </a:r>
                      <a:endParaRPr kumimoji="1" lang="ja-JP" altLang="en-US" sz="105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single fixed</a:t>
                      </a: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mn-ea"/>
                          <a:cs typeface="+mn-cs"/>
                        </a:rPr>
                        <a:t> approach</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BOM &amp; MDS</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partially specific</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400" dirty="0">
                          <a:latin typeface="Georgia" panose="02040502050405020303" pitchFamily="18" charset="0"/>
                        </a:rPr>
                        <a:t>reporting </a:t>
                      </a:r>
                      <a:endParaRPr kumimoji="1" lang="ja-JP" altLang="en-US" sz="1400" dirty="0">
                        <a:latin typeface="Georgia" panose="02040502050405020303" pitchFamily="18" charset="0"/>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mn-ea"/>
                          <a:cs typeface="+mn-cs"/>
                        </a:rPr>
                        <a:t>single fixed approach </a:t>
                      </a:r>
                      <a:r>
                        <a:rPr kumimoji="1" lang="en-US" altLang="ja-JP" sz="1400" dirty="0">
                          <a:latin typeface="Georgia" panose="02040502050405020303" pitchFamily="18" charset="0"/>
                        </a:rPr>
                        <a:t>(Region/CP/OEM’s official reporting)</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mn-ea"/>
                        <a:cs typeface="+mn-cs"/>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Georgia" panose="02040502050405020303" pitchFamily="18" charset="0"/>
                        </a:rPr>
                        <a:t>depend on the parameter</a:t>
                      </a:r>
                      <a:endParaRPr kumimoji="1" lang="ja-JP" altLang="en-US" sz="140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accept more wider mass size or other region/CP data</a:t>
                      </a:r>
                      <a:endParaRPr kumimoji="1" lang="ja-JP" altLang="en-US" sz="1400" dirty="0">
                        <a:latin typeface="Georgia" panose="02040502050405020303" pitchFamily="18" charset="0"/>
                      </a:endParaRPr>
                    </a:p>
                  </a:txBody>
                  <a:tcPr/>
                </a:tc>
                <a:extLst>
                  <a:ext uri="{0D108BD9-81ED-4DB2-BD59-A6C34878D82A}">
                    <a16:rowId xmlns:a16="http://schemas.microsoft.com/office/drawing/2014/main" val="1410593958"/>
                  </a:ext>
                </a:extLst>
              </a:tr>
              <a:tr h="5651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Level 4</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Georgia" panose="02040502050405020303" pitchFamily="18" charset="0"/>
                        </a:rPr>
                        <a:t>Reporting (OEM’s and supplier’s official reporting)</a:t>
                      </a:r>
                      <a:endParaRPr kumimoji="1" lang="ja-JP" altLang="en-US" sz="105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mn-ea"/>
                          <a:cs typeface="+mn-cs"/>
                        </a:rPr>
                        <a:t>single fixed approach</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BOM &amp; MDS</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mainly specific</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400" dirty="0">
                          <a:latin typeface="Georgia" panose="02040502050405020303" pitchFamily="18" charset="0"/>
                        </a:rPr>
                        <a:t>reporting</a:t>
                      </a:r>
                      <a:endParaRPr kumimoji="1" lang="ja-JP" altLang="en-US" sz="1400" dirty="0">
                        <a:latin typeface="Georgia" panose="02040502050405020303" pitchFamily="18" charset="0"/>
                      </a:endParaRPr>
                    </a:p>
                  </a:txBody>
                  <a:tcPr/>
                </a:tc>
                <a:tc vMerge="1">
                  <a:txBody>
                    <a:bodyPr/>
                    <a:lstStyle/>
                    <a:p>
                      <a:endParaRPr kumimoji="1" lang="ja-JP" altLang="en-US" sz="1400" dirty="0">
                        <a:latin typeface="Georgia" panose="02040502050405020303" pitchFamily="18" charset="0"/>
                      </a:endParaRPr>
                    </a:p>
                  </a:txBody>
                  <a:tcPr/>
                </a:tc>
                <a:tc vMerge="1">
                  <a:txBody>
                    <a:bodyPr/>
                    <a:lstStyle/>
                    <a:p>
                      <a:endParaRP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mn-ea"/>
                          <a:cs typeface="+mn-cs"/>
                        </a:rPr>
                        <a:t>best effort minimum or appropriate mass size of each primary data</a:t>
                      </a:r>
                      <a:endParaRPr kumimoji="1" lang="ja-JP" altLang="en-US" sz="1400" dirty="0">
                        <a:latin typeface="Georgia" panose="02040502050405020303" pitchFamily="18" charset="0"/>
                      </a:endParaRPr>
                    </a:p>
                  </a:txBody>
                  <a:tcPr/>
                </a:tc>
                <a:extLst>
                  <a:ext uri="{0D108BD9-81ED-4DB2-BD59-A6C34878D82A}">
                    <a16:rowId xmlns:a16="http://schemas.microsoft.com/office/drawing/2014/main" val="2785794292"/>
                  </a:ext>
                </a:extLst>
              </a:tr>
            </a:tbl>
          </a:graphicData>
        </a:graphic>
      </p:graphicFrame>
    </p:spTree>
    <p:extLst>
      <p:ext uri="{BB962C8B-B14F-4D97-AF65-F5344CB8AC3E}">
        <p14:creationId xmlns:p14="http://schemas.microsoft.com/office/powerpoint/2010/main" val="4291941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楕円 7">
            <a:extLst>
              <a:ext uri="{FF2B5EF4-FFF2-40B4-BE49-F238E27FC236}">
                <a16:creationId xmlns:a16="http://schemas.microsoft.com/office/drawing/2014/main" id="{53A9D161-8047-E890-E307-B87217D51AC6}"/>
              </a:ext>
            </a:extLst>
          </p:cNvPr>
          <p:cNvSpPr/>
          <p:nvPr/>
        </p:nvSpPr>
        <p:spPr>
          <a:xfrm>
            <a:off x="3375543" y="1398837"/>
            <a:ext cx="5334350" cy="4059853"/>
          </a:xfrm>
          <a:prstGeom prst="ellipse">
            <a:avLst/>
          </a:prstGeom>
          <a:solidFill>
            <a:schemeClr val="tx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楕円 1">
            <a:extLst>
              <a:ext uri="{FF2B5EF4-FFF2-40B4-BE49-F238E27FC236}">
                <a16:creationId xmlns:a16="http://schemas.microsoft.com/office/drawing/2014/main" id="{2083B047-A7F2-6D42-85DF-6F12B31ECCA9}"/>
              </a:ext>
            </a:extLst>
          </p:cNvPr>
          <p:cNvSpPr/>
          <p:nvPr/>
        </p:nvSpPr>
        <p:spPr>
          <a:xfrm>
            <a:off x="3768086" y="1837613"/>
            <a:ext cx="4572349" cy="3205442"/>
          </a:xfrm>
          <a:prstGeom prst="ellipse">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a:extLst>
              <a:ext uri="{FF2B5EF4-FFF2-40B4-BE49-F238E27FC236}">
                <a16:creationId xmlns:a16="http://schemas.microsoft.com/office/drawing/2014/main" id="{7C4241F3-9DB4-98F4-BD8D-9A0BF26F2D0A}"/>
              </a:ext>
            </a:extLst>
          </p:cNvPr>
          <p:cNvSpPr/>
          <p:nvPr/>
        </p:nvSpPr>
        <p:spPr>
          <a:xfrm>
            <a:off x="4232836" y="2209799"/>
            <a:ext cx="3642848" cy="2436092"/>
          </a:xfrm>
          <a:prstGeom prst="ellipse">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a:extLst>
              <a:ext uri="{FF2B5EF4-FFF2-40B4-BE49-F238E27FC236}">
                <a16:creationId xmlns:a16="http://schemas.microsoft.com/office/drawing/2014/main" id="{8F2D8280-2E5C-D333-4669-99E32CFA0863}"/>
              </a:ext>
            </a:extLst>
          </p:cNvPr>
          <p:cNvSpPr/>
          <p:nvPr/>
        </p:nvSpPr>
        <p:spPr>
          <a:xfrm>
            <a:off x="4565927" y="2547427"/>
            <a:ext cx="2976667" cy="1775193"/>
          </a:xfrm>
          <a:prstGeom prst="ellipse">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楕円 4">
            <a:extLst>
              <a:ext uri="{FF2B5EF4-FFF2-40B4-BE49-F238E27FC236}">
                <a16:creationId xmlns:a16="http://schemas.microsoft.com/office/drawing/2014/main" id="{AB4092E1-4F86-69A8-5F04-57966F1DCE9F}"/>
              </a:ext>
            </a:extLst>
          </p:cNvPr>
          <p:cNvSpPr/>
          <p:nvPr/>
        </p:nvSpPr>
        <p:spPr>
          <a:xfrm>
            <a:off x="4915878" y="2786383"/>
            <a:ext cx="2276764" cy="1267187"/>
          </a:xfrm>
          <a:prstGeom prst="ellips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BF6E896E-B9A8-AF37-F276-7F069D0541B7}"/>
              </a:ext>
            </a:extLst>
          </p:cNvPr>
          <p:cNvSpPr txBox="1"/>
          <p:nvPr/>
        </p:nvSpPr>
        <p:spPr>
          <a:xfrm>
            <a:off x="5041002" y="3096812"/>
            <a:ext cx="2026516" cy="646331"/>
          </a:xfrm>
          <a:prstGeom prst="rect">
            <a:avLst/>
          </a:prstGeom>
          <a:noFill/>
        </p:spPr>
        <p:txBody>
          <a:bodyPr wrap="none" rtlCol="0">
            <a:spAutoFit/>
          </a:bodyPr>
          <a:lstStyle/>
          <a:p>
            <a:pPr algn="ctr"/>
            <a:r>
              <a:rPr lang="en-US" altLang="ja-JP" b="1" dirty="0">
                <a:solidFill>
                  <a:schemeClr val="bg1"/>
                </a:solidFill>
                <a:latin typeface="Georgia" panose="02040502050405020303" pitchFamily="18" charset="0"/>
              </a:rPr>
              <a:t>E : each vehicle</a:t>
            </a:r>
          </a:p>
          <a:p>
            <a:pPr algn="ctr"/>
            <a:r>
              <a:rPr lang="en-US" altLang="ja-JP" b="1" dirty="0">
                <a:solidFill>
                  <a:schemeClr val="bg1"/>
                </a:solidFill>
                <a:latin typeface="Georgia" panose="02040502050405020303" pitchFamily="18" charset="0"/>
              </a:rPr>
              <a:t>configuration</a:t>
            </a:r>
            <a:endParaRPr kumimoji="1" lang="ja-JP" altLang="en-US" b="1" dirty="0">
              <a:solidFill>
                <a:schemeClr val="bg1"/>
              </a:solidFill>
              <a:latin typeface="Georgia" panose="02040502050405020303" pitchFamily="18" charset="0"/>
            </a:endParaRPr>
          </a:p>
        </p:txBody>
      </p:sp>
      <p:sp>
        <p:nvSpPr>
          <p:cNvPr id="7" name="テキスト ボックス 6">
            <a:extLst>
              <a:ext uri="{FF2B5EF4-FFF2-40B4-BE49-F238E27FC236}">
                <a16:creationId xmlns:a16="http://schemas.microsoft.com/office/drawing/2014/main" id="{C059B8A6-DD9D-E5AF-6E0F-26547746BAD0}"/>
              </a:ext>
            </a:extLst>
          </p:cNvPr>
          <p:cNvSpPr txBox="1"/>
          <p:nvPr/>
        </p:nvSpPr>
        <p:spPr>
          <a:xfrm>
            <a:off x="4425573" y="974352"/>
            <a:ext cx="3219151" cy="369332"/>
          </a:xfrm>
          <a:prstGeom prst="rect">
            <a:avLst/>
          </a:prstGeom>
          <a:noFill/>
        </p:spPr>
        <p:txBody>
          <a:bodyPr wrap="none" rtlCol="0">
            <a:spAutoFit/>
          </a:bodyPr>
          <a:lstStyle/>
          <a:p>
            <a:pPr algn="ctr"/>
            <a:r>
              <a:rPr lang="en-US" altLang="ja-JP" b="1" dirty="0">
                <a:latin typeface="Georgia" panose="02040502050405020303" pitchFamily="18" charset="0"/>
              </a:rPr>
              <a:t>mass size of primary data</a:t>
            </a:r>
            <a:endParaRPr kumimoji="1" lang="ja-JP" altLang="en-US" b="1" dirty="0">
              <a:latin typeface="Georgia" panose="02040502050405020303" pitchFamily="18" charset="0"/>
            </a:endParaRPr>
          </a:p>
        </p:txBody>
      </p:sp>
      <p:sp>
        <p:nvSpPr>
          <p:cNvPr id="9" name="テキスト ボックス 8">
            <a:extLst>
              <a:ext uri="{FF2B5EF4-FFF2-40B4-BE49-F238E27FC236}">
                <a16:creationId xmlns:a16="http://schemas.microsoft.com/office/drawing/2014/main" id="{711418BC-1BE0-0181-CDD8-4E276CDF6C4B}"/>
              </a:ext>
            </a:extLst>
          </p:cNvPr>
          <p:cNvSpPr txBox="1"/>
          <p:nvPr/>
        </p:nvSpPr>
        <p:spPr>
          <a:xfrm>
            <a:off x="4487593" y="2656690"/>
            <a:ext cx="3216811" cy="3205442"/>
          </a:xfrm>
          <a:prstGeom prst="rect">
            <a:avLst/>
          </a:prstGeom>
          <a:noFill/>
        </p:spPr>
        <p:txBody>
          <a:bodyPr wrap="none" rtlCol="0">
            <a:prstTxWarp prst="textArchUp">
              <a:avLst>
                <a:gd name="adj" fmla="val 9638087"/>
              </a:avLst>
            </a:prstTxWarp>
            <a:spAutoFit/>
          </a:bodyPr>
          <a:lstStyle/>
          <a:p>
            <a:pPr algn="ctr"/>
            <a:r>
              <a:rPr lang="en-US" altLang="ja-JP" b="1" dirty="0">
                <a:solidFill>
                  <a:schemeClr val="bg1"/>
                </a:solidFill>
                <a:latin typeface="Georgia" panose="02040502050405020303" pitchFamily="18" charset="0"/>
              </a:rPr>
              <a:t>D : each vehicle classification</a:t>
            </a:r>
            <a:endParaRPr kumimoji="1" lang="ja-JP" altLang="en-US" b="1" dirty="0">
              <a:solidFill>
                <a:schemeClr val="bg1"/>
              </a:solidFill>
              <a:latin typeface="Georgia" panose="02040502050405020303" pitchFamily="18" charset="0"/>
            </a:endParaRPr>
          </a:p>
        </p:txBody>
      </p:sp>
      <p:sp>
        <p:nvSpPr>
          <p:cNvPr id="10" name="テキスト ボックス 9">
            <a:extLst>
              <a:ext uri="{FF2B5EF4-FFF2-40B4-BE49-F238E27FC236}">
                <a16:creationId xmlns:a16="http://schemas.microsoft.com/office/drawing/2014/main" id="{CDC44FEC-EAC6-7F78-1F07-734458643FFD}"/>
              </a:ext>
            </a:extLst>
          </p:cNvPr>
          <p:cNvSpPr txBox="1"/>
          <p:nvPr/>
        </p:nvSpPr>
        <p:spPr>
          <a:xfrm>
            <a:off x="4439142" y="2387847"/>
            <a:ext cx="3385863" cy="2386502"/>
          </a:xfrm>
          <a:prstGeom prst="rect">
            <a:avLst/>
          </a:prstGeom>
          <a:noFill/>
        </p:spPr>
        <p:txBody>
          <a:bodyPr wrap="none" rtlCol="0">
            <a:prstTxWarp prst="textArchUp">
              <a:avLst/>
            </a:prstTxWarp>
            <a:spAutoFit/>
          </a:bodyPr>
          <a:lstStyle/>
          <a:p>
            <a:pPr algn="ctr"/>
            <a:r>
              <a:rPr lang="en-US" altLang="ja-JP" b="1" dirty="0">
                <a:solidFill>
                  <a:schemeClr val="tx1">
                    <a:lumMod val="65000"/>
                    <a:lumOff val="35000"/>
                  </a:schemeClr>
                </a:solidFill>
                <a:latin typeface="Georgia" panose="02040502050405020303" pitchFamily="18" charset="0"/>
              </a:rPr>
              <a:t>C : each powertrain</a:t>
            </a:r>
            <a:endParaRPr kumimoji="1" lang="ja-JP" altLang="en-US" b="1" dirty="0">
              <a:solidFill>
                <a:schemeClr val="tx1">
                  <a:lumMod val="65000"/>
                  <a:lumOff val="35000"/>
                </a:schemeClr>
              </a:solidFill>
              <a:latin typeface="Georgia" panose="02040502050405020303" pitchFamily="18" charset="0"/>
            </a:endParaRPr>
          </a:p>
        </p:txBody>
      </p:sp>
      <p:sp>
        <p:nvSpPr>
          <p:cNvPr id="11" name="テキスト ボックス 10">
            <a:extLst>
              <a:ext uri="{FF2B5EF4-FFF2-40B4-BE49-F238E27FC236}">
                <a16:creationId xmlns:a16="http://schemas.microsoft.com/office/drawing/2014/main" id="{2C7BC6CC-2C7F-EF17-F4F0-1CC0819588BC}"/>
              </a:ext>
            </a:extLst>
          </p:cNvPr>
          <p:cNvSpPr txBox="1"/>
          <p:nvPr/>
        </p:nvSpPr>
        <p:spPr>
          <a:xfrm>
            <a:off x="4403068" y="2046505"/>
            <a:ext cx="3385863" cy="2105457"/>
          </a:xfrm>
          <a:prstGeom prst="rect">
            <a:avLst/>
          </a:prstGeom>
          <a:noFill/>
        </p:spPr>
        <p:txBody>
          <a:bodyPr wrap="none" rtlCol="0">
            <a:prstTxWarp prst="textArchUp">
              <a:avLst/>
            </a:prstTxWarp>
            <a:spAutoFit/>
          </a:bodyPr>
          <a:lstStyle/>
          <a:p>
            <a:pPr algn="ctr"/>
            <a:r>
              <a:rPr lang="en-US" altLang="ja-JP" b="1" dirty="0">
                <a:latin typeface="Georgia" panose="02040502050405020303" pitchFamily="18" charset="0"/>
              </a:rPr>
              <a:t>B : each PC/Commercial</a:t>
            </a:r>
            <a:endParaRPr kumimoji="1" lang="ja-JP" altLang="en-US" b="1" dirty="0">
              <a:latin typeface="Georgia" panose="02040502050405020303" pitchFamily="18" charset="0"/>
            </a:endParaRPr>
          </a:p>
        </p:txBody>
      </p:sp>
      <p:sp>
        <p:nvSpPr>
          <p:cNvPr id="12" name="テキスト ボックス 11">
            <a:extLst>
              <a:ext uri="{FF2B5EF4-FFF2-40B4-BE49-F238E27FC236}">
                <a16:creationId xmlns:a16="http://schemas.microsoft.com/office/drawing/2014/main" id="{2866AB29-2B64-4CA0-F6E3-C8054F60D893}"/>
              </a:ext>
            </a:extLst>
          </p:cNvPr>
          <p:cNvSpPr txBox="1"/>
          <p:nvPr/>
        </p:nvSpPr>
        <p:spPr>
          <a:xfrm>
            <a:off x="4349786" y="1661951"/>
            <a:ext cx="3385863" cy="1879563"/>
          </a:xfrm>
          <a:prstGeom prst="rect">
            <a:avLst/>
          </a:prstGeom>
          <a:noFill/>
        </p:spPr>
        <p:txBody>
          <a:bodyPr wrap="none" rtlCol="0">
            <a:prstTxWarp prst="textArchUp">
              <a:avLst/>
            </a:prstTxWarp>
            <a:spAutoFit/>
          </a:bodyPr>
          <a:lstStyle/>
          <a:p>
            <a:pPr algn="ctr"/>
            <a:r>
              <a:rPr lang="en-US" altLang="ja-JP" b="1" dirty="0">
                <a:latin typeface="Georgia" panose="02040502050405020303" pitchFamily="18" charset="0"/>
              </a:rPr>
              <a:t>A : each region/CP</a:t>
            </a:r>
            <a:endParaRPr kumimoji="1" lang="ja-JP" altLang="en-US" b="1" dirty="0">
              <a:latin typeface="Georgia" panose="02040502050405020303" pitchFamily="18" charset="0"/>
            </a:endParaRPr>
          </a:p>
        </p:txBody>
      </p:sp>
    </p:spTree>
    <p:extLst>
      <p:ext uri="{BB962C8B-B14F-4D97-AF65-F5344CB8AC3E}">
        <p14:creationId xmlns:p14="http://schemas.microsoft.com/office/powerpoint/2010/main" val="77759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線コネクタ 34">
            <a:extLst>
              <a:ext uri="{FF2B5EF4-FFF2-40B4-BE49-F238E27FC236}">
                <a16:creationId xmlns:a16="http://schemas.microsoft.com/office/drawing/2014/main" id="{DD5B7C22-43A3-8715-8595-FB13AF95E0FB}"/>
              </a:ext>
            </a:extLst>
          </p:cNvPr>
          <p:cNvCxnSpPr/>
          <p:nvPr/>
        </p:nvCxnSpPr>
        <p:spPr>
          <a:xfrm>
            <a:off x="8501804" y="4783288"/>
            <a:ext cx="0" cy="15517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AE46FACB-4D47-B38A-26B6-1587B681B73F}"/>
              </a:ext>
            </a:extLst>
          </p:cNvPr>
          <p:cNvCxnSpPr/>
          <p:nvPr/>
        </p:nvCxnSpPr>
        <p:spPr>
          <a:xfrm>
            <a:off x="9624022" y="4783288"/>
            <a:ext cx="0" cy="1551709"/>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B7791AA-98BC-5663-1BB5-A52EF5D9A53E}"/>
              </a:ext>
            </a:extLst>
          </p:cNvPr>
          <p:cNvCxnSpPr/>
          <p:nvPr/>
        </p:nvCxnSpPr>
        <p:spPr>
          <a:xfrm>
            <a:off x="8501804" y="4958782"/>
            <a:ext cx="112221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テキスト ボックス 38">
            <a:extLst>
              <a:ext uri="{FF2B5EF4-FFF2-40B4-BE49-F238E27FC236}">
                <a16:creationId xmlns:a16="http://schemas.microsoft.com/office/drawing/2014/main" id="{4B313E94-335F-8D78-9D3B-B82A41D75FD9}"/>
              </a:ext>
            </a:extLst>
          </p:cNvPr>
          <p:cNvSpPr txBox="1"/>
          <p:nvPr/>
        </p:nvSpPr>
        <p:spPr>
          <a:xfrm>
            <a:off x="8842077" y="4591157"/>
            <a:ext cx="521297" cy="369332"/>
          </a:xfrm>
          <a:prstGeom prst="rect">
            <a:avLst/>
          </a:prstGeom>
          <a:noFill/>
        </p:spPr>
        <p:txBody>
          <a:bodyPr wrap="none" rtlCol="0">
            <a:spAutoFit/>
          </a:bodyPr>
          <a:lstStyle/>
          <a:p>
            <a:r>
              <a:rPr lang="en-US" altLang="ja-JP" dirty="0">
                <a:latin typeface="Georgia" panose="02040502050405020303" pitchFamily="18" charset="0"/>
              </a:rPr>
              <a:t>FY </a:t>
            </a:r>
            <a:endParaRPr kumimoji="1" lang="ja-JP" altLang="en-US" dirty="0">
              <a:latin typeface="Georgia" panose="02040502050405020303" pitchFamily="18" charset="0"/>
            </a:endParaRPr>
          </a:p>
        </p:txBody>
      </p:sp>
      <p:sp>
        <p:nvSpPr>
          <p:cNvPr id="42" name="二等辺三角形 41">
            <a:extLst>
              <a:ext uri="{FF2B5EF4-FFF2-40B4-BE49-F238E27FC236}">
                <a16:creationId xmlns:a16="http://schemas.microsoft.com/office/drawing/2014/main" id="{B66E57D5-3099-62C7-B07D-6951BF9CFAF8}"/>
              </a:ext>
            </a:extLst>
          </p:cNvPr>
          <p:cNvSpPr/>
          <p:nvPr/>
        </p:nvSpPr>
        <p:spPr>
          <a:xfrm flipV="1">
            <a:off x="8734472" y="6038156"/>
            <a:ext cx="121266" cy="11720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表 12">
            <a:extLst>
              <a:ext uri="{FF2B5EF4-FFF2-40B4-BE49-F238E27FC236}">
                <a16:creationId xmlns:a16="http://schemas.microsoft.com/office/drawing/2014/main" id="{43C569E2-1466-62E8-77A2-C12A9D7374EC}"/>
              </a:ext>
            </a:extLst>
          </p:cNvPr>
          <p:cNvGraphicFramePr>
            <a:graphicFrameLocks noGrp="1"/>
          </p:cNvGraphicFramePr>
          <p:nvPr>
            <p:extLst>
              <p:ext uri="{D42A27DB-BD31-4B8C-83A1-F6EECF244321}">
                <p14:modId xmlns:p14="http://schemas.microsoft.com/office/powerpoint/2010/main" val="4072241447"/>
              </p:ext>
            </p:extLst>
          </p:nvPr>
        </p:nvGraphicFramePr>
        <p:xfrm>
          <a:off x="497591" y="1284421"/>
          <a:ext cx="11278773" cy="2613656"/>
        </p:xfrm>
        <a:graphic>
          <a:graphicData uri="http://schemas.openxmlformats.org/drawingml/2006/table">
            <a:tbl>
              <a:tblPr firstRow="1" bandRow="1">
                <a:tableStyleId>{5C22544A-7EE6-4342-B048-85BDC9FD1C3A}</a:tableStyleId>
              </a:tblPr>
              <a:tblGrid>
                <a:gridCol w="861798">
                  <a:extLst>
                    <a:ext uri="{9D8B030D-6E8A-4147-A177-3AD203B41FA5}">
                      <a16:colId xmlns:a16="http://schemas.microsoft.com/office/drawing/2014/main" val="3337338166"/>
                    </a:ext>
                  </a:extLst>
                </a:gridCol>
                <a:gridCol w="897850">
                  <a:extLst>
                    <a:ext uri="{9D8B030D-6E8A-4147-A177-3AD203B41FA5}">
                      <a16:colId xmlns:a16="http://schemas.microsoft.com/office/drawing/2014/main" val="394720952"/>
                    </a:ext>
                  </a:extLst>
                </a:gridCol>
                <a:gridCol w="875736">
                  <a:extLst>
                    <a:ext uri="{9D8B030D-6E8A-4147-A177-3AD203B41FA5}">
                      <a16:colId xmlns:a16="http://schemas.microsoft.com/office/drawing/2014/main" val="831651960"/>
                    </a:ext>
                  </a:extLst>
                </a:gridCol>
                <a:gridCol w="1081586">
                  <a:extLst>
                    <a:ext uri="{9D8B030D-6E8A-4147-A177-3AD203B41FA5}">
                      <a16:colId xmlns:a16="http://schemas.microsoft.com/office/drawing/2014/main" val="121914014"/>
                    </a:ext>
                  </a:extLst>
                </a:gridCol>
                <a:gridCol w="797894">
                  <a:extLst>
                    <a:ext uri="{9D8B030D-6E8A-4147-A177-3AD203B41FA5}">
                      <a16:colId xmlns:a16="http://schemas.microsoft.com/office/drawing/2014/main" val="856543319"/>
                    </a:ext>
                  </a:extLst>
                </a:gridCol>
                <a:gridCol w="524416">
                  <a:extLst>
                    <a:ext uri="{9D8B030D-6E8A-4147-A177-3AD203B41FA5}">
                      <a16:colId xmlns:a16="http://schemas.microsoft.com/office/drawing/2014/main" val="204425604"/>
                    </a:ext>
                  </a:extLst>
                </a:gridCol>
                <a:gridCol w="828054">
                  <a:extLst>
                    <a:ext uri="{9D8B030D-6E8A-4147-A177-3AD203B41FA5}">
                      <a16:colId xmlns:a16="http://schemas.microsoft.com/office/drawing/2014/main" val="3205590116"/>
                    </a:ext>
                  </a:extLst>
                </a:gridCol>
                <a:gridCol w="893181">
                  <a:extLst>
                    <a:ext uri="{9D8B030D-6E8A-4147-A177-3AD203B41FA5}">
                      <a16:colId xmlns:a16="http://schemas.microsoft.com/office/drawing/2014/main" val="7187397"/>
                    </a:ext>
                  </a:extLst>
                </a:gridCol>
                <a:gridCol w="995524">
                  <a:extLst>
                    <a:ext uri="{9D8B030D-6E8A-4147-A177-3AD203B41FA5}">
                      <a16:colId xmlns:a16="http://schemas.microsoft.com/office/drawing/2014/main" val="4114317630"/>
                    </a:ext>
                  </a:extLst>
                </a:gridCol>
                <a:gridCol w="949006">
                  <a:extLst>
                    <a:ext uri="{9D8B030D-6E8A-4147-A177-3AD203B41FA5}">
                      <a16:colId xmlns:a16="http://schemas.microsoft.com/office/drawing/2014/main" val="1898029376"/>
                    </a:ext>
                  </a:extLst>
                </a:gridCol>
                <a:gridCol w="967612">
                  <a:extLst>
                    <a:ext uri="{9D8B030D-6E8A-4147-A177-3AD203B41FA5}">
                      <a16:colId xmlns:a16="http://schemas.microsoft.com/office/drawing/2014/main" val="233165716"/>
                    </a:ext>
                  </a:extLst>
                </a:gridCol>
                <a:gridCol w="852494">
                  <a:extLst>
                    <a:ext uri="{9D8B030D-6E8A-4147-A177-3AD203B41FA5}">
                      <a16:colId xmlns:a16="http://schemas.microsoft.com/office/drawing/2014/main" val="2873817218"/>
                    </a:ext>
                  </a:extLst>
                </a:gridCol>
                <a:gridCol w="753622">
                  <a:extLst>
                    <a:ext uri="{9D8B030D-6E8A-4147-A177-3AD203B41FA5}">
                      <a16:colId xmlns:a16="http://schemas.microsoft.com/office/drawing/2014/main" val="1562567629"/>
                    </a:ext>
                  </a:extLst>
                </a:gridCol>
              </a:tblGrid>
              <a:tr h="382462">
                <a:tc>
                  <a:txBody>
                    <a:bodyPr/>
                    <a:lstStyle/>
                    <a:p>
                      <a:endParaRPr kumimoji="1" lang="ja-JP" altLang="en-US">
                        <a:latin typeface="Georgia" panose="02040502050405020303" pitchFamily="18" charset="0"/>
                      </a:endParaRPr>
                    </a:p>
                  </a:txBody>
                  <a:tcPr/>
                </a:tc>
                <a:tc>
                  <a:txBody>
                    <a:bodyPr/>
                    <a:lstStyle/>
                    <a:p>
                      <a:endParaRPr kumimoji="1" lang="ja-JP" altLang="en-US" sz="1050" dirty="0">
                        <a:latin typeface="Georgia" panose="02040502050405020303" pitchFamily="18" charset="0"/>
                      </a:endParaRPr>
                    </a:p>
                  </a:txBody>
                  <a:tcPr/>
                </a:tc>
                <a:tc gridSpan="11">
                  <a:txBody>
                    <a:bodyPr/>
                    <a:lstStyle/>
                    <a:p>
                      <a:pPr algn="ctr"/>
                      <a:r>
                        <a:rPr kumimoji="1" lang="en-US" altLang="ja-JP" dirty="0">
                          <a:latin typeface="Georgia" panose="02040502050405020303" pitchFamily="18" charset="0"/>
                        </a:rPr>
                        <a:t>Mass size of primary data</a:t>
                      </a:r>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a:latin typeface="Georgia" panose="02040502050405020303" pitchFamily="18" charset="0"/>
                      </a:endParaRPr>
                    </a:p>
                  </a:txBody>
                  <a:tcPr/>
                </a:tc>
                <a:tc hMerge="1">
                  <a:txBody>
                    <a:bodyPr/>
                    <a:lstStyle/>
                    <a:p>
                      <a:endParaRPr kumimoji="1" lang="ja-JP" altLang="en-US" dirty="0">
                        <a:latin typeface="Georgia" panose="02040502050405020303" pitchFamily="18" charset="0"/>
                      </a:endParaRPr>
                    </a:p>
                  </a:txBody>
                  <a:tcPr/>
                </a:tc>
                <a:tc hMerge="1">
                  <a:txBody>
                    <a:bodyPr/>
                    <a:lstStyle/>
                    <a:p>
                      <a:endParaRPr kumimoji="1" lang="ja-JP" altLang="en-US" sz="1050" dirty="0">
                        <a:latin typeface="Georgia" panose="02040502050405020303" pitchFamily="18" charset="0"/>
                      </a:endParaRPr>
                    </a:p>
                  </a:txBody>
                  <a:tcPr/>
                </a:tc>
                <a:extLst>
                  <a:ext uri="{0D108BD9-81ED-4DB2-BD59-A6C34878D82A}">
                    <a16:rowId xmlns:a16="http://schemas.microsoft.com/office/drawing/2014/main" val="4135841072"/>
                  </a:ext>
                </a:extLst>
              </a:tr>
              <a:tr h="660658">
                <a:tc>
                  <a:txBody>
                    <a:bodyPr/>
                    <a:lstStyle/>
                    <a:p>
                      <a:endParaRPr kumimoji="1" lang="ja-JP" altLang="en-US">
                        <a:latin typeface="Georgia" panose="02040502050405020303" pitchFamily="18" charset="0"/>
                      </a:endParaRPr>
                    </a:p>
                  </a:txBody>
                  <a:tcPr/>
                </a:tc>
                <a:tc>
                  <a:txBody>
                    <a:bodyPr/>
                    <a:lstStyle/>
                    <a:p>
                      <a:r>
                        <a:rPr kumimoji="1" lang="en-US" altLang="ja-JP" sz="1050" dirty="0">
                          <a:latin typeface="Georgia" panose="02040502050405020303" pitchFamily="18" charset="0"/>
                        </a:rPr>
                        <a:t>SG4 concept</a:t>
                      </a:r>
                      <a:endParaRPr kumimoji="1" lang="ja-JP" altLang="en-US" sz="1050" dirty="0">
                        <a:latin typeface="Georgia" panose="02040502050405020303" pitchFamily="18" charset="0"/>
                      </a:endParaRPr>
                    </a:p>
                  </a:txBody>
                  <a:tcPr marL="54000" marR="54000"/>
                </a:tc>
                <a:tc>
                  <a:txBody>
                    <a:bodyPr/>
                    <a:lstStyle/>
                    <a:p>
                      <a:pPr algn="ctr"/>
                      <a:r>
                        <a:rPr kumimoji="1" lang="en-US" altLang="ja-JP" sz="900" b="0" dirty="0">
                          <a:latin typeface="Georgia" panose="02040502050405020303" pitchFamily="18" charset="0"/>
                        </a:rPr>
                        <a:t>Fuel</a:t>
                      </a:r>
                      <a:r>
                        <a:rPr kumimoji="1" lang="ja-JP" altLang="en-US" sz="900" b="0" dirty="0">
                          <a:latin typeface="Georgia" panose="02040502050405020303" pitchFamily="18" charset="0"/>
                        </a:rPr>
                        <a:t> </a:t>
                      </a:r>
                      <a:r>
                        <a:rPr kumimoji="1" lang="en-US" altLang="ja-JP" sz="900" b="0" dirty="0">
                          <a:latin typeface="Georgia" panose="02040502050405020303" pitchFamily="18" charset="0"/>
                        </a:rPr>
                        <a:t>consumption</a:t>
                      </a:r>
                    </a:p>
                    <a:p>
                      <a:pPr algn="ctr"/>
                      <a:r>
                        <a:rPr kumimoji="1" lang="en-US" altLang="ja-JP" sz="900" b="0" dirty="0">
                          <a:latin typeface="Georgia" panose="02040502050405020303" pitchFamily="18" charset="0"/>
                        </a:rPr>
                        <a:t>Electric consumption</a:t>
                      </a:r>
                    </a:p>
                  </a:txBody>
                  <a:tcPr marL="54000" marR="54000" anchor="ctr" anchorCtr="1"/>
                </a:tc>
                <a:tc>
                  <a:txBody>
                    <a:bodyPr/>
                    <a:lstStyle/>
                    <a:p>
                      <a:pPr algn="ctr"/>
                      <a:r>
                        <a:rPr kumimoji="1" lang="en-GB" altLang="ja-JP" sz="900" b="0" dirty="0">
                          <a:latin typeface="Georgia" panose="02040502050405020303" pitchFamily="18" charset="0"/>
                        </a:rPr>
                        <a:t>Discrepancy Factor</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GB" altLang="ja-JP" sz="900" b="0" dirty="0">
                          <a:latin typeface="Georgia" panose="02040502050405020303" pitchFamily="18" charset="0"/>
                        </a:rPr>
                        <a:t>Deterioration Factor</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US" altLang="ja-JP" sz="900" kern="1200" dirty="0">
                          <a:solidFill>
                            <a:schemeClr val="dk1"/>
                          </a:solidFill>
                          <a:effectLst/>
                          <a:latin typeface="Georgia" panose="02040502050405020303" pitchFamily="18" charset="0"/>
                          <a:ea typeface="+mn-ea"/>
                          <a:cs typeface="+mn-cs"/>
                        </a:rPr>
                        <a:t>Utility Factor</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GB" altLang="ja-JP" sz="900" b="0" dirty="0">
                          <a:latin typeface="Georgia" panose="02040502050405020303" pitchFamily="18" charset="0"/>
                        </a:rPr>
                        <a:t>Vehicle service life (in km)</a:t>
                      </a:r>
                      <a:endParaRPr kumimoji="1" lang="ja-JP" altLang="en-US" sz="900" b="0" dirty="0">
                        <a:latin typeface="Georgia" panose="02040502050405020303" pitchFamily="18" charset="0"/>
                      </a:endParaRPr>
                    </a:p>
                  </a:txBody>
                  <a:tcPr marL="54000" marR="54000"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GB" altLang="ja-JP" sz="900" b="0" dirty="0">
                          <a:latin typeface="Georgia" panose="02040502050405020303" pitchFamily="18" charset="0"/>
                        </a:rPr>
                        <a:t>Vehicle service life (in years)</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US" altLang="ja-JP" sz="900" b="0" kern="1200" dirty="0">
                          <a:solidFill>
                            <a:schemeClr val="dk1"/>
                          </a:solidFill>
                          <a:effectLst/>
                          <a:latin typeface="Georgia" panose="02040502050405020303" pitchFamily="18" charset="0"/>
                          <a:ea typeface="+mn-ea"/>
                          <a:cs typeface="+mn-cs"/>
                        </a:rPr>
                        <a:t>Fluorocarbons</a:t>
                      </a:r>
                    </a:p>
                    <a:p>
                      <a:pPr algn="ctr"/>
                      <a:r>
                        <a:rPr kumimoji="1" lang="en-US" altLang="ja-JP" sz="900" b="0" kern="1200" dirty="0">
                          <a:solidFill>
                            <a:schemeClr val="dk1"/>
                          </a:solidFill>
                          <a:effectLst/>
                          <a:latin typeface="Georgia" panose="02040502050405020303" pitchFamily="18" charset="0"/>
                          <a:ea typeface="+mn-ea"/>
                          <a:cs typeface="+mn-cs"/>
                        </a:rPr>
                        <a:t>Evaporation</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GB" altLang="ja-JP" sz="900" b="0" dirty="0">
                          <a:latin typeface="Georgia" panose="02040502050405020303" pitchFamily="18" charset="0"/>
                        </a:rPr>
                        <a:t>Maintenance and Consumables Production</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US" altLang="ja-JP" sz="900" b="0" kern="1200" dirty="0">
                          <a:solidFill>
                            <a:schemeClr val="dk1"/>
                          </a:solidFill>
                          <a:effectLst/>
                          <a:latin typeface="Georgia" panose="02040502050405020303" pitchFamily="18" charset="0"/>
                          <a:ea typeface="+mn-ea"/>
                          <a:cs typeface="+mn-cs"/>
                        </a:rPr>
                        <a:t>Maintenance and Consumables Transportation</a:t>
                      </a:r>
                      <a:endParaRPr kumimoji="1" lang="ja-JP" altLang="en-US" sz="900" b="0" dirty="0">
                        <a:latin typeface="Georgia" panose="02040502050405020303" pitchFamily="18" charset="0"/>
                      </a:endParaRPr>
                    </a:p>
                  </a:txBody>
                  <a:tcPr marL="54000" marR="54000" anchor="ctr" anchorCtr="1"/>
                </a:tc>
                <a:tc>
                  <a:txBody>
                    <a:bodyPr/>
                    <a:lstStyle/>
                    <a:p>
                      <a:pPr algn="ctr"/>
                      <a:r>
                        <a:rPr kumimoji="1" lang="en-GB" altLang="ja-JP" sz="900" b="0" dirty="0">
                          <a:latin typeface="Georgia" panose="02040502050405020303" pitchFamily="18" charset="0"/>
                        </a:rPr>
                        <a:t>Driving in secondary countries </a:t>
                      </a:r>
                      <a:endParaRPr kumimoji="1" lang="ja-JP" altLang="en-US" sz="900" b="0" dirty="0">
                        <a:latin typeface="Georgia" panose="02040502050405020303" pitchFamily="18" charset="0"/>
                      </a:endParaRPr>
                    </a:p>
                  </a:txBody>
                  <a:tcPr marL="54000" marR="54000"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dirty="0">
                          <a:solidFill>
                            <a:schemeClr val="dk1"/>
                          </a:solidFill>
                          <a:effectLst/>
                          <a:latin typeface="Georgia" panose="02040502050405020303" pitchFamily="18" charset="0"/>
                          <a:ea typeface="+mn-ea"/>
                          <a:cs typeface="+mn-cs"/>
                        </a:rPr>
                        <a:t>GHG emission factor</a:t>
                      </a:r>
                      <a:endParaRPr kumimoji="1" lang="ja-JP" altLang="en-US" sz="1000" b="0" dirty="0">
                        <a:latin typeface="Georgia" panose="02040502050405020303" pitchFamily="18" charset="0"/>
                      </a:endParaRPr>
                    </a:p>
                  </a:txBody>
                  <a:tcPr marL="54000" marR="54000" anchor="ctr" anchorCtr="1"/>
                </a:tc>
                <a:extLst>
                  <a:ext uri="{0D108BD9-81ED-4DB2-BD59-A6C34878D82A}">
                    <a16:rowId xmlns:a16="http://schemas.microsoft.com/office/drawing/2014/main" val="774456417"/>
                  </a:ext>
                </a:extLst>
              </a:tr>
              <a:tr h="365599">
                <a:tc>
                  <a:txBody>
                    <a:bodyPr/>
                    <a:lstStyle/>
                    <a:p>
                      <a:r>
                        <a:rPr kumimoji="1" lang="en-US" altLang="ja-JP" sz="1600" dirty="0">
                          <a:latin typeface="Georgia" panose="02040502050405020303" pitchFamily="18" charset="0"/>
                        </a:rPr>
                        <a:t>Level 1</a:t>
                      </a:r>
                      <a:endParaRPr kumimoji="1" lang="ja-JP" altLang="en-US" sz="160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strategy</a:t>
                      </a:r>
                      <a:endParaRPr kumimoji="1" lang="ja-JP" altLang="en-US"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(region/CP  level)</a:t>
                      </a:r>
                      <a:endParaRPr kumimoji="1" lang="ja-JP" altLang="en-US"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rowSpan="4">
                  <a:txBody>
                    <a:bodyPr/>
                    <a:lstStyle/>
                    <a:p>
                      <a:r>
                        <a:rPr kumimoji="1" lang="en-US" altLang="ja-JP" sz="1050" dirty="0">
                          <a:latin typeface="Georgia" panose="02040502050405020303" pitchFamily="18" charset="0"/>
                        </a:rPr>
                        <a:t>Up to the level defined by SG6</a:t>
                      </a:r>
                      <a:endParaRPr kumimoji="1" lang="ja-JP" altLang="en-US" sz="1050" dirty="0">
                        <a:latin typeface="Georgia" panose="02040502050405020303" pitchFamily="18" charset="0"/>
                      </a:endParaRPr>
                    </a:p>
                  </a:txBody>
                  <a:tcPr/>
                </a:tc>
                <a:extLst>
                  <a:ext uri="{0D108BD9-81ED-4DB2-BD59-A6C34878D82A}">
                    <a16:rowId xmlns:a16="http://schemas.microsoft.com/office/drawing/2014/main" val="2246501849"/>
                  </a:ext>
                </a:extLst>
              </a:tr>
              <a:tr h="3655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latin typeface="Georgia" panose="02040502050405020303" pitchFamily="18" charset="0"/>
                        </a:rPr>
                        <a:t>Level 2</a:t>
                      </a:r>
                      <a:endParaRPr kumimoji="1" lang="ja-JP" altLang="en-US" sz="1600" dirty="0">
                        <a:latin typeface="Georgia" panose="02040502050405020303"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strategy</a:t>
                      </a:r>
                      <a:endParaRPr kumimoji="1" lang="ja-JP" altLang="en-US"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(OEM level)</a:t>
                      </a:r>
                      <a:endParaRPr kumimoji="1" lang="ja-JP" altLang="en-US" sz="7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a:txBody>
                    <a:bodyPr/>
                    <a:lstStyle/>
                    <a:p>
                      <a:pPr algn="ctr"/>
                      <a:endParaRPr kumimoji="1" lang="ja-JP" altLang="en-US" dirty="0">
                        <a:latin typeface="Georgia" panose="02040502050405020303" pitchFamily="18" charset="0"/>
                      </a:endParaRPr>
                    </a:p>
                  </a:txBody>
                  <a:tcPr anchor="ctr" anchorCtr="1"/>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latin typeface="Georgia" panose="02040502050405020303" pitchFamily="18" charset="0"/>
                      </a:endParaRPr>
                    </a:p>
                  </a:txBody>
                  <a:tcPr/>
                </a:tc>
                <a:extLst>
                  <a:ext uri="{0D108BD9-81ED-4DB2-BD59-A6C34878D82A}">
                    <a16:rowId xmlns:a16="http://schemas.microsoft.com/office/drawing/2014/main" val="4286315770"/>
                  </a:ext>
                </a:extLst>
              </a:tr>
              <a:tr h="4195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Level 3</a:t>
                      </a:r>
                      <a:endParaRPr kumimoji="1" lang="ja-JP" altLang="en-US" sz="16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100" dirty="0">
                          <a:latin typeface="Georgia" panose="02040502050405020303" pitchFamily="18" charset="0"/>
                        </a:rPr>
                        <a:t>reporting </a:t>
                      </a:r>
                      <a:endParaRPr kumimoji="1" lang="ja-JP" altLang="en-US" sz="1100" dirty="0">
                        <a:latin typeface="Georgia" panose="02040502050405020303" pitchFamily="18" charset="0"/>
                      </a:endParaRPr>
                    </a:p>
                  </a:txBody>
                  <a:tcPr/>
                </a:tc>
                <a:tc>
                  <a:txBody>
                    <a:bodyPr/>
                    <a:lstStyle/>
                    <a:p>
                      <a:pPr algn="ctr"/>
                      <a:r>
                        <a:rPr kumimoji="1" lang="en-US" altLang="ja-JP" dirty="0">
                          <a:latin typeface="Georgia" panose="02040502050405020303" pitchFamily="18" charset="0"/>
                        </a:rPr>
                        <a:t>E</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r>
                        <a:rPr kumimoji="1" lang="en-US" altLang="ja-JP" sz="1600" dirty="0">
                          <a:latin typeface="Georgia" panose="02040502050405020303" pitchFamily="18" charset="0"/>
                        </a:rPr>
                        <a:t> or </a:t>
                      </a: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C*</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C**</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a:txBody>
                    <a:bodyPr/>
                    <a:lstStyle/>
                    <a:p>
                      <a:pPr algn="ctr"/>
                      <a:r>
                        <a:rPr kumimoji="1" lang="en-US" altLang="ja-JP" dirty="0">
                          <a:latin typeface="Georgia" panose="02040502050405020303" pitchFamily="18" charset="0"/>
                        </a:rPr>
                        <a:t>(A)</a:t>
                      </a:r>
                      <a:endParaRPr kumimoji="1" lang="ja-JP" altLang="en-US" dirty="0">
                        <a:latin typeface="Georgia" panose="02040502050405020303" pitchFamily="18" charset="0"/>
                      </a:endParaRPr>
                    </a:p>
                  </a:txBody>
                  <a:tcPr anchor="ctr" anchorCtr="1"/>
                </a:tc>
                <a:tc vMerge="1">
                  <a:txBody>
                    <a:bodyPr/>
                    <a:lstStyle/>
                    <a:p>
                      <a:endParaRPr kumimoji="1" lang="ja-JP" altLang="en-US" sz="1050" dirty="0">
                        <a:latin typeface="Georgia" panose="02040502050405020303" pitchFamily="18" charset="0"/>
                      </a:endParaRPr>
                    </a:p>
                  </a:txBody>
                  <a:tcPr/>
                </a:tc>
                <a:extLst>
                  <a:ext uri="{0D108BD9-81ED-4DB2-BD59-A6C34878D82A}">
                    <a16:rowId xmlns:a16="http://schemas.microsoft.com/office/drawing/2014/main" val="764790131"/>
                  </a:ext>
                </a:extLst>
              </a:tr>
              <a:tr h="4195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Level 4</a:t>
                      </a:r>
                      <a:endParaRPr kumimoji="1" lang="ja-JP" altLang="en-US" sz="16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tc>
                <a:tc>
                  <a:txBody>
                    <a:bodyPr/>
                    <a:lstStyle/>
                    <a:p>
                      <a:r>
                        <a:rPr kumimoji="1" lang="en-US" altLang="ja-JP" sz="1100" dirty="0">
                          <a:latin typeface="Georgia" panose="02040502050405020303" pitchFamily="18" charset="0"/>
                        </a:rPr>
                        <a:t>reporting</a:t>
                      </a:r>
                      <a:endParaRPr kumimoji="1" lang="ja-JP" altLang="en-US" sz="1100" dirty="0">
                        <a:latin typeface="Georgia" panose="02040502050405020303" pitchFamily="18" charset="0"/>
                      </a:endParaRPr>
                    </a:p>
                  </a:txBody>
                  <a:tcPr/>
                </a:tc>
                <a:tc>
                  <a:txBody>
                    <a:bodyPr/>
                    <a:lstStyle/>
                    <a:p>
                      <a:pPr algn="ctr"/>
                      <a:r>
                        <a:rPr kumimoji="1" lang="en-US" altLang="ja-JP" dirty="0">
                          <a:latin typeface="Georgia" panose="02040502050405020303" pitchFamily="18" charset="0"/>
                        </a:rPr>
                        <a:t>E</a:t>
                      </a:r>
                      <a:endParaRPr kumimoji="1" lang="ja-JP" altLang="en-US" dirty="0">
                        <a:latin typeface="Georgia" panose="02040502050405020303" pitchFamily="18" charset="0"/>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C*</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E</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A</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A or B</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A or B</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E**</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D**</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D**</a:t>
                      </a:r>
                      <a:endParaRPr kumimoji="1" lang="ja-JP" altLang="en-US" sz="18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rPr>
                        <a:t>(A or B)</a:t>
                      </a:r>
                      <a:endParaRPr kumimoji="1" lang="ja-JP" altLang="en-US" sz="1400" b="0" i="0" u="none" strike="noStrike" kern="1200" cap="none" spc="0" normalizeH="0" baseline="0" noProof="0" dirty="0">
                        <a:ln>
                          <a:noFill/>
                        </a:ln>
                        <a:solidFill>
                          <a:prstClr val="black"/>
                        </a:solidFill>
                        <a:effectLst/>
                        <a:uLnTx/>
                        <a:uFillTx/>
                        <a:latin typeface="Georgia" panose="02040502050405020303" pitchFamily="18" charset="0"/>
                        <a:ea typeface="游ゴシック" panose="020B0400000000000000" pitchFamily="50" charset="-128"/>
                        <a:cs typeface="+mn-cs"/>
                      </a:endParaRPr>
                    </a:p>
                  </a:txBody>
                  <a:tcPr anchor="ctr" anchorCtr="1"/>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dirty="0">
                        <a:latin typeface="Georgia" panose="02040502050405020303" pitchFamily="18" charset="0"/>
                      </a:endParaRPr>
                    </a:p>
                  </a:txBody>
                  <a:tcPr/>
                </a:tc>
                <a:extLst>
                  <a:ext uri="{0D108BD9-81ED-4DB2-BD59-A6C34878D82A}">
                    <a16:rowId xmlns:a16="http://schemas.microsoft.com/office/drawing/2014/main" val="2960313849"/>
                  </a:ext>
                </a:extLst>
              </a:tr>
            </a:tbl>
          </a:graphicData>
        </a:graphic>
      </p:graphicFrame>
      <p:sp>
        <p:nvSpPr>
          <p:cNvPr id="14" name="テキスト ボックス 13">
            <a:extLst>
              <a:ext uri="{FF2B5EF4-FFF2-40B4-BE49-F238E27FC236}">
                <a16:creationId xmlns:a16="http://schemas.microsoft.com/office/drawing/2014/main" id="{50B31F0D-EA46-B4A7-7A24-4C6F05A73657}"/>
              </a:ext>
            </a:extLst>
          </p:cNvPr>
          <p:cNvSpPr txBox="1"/>
          <p:nvPr/>
        </p:nvSpPr>
        <p:spPr>
          <a:xfrm>
            <a:off x="497591" y="844475"/>
            <a:ext cx="7694735" cy="369332"/>
          </a:xfrm>
          <a:prstGeom prst="rect">
            <a:avLst/>
          </a:prstGeom>
          <a:noFill/>
        </p:spPr>
        <p:txBody>
          <a:bodyPr wrap="none" rtlCol="0">
            <a:spAutoFit/>
          </a:bodyPr>
          <a:lstStyle/>
          <a:p>
            <a:r>
              <a:rPr lang="en-US" altLang="ja-JP" dirty="0">
                <a:latin typeface="Georgia" panose="02040502050405020303" pitchFamily="18" charset="0"/>
              </a:rPr>
              <a:t>Timing_1 : homologation phase (default timing) per vehicle configuration</a:t>
            </a:r>
            <a:endParaRPr kumimoji="1" lang="ja-JP" altLang="en-US" dirty="0">
              <a:latin typeface="Georgia" panose="02040502050405020303" pitchFamily="18" charset="0"/>
            </a:endParaRPr>
          </a:p>
        </p:txBody>
      </p:sp>
      <p:sp>
        <p:nvSpPr>
          <p:cNvPr id="15" name="テキスト ボックス 14">
            <a:extLst>
              <a:ext uri="{FF2B5EF4-FFF2-40B4-BE49-F238E27FC236}">
                <a16:creationId xmlns:a16="http://schemas.microsoft.com/office/drawing/2014/main" id="{ABC47988-B177-2BA3-E2BF-4D9A39E2D874}"/>
              </a:ext>
            </a:extLst>
          </p:cNvPr>
          <p:cNvSpPr txBox="1"/>
          <p:nvPr/>
        </p:nvSpPr>
        <p:spPr>
          <a:xfrm>
            <a:off x="497591" y="4109777"/>
            <a:ext cx="5194051" cy="369332"/>
          </a:xfrm>
          <a:prstGeom prst="rect">
            <a:avLst/>
          </a:prstGeom>
          <a:noFill/>
        </p:spPr>
        <p:txBody>
          <a:bodyPr wrap="none" rtlCol="0">
            <a:spAutoFit/>
          </a:bodyPr>
          <a:lstStyle/>
          <a:p>
            <a:r>
              <a:rPr lang="en-US" altLang="ja-JP" dirty="0">
                <a:latin typeface="Georgia" panose="02040502050405020303" pitchFamily="18" charset="0"/>
              </a:rPr>
              <a:t>Timing_2 : end of FY (FY record) per OEM ? CP?</a:t>
            </a:r>
            <a:endParaRPr kumimoji="1" lang="ja-JP" altLang="en-US" dirty="0">
              <a:latin typeface="Georgia" panose="02040502050405020303" pitchFamily="18" charset="0"/>
            </a:endParaRPr>
          </a:p>
        </p:txBody>
      </p:sp>
      <p:pic>
        <p:nvPicPr>
          <p:cNvPr id="12" name="図 11">
            <a:extLst>
              <a:ext uri="{FF2B5EF4-FFF2-40B4-BE49-F238E27FC236}">
                <a16:creationId xmlns:a16="http://schemas.microsoft.com/office/drawing/2014/main" id="{ABCD05D9-665F-FD46-5233-3BB300F43648}"/>
              </a:ext>
            </a:extLst>
          </p:cNvPr>
          <p:cNvPicPr>
            <a:picLocks noChangeAspect="1"/>
          </p:cNvPicPr>
          <p:nvPr/>
        </p:nvPicPr>
        <p:blipFill>
          <a:blip r:embed="rId3"/>
          <a:stretch>
            <a:fillRect/>
          </a:stretch>
        </p:blipFill>
        <p:spPr>
          <a:xfrm>
            <a:off x="10099172" y="60036"/>
            <a:ext cx="1955991" cy="1581912"/>
          </a:xfrm>
          <a:prstGeom prst="rect">
            <a:avLst/>
          </a:prstGeom>
        </p:spPr>
      </p:pic>
      <p:sp>
        <p:nvSpPr>
          <p:cNvPr id="18" name="テキスト ボックス 17">
            <a:extLst>
              <a:ext uri="{FF2B5EF4-FFF2-40B4-BE49-F238E27FC236}">
                <a16:creationId xmlns:a16="http://schemas.microsoft.com/office/drawing/2014/main" id="{9E463C87-ED76-69B2-9995-6616B38091ED}"/>
              </a:ext>
            </a:extLst>
          </p:cNvPr>
          <p:cNvSpPr txBox="1"/>
          <p:nvPr/>
        </p:nvSpPr>
        <p:spPr>
          <a:xfrm>
            <a:off x="7428052" y="3897005"/>
            <a:ext cx="3688830" cy="523220"/>
          </a:xfrm>
          <a:prstGeom prst="rect">
            <a:avLst/>
          </a:prstGeom>
          <a:noFill/>
        </p:spPr>
        <p:txBody>
          <a:bodyPr wrap="none" rtlCol="0">
            <a:spAutoFit/>
          </a:bodyPr>
          <a:lstStyle/>
          <a:p>
            <a:r>
              <a:rPr lang="en-US" altLang="ja-JP" sz="1400" dirty="0">
                <a:latin typeface="Georgia" panose="02040502050405020303" pitchFamily="18" charset="0"/>
              </a:rPr>
              <a:t>* : need the determination methodology  </a:t>
            </a:r>
            <a:endParaRPr kumimoji="1" lang="ja-JP" altLang="en-US" sz="1400" dirty="0">
              <a:latin typeface="Georgia" panose="02040502050405020303" pitchFamily="18" charset="0"/>
            </a:endParaRPr>
          </a:p>
          <a:p>
            <a:r>
              <a:rPr lang="en-US" altLang="ja-JP" sz="1400" dirty="0">
                <a:latin typeface="Georgia" panose="02040502050405020303" pitchFamily="18" charset="0"/>
              </a:rPr>
              <a:t>** : need to define the representative vehicle</a:t>
            </a:r>
            <a:endParaRPr kumimoji="1" lang="ja-JP" altLang="en-US" sz="1400" dirty="0">
              <a:latin typeface="Georgia" panose="02040502050405020303" pitchFamily="18" charset="0"/>
            </a:endParaRPr>
          </a:p>
        </p:txBody>
      </p:sp>
      <p:grpSp>
        <p:nvGrpSpPr>
          <p:cNvPr id="23" name="グループ化 22">
            <a:extLst>
              <a:ext uri="{FF2B5EF4-FFF2-40B4-BE49-F238E27FC236}">
                <a16:creationId xmlns:a16="http://schemas.microsoft.com/office/drawing/2014/main" id="{CCCFCD02-29B3-CBF1-A462-DDD704DF57E3}"/>
              </a:ext>
            </a:extLst>
          </p:cNvPr>
          <p:cNvGrpSpPr/>
          <p:nvPr/>
        </p:nvGrpSpPr>
        <p:grpSpPr>
          <a:xfrm>
            <a:off x="5506613" y="5134936"/>
            <a:ext cx="3639128" cy="202589"/>
            <a:chOff x="2207492" y="5468538"/>
            <a:chExt cx="3639128" cy="202589"/>
          </a:xfrm>
        </p:grpSpPr>
        <p:sp>
          <p:nvSpPr>
            <p:cNvPr id="19" name="正方形/長方形 18">
              <a:extLst>
                <a:ext uri="{FF2B5EF4-FFF2-40B4-BE49-F238E27FC236}">
                  <a16:creationId xmlns:a16="http://schemas.microsoft.com/office/drawing/2014/main" id="{4EA37309-6F5D-AD27-E0EC-A41D3F65530D}"/>
                </a:ext>
              </a:extLst>
            </p:cNvPr>
            <p:cNvSpPr/>
            <p:nvPr/>
          </p:nvSpPr>
          <p:spPr>
            <a:xfrm>
              <a:off x="2207492" y="5468538"/>
              <a:ext cx="452582" cy="202589"/>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FA729ED0-7AE3-3ADA-2105-8B43A3263F10}"/>
                </a:ext>
              </a:extLst>
            </p:cNvPr>
            <p:cNvSpPr/>
            <p:nvPr/>
          </p:nvSpPr>
          <p:spPr>
            <a:xfrm>
              <a:off x="2660074" y="5468538"/>
              <a:ext cx="452582" cy="202589"/>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37FE978F-1480-1858-27DA-2E8B9B6CC503}"/>
                </a:ext>
              </a:extLst>
            </p:cNvPr>
            <p:cNvSpPr/>
            <p:nvPr/>
          </p:nvSpPr>
          <p:spPr>
            <a:xfrm>
              <a:off x="3112656" y="5468538"/>
              <a:ext cx="2281382" cy="20248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515E19C6-2D41-AD4C-6652-3950BE8FA812}"/>
                </a:ext>
              </a:extLst>
            </p:cNvPr>
            <p:cNvSpPr/>
            <p:nvPr/>
          </p:nvSpPr>
          <p:spPr>
            <a:xfrm>
              <a:off x="5394038" y="5468538"/>
              <a:ext cx="452582" cy="202589"/>
            </a:xfrm>
            <a:prstGeom prst="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 name="グループ化 23">
            <a:extLst>
              <a:ext uri="{FF2B5EF4-FFF2-40B4-BE49-F238E27FC236}">
                <a16:creationId xmlns:a16="http://schemas.microsoft.com/office/drawing/2014/main" id="{1FF4C7A5-31A0-B2E7-6DDD-C3B9D07885F6}"/>
              </a:ext>
            </a:extLst>
          </p:cNvPr>
          <p:cNvGrpSpPr/>
          <p:nvPr/>
        </p:nvGrpSpPr>
        <p:grpSpPr>
          <a:xfrm>
            <a:off x="6638068" y="5612347"/>
            <a:ext cx="3639128" cy="202589"/>
            <a:chOff x="2207492" y="5468538"/>
            <a:chExt cx="3639128" cy="202589"/>
          </a:xfrm>
        </p:grpSpPr>
        <p:sp>
          <p:nvSpPr>
            <p:cNvPr id="25" name="正方形/長方形 24">
              <a:extLst>
                <a:ext uri="{FF2B5EF4-FFF2-40B4-BE49-F238E27FC236}">
                  <a16:creationId xmlns:a16="http://schemas.microsoft.com/office/drawing/2014/main" id="{9750346A-9CC2-9E69-7C29-DA37F8B3291B}"/>
                </a:ext>
              </a:extLst>
            </p:cNvPr>
            <p:cNvSpPr/>
            <p:nvPr/>
          </p:nvSpPr>
          <p:spPr>
            <a:xfrm>
              <a:off x="2207492" y="5468538"/>
              <a:ext cx="452582" cy="202589"/>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E4EE256E-FC30-0EDA-953F-9BBCCF5356B3}"/>
                </a:ext>
              </a:extLst>
            </p:cNvPr>
            <p:cNvSpPr/>
            <p:nvPr/>
          </p:nvSpPr>
          <p:spPr>
            <a:xfrm>
              <a:off x="2660074" y="5468538"/>
              <a:ext cx="452582" cy="202589"/>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8CED0254-8943-4AED-9ED8-4F202AC4AF25}"/>
                </a:ext>
              </a:extLst>
            </p:cNvPr>
            <p:cNvSpPr/>
            <p:nvPr/>
          </p:nvSpPr>
          <p:spPr>
            <a:xfrm>
              <a:off x="3112656" y="5468538"/>
              <a:ext cx="2281382" cy="20248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79E48473-17A2-26F6-F8EF-C1FB3504A4FF}"/>
                </a:ext>
              </a:extLst>
            </p:cNvPr>
            <p:cNvSpPr/>
            <p:nvPr/>
          </p:nvSpPr>
          <p:spPr>
            <a:xfrm>
              <a:off x="5394038" y="5468538"/>
              <a:ext cx="452582" cy="202589"/>
            </a:xfrm>
            <a:prstGeom prst="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9" name="グループ化 28">
            <a:extLst>
              <a:ext uri="{FF2B5EF4-FFF2-40B4-BE49-F238E27FC236}">
                <a16:creationId xmlns:a16="http://schemas.microsoft.com/office/drawing/2014/main" id="{EDF3E1C2-CD8E-152F-B7D1-6202C420C18F}"/>
              </a:ext>
            </a:extLst>
          </p:cNvPr>
          <p:cNvGrpSpPr/>
          <p:nvPr/>
        </p:nvGrpSpPr>
        <p:grpSpPr>
          <a:xfrm>
            <a:off x="7896235" y="6167392"/>
            <a:ext cx="3639128" cy="202589"/>
            <a:chOff x="2207492" y="5468538"/>
            <a:chExt cx="3639128" cy="202589"/>
          </a:xfrm>
        </p:grpSpPr>
        <p:sp>
          <p:nvSpPr>
            <p:cNvPr id="30" name="正方形/長方形 29">
              <a:extLst>
                <a:ext uri="{FF2B5EF4-FFF2-40B4-BE49-F238E27FC236}">
                  <a16:creationId xmlns:a16="http://schemas.microsoft.com/office/drawing/2014/main" id="{E7CD1F2C-5C78-2E9A-7204-A6BFFD5954AE}"/>
                </a:ext>
              </a:extLst>
            </p:cNvPr>
            <p:cNvSpPr/>
            <p:nvPr/>
          </p:nvSpPr>
          <p:spPr>
            <a:xfrm>
              <a:off x="2207492" y="5468538"/>
              <a:ext cx="452582" cy="202589"/>
            </a:xfrm>
            <a:prstGeom prst="rect">
              <a:avLst/>
            </a:prstGeom>
            <a:solidFill>
              <a:schemeClr val="accent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65E1ACDE-D47C-CA4D-40CE-BDC9A95683FD}"/>
                </a:ext>
              </a:extLst>
            </p:cNvPr>
            <p:cNvSpPr/>
            <p:nvPr/>
          </p:nvSpPr>
          <p:spPr>
            <a:xfrm>
              <a:off x="2660074" y="5468538"/>
              <a:ext cx="452582" cy="202589"/>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FA5C715A-6F15-6F0B-901A-E4795F5B2B17}"/>
                </a:ext>
              </a:extLst>
            </p:cNvPr>
            <p:cNvSpPr/>
            <p:nvPr/>
          </p:nvSpPr>
          <p:spPr>
            <a:xfrm>
              <a:off x="3112656" y="5468538"/>
              <a:ext cx="2281382" cy="20248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B636DF2C-6DF3-1A27-35ED-392EDF505F95}"/>
                </a:ext>
              </a:extLst>
            </p:cNvPr>
            <p:cNvSpPr/>
            <p:nvPr/>
          </p:nvSpPr>
          <p:spPr>
            <a:xfrm>
              <a:off x="5394038" y="5468538"/>
              <a:ext cx="452582" cy="202589"/>
            </a:xfrm>
            <a:prstGeom prst="rect">
              <a:avLst/>
            </a:prstGeom>
            <a:solidFill>
              <a:schemeClr val="accent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二等辺三角形 39">
            <a:extLst>
              <a:ext uri="{FF2B5EF4-FFF2-40B4-BE49-F238E27FC236}">
                <a16:creationId xmlns:a16="http://schemas.microsoft.com/office/drawing/2014/main" id="{C37C37DC-DAF4-655C-A05E-7885968A4F49}"/>
              </a:ext>
            </a:extLst>
          </p:cNvPr>
          <p:cNvSpPr/>
          <p:nvPr/>
        </p:nvSpPr>
        <p:spPr>
          <a:xfrm flipV="1">
            <a:off x="6350074" y="5005700"/>
            <a:ext cx="121266" cy="11720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F3EEABF7-88E2-FD82-0A64-538BD0D1AEFC}"/>
              </a:ext>
            </a:extLst>
          </p:cNvPr>
          <p:cNvSpPr/>
          <p:nvPr/>
        </p:nvSpPr>
        <p:spPr>
          <a:xfrm flipV="1">
            <a:off x="7463057" y="5475418"/>
            <a:ext cx="121266" cy="11720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FE577AAE-CC03-733D-8C23-9B6A024F1823}"/>
              </a:ext>
            </a:extLst>
          </p:cNvPr>
          <p:cNvSpPr txBox="1"/>
          <p:nvPr/>
        </p:nvSpPr>
        <p:spPr>
          <a:xfrm>
            <a:off x="6049194" y="4845985"/>
            <a:ext cx="348172" cy="369332"/>
          </a:xfrm>
          <a:prstGeom prst="rect">
            <a:avLst/>
          </a:prstGeom>
          <a:noFill/>
        </p:spPr>
        <p:txBody>
          <a:bodyPr wrap="none" rtlCol="0">
            <a:spAutoFit/>
          </a:bodyPr>
          <a:lstStyle/>
          <a:p>
            <a:r>
              <a:rPr lang="en-US" altLang="ja-JP" dirty="0">
                <a:latin typeface="Georgia" panose="02040502050405020303" pitchFamily="18" charset="0"/>
              </a:rPr>
              <a:t>X</a:t>
            </a:r>
            <a:endParaRPr kumimoji="1" lang="ja-JP" altLang="en-US" dirty="0">
              <a:latin typeface="Georgia" panose="02040502050405020303" pitchFamily="18" charset="0"/>
            </a:endParaRPr>
          </a:p>
        </p:txBody>
      </p:sp>
      <p:sp>
        <p:nvSpPr>
          <p:cNvPr id="44" name="テキスト ボックス 43">
            <a:extLst>
              <a:ext uri="{FF2B5EF4-FFF2-40B4-BE49-F238E27FC236}">
                <a16:creationId xmlns:a16="http://schemas.microsoft.com/office/drawing/2014/main" id="{808E9849-F020-468B-D74F-FAD3518212B2}"/>
              </a:ext>
            </a:extLst>
          </p:cNvPr>
          <p:cNvSpPr txBox="1"/>
          <p:nvPr/>
        </p:nvSpPr>
        <p:spPr>
          <a:xfrm>
            <a:off x="7193295" y="5314600"/>
            <a:ext cx="327334" cy="369332"/>
          </a:xfrm>
          <a:prstGeom prst="rect">
            <a:avLst/>
          </a:prstGeom>
          <a:noFill/>
        </p:spPr>
        <p:txBody>
          <a:bodyPr wrap="none" rtlCol="0">
            <a:spAutoFit/>
          </a:bodyPr>
          <a:lstStyle/>
          <a:p>
            <a:r>
              <a:rPr lang="en-US" altLang="ja-JP" dirty="0">
                <a:latin typeface="Georgia" panose="02040502050405020303" pitchFamily="18" charset="0"/>
              </a:rPr>
              <a:t>Y</a:t>
            </a:r>
            <a:endParaRPr kumimoji="1" lang="ja-JP" altLang="en-US" dirty="0">
              <a:latin typeface="Georgia" panose="02040502050405020303" pitchFamily="18" charset="0"/>
            </a:endParaRPr>
          </a:p>
        </p:txBody>
      </p:sp>
      <p:sp>
        <p:nvSpPr>
          <p:cNvPr id="45" name="テキスト ボックス 44">
            <a:extLst>
              <a:ext uri="{FF2B5EF4-FFF2-40B4-BE49-F238E27FC236}">
                <a16:creationId xmlns:a16="http://schemas.microsoft.com/office/drawing/2014/main" id="{9513CAF1-2AF4-CBC9-B639-C7182C57AD70}"/>
              </a:ext>
            </a:extLst>
          </p:cNvPr>
          <p:cNvSpPr txBox="1"/>
          <p:nvPr/>
        </p:nvSpPr>
        <p:spPr>
          <a:xfrm>
            <a:off x="8465033" y="5881812"/>
            <a:ext cx="327334" cy="369332"/>
          </a:xfrm>
          <a:prstGeom prst="rect">
            <a:avLst/>
          </a:prstGeom>
          <a:noFill/>
        </p:spPr>
        <p:txBody>
          <a:bodyPr wrap="none" rtlCol="0">
            <a:spAutoFit/>
          </a:bodyPr>
          <a:lstStyle/>
          <a:p>
            <a:r>
              <a:rPr lang="en-US" altLang="ja-JP" dirty="0">
                <a:latin typeface="Georgia" panose="02040502050405020303" pitchFamily="18" charset="0"/>
              </a:rPr>
              <a:t>Z</a:t>
            </a:r>
            <a:endParaRPr kumimoji="1" lang="ja-JP" altLang="en-US" dirty="0">
              <a:latin typeface="Georgia" panose="02040502050405020303" pitchFamily="18" charset="0"/>
            </a:endParaRPr>
          </a:p>
        </p:txBody>
      </p:sp>
      <mc:AlternateContent xmlns:mc="http://schemas.openxmlformats.org/markup-compatibility/2006">
        <mc:Choice xmlns:a14="http://schemas.microsoft.com/office/drawing/2010/main" Requires="a14">
          <p:sp>
            <p:nvSpPr>
              <p:cNvPr id="47" name="テキスト ボックス 46">
                <a:extLst>
                  <a:ext uri="{FF2B5EF4-FFF2-40B4-BE49-F238E27FC236}">
                    <a16:creationId xmlns:a16="http://schemas.microsoft.com/office/drawing/2014/main" id="{1B1031DF-6EAC-AAF8-6248-063A77583143}"/>
                  </a:ext>
                </a:extLst>
              </p:cNvPr>
              <p:cNvSpPr txBox="1"/>
              <p:nvPr/>
            </p:nvSpPr>
            <p:spPr>
              <a:xfrm>
                <a:off x="1673253" y="5135798"/>
                <a:ext cx="1656223" cy="369332"/>
              </a:xfrm>
              <a:prstGeom prst="rect">
                <a:avLst/>
              </a:prstGeom>
              <a:noFill/>
            </p:spPr>
            <p:txBody>
              <a:bodyPr wrap="none" rtlCol="0">
                <a:spAutoFit/>
              </a:bodyPr>
              <a:lstStyle/>
              <a:p>
                <a:r>
                  <a:rPr lang="en-US" altLang="ja-JP" dirty="0">
                    <a:latin typeface="Georgia" panose="02040502050405020303" pitchFamily="18" charset="0"/>
                  </a:rPr>
                  <a:t>(Z </a:t>
                </a:r>
                <a14:m>
                  <m:oMath xmlns:m="http://schemas.openxmlformats.org/officeDocument/2006/math">
                    <m:r>
                      <a:rPr lang="en-US" altLang="ja-JP" i="1" smtClean="0">
                        <a:latin typeface="Cambria Math" panose="02040503050406030204" pitchFamily="18" charset="0"/>
                        <a:ea typeface="Cambria Math" panose="02040503050406030204" pitchFamily="18" charset="0"/>
                      </a:rPr>
                      <m:t>×</m:t>
                    </m:r>
                  </m:oMath>
                </a14:m>
                <a:r>
                  <a:rPr lang="en-US" altLang="ja-JP" dirty="0">
                    <a:latin typeface="Georgia" panose="02040502050405020303" pitchFamily="18" charset="0"/>
                  </a:rPr>
                  <a:t>sales mix)</a:t>
                </a:r>
                <a:endParaRPr kumimoji="1" lang="ja-JP" altLang="en-US" dirty="0">
                  <a:latin typeface="Georgia" panose="02040502050405020303" pitchFamily="18" charset="0"/>
                </a:endParaRPr>
              </a:p>
            </p:txBody>
          </p:sp>
        </mc:Choice>
        <mc:Fallback>
          <p:sp>
            <p:nvSpPr>
              <p:cNvPr id="47" name="テキスト ボックス 46">
                <a:extLst>
                  <a:ext uri="{FF2B5EF4-FFF2-40B4-BE49-F238E27FC236}">
                    <a16:creationId xmlns:a16="http://schemas.microsoft.com/office/drawing/2014/main" id="{1B1031DF-6EAC-AAF8-6248-063A77583143}"/>
                  </a:ext>
                </a:extLst>
              </p:cNvPr>
              <p:cNvSpPr txBox="1">
                <a:spLocks noRot="1" noChangeAspect="1" noMove="1" noResize="1" noEditPoints="1" noAdjustHandles="1" noChangeArrowheads="1" noChangeShapeType="1" noTextEdit="1"/>
              </p:cNvSpPr>
              <p:nvPr/>
            </p:nvSpPr>
            <p:spPr>
              <a:xfrm>
                <a:off x="1673253" y="5135798"/>
                <a:ext cx="1656223" cy="369332"/>
              </a:xfrm>
              <a:prstGeom prst="rect">
                <a:avLst/>
              </a:prstGeom>
              <a:blipFill>
                <a:blip r:embed="rId4"/>
                <a:stretch>
                  <a:fillRect l="-2941" t="-8197" r="-2206" b="-24590"/>
                </a:stretch>
              </a:blipFill>
            </p:spPr>
            <p:txBody>
              <a:bodyPr/>
              <a:lstStyle/>
              <a:p>
                <a:r>
                  <a:rPr lang="ja-JP" altLang="en-US">
                    <a:noFill/>
                  </a:rPr>
                  <a:t> </a:t>
                </a:r>
              </a:p>
            </p:txBody>
          </p:sp>
        </mc:Fallback>
      </mc:AlternateContent>
      <p:sp>
        <p:nvSpPr>
          <p:cNvPr id="48" name="左中かっこ 47">
            <a:extLst>
              <a:ext uri="{FF2B5EF4-FFF2-40B4-BE49-F238E27FC236}">
                <a16:creationId xmlns:a16="http://schemas.microsoft.com/office/drawing/2014/main" id="{F18CD40C-50DE-7617-72A9-D0015F9E023C}"/>
              </a:ext>
            </a:extLst>
          </p:cNvPr>
          <p:cNvSpPr/>
          <p:nvPr/>
        </p:nvSpPr>
        <p:spPr>
          <a:xfrm rot="16200000">
            <a:off x="8753561" y="5103539"/>
            <a:ext cx="151107" cy="633253"/>
          </a:xfrm>
          <a:prstGeom prst="leftBrace">
            <a:avLst>
              <a:gd name="adj1" fmla="val 3035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9" name="左中かっこ 48">
            <a:extLst>
              <a:ext uri="{FF2B5EF4-FFF2-40B4-BE49-F238E27FC236}">
                <a16:creationId xmlns:a16="http://schemas.microsoft.com/office/drawing/2014/main" id="{C825F9F4-E83A-B21D-C809-115F07B0D3C3}"/>
              </a:ext>
            </a:extLst>
          </p:cNvPr>
          <p:cNvSpPr/>
          <p:nvPr/>
        </p:nvSpPr>
        <p:spPr>
          <a:xfrm rot="16200000">
            <a:off x="8988080" y="5345090"/>
            <a:ext cx="151107" cy="1117028"/>
          </a:xfrm>
          <a:prstGeom prst="leftBrace">
            <a:avLst>
              <a:gd name="adj1" fmla="val 3035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FB6B355F-EFE5-F003-541F-3F7D6E599B91}"/>
              </a:ext>
            </a:extLst>
          </p:cNvPr>
          <p:cNvSpPr txBox="1"/>
          <p:nvPr/>
        </p:nvSpPr>
        <p:spPr>
          <a:xfrm>
            <a:off x="8778655" y="5311054"/>
            <a:ext cx="301686" cy="369332"/>
          </a:xfrm>
          <a:prstGeom prst="rect">
            <a:avLst/>
          </a:prstGeom>
          <a:noFill/>
        </p:spPr>
        <p:txBody>
          <a:bodyPr wrap="none" rtlCol="0">
            <a:spAutoFit/>
          </a:bodyPr>
          <a:lstStyle/>
          <a:p>
            <a:r>
              <a:rPr lang="en-US" altLang="ja-JP" dirty="0">
                <a:latin typeface="Georgia" panose="02040502050405020303" pitchFamily="18" charset="0"/>
              </a:rPr>
              <a:t>x</a:t>
            </a:r>
            <a:endParaRPr kumimoji="1" lang="ja-JP" altLang="en-US" dirty="0">
              <a:latin typeface="Georgia" panose="02040502050405020303" pitchFamily="18" charset="0"/>
            </a:endParaRPr>
          </a:p>
        </p:txBody>
      </p:sp>
      <p:sp>
        <p:nvSpPr>
          <p:cNvPr id="51" name="テキスト ボックス 50">
            <a:extLst>
              <a:ext uri="{FF2B5EF4-FFF2-40B4-BE49-F238E27FC236}">
                <a16:creationId xmlns:a16="http://schemas.microsoft.com/office/drawing/2014/main" id="{6B352706-8265-ED2A-315A-6F71F543DD34}"/>
              </a:ext>
            </a:extLst>
          </p:cNvPr>
          <p:cNvSpPr txBox="1"/>
          <p:nvPr/>
        </p:nvSpPr>
        <p:spPr>
          <a:xfrm>
            <a:off x="9035539" y="5775653"/>
            <a:ext cx="298480" cy="369332"/>
          </a:xfrm>
          <a:prstGeom prst="rect">
            <a:avLst/>
          </a:prstGeom>
          <a:noFill/>
        </p:spPr>
        <p:txBody>
          <a:bodyPr wrap="none" rtlCol="0">
            <a:spAutoFit/>
          </a:bodyPr>
          <a:lstStyle/>
          <a:p>
            <a:r>
              <a:rPr lang="en-US" altLang="ja-JP" dirty="0">
                <a:latin typeface="Georgia" panose="02040502050405020303" pitchFamily="18" charset="0"/>
              </a:rPr>
              <a:t>y</a:t>
            </a:r>
            <a:endParaRPr kumimoji="1" lang="ja-JP" altLang="en-US" dirty="0">
              <a:latin typeface="Georgia" panose="02040502050405020303" pitchFamily="18" charset="0"/>
            </a:endParaRPr>
          </a:p>
        </p:txBody>
      </p:sp>
      <p:sp>
        <p:nvSpPr>
          <p:cNvPr id="52" name="左中かっこ 51">
            <a:extLst>
              <a:ext uri="{FF2B5EF4-FFF2-40B4-BE49-F238E27FC236}">
                <a16:creationId xmlns:a16="http://schemas.microsoft.com/office/drawing/2014/main" id="{1156A364-E346-5310-4736-A1A1E9BD5BDD}"/>
              </a:ext>
            </a:extLst>
          </p:cNvPr>
          <p:cNvSpPr/>
          <p:nvPr/>
        </p:nvSpPr>
        <p:spPr>
          <a:xfrm rot="16200000">
            <a:off x="8988081" y="5908560"/>
            <a:ext cx="151107" cy="1117028"/>
          </a:xfrm>
          <a:prstGeom prst="leftBrace">
            <a:avLst>
              <a:gd name="adj1" fmla="val 3035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5C52BAC1-A6EB-38FA-AE73-62AF2B295F75}"/>
              </a:ext>
            </a:extLst>
          </p:cNvPr>
          <p:cNvSpPr txBox="1"/>
          <p:nvPr/>
        </p:nvSpPr>
        <p:spPr>
          <a:xfrm>
            <a:off x="8920103" y="6428632"/>
            <a:ext cx="287258" cy="369332"/>
          </a:xfrm>
          <a:prstGeom prst="rect">
            <a:avLst/>
          </a:prstGeom>
          <a:noFill/>
        </p:spPr>
        <p:txBody>
          <a:bodyPr wrap="none" rtlCol="0">
            <a:spAutoFit/>
          </a:bodyPr>
          <a:lstStyle/>
          <a:p>
            <a:r>
              <a:rPr lang="en-US" altLang="ja-JP" dirty="0">
                <a:latin typeface="Georgia" panose="02040502050405020303" pitchFamily="18" charset="0"/>
              </a:rPr>
              <a:t>z</a:t>
            </a:r>
            <a:endParaRPr kumimoji="1" lang="ja-JP" altLang="en-US" dirty="0">
              <a:latin typeface="Georgia" panose="02040502050405020303" pitchFamily="18" charset="0"/>
            </a:endParaRPr>
          </a:p>
        </p:txBody>
      </p:sp>
      <mc:AlternateContent xmlns:mc="http://schemas.openxmlformats.org/markup-compatibility/2006">
        <mc:Choice xmlns:a14="http://schemas.microsoft.com/office/drawing/2010/main" Requires="a14">
          <p:sp>
            <p:nvSpPr>
              <p:cNvPr id="54" name="テキスト ボックス 53">
                <a:extLst>
                  <a:ext uri="{FF2B5EF4-FFF2-40B4-BE49-F238E27FC236}">
                    <a16:creationId xmlns:a16="http://schemas.microsoft.com/office/drawing/2014/main" id="{1FF4E8FE-C907-4329-15DD-C01C41F127BE}"/>
                  </a:ext>
                </a:extLst>
              </p:cNvPr>
              <p:cNvSpPr txBox="1"/>
              <p:nvPr/>
            </p:nvSpPr>
            <p:spPr>
              <a:xfrm>
                <a:off x="1703434" y="5928219"/>
                <a:ext cx="4764446" cy="369332"/>
              </a:xfrm>
              <a:prstGeom prst="rect">
                <a:avLst/>
              </a:prstGeom>
              <a:noFill/>
            </p:spPr>
            <p:txBody>
              <a:bodyPr wrap="none" rtlCol="0">
                <a:spAutoFit/>
              </a:bodyPr>
              <a:lstStyle/>
              <a:p>
                <a:r>
                  <a:rPr lang="en-US" altLang="ja-JP" dirty="0">
                    <a:latin typeface="Georgia" panose="02040502050405020303" pitchFamily="18" charset="0"/>
                  </a:rPr>
                  <a:t>(x </a:t>
                </a:r>
                <a14:m>
                  <m:oMath xmlns:m="http://schemas.openxmlformats.org/officeDocument/2006/math">
                    <m:r>
                      <a:rPr lang="en-US" altLang="ja-JP" i="1" smtClean="0">
                        <a:latin typeface="Cambria Math" panose="02040503050406030204" pitchFamily="18" charset="0"/>
                        <a:ea typeface="Cambria Math" panose="02040503050406030204" pitchFamily="18" charset="0"/>
                      </a:rPr>
                      <m:t>×</m:t>
                    </m:r>
                  </m:oMath>
                </a14:m>
                <a:r>
                  <a:rPr lang="en-US" altLang="ja-JP" dirty="0">
                    <a:latin typeface="Georgia" panose="02040502050405020303" pitchFamily="18" charset="0"/>
                  </a:rPr>
                  <a:t>sales mix + y </a:t>
                </a:r>
                <a14:m>
                  <m:oMath xmlns:m="http://schemas.openxmlformats.org/officeDocument/2006/math">
                    <m:r>
                      <a:rPr lang="en-US" altLang="ja-JP" i="1">
                        <a:latin typeface="Cambria Math" panose="02040503050406030204" pitchFamily="18" charset="0"/>
                        <a:ea typeface="Cambria Math" panose="02040503050406030204" pitchFamily="18" charset="0"/>
                      </a:rPr>
                      <m:t>×</m:t>
                    </m:r>
                  </m:oMath>
                </a14:m>
                <a:r>
                  <a:rPr lang="en-US" altLang="ja-JP" dirty="0">
                    <a:latin typeface="Georgia" panose="02040502050405020303" pitchFamily="18" charset="0"/>
                  </a:rPr>
                  <a:t>sales mix + z </a:t>
                </a:r>
                <a14:m>
                  <m:oMath xmlns:m="http://schemas.openxmlformats.org/officeDocument/2006/math">
                    <m:r>
                      <a:rPr lang="en-US" altLang="ja-JP" i="1">
                        <a:latin typeface="Cambria Math" panose="02040503050406030204" pitchFamily="18" charset="0"/>
                        <a:ea typeface="Cambria Math" panose="02040503050406030204" pitchFamily="18" charset="0"/>
                      </a:rPr>
                      <m:t>×</m:t>
                    </m:r>
                  </m:oMath>
                </a14:m>
                <a:r>
                  <a:rPr lang="en-US" altLang="ja-JP" dirty="0">
                    <a:latin typeface="Georgia" panose="02040502050405020303" pitchFamily="18" charset="0"/>
                  </a:rPr>
                  <a:t>sales mix )</a:t>
                </a:r>
                <a:endParaRPr kumimoji="1" lang="ja-JP" altLang="en-US" dirty="0">
                  <a:latin typeface="Georgia" panose="02040502050405020303" pitchFamily="18" charset="0"/>
                </a:endParaRPr>
              </a:p>
            </p:txBody>
          </p:sp>
        </mc:Choice>
        <mc:Fallback>
          <p:sp>
            <p:nvSpPr>
              <p:cNvPr id="54" name="テキスト ボックス 53">
                <a:extLst>
                  <a:ext uri="{FF2B5EF4-FFF2-40B4-BE49-F238E27FC236}">
                    <a16:creationId xmlns:a16="http://schemas.microsoft.com/office/drawing/2014/main" id="{1FF4E8FE-C907-4329-15DD-C01C41F127BE}"/>
                  </a:ext>
                </a:extLst>
              </p:cNvPr>
              <p:cNvSpPr txBox="1">
                <a:spLocks noRot="1" noChangeAspect="1" noMove="1" noResize="1" noEditPoints="1" noAdjustHandles="1" noChangeArrowheads="1" noChangeShapeType="1" noTextEdit="1"/>
              </p:cNvSpPr>
              <p:nvPr/>
            </p:nvSpPr>
            <p:spPr>
              <a:xfrm>
                <a:off x="1703434" y="5928219"/>
                <a:ext cx="4764446" cy="369332"/>
              </a:xfrm>
              <a:prstGeom prst="rect">
                <a:avLst/>
              </a:prstGeom>
              <a:blipFill>
                <a:blip r:embed="rId5"/>
                <a:stretch>
                  <a:fillRect l="-1023" t="-8197" b="-24590"/>
                </a:stretch>
              </a:blipFill>
            </p:spPr>
            <p:txBody>
              <a:bodyPr/>
              <a:lstStyle/>
              <a:p>
                <a:r>
                  <a:rPr lang="ja-JP" altLang="en-US">
                    <a:noFill/>
                  </a:rPr>
                  <a:t> </a:t>
                </a:r>
              </a:p>
            </p:txBody>
          </p:sp>
        </mc:Fallback>
      </mc:AlternateContent>
      <p:sp>
        <p:nvSpPr>
          <p:cNvPr id="56" name="テキスト ボックス 55">
            <a:extLst>
              <a:ext uri="{FF2B5EF4-FFF2-40B4-BE49-F238E27FC236}">
                <a16:creationId xmlns:a16="http://schemas.microsoft.com/office/drawing/2014/main" id="{96885A13-5F04-878F-9D3B-5512A7DEB924}"/>
              </a:ext>
            </a:extLst>
          </p:cNvPr>
          <p:cNvSpPr txBox="1"/>
          <p:nvPr/>
        </p:nvSpPr>
        <p:spPr>
          <a:xfrm>
            <a:off x="1398743" y="5080452"/>
            <a:ext cx="401072" cy="523220"/>
          </a:xfrm>
          <a:prstGeom prst="rect">
            <a:avLst/>
          </a:prstGeom>
          <a:noFill/>
        </p:spPr>
        <p:txBody>
          <a:bodyPr wrap="none" rtlCol="0">
            <a:spAutoFit/>
          </a:bodyPr>
          <a:lstStyle/>
          <a:p>
            <a:r>
              <a:rPr kumimoji="1" lang="el-GR" altLang="ja-JP" sz="2800" dirty="0">
                <a:latin typeface="Georgia" panose="02040502050405020303" pitchFamily="18" charset="0"/>
              </a:rPr>
              <a:t>Σ</a:t>
            </a:r>
            <a:endParaRPr kumimoji="1" lang="en-US" altLang="ja-JP" sz="2800" dirty="0">
              <a:latin typeface="Georgia" panose="02040502050405020303" pitchFamily="18" charset="0"/>
            </a:endParaRPr>
          </a:p>
        </p:txBody>
      </p:sp>
      <p:sp>
        <p:nvSpPr>
          <p:cNvPr id="57" name="テキスト ボックス 56">
            <a:extLst>
              <a:ext uri="{FF2B5EF4-FFF2-40B4-BE49-F238E27FC236}">
                <a16:creationId xmlns:a16="http://schemas.microsoft.com/office/drawing/2014/main" id="{1B99F85E-6BFA-E52D-6377-B3210DCAD659}"/>
              </a:ext>
            </a:extLst>
          </p:cNvPr>
          <p:cNvSpPr txBox="1"/>
          <p:nvPr/>
        </p:nvSpPr>
        <p:spPr>
          <a:xfrm>
            <a:off x="1408001" y="5864714"/>
            <a:ext cx="401072" cy="523220"/>
          </a:xfrm>
          <a:prstGeom prst="rect">
            <a:avLst/>
          </a:prstGeom>
          <a:noFill/>
        </p:spPr>
        <p:txBody>
          <a:bodyPr wrap="none" rtlCol="0">
            <a:spAutoFit/>
          </a:bodyPr>
          <a:lstStyle/>
          <a:p>
            <a:r>
              <a:rPr kumimoji="1" lang="el-GR" altLang="ja-JP" sz="2800" dirty="0">
                <a:latin typeface="Georgia" panose="02040502050405020303" pitchFamily="18" charset="0"/>
              </a:rPr>
              <a:t>Σ</a:t>
            </a:r>
            <a:endParaRPr kumimoji="1" lang="en-US" altLang="ja-JP" sz="2800" dirty="0">
              <a:latin typeface="Georgia" panose="02040502050405020303" pitchFamily="18" charset="0"/>
            </a:endParaRPr>
          </a:p>
        </p:txBody>
      </p:sp>
      <p:sp>
        <p:nvSpPr>
          <p:cNvPr id="2" name="テキスト ボックス 1">
            <a:extLst>
              <a:ext uri="{FF2B5EF4-FFF2-40B4-BE49-F238E27FC236}">
                <a16:creationId xmlns:a16="http://schemas.microsoft.com/office/drawing/2014/main" id="{7FE5030A-A3D2-BFBD-83CB-F5AC8A3F4EC6}"/>
              </a:ext>
            </a:extLst>
          </p:cNvPr>
          <p:cNvSpPr txBox="1"/>
          <p:nvPr/>
        </p:nvSpPr>
        <p:spPr>
          <a:xfrm>
            <a:off x="835297" y="4642119"/>
            <a:ext cx="941283" cy="369332"/>
          </a:xfrm>
          <a:prstGeom prst="rect">
            <a:avLst/>
          </a:prstGeom>
          <a:noFill/>
        </p:spPr>
        <p:txBody>
          <a:bodyPr wrap="none" rtlCol="0">
            <a:spAutoFit/>
          </a:bodyPr>
          <a:lstStyle/>
          <a:p>
            <a:r>
              <a:rPr lang="en-US" altLang="ja-JP" dirty="0" err="1">
                <a:latin typeface="Georgia" panose="02040502050405020303" pitchFamily="18" charset="0"/>
              </a:rPr>
              <a:t>Idea_A</a:t>
            </a:r>
            <a:endParaRPr kumimoji="1" lang="ja-JP" altLang="en-US" dirty="0">
              <a:latin typeface="Georgia" panose="02040502050405020303" pitchFamily="18" charset="0"/>
            </a:endParaRPr>
          </a:p>
        </p:txBody>
      </p:sp>
      <p:sp>
        <p:nvSpPr>
          <p:cNvPr id="3" name="テキスト ボックス 2">
            <a:extLst>
              <a:ext uri="{FF2B5EF4-FFF2-40B4-BE49-F238E27FC236}">
                <a16:creationId xmlns:a16="http://schemas.microsoft.com/office/drawing/2014/main" id="{8F5ECD4B-33F6-D115-6971-1EAC37BF2A24}"/>
              </a:ext>
            </a:extLst>
          </p:cNvPr>
          <p:cNvSpPr txBox="1"/>
          <p:nvPr/>
        </p:nvSpPr>
        <p:spPr>
          <a:xfrm>
            <a:off x="880554" y="5600844"/>
            <a:ext cx="936475" cy="369332"/>
          </a:xfrm>
          <a:prstGeom prst="rect">
            <a:avLst/>
          </a:prstGeom>
          <a:noFill/>
        </p:spPr>
        <p:txBody>
          <a:bodyPr wrap="none" rtlCol="0">
            <a:spAutoFit/>
          </a:bodyPr>
          <a:lstStyle/>
          <a:p>
            <a:r>
              <a:rPr lang="en-US" altLang="ja-JP" dirty="0" err="1">
                <a:latin typeface="Georgia" panose="02040502050405020303" pitchFamily="18" charset="0"/>
              </a:rPr>
              <a:t>Idea_B</a:t>
            </a:r>
            <a:endParaRPr kumimoji="1" lang="ja-JP" altLang="en-US" dirty="0">
              <a:latin typeface="Georgia" panose="02040502050405020303" pitchFamily="18" charset="0"/>
            </a:endParaRPr>
          </a:p>
        </p:txBody>
      </p:sp>
      <p:sp>
        <p:nvSpPr>
          <p:cNvPr id="4" name="テキスト ボックス 3">
            <a:extLst>
              <a:ext uri="{FF2B5EF4-FFF2-40B4-BE49-F238E27FC236}">
                <a16:creationId xmlns:a16="http://schemas.microsoft.com/office/drawing/2014/main" id="{449DD8D0-D871-91F5-691E-7808B1FE9A2D}"/>
              </a:ext>
            </a:extLst>
          </p:cNvPr>
          <p:cNvSpPr txBox="1"/>
          <p:nvPr/>
        </p:nvSpPr>
        <p:spPr>
          <a:xfrm>
            <a:off x="1503012" y="293305"/>
            <a:ext cx="2730235" cy="369332"/>
          </a:xfrm>
          <a:prstGeom prst="rect">
            <a:avLst/>
          </a:prstGeom>
          <a:noFill/>
        </p:spPr>
        <p:txBody>
          <a:bodyPr wrap="none" rtlCol="0">
            <a:spAutoFit/>
          </a:bodyPr>
          <a:lstStyle/>
          <a:p>
            <a:r>
              <a:rPr lang="en-US" altLang="ja-JP" dirty="0">
                <a:latin typeface="Georgia" panose="02040502050405020303" pitchFamily="18" charset="0"/>
              </a:rPr>
              <a:t> &lt;sample, not proposal&gt; </a:t>
            </a:r>
            <a:endParaRPr kumimoji="1" lang="ja-JP" altLang="en-US" dirty="0">
              <a:latin typeface="Georgia" panose="02040502050405020303" pitchFamily="18" charset="0"/>
            </a:endParaRPr>
          </a:p>
        </p:txBody>
      </p:sp>
    </p:spTree>
    <p:extLst>
      <p:ext uri="{BB962C8B-B14F-4D97-AF65-F5344CB8AC3E}">
        <p14:creationId xmlns:p14="http://schemas.microsoft.com/office/powerpoint/2010/main" val="27986323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492</TotalTime>
  <Words>483</Words>
  <Application>Microsoft Office PowerPoint</Application>
  <PresentationFormat>ワイド画面</PresentationFormat>
  <Paragraphs>119</Paragraphs>
  <Slides>3</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游ゴシック</vt:lpstr>
      <vt:lpstr>游ゴシック Light</vt:lpstr>
      <vt:lpstr>Arial</vt:lpstr>
      <vt:lpstr>Cambria Math</vt:lpstr>
      <vt:lpstr>Georgia</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交通研_市川</dc:creator>
  <cp:lastModifiedBy>交通研_市川</cp:lastModifiedBy>
  <cp:revision>25</cp:revision>
  <dcterms:created xsi:type="dcterms:W3CDTF">2024-10-31T07:34:31Z</dcterms:created>
  <dcterms:modified xsi:type="dcterms:W3CDTF">2024-11-18T11:31:18Z</dcterms:modified>
</cp:coreProperties>
</file>