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D72887-0C05-438D-A1C7-E3E302F56D50}" v="1" dt="2024-11-18T07:04:21.543"/>
    <p1510:client id="{8B71B588-0E26-4B18-8B8F-1E6677AF6316}" v="1" dt="2024-11-17T23:46:34.058"/>
  </p1510:revLst>
</p1510:revInfo>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lhkonan Shervin" userId="197a1d40-6ac4-4faf-b96e-479387bcd930" providerId="ADAL" clId="{8B71B588-0E26-4B18-8B8F-1E6677AF6316}"/>
    <pc:docChg chg="modSld">
      <pc:chgData name="Solhkonan Shervin" userId="197a1d40-6ac4-4faf-b96e-479387bcd930" providerId="ADAL" clId="{8B71B588-0E26-4B18-8B8F-1E6677AF6316}" dt="2024-11-17T23:47:48.464" v="53" actId="20577"/>
      <pc:docMkLst>
        <pc:docMk/>
      </pc:docMkLst>
      <pc:sldChg chg="addSp modSp mod">
        <pc:chgData name="Solhkonan Shervin" userId="197a1d40-6ac4-4faf-b96e-479387bcd930" providerId="ADAL" clId="{8B71B588-0E26-4B18-8B8F-1E6677AF6316}" dt="2024-11-17T23:47:48.464" v="53" actId="20577"/>
        <pc:sldMkLst>
          <pc:docMk/>
          <pc:sldMk cId="55196907" sldId="258"/>
        </pc:sldMkLst>
        <pc:spChg chg="mod">
          <ac:chgData name="Solhkonan Shervin" userId="197a1d40-6ac4-4faf-b96e-479387bcd930" providerId="ADAL" clId="{8B71B588-0E26-4B18-8B8F-1E6677AF6316}" dt="2024-11-17T23:45:50.860" v="0" actId="1076"/>
          <ac:spMkLst>
            <pc:docMk/>
            <pc:sldMk cId="55196907" sldId="258"/>
            <ac:spMk id="3" creationId="{7F00FC81-17EA-6929-308D-6896E71ED8E7}"/>
          </ac:spMkLst>
        </pc:spChg>
        <pc:spChg chg="mod">
          <ac:chgData name="Solhkonan Shervin" userId="197a1d40-6ac4-4faf-b96e-479387bcd930" providerId="ADAL" clId="{8B71B588-0E26-4B18-8B8F-1E6677AF6316}" dt="2024-11-17T23:47:48.464" v="53" actId="20577"/>
          <ac:spMkLst>
            <pc:docMk/>
            <pc:sldMk cId="55196907" sldId="258"/>
            <ac:spMk id="4" creationId="{B8341756-91CE-8F86-8FE5-0324BD892A2E}"/>
          </ac:spMkLst>
        </pc:spChg>
        <pc:spChg chg="add mod">
          <ac:chgData name="Solhkonan Shervin" userId="197a1d40-6ac4-4faf-b96e-479387bcd930" providerId="ADAL" clId="{8B71B588-0E26-4B18-8B8F-1E6677AF6316}" dt="2024-11-17T23:46:48.645" v="4" actId="1076"/>
          <ac:spMkLst>
            <pc:docMk/>
            <pc:sldMk cId="55196907" sldId="258"/>
            <ac:spMk id="8" creationId="{2E4F354C-506E-969F-E212-A6465AC44D11}"/>
          </ac:spMkLst>
        </pc:spChg>
        <pc:spChg chg="add mod">
          <ac:chgData name="Solhkonan Shervin" userId="197a1d40-6ac4-4faf-b96e-479387bcd930" providerId="ADAL" clId="{8B71B588-0E26-4B18-8B8F-1E6677AF6316}" dt="2024-11-17T23:47:18.725" v="13" actId="20577"/>
          <ac:spMkLst>
            <pc:docMk/>
            <pc:sldMk cId="55196907" sldId="258"/>
            <ac:spMk id="10" creationId="{86F2E06C-F4B6-A312-565D-D15B43BAB0CE}"/>
          </ac:spMkLst>
        </pc:spChg>
        <pc:cxnChg chg="add">
          <ac:chgData name="Solhkonan Shervin" userId="197a1d40-6ac4-4faf-b96e-479387bcd930" providerId="ADAL" clId="{8B71B588-0E26-4B18-8B8F-1E6677AF6316}" dt="2024-11-17T23:46:18.928" v="2" actId="11529"/>
          <ac:cxnSpMkLst>
            <pc:docMk/>
            <pc:sldMk cId="55196907" sldId="258"/>
            <ac:cxnSpMk id="6" creationId="{139A07AF-79D4-2D9C-520D-3B5EC26F7F96}"/>
          </ac:cxnSpMkLst>
        </pc:cxnChg>
      </pc:sldChg>
    </pc:docChg>
  </pc:docChgLst>
  <pc:docChgLst>
    <pc:chgData name="Solhkonan Shervin" userId="197a1d40-6ac4-4faf-b96e-479387bcd930" providerId="ADAL" clId="{3AD72887-0C05-438D-A1C7-E3E302F56D50}"/>
    <pc:docChg chg="custSel addSld modSld">
      <pc:chgData name="Solhkonan Shervin" userId="197a1d40-6ac4-4faf-b96e-479387bcd930" providerId="ADAL" clId="{3AD72887-0C05-438D-A1C7-E3E302F56D50}" dt="2024-11-18T07:47:22.886" v="425" actId="5793"/>
      <pc:docMkLst>
        <pc:docMk/>
      </pc:docMkLst>
      <pc:sldChg chg="addSp modSp mod">
        <pc:chgData name="Solhkonan Shervin" userId="197a1d40-6ac4-4faf-b96e-479387bcd930" providerId="ADAL" clId="{3AD72887-0C05-438D-A1C7-E3E302F56D50}" dt="2024-11-18T07:04:28.004" v="26" actId="20577"/>
        <pc:sldMkLst>
          <pc:docMk/>
          <pc:sldMk cId="1414630608" sldId="256"/>
        </pc:sldMkLst>
        <pc:spChg chg="mod">
          <ac:chgData name="Solhkonan Shervin" userId="197a1d40-6ac4-4faf-b96e-479387bcd930" providerId="ADAL" clId="{3AD72887-0C05-438D-A1C7-E3E302F56D50}" dt="2024-11-18T06:56:03.016" v="7" actId="20577"/>
          <ac:spMkLst>
            <pc:docMk/>
            <pc:sldMk cId="1414630608" sldId="256"/>
            <ac:spMk id="2" creationId="{E16DB6BF-BC4D-1DCC-8A14-C05212B48E3C}"/>
          </ac:spMkLst>
        </pc:spChg>
        <pc:spChg chg="add mod">
          <ac:chgData name="Solhkonan Shervin" userId="197a1d40-6ac4-4faf-b96e-479387bcd930" providerId="ADAL" clId="{3AD72887-0C05-438D-A1C7-E3E302F56D50}" dt="2024-11-18T07:04:28.004" v="26" actId="20577"/>
          <ac:spMkLst>
            <pc:docMk/>
            <pc:sldMk cId="1414630608" sldId="256"/>
            <ac:spMk id="5" creationId="{8BA3BCF7-53EF-5D8B-9A83-1E97AC1030B0}"/>
          </ac:spMkLst>
        </pc:spChg>
      </pc:sldChg>
      <pc:sldChg chg="modSp mod">
        <pc:chgData name="Solhkonan Shervin" userId="197a1d40-6ac4-4faf-b96e-479387bcd930" providerId="ADAL" clId="{3AD72887-0C05-438D-A1C7-E3E302F56D50}" dt="2024-11-18T07:47:22.886" v="425" actId="5793"/>
        <pc:sldMkLst>
          <pc:docMk/>
          <pc:sldMk cId="55196907" sldId="258"/>
        </pc:sldMkLst>
        <pc:spChg chg="mod">
          <ac:chgData name="Solhkonan Shervin" userId="197a1d40-6ac4-4faf-b96e-479387bcd930" providerId="ADAL" clId="{3AD72887-0C05-438D-A1C7-E3E302F56D50}" dt="2024-11-18T07:47:22.886" v="425" actId="5793"/>
          <ac:spMkLst>
            <pc:docMk/>
            <pc:sldMk cId="55196907" sldId="258"/>
            <ac:spMk id="4" creationId="{B8341756-91CE-8F86-8FE5-0324BD892A2E}"/>
          </ac:spMkLst>
        </pc:spChg>
      </pc:sldChg>
      <pc:sldChg chg="modSp new mod">
        <pc:chgData name="Solhkonan Shervin" userId="197a1d40-6ac4-4faf-b96e-479387bcd930" providerId="ADAL" clId="{3AD72887-0C05-438D-A1C7-E3E302F56D50}" dt="2024-11-18T07:17:27.719" v="423" actId="20577"/>
        <pc:sldMkLst>
          <pc:docMk/>
          <pc:sldMk cId="1148901559" sldId="260"/>
        </pc:sldMkLst>
        <pc:spChg chg="mod">
          <ac:chgData name="Solhkonan Shervin" userId="197a1d40-6ac4-4faf-b96e-479387bcd930" providerId="ADAL" clId="{3AD72887-0C05-438D-A1C7-E3E302F56D50}" dt="2024-11-18T07:10:38.740" v="50" actId="20577"/>
          <ac:spMkLst>
            <pc:docMk/>
            <pc:sldMk cId="1148901559" sldId="260"/>
            <ac:spMk id="2" creationId="{E14CB9E8-8031-FAF6-F4A7-ECCDA66CA0FA}"/>
          </ac:spMkLst>
        </pc:spChg>
        <pc:spChg chg="mod">
          <ac:chgData name="Solhkonan Shervin" userId="197a1d40-6ac4-4faf-b96e-479387bcd930" providerId="ADAL" clId="{3AD72887-0C05-438D-A1C7-E3E302F56D50}" dt="2024-11-18T07:17:27.719" v="423" actId="20577"/>
          <ac:spMkLst>
            <pc:docMk/>
            <pc:sldMk cId="1148901559" sldId="260"/>
            <ac:spMk id="3" creationId="{68A51750-D164-D3B7-8E00-A15C5CFD019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3E0A79F-A4CB-57BE-7D3F-03D0D01D7FF7}"/>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D4111643-8953-644D-CEE9-07ED10B2BD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4CEA4190-65E9-8305-8CD1-506A4349DD27}"/>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5" name="Platshållare för sidfot 4">
            <a:extLst>
              <a:ext uri="{FF2B5EF4-FFF2-40B4-BE49-F238E27FC236}">
                <a16:creationId xmlns:a16="http://schemas.microsoft.com/office/drawing/2014/main" id="{749BBF0C-97B5-FBCE-0123-EEA80062036E}"/>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58BC9206-7EE6-ACD3-C2FE-3DCEC83DA320}"/>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1560311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4D5692-F90F-B196-03BD-828B7CD1CE9D}"/>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250C923D-66A2-1401-A971-992BC50EEC5C}"/>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C9318E2-5B45-97C7-86CE-B0CC72F3F546}"/>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5" name="Platshållare för sidfot 4">
            <a:extLst>
              <a:ext uri="{FF2B5EF4-FFF2-40B4-BE49-F238E27FC236}">
                <a16:creationId xmlns:a16="http://schemas.microsoft.com/office/drawing/2014/main" id="{F2E7BB90-BB84-CD4E-109A-4764DB6D9F6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42957E11-7A33-8821-8521-0D507A8C9D0D}"/>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3426064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AB2780EB-1F9A-4D4C-E815-8EB6ECCE72F2}"/>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2E497D37-E501-4F65-0098-99B93D1BC307}"/>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DE678B3-D106-23F0-3B50-68579F82BD7A}"/>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5" name="Platshållare för sidfot 4">
            <a:extLst>
              <a:ext uri="{FF2B5EF4-FFF2-40B4-BE49-F238E27FC236}">
                <a16:creationId xmlns:a16="http://schemas.microsoft.com/office/drawing/2014/main" id="{F45E7CC1-24FC-500D-063E-97F5B04B4326}"/>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79C10CD-24E9-D7B2-6A49-DB61B555454F}"/>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2614012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6BC9FEC-B76C-D5CE-20D9-9E3674D9EB95}"/>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57C81D3-A32C-6DE5-663A-C1643AE9890E}"/>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46402A5-0D97-CA04-4C35-D98E053BAA5B}"/>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5" name="Platshållare för sidfot 4">
            <a:extLst>
              <a:ext uri="{FF2B5EF4-FFF2-40B4-BE49-F238E27FC236}">
                <a16:creationId xmlns:a16="http://schemas.microsoft.com/office/drawing/2014/main" id="{EB84FDDB-A6B4-4439-C1DF-E353346934B1}"/>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5151AAC-5BD9-E9C3-4C09-C4DF54F8F8B4}"/>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3416829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218431-FE01-9D71-F6E9-5D4860B2756E}"/>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D46A4417-E441-7A97-FA36-EA6C20DA2F0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366A25D0-9609-E021-390A-0EC582590CA0}"/>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5" name="Platshållare för sidfot 4">
            <a:extLst>
              <a:ext uri="{FF2B5EF4-FFF2-40B4-BE49-F238E27FC236}">
                <a16:creationId xmlns:a16="http://schemas.microsoft.com/office/drawing/2014/main" id="{04AD0BB1-9256-594E-3714-3D3E42AFBE93}"/>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E964F81-0D32-7DD8-59EE-B9B9C6473747}"/>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1416114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74FC7A0-E85A-9EF3-39A1-2EC21CDB89B2}"/>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215207A-C57A-1361-E0E5-861A49A7B8B1}"/>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EB0A862F-D66E-DAFA-1765-6A70A0AAE40F}"/>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C99CAD94-AA75-9D38-F278-903D5E930E5C}"/>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6" name="Platshållare för sidfot 5">
            <a:extLst>
              <a:ext uri="{FF2B5EF4-FFF2-40B4-BE49-F238E27FC236}">
                <a16:creationId xmlns:a16="http://schemas.microsoft.com/office/drawing/2014/main" id="{2DE59EE3-E70F-AE91-99A7-0DEF0CB37FE1}"/>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11C8B46F-B2B0-8204-F738-C22C5806B339}"/>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2580326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9976D7-D361-C9B8-6714-0DABAEE37AE5}"/>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A39875A-8858-B0E0-1F49-C19C084D1B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22C16455-678B-EABF-C63D-EB10DC820236}"/>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84A80030-2142-AE6C-D9C1-8A61982E23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51A82200-39E4-3EDE-40AC-2A3F3C2F33E8}"/>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1B8CF706-906D-DD6E-5646-158F508AE329}"/>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8" name="Platshållare för sidfot 7">
            <a:extLst>
              <a:ext uri="{FF2B5EF4-FFF2-40B4-BE49-F238E27FC236}">
                <a16:creationId xmlns:a16="http://schemas.microsoft.com/office/drawing/2014/main" id="{EAF55DA5-5E05-068B-B09B-525CD06B5425}"/>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D320A34B-5208-89E0-C47C-626F584778FD}"/>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2547168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8C716B8-A425-B882-C0CE-67D8B76943C7}"/>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CC28DE49-BF1F-D6BA-5691-07A2915F93FD}"/>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4" name="Platshållare för sidfot 3">
            <a:extLst>
              <a:ext uri="{FF2B5EF4-FFF2-40B4-BE49-F238E27FC236}">
                <a16:creationId xmlns:a16="http://schemas.microsoft.com/office/drawing/2014/main" id="{6D9DE987-805D-AD65-9D10-C86A271D26E4}"/>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6552A345-5D59-46E1-7ADC-3D8808965371}"/>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2709675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C9DE7E5-BC69-B724-1EA6-929BF4EAD754}"/>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3" name="Platshållare för sidfot 2">
            <a:extLst>
              <a:ext uri="{FF2B5EF4-FFF2-40B4-BE49-F238E27FC236}">
                <a16:creationId xmlns:a16="http://schemas.microsoft.com/office/drawing/2014/main" id="{A5EF8E75-6BE2-DC79-6A16-D0C9B5922854}"/>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195999DF-56EC-9094-9143-D49C844AD4F6}"/>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3006220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FFAF9E-F5BE-F748-7DC4-9F971E8F7110}"/>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A0454756-2095-514A-1594-DD59CB0A89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96CD2BA9-D5B8-8560-CF81-4C8EE922D0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CE1D2FA0-4AC4-31BA-D3AD-2FA3FF2DFCBA}"/>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6" name="Platshållare för sidfot 5">
            <a:extLst>
              <a:ext uri="{FF2B5EF4-FFF2-40B4-BE49-F238E27FC236}">
                <a16:creationId xmlns:a16="http://schemas.microsoft.com/office/drawing/2014/main" id="{41640BD0-2B43-2E6F-31F4-74D71466B67B}"/>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9CD666B3-AC35-F116-0DCB-37074F676DD5}"/>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1202702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DA5D083-3A0F-7A9D-373A-9ACADD679839}"/>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DFEDFF0C-71A4-18F3-9AD1-ABD40DA98A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62162EEC-CA52-BB43-824C-932949B45D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8FE1FFE5-1B35-FFF8-1484-4145BAE4A773}"/>
              </a:ext>
            </a:extLst>
          </p:cNvPr>
          <p:cNvSpPr>
            <a:spLocks noGrp="1"/>
          </p:cNvSpPr>
          <p:nvPr>
            <p:ph type="dt" sz="half" idx="10"/>
          </p:nvPr>
        </p:nvSpPr>
        <p:spPr/>
        <p:txBody>
          <a:bodyPr/>
          <a:lstStyle/>
          <a:p>
            <a:fld id="{7BD5BDA4-219F-4BD8-9FC0-8B322A944142}" type="datetimeFigureOut">
              <a:rPr lang="sv-SE" smtClean="0"/>
              <a:t>2024-11-18</a:t>
            </a:fld>
            <a:endParaRPr lang="sv-SE"/>
          </a:p>
        </p:txBody>
      </p:sp>
      <p:sp>
        <p:nvSpPr>
          <p:cNvPr id="6" name="Platshållare för sidfot 5">
            <a:extLst>
              <a:ext uri="{FF2B5EF4-FFF2-40B4-BE49-F238E27FC236}">
                <a16:creationId xmlns:a16="http://schemas.microsoft.com/office/drawing/2014/main" id="{E54FA2EA-B809-7937-DBB9-C4A7258B5E3E}"/>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43BB733F-85BB-C477-28DC-3A6514AB4C3C}"/>
              </a:ext>
            </a:extLst>
          </p:cNvPr>
          <p:cNvSpPr>
            <a:spLocks noGrp="1"/>
          </p:cNvSpPr>
          <p:nvPr>
            <p:ph type="sldNum" sz="quarter" idx="12"/>
          </p:nvPr>
        </p:nvSpPr>
        <p:spPr/>
        <p:txBody>
          <a:bodyPr/>
          <a:lstStyle/>
          <a:p>
            <a:fld id="{05815211-D600-4BEC-8EF8-40B687EAFD98}" type="slidenum">
              <a:rPr lang="sv-SE" smtClean="0"/>
              <a:t>‹#›</a:t>
            </a:fld>
            <a:endParaRPr lang="sv-SE"/>
          </a:p>
        </p:txBody>
      </p:sp>
    </p:spTree>
    <p:extLst>
      <p:ext uri="{BB962C8B-B14F-4D97-AF65-F5344CB8AC3E}">
        <p14:creationId xmlns:p14="http://schemas.microsoft.com/office/powerpoint/2010/main" val="3242971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B95AF48-7D80-5222-7D85-4F7BA2D4BA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52F7C8C-4AD5-3DBE-CEB6-93F7780043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B752EAC9-1922-4A17-4A19-5D2D60AE66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D5BDA4-219F-4BD8-9FC0-8B322A944142}" type="datetimeFigureOut">
              <a:rPr lang="sv-SE" smtClean="0"/>
              <a:t>2024-11-18</a:t>
            </a:fld>
            <a:endParaRPr lang="sv-SE"/>
          </a:p>
        </p:txBody>
      </p:sp>
      <p:sp>
        <p:nvSpPr>
          <p:cNvPr id="5" name="Platshållare för sidfot 4">
            <a:extLst>
              <a:ext uri="{FF2B5EF4-FFF2-40B4-BE49-F238E27FC236}">
                <a16:creationId xmlns:a16="http://schemas.microsoft.com/office/drawing/2014/main" id="{0AD1C6DC-8670-8222-B07E-E63C0A1F2E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9A75FA92-6271-519E-FEAB-90DCCD947F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815211-D600-4BEC-8EF8-40B687EAFD98}" type="slidenum">
              <a:rPr lang="sv-SE" smtClean="0"/>
              <a:t>‹#›</a:t>
            </a:fld>
            <a:endParaRPr lang="sv-SE"/>
          </a:p>
        </p:txBody>
      </p:sp>
    </p:spTree>
    <p:extLst>
      <p:ext uri="{BB962C8B-B14F-4D97-AF65-F5344CB8AC3E}">
        <p14:creationId xmlns:p14="http://schemas.microsoft.com/office/powerpoint/2010/main" val="1389580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6DB6BF-BC4D-1DCC-8A14-C05212B48E3C}"/>
              </a:ext>
            </a:extLst>
          </p:cNvPr>
          <p:cNvSpPr>
            <a:spLocks noGrp="1"/>
          </p:cNvSpPr>
          <p:nvPr>
            <p:ph type="ctrTitle"/>
          </p:nvPr>
        </p:nvSpPr>
        <p:spPr/>
        <p:txBody>
          <a:bodyPr/>
          <a:lstStyle/>
          <a:p>
            <a:r>
              <a:rPr lang="sv-SE" dirty="0"/>
              <a:t>TF AVRS-08-04_R51</a:t>
            </a:r>
          </a:p>
        </p:txBody>
      </p:sp>
      <p:sp>
        <p:nvSpPr>
          <p:cNvPr id="3" name="Underrubrik 2">
            <a:extLst>
              <a:ext uri="{FF2B5EF4-FFF2-40B4-BE49-F238E27FC236}">
                <a16:creationId xmlns:a16="http://schemas.microsoft.com/office/drawing/2014/main" id="{CF9BAB3A-F923-8CE8-B34A-03EFB36F63B2}"/>
              </a:ext>
            </a:extLst>
          </p:cNvPr>
          <p:cNvSpPr>
            <a:spLocks noGrp="1"/>
          </p:cNvSpPr>
          <p:nvPr>
            <p:ph type="subTitle" idx="1"/>
          </p:nvPr>
        </p:nvSpPr>
        <p:spPr/>
        <p:txBody>
          <a:bodyPr/>
          <a:lstStyle/>
          <a:p>
            <a:r>
              <a:rPr lang="sv-SE" dirty="0"/>
              <a:t>TF AVRS</a:t>
            </a:r>
          </a:p>
        </p:txBody>
      </p:sp>
      <p:sp>
        <p:nvSpPr>
          <p:cNvPr id="5" name="textruta 4">
            <a:extLst>
              <a:ext uri="{FF2B5EF4-FFF2-40B4-BE49-F238E27FC236}">
                <a16:creationId xmlns:a16="http://schemas.microsoft.com/office/drawing/2014/main" id="{8BA3BCF7-53EF-5D8B-9A83-1E97AC1030B0}"/>
              </a:ext>
            </a:extLst>
          </p:cNvPr>
          <p:cNvSpPr txBox="1"/>
          <p:nvPr/>
        </p:nvSpPr>
        <p:spPr>
          <a:xfrm>
            <a:off x="2420470" y="4564020"/>
            <a:ext cx="8319247" cy="1336263"/>
          </a:xfrm>
          <a:prstGeom prst="rect">
            <a:avLst/>
          </a:prstGeom>
          <a:noFill/>
        </p:spPr>
        <p:txBody>
          <a:bodyPr wrap="square">
            <a:spAutoFit/>
          </a:bodyPr>
          <a:lstStyle/>
          <a:p>
            <a:pPr marL="342900" lvl="0" indent="-342900">
              <a:spcBef>
                <a:spcPts val="100"/>
              </a:spcBef>
              <a:spcAft>
                <a:spcPts val="100"/>
              </a:spcAft>
              <a:buFont typeface="Courier New" panose="02070309020205020404" pitchFamily="49" charset="0"/>
              <a:buChar char="o"/>
            </a:pPr>
            <a:r>
              <a:rPr lang="en-US" sz="2000" dirty="0">
                <a:effectLst/>
                <a:latin typeface="Arial" panose="020B0604020202020204" pitchFamily="34" charset="0"/>
                <a:ea typeface="Times New Roman" panose="02020603050405020304" pitchFamily="18" charset="0"/>
              </a:rPr>
              <a:t>Fully depress the accelerator vs full acceleration command</a:t>
            </a:r>
            <a:endParaRPr lang="sv-SE" sz="2000" dirty="0">
              <a:effectLst/>
              <a:latin typeface="Calibri" panose="020F0502020204030204" pitchFamily="34" charset="0"/>
              <a:ea typeface="Times New Roman" panose="02020603050405020304" pitchFamily="18" charset="0"/>
            </a:endParaRPr>
          </a:p>
          <a:p>
            <a:pPr marL="342900" indent="-342900">
              <a:buFont typeface="Courier New" panose="02070309020205020404" pitchFamily="49" charset="0"/>
              <a:buChar char="o"/>
            </a:pPr>
            <a:r>
              <a:rPr lang="en-US" sz="2000" dirty="0">
                <a:effectLst/>
                <a:latin typeface="Arial" panose="020B0604020202020204" pitchFamily="34" charset="0"/>
                <a:ea typeface="Times New Roman" panose="02020603050405020304" pitchFamily="18" charset="0"/>
              </a:rPr>
              <a:t>Test mass for AV:s with no driver </a:t>
            </a:r>
            <a:r>
              <a:rPr lang="en-US" sz="2000" dirty="0">
                <a:latin typeface="Arial" panose="020B0604020202020204" pitchFamily="34" charset="0"/>
                <a:ea typeface="Times New Roman" panose="02020603050405020304" pitchFamily="18" charset="0"/>
              </a:rPr>
              <a:t>seat</a:t>
            </a:r>
          </a:p>
          <a:p>
            <a:pPr marL="342900" indent="-342900">
              <a:buFont typeface="Courier New" panose="02070309020205020404" pitchFamily="49" charset="0"/>
              <a:buChar char="o"/>
            </a:pPr>
            <a:r>
              <a:rPr lang="en-US" sz="2000" dirty="0">
                <a:latin typeface="Arial" panose="020B0604020202020204" pitchFamily="34" charset="0"/>
                <a:ea typeface="Times New Roman" panose="02020603050405020304" pitchFamily="18" charset="0"/>
              </a:rPr>
              <a:t>Definition of AV:s</a:t>
            </a:r>
            <a:endParaRPr lang="sv-SE" sz="2000" dirty="0">
              <a:latin typeface="Calibri" panose="020F0502020204030204" pitchFamily="34" charset="0"/>
              <a:ea typeface="Times New Roman" panose="02020603050405020304" pitchFamily="18" charset="0"/>
            </a:endParaRPr>
          </a:p>
          <a:p>
            <a:pPr marL="342900" indent="-342900">
              <a:buFont typeface="Courier New" panose="02070309020205020404" pitchFamily="49" charset="0"/>
              <a:buChar char="o"/>
            </a:pPr>
            <a:endParaRPr lang="sv-SE" sz="2000" dirty="0"/>
          </a:p>
        </p:txBody>
      </p:sp>
    </p:spTree>
    <p:extLst>
      <p:ext uri="{BB962C8B-B14F-4D97-AF65-F5344CB8AC3E}">
        <p14:creationId xmlns:p14="http://schemas.microsoft.com/office/powerpoint/2010/main" val="1414630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ABBB5C5-1F59-753D-8E0A-CB12455AF485}"/>
              </a:ext>
            </a:extLst>
          </p:cNvPr>
          <p:cNvSpPr>
            <a:spLocks noGrp="1"/>
          </p:cNvSpPr>
          <p:nvPr>
            <p:ph type="title"/>
          </p:nvPr>
        </p:nvSpPr>
        <p:spPr/>
        <p:txBody>
          <a:bodyPr/>
          <a:lstStyle/>
          <a:p>
            <a:r>
              <a:rPr lang="sv-SE" dirty="0"/>
              <a:t>Accelerator/acceleration </a:t>
            </a:r>
            <a:r>
              <a:rPr lang="sv-SE" dirty="0" err="1"/>
              <a:t>command</a:t>
            </a:r>
            <a:r>
              <a:rPr lang="sv-SE" dirty="0"/>
              <a:t> </a:t>
            </a:r>
          </a:p>
        </p:txBody>
      </p:sp>
      <p:sp>
        <p:nvSpPr>
          <p:cNvPr id="5" name="textruta 4">
            <a:extLst>
              <a:ext uri="{FF2B5EF4-FFF2-40B4-BE49-F238E27FC236}">
                <a16:creationId xmlns:a16="http://schemas.microsoft.com/office/drawing/2014/main" id="{B6DC2F23-A32B-DE2F-DEEA-66B55D3F0CEF}"/>
              </a:ext>
            </a:extLst>
          </p:cNvPr>
          <p:cNvSpPr txBox="1"/>
          <p:nvPr/>
        </p:nvSpPr>
        <p:spPr>
          <a:xfrm>
            <a:off x="631031" y="3261221"/>
            <a:ext cx="3476625" cy="3231654"/>
          </a:xfrm>
          <a:prstGeom prst="rect">
            <a:avLst/>
          </a:prstGeom>
          <a:noFill/>
        </p:spPr>
        <p:txBody>
          <a:bodyPr wrap="square">
            <a:spAutoFit/>
          </a:bodyPr>
          <a:lstStyle/>
          <a:p>
            <a:r>
              <a:rPr lang="en-US" sz="1200" dirty="0"/>
              <a:t>3.1.2.1.5.	Acceleration test </a:t>
            </a:r>
          </a:p>
          <a:p>
            <a:endParaRPr lang="en-US" sz="1200" dirty="0"/>
          </a:p>
          <a:p>
            <a:r>
              <a:rPr lang="en-US" sz="1200" dirty="0"/>
              <a:t>The manufacturer shall define the position of the reference point in front of line AA' of fully </a:t>
            </a:r>
            <a:r>
              <a:rPr lang="en-US" sz="1200" dirty="0">
                <a:highlight>
                  <a:srgbClr val="00FF00"/>
                </a:highlight>
              </a:rPr>
              <a:t>depressing the accelerator</a:t>
            </a:r>
            <a:r>
              <a:rPr lang="en-US" sz="1200" dirty="0"/>
              <a:t>. The  accelerator shall be fully depressed (as rapidly as is practicable) when the reference point of the vehicle reaches the defined point. </a:t>
            </a:r>
            <a:r>
              <a:rPr lang="en-US" sz="1200" dirty="0">
                <a:highlight>
                  <a:srgbClr val="FF00FF"/>
                </a:highlight>
              </a:rPr>
              <a:t>The accelerator shall be kept </a:t>
            </a:r>
            <a:r>
              <a:rPr lang="en-US" sz="1200" dirty="0"/>
              <a:t>in this depressed condition  until the rear of the vehicle reaches line BB'. </a:t>
            </a:r>
            <a:r>
              <a:rPr lang="en-US" sz="1200" dirty="0">
                <a:highlight>
                  <a:srgbClr val="00FFFF"/>
                </a:highlight>
              </a:rPr>
              <a:t>The accelerator shall then be released  </a:t>
            </a:r>
            <a:r>
              <a:rPr lang="en-US" sz="1200" dirty="0"/>
              <a:t>as rapidly as possible. The measurement reading shall not end before the rear of the vehicle is 20 m behind the BB' line. The point of fully depressing the accelerator shall be reported in Addendum to the Communication form (Annex 1, Appendix 1). The Technical Service shall have the possibility of pretesting.</a:t>
            </a:r>
            <a:endParaRPr lang="sv-SE" sz="1200" dirty="0"/>
          </a:p>
        </p:txBody>
      </p:sp>
      <p:sp>
        <p:nvSpPr>
          <p:cNvPr id="6" name="textruta 5">
            <a:extLst>
              <a:ext uri="{FF2B5EF4-FFF2-40B4-BE49-F238E27FC236}">
                <a16:creationId xmlns:a16="http://schemas.microsoft.com/office/drawing/2014/main" id="{8B066064-8D99-D1E5-6BD1-94A7404FD162}"/>
              </a:ext>
            </a:extLst>
          </p:cNvPr>
          <p:cNvSpPr txBox="1"/>
          <p:nvPr/>
        </p:nvSpPr>
        <p:spPr>
          <a:xfrm>
            <a:off x="1490383" y="1433600"/>
            <a:ext cx="2178423" cy="369332"/>
          </a:xfrm>
          <a:prstGeom prst="rect">
            <a:avLst/>
          </a:prstGeom>
          <a:noFill/>
        </p:spPr>
        <p:txBody>
          <a:bodyPr wrap="square" rtlCol="0">
            <a:spAutoFit/>
          </a:bodyPr>
          <a:lstStyle/>
          <a:p>
            <a:r>
              <a:rPr lang="sv-SE" b="1" u="sng" dirty="0"/>
              <a:t>Original</a:t>
            </a:r>
          </a:p>
        </p:txBody>
      </p:sp>
      <p:cxnSp>
        <p:nvCxnSpPr>
          <p:cNvPr id="9" name="Rak koppling 8">
            <a:extLst>
              <a:ext uri="{FF2B5EF4-FFF2-40B4-BE49-F238E27FC236}">
                <a16:creationId xmlns:a16="http://schemas.microsoft.com/office/drawing/2014/main" id="{96F28010-6EE0-5DE9-BDEA-BF425B0C51EE}"/>
              </a:ext>
            </a:extLst>
          </p:cNvPr>
          <p:cNvCxnSpPr/>
          <p:nvPr/>
        </p:nvCxnSpPr>
        <p:spPr>
          <a:xfrm>
            <a:off x="4320988" y="1506022"/>
            <a:ext cx="0" cy="49617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Rak koppling 9">
            <a:extLst>
              <a:ext uri="{FF2B5EF4-FFF2-40B4-BE49-F238E27FC236}">
                <a16:creationId xmlns:a16="http://schemas.microsoft.com/office/drawing/2014/main" id="{879638F5-BA36-2FC6-D930-F40F09AC1A85}"/>
              </a:ext>
            </a:extLst>
          </p:cNvPr>
          <p:cNvCxnSpPr/>
          <p:nvPr/>
        </p:nvCxnSpPr>
        <p:spPr>
          <a:xfrm>
            <a:off x="8650941" y="1322760"/>
            <a:ext cx="0" cy="496178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ruta 11">
            <a:extLst>
              <a:ext uri="{FF2B5EF4-FFF2-40B4-BE49-F238E27FC236}">
                <a16:creationId xmlns:a16="http://schemas.microsoft.com/office/drawing/2014/main" id="{7CC43A17-7E33-2BA7-5017-B861574CCCF0}"/>
              </a:ext>
            </a:extLst>
          </p:cNvPr>
          <p:cNvSpPr txBox="1"/>
          <p:nvPr/>
        </p:nvSpPr>
        <p:spPr>
          <a:xfrm>
            <a:off x="8769868" y="1618266"/>
            <a:ext cx="3383333" cy="5078313"/>
          </a:xfrm>
          <a:prstGeom prst="rect">
            <a:avLst/>
          </a:prstGeom>
          <a:noFill/>
        </p:spPr>
        <p:txBody>
          <a:bodyPr wrap="square" rtlCol="0">
            <a:spAutoFit/>
          </a:bodyPr>
          <a:lstStyle/>
          <a:p>
            <a:r>
              <a:rPr lang="sv-SE" dirty="0" err="1">
                <a:highlight>
                  <a:srgbClr val="00FF00"/>
                </a:highlight>
              </a:rPr>
              <a:t>Fully</a:t>
            </a:r>
            <a:r>
              <a:rPr lang="sv-SE" dirty="0">
                <a:highlight>
                  <a:srgbClr val="00FF00"/>
                </a:highlight>
              </a:rPr>
              <a:t> </a:t>
            </a:r>
            <a:r>
              <a:rPr lang="sv-SE" dirty="0" err="1">
                <a:highlight>
                  <a:srgbClr val="00FF00"/>
                </a:highlight>
              </a:rPr>
              <a:t>depressing</a:t>
            </a:r>
            <a:r>
              <a:rPr lang="sv-SE" dirty="0">
                <a:highlight>
                  <a:srgbClr val="00FF00"/>
                </a:highlight>
              </a:rPr>
              <a:t> the accelerator = full acceleration is </a:t>
            </a:r>
            <a:r>
              <a:rPr lang="sv-SE" dirty="0" err="1">
                <a:highlight>
                  <a:srgbClr val="00FF00"/>
                </a:highlight>
              </a:rPr>
              <a:t>applied</a:t>
            </a:r>
            <a:endParaRPr lang="sv-SE" dirty="0">
              <a:highlight>
                <a:srgbClr val="00FF00"/>
              </a:highlight>
            </a:endParaRPr>
          </a:p>
          <a:p>
            <a:endParaRPr lang="sv-SE" dirty="0"/>
          </a:p>
          <a:p>
            <a:r>
              <a:rPr lang="sv-SE" dirty="0">
                <a:highlight>
                  <a:srgbClr val="FF00FF"/>
                </a:highlight>
              </a:rPr>
              <a:t>The accelerator </a:t>
            </a:r>
            <a:r>
              <a:rPr lang="sv-SE" dirty="0" err="1">
                <a:highlight>
                  <a:srgbClr val="FF00FF"/>
                </a:highlight>
              </a:rPr>
              <a:t>shall</a:t>
            </a:r>
            <a:r>
              <a:rPr lang="sv-SE" dirty="0">
                <a:highlight>
                  <a:srgbClr val="FF00FF"/>
                </a:highlight>
              </a:rPr>
              <a:t> be </a:t>
            </a:r>
            <a:r>
              <a:rPr lang="sv-SE" dirty="0" err="1">
                <a:highlight>
                  <a:srgbClr val="FF00FF"/>
                </a:highlight>
              </a:rPr>
              <a:t>kept</a:t>
            </a:r>
            <a:r>
              <a:rPr lang="sv-SE" dirty="0">
                <a:highlight>
                  <a:srgbClr val="FF00FF"/>
                </a:highlight>
              </a:rPr>
              <a:t> = The full acceleration </a:t>
            </a:r>
            <a:r>
              <a:rPr lang="sv-SE" dirty="0" err="1">
                <a:highlight>
                  <a:srgbClr val="FF00FF"/>
                </a:highlight>
              </a:rPr>
              <a:t>demand</a:t>
            </a:r>
            <a:r>
              <a:rPr lang="sv-SE" dirty="0">
                <a:highlight>
                  <a:srgbClr val="FF00FF"/>
                </a:highlight>
              </a:rPr>
              <a:t> </a:t>
            </a:r>
            <a:r>
              <a:rPr lang="sv-SE" dirty="0" err="1">
                <a:highlight>
                  <a:srgbClr val="FF00FF"/>
                </a:highlight>
              </a:rPr>
              <a:t>shall</a:t>
            </a:r>
            <a:r>
              <a:rPr lang="sv-SE" dirty="0">
                <a:highlight>
                  <a:srgbClr val="FF00FF"/>
                </a:highlight>
              </a:rPr>
              <a:t> be </a:t>
            </a:r>
            <a:r>
              <a:rPr lang="sv-SE" dirty="0" err="1">
                <a:highlight>
                  <a:srgbClr val="FF00FF"/>
                </a:highlight>
              </a:rPr>
              <a:t>kept</a:t>
            </a:r>
            <a:endParaRPr lang="sv-SE" dirty="0">
              <a:highlight>
                <a:srgbClr val="FF00FF"/>
              </a:highlight>
            </a:endParaRPr>
          </a:p>
          <a:p>
            <a:endParaRPr lang="sv-SE" dirty="0"/>
          </a:p>
          <a:p>
            <a:r>
              <a:rPr lang="sv-SE" dirty="0">
                <a:highlight>
                  <a:srgbClr val="00FFFF"/>
                </a:highlight>
              </a:rPr>
              <a:t>The accelerator </a:t>
            </a:r>
            <a:r>
              <a:rPr lang="sv-SE" dirty="0" err="1">
                <a:highlight>
                  <a:srgbClr val="00FFFF"/>
                </a:highlight>
              </a:rPr>
              <a:t>shall</a:t>
            </a:r>
            <a:r>
              <a:rPr lang="sv-SE" dirty="0">
                <a:highlight>
                  <a:srgbClr val="00FFFF"/>
                </a:highlight>
              </a:rPr>
              <a:t> </a:t>
            </a:r>
            <a:r>
              <a:rPr lang="sv-SE" dirty="0" err="1">
                <a:highlight>
                  <a:srgbClr val="00FFFF"/>
                </a:highlight>
              </a:rPr>
              <a:t>then</a:t>
            </a:r>
            <a:r>
              <a:rPr lang="sv-SE" dirty="0">
                <a:highlight>
                  <a:srgbClr val="00FFFF"/>
                </a:highlight>
              </a:rPr>
              <a:t> be </a:t>
            </a:r>
            <a:r>
              <a:rPr lang="sv-SE" dirty="0" err="1">
                <a:highlight>
                  <a:srgbClr val="00FFFF"/>
                </a:highlight>
              </a:rPr>
              <a:t>released</a:t>
            </a:r>
            <a:r>
              <a:rPr lang="sv-SE" dirty="0">
                <a:highlight>
                  <a:srgbClr val="00FFFF"/>
                </a:highlight>
              </a:rPr>
              <a:t> = The acceleration </a:t>
            </a:r>
            <a:r>
              <a:rPr lang="sv-SE" dirty="0" err="1">
                <a:highlight>
                  <a:srgbClr val="00FFFF"/>
                </a:highlight>
              </a:rPr>
              <a:t>demand</a:t>
            </a:r>
            <a:r>
              <a:rPr lang="sv-SE" dirty="0">
                <a:highlight>
                  <a:srgbClr val="00FFFF"/>
                </a:highlight>
              </a:rPr>
              <a:t> </a:t>
            </a:r>
            <a:r>
              <a:rPr lang="sv-SE" dirty="0" err="1">
                <a:highlight>
                  <a:srgbClr val="00FFFF"/>
                </a:highlight>
              </a:rPr>
              <a:t>shall</a:t>
            </a:r>
            <a:r>
              <a:rPr lang="sv-SE" dirty="0">
                <a:highlight>
                  <a:srgbClr val="00FFFF"/>
                </a:highlight>
              </a:rPr>
              <a:t> </a:t>
            </a:r>
            <a:r>
              <a:rPr lang="sv-SE" dirty="0" err="1">
                <a:highlight>
                  <a:srgbClr val="00FFFF"/>
                </a:highlight>
              </a:rPr>
              <a:t>then</a:t>
            </a:r>
            <a:r>
              <a:rPr lang="sv-SE" dirty="0">
                <a:highlight>
                  <a:srgbClr val="00FFFF"/>
                </a:highlight>
              </a:rPr>
              <a:t> be </a:t>
            </a:r>
            <a:r>
              <a:rPr lang="sv-SE" dirty="0" err="1">
                <a:highlight>
                  <a:srgbClr val="00FFFF"/>
                </a:highlight>
              </a:rPr>
              <a:t>ended</a:t>
            </a:r>
            <a:endParaRPr lang="sv-SE" dirty="0">
              <a:highlight>
                <a:srgbClr val="00FFFF"/>
              </a:highlight>
            </a:endParaRPr>
          </a:p>
          <a:p>
            <a:endParaRPr lang="sv-SE" dirty="0">
              <a:highlight>
                <a:srgbClr val="00FFFF"/>
              </a:highlight>
            </a:endParaRPr>
          </a:p>
          <a:p>
            <a:pPr marL="285750" indent="-285750">
              <a:buFont typeface="Wingdings" panose="05000000000000000000" pitchFamily="2" charset="2"/>
              <a:buChar char="Ø"/>
            </a:pPr>
            <a:r>
              <a:rPr lang="sv-SE" b="1" dirty="0" err="1"/>
              <a:t>Are</a:t>
            </a:r>
            <a:r>
              <a:rPr lang="sv-SE" b="1" dirty="0"/>
              <a:t> </a:t>
            </a:r>
            <a:r>
              <a:rPr lang="sv-SE" b="1" dirty="0" err="1"/>
              <a:t>these</a:t>
            </a:r>
            <a:r>
              <a:rPr lang="sv-SE" b="1" dirty="0"/>
              <a:t> </a:t>
            </a:r>
            <a:r>
              <a:rPr lang="sv-SE" b="1" dirty="0" err="1"/>
              <a:t>sentences</a:t>
            </a:r>
            <a:r>
              <a:rPr lang="sv-SE" b="1" dirty="0"/>
              <a:t> </a:t>
            </a:r>
            <a:r>
              <a:rPr lang="sv-SE" b="1" dirty="0" err="1"/>
              <a:t>interchangable</a:t>
            </a:r>
            <a:r>
              <a:rPr lang="sv-SE" b="1" dirty="0"/>
              <a:t>?</a:t>
            </a:r>
          </a:p>
          <a:p>
            <a:pPr marL="285750" indent="-285750">
              <a:buFont typeface="Wingdings" panose="05000000000000000000" pitchFamily="2" charset="2"/>
              <a:buChar char="Ø"/>
            </a:pPr>
            <a:r>
              <a:rPr lang="sv-SE" b="1" dirty="0" err="1"/>
              <a:t>Could</a:t>
            </a:r>
            <a:r>
              <a:rPr lang="sv-SE" b="1" dirty="0"/>
              <a:t> the </a:t>
            </a:r>
            <a:r>
              <a:rPr lang="sv-SE" b="1" dirty="0" err="1"/>
              <a:t>proposed</a:t>
            </a:r>
            <a:r>
              <a:rPr lang="sv-SE" b="1" dirty="0"/>
              <a:t> </a:t>
            </a:r>
            <a:r>
              <a:rPr lang="sv-SE" b="1" dirty="0" err="1"/>
              <a:t>changes</a:t>
            </a:r>
            <a:r>
              <a:rPr lang="sv-SE" b="1" dirty="0"/>
              <a:t> </a:t>
            </a:r>
            <a:r>
              <a:rPr lang="sv-SE" b="1" dirty="0" err="1"/>
              <a:t>lead</a:t>
            </a:r>
            <a:r>
              <a:rPr lang="sv-SE" b="1" dirty="0"/>
              <a:t> to different interpretations </a:t>
            </a:r>
            <a:r>
              <a:rPr lang="sv-SE" b="1" dirty="0" err="1"/>
              <a:t>compared</a:t>
            </a:r>
            <a:r>
              <a:rPr lang="sv-SE" b="1" dirty="0"/>
              <a:t> to the original text </a:t>
            </a:r>
            <a:r>
              <a:rPr lang="sv-SE" b="1" dirty="0" err="1"/>
              <a:t>when</a:t>
            </a:r>
            <a:r>
              <a:rPr lang="sv-SE" b="1" dirty="0"/>
              <a:t> </a:t>
            </a:r>
            <a:r>
              <a:rPr lang="sv-SE" b="1" dirty="0" err="1"/>
              <a:t>testing</a:t>
            </a:r>
            <a:r>
              <a:rPr lang="sv-SE" b="1" dirty="0"/>
              <a:t> </a:t>
            </a:r>
            <a:r>
              <a:rPr lang="sv-SE" b="1" dirty="0" err="1"/>
              <a:t>regular</a:t>
            </a:r>
            <a:r>
              <a:rPr lang="sv-SE" b="1" dirty="0"/>
              <a:t> </a:t>
            </a:r>
            <a:r>
              <a:rPr lang="sv-SE" b="1" dirty="0" err="1"/>
              <a:t>vehicles</a:t>
            </a:r>
            <a:r>
              <a:rPr lang="sv-SE" b="1" dirty="0"/>
              <a:t>?</a:t>
            </a:r>
          </a:p>
        </p:txBody>
      </p:sp>
      <p:sp>
        <p:nvSpPr>
          <p:cNvPr id="13" name="textruta 12">
            <a:extLst>
              <a:ext uri="{FF2B5EF4-FFF2-40B4-BE49-F238E27FC236}">
                <a16:creationId xmlns:a16="http://schemas.microsoft.com/office/drawing/2014/main" id="{A621B832-67A1-E68E-72EE-24D6E78333C2}"/>
              </a:ext>
            </a:extLst>
          </p:cNvPr>
          <p:cNvSpPr txBox="1"/>
          <p:nvPr/>
        </p:nvSpPr>
        <p:spPr>
          <a:xfrm>
            <a:off x="4543776" y="1444602"/>
            <a:ext cx="3354620" cy="1569660"/>
          </a:xfrm>
          <a:prstGeom prst="rect">
            <a:avLst/>
          </a:prstGeom>
          <a:noFill/>
        </p:spPr>
        <p:txBody>
          <a:bodyPr wrap="square" rtlCol="0">
            <a:spAutoFit/>
          </a:bodyPr>
          <a:lstStyle/>
          <a:p>
            <a:pPr algn="ctr"/>
            <a:r>
              <a:rPr lang="sv-SE" sz="1600" b="1" u="sng" dirty="0"/>
              <a:t>Current </a:t>
            </a:r>
            <a:r>
              <a:rPr lang="sv-SE" sz="1600" b="1" u="sng" dirty="0" err="1"/>
              <a:t>proposal</a:t>
            </a:r>
            <a:endParaRPr lang="sv-SE" sz="1600" b="1" u="sng" dirty="0"/>
          </a:p>
          <a:p>
            <a:pPr marL="285750" indent="-285750">
              <a:buFont typeface="Arial" panose="020B0604020202020204" pitchFamily="34" charset="0"/>
              <a:buChar char="•"/>
            </a:pPr>
            <a:r>
              <a:rPr lang="sv-SE" sz="1600" dirty="0" err="1"/>
              <a:t>Introducing</a:t>
            </a:r>
            <a:r>
              <a:rPr lang="sv-SE" sz="1600" dirty="0"/>
              <a:t> </a:t>
            </a:r>
            <a:r>
              <a:rPr lang="sv-SE" sz="1600" dirty="0" err="1"/>
              <a:t>def</a:t>
            </a:r>
            <a:r>
              <a:rPr lang="sv-SE" sz="1600" dirty="0"/>
              <a:t> of Accelerator</a:t>
            </a:r>
          </a:p>
          <a:p>
            <a:pPr marL="285750" indent="-285750">
              <a:buFont typeface="Arial" panose="020B0604020202020204" pitchFamily="34" charset="0"/>
              <a:buChar char="•"/>
            </a:pPr>
            <a:r>
              <a:rPr lang="sv-SE" sz="1600" dirty="0"/>
              <a:t>(acceleration pedal </a:t>
            </a:r>
            <a:r>
              <a:rPr lang="sv-SE" sz="1600" dirty="0">
                <a:sym typeface="Wingdings" panose="05000000000000000000" pitchFamily="2" charset="2"/>
              </a:rPr>
              <a:t> accelerator</a:t>
            </a:r>
            <a:endParaRPr lang="sv-SE" sz="1600" dirty="0"/>
          </a:p>
          <a:p>
            <a:pPr marL="285750" indent="-285750">
              <a:buFont typeface="Arial" panose="020B0604020202020204" pitchFamily="34" charset="0"/>
              <a:buChar char="•"/>
            </a:pPr>
            <a:r>
              <a:rPr lang="sv-SE" sz="1600" dirty="0"/>
              <a:t>Change </a:t>
            </a:r>
            <a:r>
              <a:rPr lang="sv-SE" sz="1600" dirty="0" err="1"/>
              <a:t>main</a:t>
            </a:r>
            <a:r>
              <a:rPr lang="sv-SE" sz="1600" dirty="0"/>
              <a:t> text to cover AV:s and </a:t>
            </a:r>
            <a:r>
              <a:rPr lang="sv-SE" sz="1600" dirty="0" err="1"/>
              <a:t>regular</a:t>
            </a:r>
            <a:r>
              <a:rPr lang="sv-SE" sz="1600" dirty="0"/>
              <a:t> </a:t>
            </a:r>
            <a:r>
              <a:rPr lang="sv-SE" sz="1600" dirty="0" err="1"/>
              <a:t>vehicles</a:t>
            </a:r>
            <a:endParaRPr lang="sv-SE" sz="1600" dirty="0"/>
          </a:p>
          <a:p>
            <a:pPr marL="285750" indent="-285750">
              <a:buFont typeface="Arial" panose="020B0604020202020204" pitchFamily="34" charset="0"/>
              <a:buChar char="•"/>
            </a:pPr>
            <a:endParaRPr lang="sv-SE" sz="1600" dirty="0"/>
          </a:p>
        </p:txBody>
      </p:sp>
      <p:sp>
        <p:nvSpPr>
          <p:cNvPr id="17" name="Platshållare för innehåll 2">
            <a:extLst>
              <a:ext uri="{FF2B5EF4-FFF2-40B4-BE49-F238E27FC236}">
                <a16:creationId xmlns:a16="http://schemas.microsoft.com/office/drawing/2014/main" id="{046651B9-3163-2988-2E59-6B71B0A27159}"/>
              </a:ext>
            </a:extLst>
          </p:cNvPr>
          <p:cNvSpPr>
            <a:spLocks noGrp="1"/>
          </p:cNvSpPr>
          <p:nvPr>
            <p:ph idx="1"/>
          </p:nvPr>
        </p:nvSpPr>
        <p:spPr>
          <a:xfrm>
            <a:off x="4759838" y="2920576"/>
            <a:ext cx="3476625" cy="4351338"/>
          </a:xfrm>
        </p:spPr>
        <p:txBody>
          <a:bodyPr>
            <a:normAutofit/>
          </a:bodyPr>
          <a:lstStyle/>
          <a:p>
            <a:pPr marL="0" indent="0">
              <a:buNone/>
            </a:pPr>
            <a:r>
              <a:rPr lang="en-US" sz="1200" dirty="0"/>
              <a:t>2.33 “Accelerator” means the acceleration command (</a:t>
            </a:r>
            <a:r>
              <a:rPr lang="en-US" sz="1200" dirty="0" err="1"/>
              <a:t>f.ex</a:t>
            </a:r>
            <a:r>
              <a:rPr lang="en-US" sz="1200" dirty="0"/>
              <a:t>. the acceleration pedal for manually driven vehicles</a:t>
            </a:r>
          </a:p>
          <a:p>
            <a:pPr marL="0" indent="0">
              <a:buNone/>
            </a:pPr>
            <a:r>
              <a:rPr lang="en-US" sz="1200" dirty="0"/>
              <a:t>3.1.2.1.5.	Acceleration test </a:t>
            </a:r>
          </a:p>
          <a:p>
            <a:pPr marL="0" indent="0">
              <a:buNone/>
            </a:pPr>
            <a:r>
              <a:rPr lang="en-US" sz="1200" dirty="0"/>
              <a:t>The manufacturer shall define the position of the reference point in front of line AA'  from which </a:t>
            </a:r>
            <a:r>
              <a:rPr lang="en-US" sz="1200" dirty="0">
                <a:highlight>
                  <a:srgbClr val="00FF00"/>
                </a:highlight>
              </a:rPr>
              <a:t>full acceleration is applied</a:t>
            </a:r>
            <a:r>
              <a:rPr lang="en-US" sz="1200" dirty="0"/>
              <a:t>. The full acceleration shall be applied (as rapidly as practicable) when the reference point of the vehicle reaches the defined point. </a:t>
            </a:r>
            <a:r>
              <a:rPr lang="en-US" sz="1200" dirty="0">
                <a:highlight>
                  <a:srgbClr val="FF00FF"/>
                </a:highlight>
              </a:rPr>
              <a:t>The full acceleration demand shall be kept </a:t>
            </a:r>
            <a:r>
              <a:rPr lang="en-US" sz="1200" dirty="0"/>
              <a:t>until the rear plane of the vehicle reaches line BB'. The </a:t>
            </a:r>
            <a:r>
              <a:rPr lang="en-US" sz="1200" dirty="0">
                <a:highlight>
                  <a:srgbClr val="00FFFF"/>
                </a:highlight>
              </a:rPr>
              <a:t>acceleration demand  shall then be ended </a:t>
            </a:r>
            <a:r>
              <a:rPr lang="en-US" sz="1200" dirty="0"/>
              <a:t>as rapidly as possible. The measurement reading shall not end before the rear of the vehicle is 20 m beyond behind  the BB' line. The point from which full acceleration is applied shall be reported in Addendum to the Communication form (Annex 1, Appendix 1). The Technical Service shall have the possibility of pretesting.</a:t>
            </a:r>
          </a:p>
          <a:p>
            <a:pPr marL="0" indent="0">
              <a:buNone/>
            </a:pPr>
            <a:endParaRPr lang="en-US" sz="1200" dirty="0"/>
          </a:p>
          <a:p>
            <a:pPr marL="0" indent="0">
              <a:buNone/>
            </a:pPr>
            <a:r>
              <a:rPr lang="en-US" sz="1200" dirty="0"/>
              <a:t>	</a:t>
            </a:r>
            <a:endParaRPr lang="sv-SE" sz="1200" dirty="0"/>
          </a:p>
        </p:txBody>
      </p:sp>
    </p:spTree>
    <p:extLst>
      <p:ext uri="{BB962C8B-B14F-4D97-AF65-F5344CB8AC3E}">
        <p14:creationId xmlns:p14="http://schemas.microsoft.com/office/powerpoint/2010/main" val="3431847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ABBB5C5-1F59-753D-8E0A-CB12455AF485}"/>
              </a:ext>
            </a:extLst>
          </p:cNvPr>
          <p:cNvSpPr>
            <a:spLocks noGrp="1"/>
          </p:cNvSpPr>
          <p:nvPr>
            <p:ph type="title"/>
          </p:nvPr>
        </p:nvSpPr>
        <p:spPr/>
        <p:txBody>
          <a:bodyPr/>
          <a:lstStyle/>
          <a:p>
            <a:r>
              <a:rPr lang="sv-SE" dirty="0"/>
              <a:t>Accelerator/acceleration </a:t>
            </a:r>
            <a:r>
              <a:rPr lang="sv-SE" dirty="0" err="1"/>
              <a:t>command</a:t>
            </a:r>
            <a:r>
              <a:rPr lang="sv-SE" dirty="0"/>
              <a:t> </a:t>
            </a:r>
          </a:p>
        </p:txBody>
      </p:sp>
      <p:sp>
        <p:nvSpPr>
          <p:cNvPr id="3" name="Platshållare för innehåll 2">
            <a:extLst>
              <a:ext uri="{FF2B5EF4-FFF2-40B4-BE49-F238E27FC236}">
                <a16:creationId xmlns:a16="http://schemas.microsoft.com/office/drawing/2014/main" id="{6C9182E0-406D-444A-DF1B-1954B08E119D}"/>
              </a:ext>
            </a:extLst>
          </p:cNvPr>
          <p:cNvSpPr>
            <a:spLocks noGrp="1"/>
          </p:cNvSpPr>
          <p:nvPr>
            <p:ph idx="1"/>
          </p:nvPr>
        </p:nvSpPr>
        <p:spPr>
          <a:xfrm>
            <a:off x="4759838" y="2920576"/>
            <a:ext cx="3476625" cy="4351338"/>
          </a:xfrm>
        </p:spPr>
        <p:txBody>
          <a:bodyPr>
            <a:normAutofit/>
          </a:bodyPr>
          <a:lstStyle/>
          <a:p>
            <a:pPr marL="0" indent="0">
              <a:buNone/>
            </a:pPr>
            <a:r>
              <a:rPr lang="en-US" sz="1200" dirty="0"/>
              <a:t>2.33 “Accelerator” means the acceleration command (</a:t>
            </a:r>
            <a:r>
              <a:rPr lang="en-US" sz="1200" dirty="0" err="1"/>
              <a:t>f.ex</a:t>
            </a:r>
            <a:r>
              <a:rPr lang="en-US" sz="1200" dirty="0"/>
              <a:t>. the acceleration pedal for manually driven vehicles</a:t>
            </a:r>
          </a:p>
          <a:p>
            <a:pPr marL="0" indent="0">
              <a:buNone/>
            </a:pPr>
            <a:r>
              <a:rPr lang="en-US" sz="1200" dirty="0"/>
              <a:t>3.1.2.1.5.	Acceleration test </a:t>
            </a:r>
          </a:p>
          <a:p>
            <a:pPr marL="0" indent="0">
              <a:buNone/>
            </a:pPr>
            <a:r>
              <a:rPr lang="en-US" sz="1200" dirty="0"/>
              <a:t>The manufacturer shall define the position of the reference point in front of line AA'  from which </a:t>
            </a:r>
            <a:r>
              <a:rPr lang="en-US" sz="1200" dirty="0">
                <a:highlight>
                  <a:srgbClr val="00FF00"/>
                </a:highlight>
              </a:rPr>
              <a:t>full acceleration is applied</a:t>
            </a:r>
            <a:r>
              <a:rPr lang="en-US" sz="1200" dirty="0"/>
              <a:t>. The full acceleration shall be applied (as rapidly as practicable) when the reference point of the vehicle reaches the defined point. </a:t>
            </a:r>
            <a:r>
              <a:rPr lang="en-US" sz="1200" dirty="0">
                <a:highlight>
                  <a:srgbClr val="FF00FF"/>
                </a:highlight>
              </a:rPr>
              <a:t>The full acceleration demand shall be kept </a:t>
            </a:r>
            <a:r>
              <a:rPr lang="en-US" sz="1200" dirty="0"/>
              <a:t>until the rear plane of the vehicle reaches line BB'. The </a:t>
            </a:r>
            <a:r>
              <a:rPr lang="en-US" sz="1200" dirty="0">
                <a:highlight>
                  <a:srgbClr val="00FFFF"/>
                </a:highlight>
              </a:rPr>
              <a:t>acceleration demand  shall then be ended </a:t>
            </a:r>
            <a:r>
              <a:rPr lang="en-US" sz="1200" dirty="0"/>
              <a:t>as rapidly as possible. The measurement reading shall not end before the rear of the vehicle is 20 m beyond behind  the BB' line. The point from which full acceleration is applied shall be reported in Addendum to the Communication form (Annex 1, Appendix 1). The Technical Service shall have the possibility of pretesting.</a:t>
            </a:r>
          </a:p>
          <a:p>
            <a:pPr marL="0" indent="0">
              <a:buNone/>
            </a:pPr>
            <a:endParaRPr lang="en-US" sz="1200" dirty="0"/>
          </a:p>
          <a:p>
            <a:pPr marL="0" indent="0">
              <a:buNone/>
            </a:pPr>
            <a:r>
              <a:rPr lang="en-US" sz="1200" dirty="0"/>
              <a:t>	</a:t>
            </a:r>
            <a:endParaRPr lang="sv-SE" sz="1200" dirty="0"/>
          </a:p>
        </p:txBody>
      </p:sp>
      <p:sp>
        <p:nvSpPr>
          <p:cNvPr id="5" name="textruta 4">
            <a:extLst>
              <a:ext uri="{FF2B5EF4-FFF2-40B4-BE49-F238E27FC236}">
                <a16:creationId xmlns:a16="http://schemas.microsoft.com/office/drawing/2014/main" id="{B6DC2F23-A32B-DE2F-DEEA-66B55D3F0CEF}"/>
              </a:ext>
            </a:extLst>
          </p:cNvPr>
          <p:cNvSpPr txBox="1"/>
          <p:nvPr/>
        </p:nvSpPr>
        <p:spPr>
          <a:xfrm>
            <a:off x="631031" y="3261221"/>
            <a:ext cx="3476625" cy="3231654"/>
          </a:xfrm>
          <a:prstGeom prst="rect">
            <a:avLst/>
          </a:prstGeom>
          <a:noFill/>
        </p:spPr>
        <p:txBody>
          <a:bodyPr wrap="square">
            <a:spAutoFit/>
          </a:bodyPr>
          <a:lstStyle/>
          <a:p>
            <a:r>
              <a:rPr lang="en-US" sz="1200" dirty="0"/>
              <a:t>3.1.2.1.5.	Acceleration test </a:t>
            </a:r>
          </a:p>
          <a:p>
            <a:endParaRPr lang="en-US" sz="1200" dirty="0"/>
          </a:p>
          <a:p>
            <a:r>
              <a:rPr lang="en-US" sz="1200" dirty="0"/>
              <a:t>The manufacturer shall define the position of the reference point in front of line AA' of </a:t>
            </a:r>
            <a:r>
              <a:rPr lang="en-US" sz="1200" dirty="0">
                <a:highlight>
                  <a:srgbClr val="00FF00"/>
                </a:highlight>
              </a:rPr>
              <a:t>fully depressing the accelerator</a:t>
            </a:r>
            <a:r>
              <a:rPr lang="en-US" sz="1200" dirty="0"/>
              <a:t>. The  accelerator shall be fully depressed (as rapidly as is practicable) when the reference point of the vehicle reaches the defined point. </a:t>
            </a:r>
            <a:r>
              <a:rPr lang="en-US" sz="1200" dirty="0">
                <a:highlight>
                  <a:srgbClr val="FF00FF"/>
                </a:highlight>
              </a:rPr>
              <a:t>The accelerator shall be kept </a:t>
            </a:r>
            <a:r>
              <a:rPr lang="en-US" sz="1200" dirty="0"/>
              <a:t>in this depressed condition  until the rear of the vehicle reaches line BB'. </a:t>
            </a:r>
            <a:r>
              <a:rPr lang="en-US" sz="1200" dirty="0">
                <a:highlight>
                  <a:srgbClr val="00FFFF"/>
                </a:highlight>
              </a:rPr>
              <a:t>The accelerator shall then be released  </a:t>
            </a:r>
            <a:r>
              <a:rPr lang="en-US" sz="1200" dirty="0"/>
              <a:t>as rapidly as possible. The measurement reading shall not end before the rear of the vehicle is 20 m behind the BB' line. The point of fully depressing the accelerator shall be reported in Addendum to the Communication form (Annex 1, Appendix 1). The Technical Service shall have the possibility of pretesting.</a:t>
            </a:r>
            <a:endParaRPr lang="sv-SE" sz="1200" dirty="0"/>
          </a:p>
        </p:txBody>
      </p:sp>
      <p:sp>
        <p:nvSpPr>
          <p:cNvPr id="6" name="textruta 5">
            <a:extLst>
              <a:ext uri="{FF2B5EF4-FFF2-40B4-BE49-F238E27FC236}">
                <a16:creationId xmlns:a16="http://schemas.microsoft.com/office/drawing/2014/main" id="{8B066064-8D99-D1E5-6BD1-94A7404FD162}"/>
              </a:ext>
            </a:extLst>
          </p:cNvPr>
          <p:cNvSpPr txBox="1"/>
          <p:nvPr/>
        </p:nvSpPr>
        <p:spPr>
          <a:xfrm>
            <a:off x="1490383" y="1433600"/>
            <a:ext cx="2178423" cy="369332"/>
          </a:xfrm>
          <a:prstGeom prst="rect">
            <a:avLst/>
          </a:prstGeom>
          <a:noFill/>
        </p:spPr>
        <p:txBody>
          <a:bodyPr wrap="square" rtlCol="0">
            <a:spAutoFit/>
          </a:bodyPr>
          <a:lstStyle/>
          <a:p>
            <a:r>
              <a:rPr lang="sv-SE" b="1" u="sng" dirty="0"/>
              <a:t>Original</a:t>
            </a:r>
          </a:p>
        </p:txBody>
      </p:sp>
      <p:sp>
        <p:nvSpPr>
          <p:cNvPr id="7" name="textruta 6">
            <a:extLst>
              <a:ext uri="{FF2B5EF4-FFF2-40B4-BE49-F238E27FC236}">
                <a16:creationId xmlns:a16="http://schemas.microsoft.com/office/drawing/2014/main" id="{BBC6D523-B9FE-6EB4-DA96-668369CA0615}"/>
              </a:ext>
            </a:extLst>
          </p:cNvPr>
          <p:cNvSpPr txBox="1"/>
          <p:nvPr/>
        </p:nvSpPr>
        <p:spPr>
          <a:xfrm>
            <a:off x="4534322" y="1442613"/>
            <a:ext cx="3354620" cy="1569660"/>
          </a:xfrm>
          <a:prstGeom prst="rect">
            <a:avLst/>
          </a:prstGeom>
          <a:noFill/>
        </p:spPr>
        <p:txBody>
          <a:bodyPr wrap="square" rtlCol="0">
            <a:spAutoFit/>
          </a:bodyPr>
          <a:lstStyle/>
          <a:p>
            <a:pPr algn="ctr"/>
            <a:r>
              <a:rPr lang="sv-SE" sz="1600" b="1" u="sng" dirty="0"/>
              <a:t>Current </a:t>
            </a:r>
            <a:r>
              <a:rPr lang="sv-SE" sz="1600" b="1" u="sng" dirty="0" err="1"/>
              <a:t>proposal</a:t>
            </a:r>
            <a:endParaRPr lang="sv-SE" sz="1600" b="1" u="sng" dirty="0"/>
          </a:p>
          <a:p>
            <a:pPr marL="285750" indent="-285750">
              <a:buFont typeface="Arial" panose="020B0604020202020204" pitchFamily="34" charset="0"/>
              <a:buChar char="•"/>
            </a:pPr>
            <a:r>
              <a:rPr lang="sv-SE" sz="1600" dirty="0" err="1"/>
              <a:t>Introducing</a:t>
            </a:r>
            <a:r>
              <a:rPr lang="sv-SE" sz="1600" dirty="0"/>
              <a:t> </a:t>
            </a:r>
            <a:r>
              <a:rPr lang="sv-SE" sz="1600" dirty="0" err="1"/>
              <a:t>def</a:t>
            </a:r>
            <a:r>
              <a:rPr lang="sv-SE" sz="1600" dirty="0"/>
              <a:t> of Accelerator</a:t>
            </a:r>
          </a:p>
          <a:p>
            <a:pPr marL="285750" indent="-285750">
              <a:buFont typeface="Arial" panose="020B0604020202020204" pitchFamily="34" charset="0"/>
              <a:buChar char="•"/>
            </a:pPr>
            <a:r>
              <a:rPr lang="sv-SE" sz="1600" dirty="0"/>
              <a:t>(acceleration pedal </a:t>
            </a:r>
            <a:r>
              <a:rPr lang="sv-SE" sz="1600" dirty="0">
                <a:sym typeface="Wingdings" panose="05000000000000000000" pitchFamily="2" charset="2"/>
              </a:rPr>
              <a:t> accelerator</a:t>
            </a:r>
            <a:endParaRPr lang="sv-SE" sz="1600" dirty="0"/>
          </a:p>
          <a:p>
            <a:pPr marL="285750" indent="-285750">
              <a:buFont typeface="Arial" panose="020B0604020202020204" pitchFamily="34" charset="0"/>
              <a:buChar char="•"/>
            </a:pPr>
            <a:r>
              <a:rPr lang="sv-SE" sz="1600" dirty="0"/>
              <a:t>Change </a:t>
            </a:r>
            <a:r>
              <a:rPr lang="sv-SE" sz="1600" dirty="0" err="1"/>
              <a:t>main</a:t>
            </a:r>
            <a:r>
              <a:rPr lang="sv-SE" sz="1600" dirty="0"/>
              <a:t> text to cover AV:s and </a:t>
            </a:r>
            <a:r>
              <a:rPr lang="sv-SE" sz="1600" dirty="0" err="1"/>
              <a:t>regular</a:t>
            </a:r>
            <a:r>
              <a:rPr lang="sv-SE" sz="1600" dirty="0"/>
              <a:t> </a:t>
            </a:r>
            <a:r>
              <a:rPr lang="sv-SE" sz="1600" dirty="0" err="1"/>
              <a:t>vehicles</a:t>
            </a:r>
            <a:endParaRPr lang="sv-SE" sz="1600" dirty="0"/>
          </a:p>
          <a:p>
            <a:pPr marL="285750" indent="-285750">
              <a:buFont typeface="Arial" panose="020B0604020202020204" pitchFamily="34" charset="0"/>
              <a:buChar char="•"/>
            </a:pPr>
            <a:endParaRPr lang="sv-SE" sz="1600" dirty="0"/>
          </a:p>
        </p:txBody>
      </p:sp>
      <p:cxnSp>
        <p:nvCxnSpPr>
          <p:cNvPr id="9" name="Rak koppling 8">
            <a:extLst>
              <a:ext uri="{FF2B5EF4-FFF2-40B4-BE49-F238E27FC236}">
                <a16:creationId xmlns:a16="http://schemas.microsoft.com/office/drawing/2014/main" id="{96F28010-6EE0-5DE9-BDEA-BF425B0C51EE}"/>
              </a:ext>
            </a:extLst>
          </p:cNvPr>
          <p:cNvCxnSpPr/>
          <p:nvPr/>
        </p:nvCxnSpPr>
        <p:spPr>
          <a:xfrm>
            <a:off x="4320988" y="1506022"/>
            <a:ext cx="0" cy="49617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Rak koppling 9">
            <a:extLst>
              <a:ext uri="{FF2B5EF4-FFF2-40B4-BE49-F238E27FC236}">
                <a16:creationId xmlns:a16="http://schemas.microsoft.com/office/drawing/2014/main" id="{879638F5-BA36-2FC6-D930-F40F09AC1A85}"/>
              </a:ext>
            </a:extLst>
          </p:cNvPr>
          <p:cNvCxnSpPr/>
          <p:nvPr/>
        </p:nvCxnSpPr>
        <p:spPr>
          <a:xfrm>
            <a:off x="8650941" y="1322760"/>
            <a:ext cx="0" cy="496178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ruta 11">
            <a:extLst>
              <a:ext uri="{FF2B5EF4-FFF2-40B4-BE49-F238E27FC236}">
                <a16:creationId xmlns:a16="http://schemas.microsoft.com/office/drawing/2014/main" id="{7CC43A17-7E33-2BA7-5017-B861574CCCF0}"/>
              </a:ext>
            </a:extLst>
          </p:cNvPr>
          <p:cNvSpPr txBox="1"/>
          <p:nvPr/>
        </p:nvSpPr>
        <p:spPr>
          <a:xfrm>
            <a:off x="9487744" y="1442613"/>
            <a:ext cx="1993803" cy="369332"/>
          </a:xfrm>
          <a:prstGeom prst="rect">
            <a:avLst/>
          </a:prstGeom>
          <a:noFill/>
        </p:spPr>
        <p:txBody>
          <a:bodyPr wrap="square" rtlCol="0">
            <a:spAutoFit/>
          </a:bodyPr>
          <a:lstStyle/>
          <a:p>
            <a:r>
              <a:rPr lang="sv-SE" b="1" u="sng" dirty="0"/>
              <a:t>New </a:t>
            </a:r>
            <a:r>
              <a:rPr lang="sv-SE" b="1" u="sng" dirty="0" err="1"/>
              <a:t>proposal</a:t>
            </a:r>
            <a:r>
              <a:rPr lang="sv-SE" b="1" u="sng" dirty="0"/>
              <a:t>?</a:t>
            </a:r>
          </a:p>
        </p:txBody>
      </p:sp>
      <p:sp>
        <p:nvSpPr>
          <p:cNvPr id="4" name="textruta 3">
            <a:extLst>
              <a:ext uri="{FF2B5EF4-FFF2-40B4-BE49-F238E27FC236}">
                <a16:creationId xmlns:a16="http://schemas.microsoft.com/office/drawing/2014/main" id="{0F50FF29-12FB-A1CB-186A-28C3254DBB73}"/>
              </a:ext>
            </a:extLst>
          </p:cNvPr>
          <p:cNvSpPr txBox="1"/>
          <p:nvPr/>
        </p:nvSpPr>
        <p:spPr>
          <a:xfrm>
            <a:off x="8707394" y="1802932"/>
            <a:ext cx="3354620" cy="830997"/>
          </a:xfrm>
          <a:prstGeom prst="rect">
            <a:avLst/>
          </a:prstGeom>
          <a:noFill/>
        </p:spPr>
        <p:txBody>
          <a:bodyPr wrap="square" rtlCol="0">
            <a:spAutoFit/>
          </a:bodyPr>
          <a:lstStyle/>
          <a:p>
            <a:pPr marL="285750" indent="-285750">
              <a:buFont typeface="Arial" panose="020B0604020202020204" pitchFamily="34" charset="0"/>
              <a:buChar char="•"/>
            </a:pPr>
            <a:r>
              <a:rPr lang="sv-SE" sz="1600" dirty="0" err="1"/>
              <a:t>Keep</a:t>
            </a:r>
            <a:r>
              <a:rPr lang="sv-SE" sz="1600" dirty="0"/>
              <a:t> the original text in </a:t>
            </a:r>
            <a:r>
              <a:rPr lang="sv-SE" sz="1600" dirty="0" err="1"/>
              <a:t>main</a:t>
            </a:r>
            <a:r>
              <a:rPr lang="sv-SE" sz="1600" dirty="0"/>
              <a:t> </a:t>
            </a:r>
            <a:r>
              <a:rPr lang="sv-SE" sz="1600" dirty="0" err="1"/>
              <a:t>body</a:t>
            </a:r>
            <a:endParaRPr lang="sv-SE" sz="1600" dirty="0"/>
          </a:p>
          <a:p>
            <a:pPr marL="285750" indent="-285750">
              <a:buFont typeface="Arial" panose="020B0604020202020204" pitchFamily="34" charset="0"/>
              <a:buChar char="•"/>
            </a:pPr>
            <a:r>
              <a:rPr lang="sv-SE" sz="1600" dirty="0" err="1"/>
              <a:t>Add</a:t>
            </a:r>
            <a:r>
              <a:rPr lang="sv-SE" sz="1600" dirty="0"/>
              <a:t> a ”</a:t>
            </a:r>
            <a:r>
              <a:rPr lang="sv-SE" sz="1600" dirty="0" err="1"/>
              <a:t>translation</a:t>
            </a:r>
            <a:r>
              <a:rPr lang="sv-SE" sz="1600" dirty="0"/>
              <a:t> table in Annex 10”</a:t>
            </a:r>
          </a:p>
        </p:txBody>
      </p:sp>
      <p:graphicFrame>
        <p:nvGraphicFramePr>
          <p:cNvPr id="11" name="Tabell 12">
            <a:extLst>
              <a:ext uri="{FF2B5EF4-FFF2-40B4-BE49-F238E27FC236}">
                <a16:creationId xmlns:a16="http://schemas.microsoft.com/office/drawing/2014/main" id="{184F5956-A134-0582-D04F-A7353FA675C7}"/>
              </a:ext>
            </a:extLst>
          </p:cNvPr>
          <p:cNvGraphicFramePr>
            <a:graphicFrameLocks noGrp="1"/>
          </p:cNvGraphicFramePr>
          <p:nvPr>
            <p:extLst>
              <p:ext uri="{D42A27DB-BD31-4B8C-83A1-F6EECF244321}">
                <p14:modId xmlns:p14="http://schemas.microsoft.com/office/powerpoint/2010/main" val="2550535534"/>
              </p:ext>
            </p:extLst>
          </p:nvPr>
        </p:nvGraphicFramePr>
        <p:xfrm>
          <a:off x="8864273" y="3126371"/>
          <a:ext cx="3167530" cy="2768600"/>
        </p:xfrm>
        <a:graphic>
          <a:graphicData uri="http://schemas.openxmlformats.org/drawingml/2006/table">
            <a:tbl>
              <a:tblPr firstRow="1" bandRow="1">
                <a:tableStyleId>{073A0DAA-6AF3-43AB-8588-CEC1D06C72B9}</a:tableStyleId>
              </a:tblPr>
              <a:tblGrid>
                <a:gridCol w="1583765">
                  <a:extLst>
                    <a:ext uri="{9D8B030D-6E8A-4147-A177-3AD203B41FA5}">
                      <a16:colId xmlns:a16="http://schemas.microsoft.com/office/drawing/2014/main" val="2668696162"/>
                    </a:ext>
                  </a:extLst>
                </a:gridCol>
                <a:gridCol w="1583765">
                  <a:extLst>
                    <a:ext uri="{9D8B030D-6E8A-4147-A177-3AD203B41FA5}">
                      <a16:colId xmlns:a16="http://schemas.microsoft.com/office/drawing/2014/main" val="1806844790"/>
                    </a:ext>
                  </a:extLst>
                </a:gridCol>
              </a:tblGrid>
              <a:tr h="370840">
                <a:tc>
                  <a:txBody>
                    <a:bodyPr/>
                    <a:lstStyle/>
                    <a:p>
                      <a:endParaRPr lang="sv-SE"/>
                    </a:p>
                  </a:txBody>
                  <a:tcPr/>
                </a:tc>
                <a:tc>
                  <a:txBody>
                    <a:bodyPr/>
                    <a:lstStyle/>
                    <a:p>
                      <a:endParaRPr lang="sv-SE"/>
                    </a:p>
                  </a:txBody>
                  <a:tcPr/>
                </a:tc>
                <a:extLst>
                  <a:ext uri="{0D108BD9-81ED-4DB2-BD59-A6C34878D82A}">
                    <a16:rowId xmlns:a16="http://schemas.microsoft.com/office/drawing/2014/main" val="530647449"/>
                  </a:ext>
                </a:extLst>
              </a:tr>
              <a:tr h="370840">
                <a:tc>
                  <a:txBody>
                    <a:bodyPr/>
                    <a:lstStyle/>
                    <a:p>
                      <a:r>
                        <a:rPr lang="sv-SE" sz="1200" dirty="0"/>
                        <a:t>Accelerator</a:t>
                      </a:r>
                    </a:p>
                  </a:txBody>
                  <a:tcPr/>
                </a:tc>
                <a:tc>
                  <a:txBody>
                    <a:bodyPr/>
                    <a:lstStyle/>
                    <a:p>
                      <a:r>
                        <a:rPr lang="sv-SE" sz="1200" dirty="0"/>
                        <a:t>The acceleration </a:t>
                      </a:r>
                      <a:r>
                        <a:rPr lang="sv-SE" sz="1200" dirty="0" err="1"/>
                        <a:t>command</a:t>
                      </a:r>
                      <a:endParaRPr lang="sv-SE" sz="1200" dirty="0"/>
                    </a:p>
                  </a:txBody>
                  <a:tcPr/>
                </a:tc>
                <a:extLst>
                  <a:ext uri="{0D108BD9-81ED-4DB2-BD59-A6C34878D82A}">
                    <a16:rowId xmlns:a16="http://schemas.microsoft.com/office/drawing/2014/main" val="4057618826"/>
                  </a:ext>
                </a:extLst>
              </a:tr>
              <a:tr h="370840">
                <a:tc>
                  <a:txBody>
                    <a:bodyPr/>
                    <a:lstStyle/>
                    <a:p>
                      <a:r>
                        <a:rPr lang="sv-SE" sz="1200" dirty="0" err="1"/>
                        <a:t>Fully</a:t>
                      </a:r>
                      <a:r>
                        <a:rPr lang="sv-SE" sz="1200" dirty="0"/>
                        <a:t> </a:t>
                      </a:r>
                      <a:r>
                        <a:rPr lang="sv-SE" sz="1200" dirty="0" err="1"/>
                        <a:t>depressing</a:t>
                      </a:r>
                      <a:r>
                        <a:rPr lang="sv-SE" sz="1200" dirty="0"/>
                        <a:t> the accelerator</a:t>
                      </a:r>
                    </a:p>
                  </a:txBody>
                  <a:tcPr/>
                </a:tc>
                <a:tc>
                  <a:txBody>
                    <a:bodyPr/>
                    <a:lstStyle/>
                    <a:p>
                      <a:r>
                        <a:rPr lang="sv-SE" sz="1200" dirty="0"/>
                        <a:t>Full acceleration is </a:t>
                      </a:r>
                      <a:r>
                        <a:rPr lang="sv-SE" sz="1200" dirty="0" err="1"/>
                        <a:t>applied</a:t>
                      </a:r>
                      <a:endParaRPr lang="sv-SE" sz="1200" dirty="0"/>
                    </a:p>
                  </a:txBody>
                  <a:tcPr/>
                </a:tc>
                <a:extLst>
                  <a:ext uri="{0D108BD9-81ED-4DB2-BD59-A6C34878D82A}">
                    <a16:rowId xmlns:a16="http://schemas.microsoft.com/office/drawing/2014/main" val="1434014123"/>
                  </a:ext>
                </a:extLst>
              </a:tr>
              <a:tr h="370840">
                <a:tc>
                  <a:txBody>
                    <a:bodyPr/>
                    <a:lstStyle/>
                    <a:p>
                      <a:r>
                        <a:rPr lang="sv-SE" sz="1200" dirty="0" err="1"/>
                        <a:t>Keeping</a:t>
                      </a:r>
                      <a:r>
                        <a:rPr lang="sv-SE" sz="1200" dirty="0"/>
                        <a:t> accelerator </a:t>
                      </a:r>
                    </a:p>
                  </a:txBody>
                  <a:tcPr/>
                </a:tc>
                <a:tc>
                  <a:txBody>
                    <a:bodyPr/>
                    <a:lstStyle/>
                    <a:p>
                      <a:endParaRPr lang="sv-SE" sz="1200" dirty="0"/>
                    </a:p>
                  </a:txBody>
                  <a:tcPr/>
                </a:tc>
                <a:extLst>
                  <a:ext uri="{0D108BD9-81ED-4DB2-BD59-A6C34878D82A}">
                    <a16:rowId xmlns:a16="http://schemas.microsoft.com/office/drawing/2014/main" val="2464443799"/>
                  </a:ext>
                </a:extLst>
              </a:tr>
              <a:tr h="370840">
                <a:tc>
                  <a:txBody>
                    <a:bodyPr/>
                    <a:lstStyle/>
                    <a:p>
                      <a:endParaRPr lang="sv-SE" sz="1200"/>
                    </a:p>
                  </a:txBody>
                  <a:tcPr/>
                </a:tc>
                <a:tc>
                  <a:txBody>
                    <a:bodyPr/>
                    <a:lstStyle/>
                    <a:p>
                      <a:endParaRPr lang="sv-SE" sz="1200" dirty="0"/>
                    </a:p>
                  </a:txBody>
                  <a:tcPr/>
                </a:tc>
                <a:extLst>
                  <a:ext uri="{0D108BD9-81ED-4DB2-BD59-A6C34878D82A}">
                    <a16:rowId xmlns:a16="http://schemas.microsoft.com/office/drawing/2014/main" val="420204028"/>
                  </a:ext>
                </a:extLst>
              </a:tr>
              <a:tr h="370840">
                <a:tc>
                  <a:txBody>
                    <a:bodyPr/>
                    <a:lstStyle/>
                    <a:p>
                      <a:endParaRPr lang="sv-SE" sz="1200"/>
                    </a:p>
                  </a:txBody>
                  <a:tcPr/>
                </a:tc>
                <a:tc>
                  <a:txBody>
                    <a:bodyPr/>
                    <a:lstStyle/>
                    <a:p>
                      <a:endParaRPr lang="sv-SE" sz="1200" dirty="0"/>
                    </a:p>
                  </a:txBody>
                  <a:tcPr/>
                </a:tc>
                <a:extLst>
                  <a:ext uri="{0D108BD9-81ED-4DB2-BD59-A6C34878D82A}">
                    <a16:rowId xmlns:a16="http://schemas.microsoft.com/office/drawing/2014/main" val="2897124699"/>
                  </a:ext>
                </a:extLst>
              </a:tr>
              <a:tr h="370840">
                <a:tc>
                  <a:txBody>
                    <a:bodyPr/>
                    <a:lstStyle/>
                    <a:p>
                      <a:endParaRPr lang="sv-SE" sz="1200"/>
                    </a:p>
                  </a:txBody>
                  <a:tcPr/>
                </a:tc>
                <a:tc>
                  <a:txBody>
                    <a:bodyPr/>
                    <a:lstStyle/>
                    <a:p>
                      <a:endParaRPr lang="sv-SE" sz="1200" dirty="0"/>
                    </a:p>
                  </a:txBody>
                  <a:tcPr/>
                </a:tc>
                <a:extLst>
                  <a:ext uri="{0D108BD9-81ED-4DB2-BD59-A6C34878D82A}">
                    <a16:rowId xmlns:a16="http://schemas.microsoft.com/office/drawing/2014/main" val="348519030"/>
                  </a:ext>
                </a:extLst>
              </a:tr>
            </a:tbl>
          </a:graphicData>
        </a:graphic>
      </p:graphicFrame>
    </p:spTree>
    <p:extLst>
      <p:ext uri="{BB962C8B-B14F-4D97-AF65-F5344CB8AC3E}">
        <p14:creationId xmlns:p14="http://schemas.microsoft.com/office/powerpoint/2010/main" val="171730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CE215AC-5B1B-31E0-2654-9B4654FA98EE}"/>
              </a:ext>
            </a:extLst>
          </p:cNvPr>
          <p:cNvSpPr>
            <a:spLocks noGrp="1"/>
          </p:cNvSpPr>
          <p:nvPr>
            <p:ph type="title"/>
          </p:nvPr>
        </p:nvSpPr>
        <p:spPr/>
        <p:txBody>
          <a:bodyPr/>
          <a:lstStyle/>
          <a:p>
            <a:r>
              <a:rPr lang="sv-SE" dirty="0" err="1"/>
              <a:t>Mass</a:t>
            </a:r>
            <a:r>
              <a:rPr lang="sv-SE" dirty="0"/>
              <a:t> of the driver for AVs</a:t>
            </a:r>
          </a:p>
        </p:txBody>
      </p:sp>
      <p:sp>
        <p:nvSpPr>
          <p:cNvPr id="3" name="Platshållare för innehåll 2">
            <a:extLst>
              <a:ext uri="{FF2B5EF4-FFF2-40B4-BE49-F238E27FC236}">
                <a16:creationId xmlns:a16="http://schemas.microsoft.com/office/drawing/2014/main" id="{7F00FC81-17EA-6929-308D-6896E71ED8E7}"/>
              </a:ext>
            </a:extLst>
          </p:cNvPr>
          <p:cNvSpPr>
            <a:spLocks noGrp="1"/>
          </p:cNvSpPr>
          <p:nvPr>
            <p:ph idx="1"/>
          </p:nvPr>
        </p:nvSpPr>
        <p:spPr>
          <a:xfrm>
            <a:off x="596153" y="1978025"/>
            <a:ext cx="5499847" cy="4351338"/>
          </a:xfrm>
        </p:spPr>
        <p:txBody>
          <a:bodyPr>
            <a:normAutofit/>
          </a:bodyPr>
          <a:lstStyle/>
          <a:p>
            <a:r>
              <a:rPr lang="en-US" sz="1400" dirty="0"/>
              <a:t>2.4.	</a:t>
            </a:r>
            <a:r>
              <a:rPr lang="en-US" sz="1400" i="1" dirty="0">
                <a:latin typeface="Times New Roman" panose="02020603050405020304" pitchFamily="18" charset="0"/>
                <a:cs typeface="Times New Roman" panose="02020603050405020304" pitchFamily="18" charset="0"/>
              </a:rPr>
              <a:t>"Mass of a vehicle in running order (</a:t>
            </a:r>
            <a:r>
              <a:rPr lang="en-US" sz="1400" i="1" dirty="0" err="1">
                <a:latin typeface="Times New Roman" panose="02020603050405020304" pitchFamily="18" charset="0"/>
                <a:cs typeface="Times New Roman" panose="02020603050405020304" pitchFamily="18" charset="0"/>
              </a:rPr>
              <a:t>mro</a:t>
            </a:r>
            <a:r>
              <a:rPr lang="en-US" sz="1400" i="1" dirty="0">
                <a:latin typeface="Times New Roman" panose="02020603050405020304" pitchFamily="18" charset="0"/>
                <a:cs typeface="Times New Roman" panose="02020603050405020304" pitchFamily="18" charset="0"/>
              </a:rPr>
              <a:t>)"  </a:t>
            </a:r>
            <a:r>
              <a:rPr lang="en-US" sz="1400" dirty="0"/>
              <a:t>means</a:t>
            </a:r>
          </a:p>
          <a:p>
            <a:r>
              <a:rPr lang="en-US" sz="1400" dirty="0"/>
              <a:t>The mass of the vehicle, with its fuel tank(s) filled to at least 90 per cent of its or their capacity/</a:t>
            </a:r>
            <a:r>
              <a:rPr lang="en-US" sz="1400" dirty="0" err="1"/>
              <a:t>ies</a:t>
            </a:r>
            <a:r>
              <a:rPr lang="en-US" sz="1400" dirty="0"/>
              <a:t>, including the mass of the driver, of the fuel and liquids, fitted with the standard equipment in accordance with the manufacturer's specifications and, when they are fitted, the mass of the bodywork, the cabin, the coupling and the spare wheel(s) as well as the tools;. </a:t>
            </a:r>
            <a:r>
              <a:rPr lang="en-US" sz="1400" b="1" dirty="0"/>
              <a:t>If there is no driver seat in the vehicle, the mass of the driver shall not be included</a:t>
            </a:r>
          </a:p>
          <a:p>
            <a:pPr marL="0" indent="0">
              <a:buNone/>
            </a:pPr>
            <a:r>
              <a:rPr lang="en-US" sz="1400" b="1" dirty="0"/>
              <a:t>Repeated in:</a:t>
            </a:r>
          </a:p>
          <a:p>
            <a:pPr marL="0" indent="0">
              <a:buNone/>
            </a:pPr>
            <a:r>
              <a:rPr lang="en-US" sz="1400" b="1" dirty="0"/>
              <a:t>2.2.2.2 …</a:t>
            </a:r>
          </a:p>
          <a:p>
            <a:pPr marL="0" indent="0">
              <a:buNone/>
            </a:pPr>
            <a:r>
              <a:rPr lang="en-US" sz="1400" b="1" dirty="0"/>
              <a:t>2.2.2.3.1…</a:t>
            </a:r>
          </a:p>
          <a:p>
            <a:pPr marL="0" indent="0">
              <a:buNone/>
            </a:pPr>
            <a:r>
              <a:rPr lang="en-US" sz="1400" b="1" dirty="0"/>
              <a:t>2.2.2.3.2…</a:t>
            </a:r>
          </a:p>
          <a:p>
            <a:pPr marL="0" indent="0">
              <a:buNone/>
            </a:pPr>
            <a:r>
              <a:rPr lang="en-US" sz="1400" b="1" dirty="0"/>
              <a:t>2.2.2.3.4</a:t>
            </a:r>
          </a:p>
          <a:p>
            <a:pPr marL="0" indent="0">
              <a:buNone/>
            </a:pPr>
            <a:endParaRPr lang="sv-SE" sz="1400" b="1" dirty="0"/>
          </a:p>
        </p:txBody>
      </p:sp>
      <p:sp>
        <p:nvSpPr>
          <p:cNvPr id="4" name="Platshållare för innehåll 2">
            <a:extLst>
              <a:ext uri="{FF2B5EF4-FFF2-40B4-BE49-F238E27FC236}">
                <a16:creationId xmlns:a16="http://schemas.microsoft.com/office/drawing/2014/main" id="{B8341756-91CE-8F86-8FE5-0324BD892A2E}"/>
              </a:ext>
            </a:extLst>
          </p:cNvPr>
          <p:cNvSpPr txBox="1">
            <a:spLocks/>
          </p:cNvSpPr>
          <p:nvPr/>
        </p:nvSpPr>
        <p:spPr>
          <a:xfrm>
            <a:off x="6530788" y="1978025"/>
            <a:ext cx="549984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2.4.	</a:t>
            </a:r>
            <a:r>
              <a:rPr lang="en-US" sz="1400" i="1" dirty="0">
                <a:latin typeface="Times New Roman" panose="02020603050405020304" pitchFamily="18" charset="0"/>
                <a:cs typeface="Times New Roman" panose="02020603050405020304" pitchFamily="18" charset="0"/>
              </a:rPr>
              <a:t>"Mass of a vehicle in running order (</a:t>
            </a:r>
            <a:r>
              <a:rPr lang="en-US" sz="1400" i="1" dirty="0" err="1">
                <a:latin typeface="Times New Roman" panose="02020603050405020304" pitchFamily="18" charset="0"/>
                <a:cs typeface="Times New Roman" panose="02020603050405020304" pitchFamily="18" charset="0"/>
              </a:rPr>
              <a:t>mro</a:t>
            </a:r>
            <a:r>
              <a:rPr lang="en-US" sz="1400" i="1" dirty="0">
                <a:latin typeface="Times New Roman" panose="02020603050405020304" pitchFamily="18" charset="0"/>
                <a:cs typeface="Times New Roman" panose="02020603050405020304" pitchFamily="18" charset="0"/>
              </a:rPr>
              <a:t>)"  </a:t>
            </a:r>
            <a:r>
              <a:rPr lang="en-US" sz="1400" dirty="0"/>
              <a:t>means</a:t>
            </a:r>
          </a:p>
          <a:p>
            <a:r>
              <a:rPr lang="en-US" sz="1400" dirty="0"/>
              <a:t>The mass of the vehicle, with its fuel tank(s) filled to at least 90 per cent of its or their capacity/</a:t>
            </a:r>
            <a:r>
              <a:rPr lang="en-US" sz="1400" dirty="0" err="1"/>
              <a:t>ies</a:t>
            </a:r>
            <a:r>
              <a:rPr lang="en-US" sz="1400" dirty="0"/>
              <a:t>, including the mass of the driver, of the fuel and liquids, fitted with the standard equipment in accordance with the manufacturer's specifications and, when they are fitted, the mass of the bodywork, the cabin, the coupling and the spare wheel(s) as well as the tools;. </a:t>
            </a:r>
            <a:r>
              <a:rPr lang="en-US" sz="1400" b="1" dirty="0"/>
              <a:t>If there is no driver seat in the vehicle, the mass of the driver shall not be included</a:t>
            </a:r>
          </a:p>
          <a:p>
            <a:pPr marL="0" indent="0">
              <a:buFont typeface="Arial" panose="020B0604020202020204" pitchFamily="34" charset="0"/>
              <a:buNone/>
            </a:pPr>
            <a:r>
              <a:rPr lang="en-US" sz="1400" b="1" dirty="0"/>
              <a:t>2.2.2.1</a:t>
            </a:r>
          </a:p>
          <a:p>
            <a:r>
              <a:rPr lang="en-US" sz="1400" dirty="0"/>
              <a:t>Measurements shall be made on vehicles at the test mass mt specified according to the Table 2 below. </a:t>
            </a:r>
            <a:r>
              <a:rPr lang="en-US" sz="1400" b="1" dirty="0"/>
              <a:t>If there is no driver seat in the vehicle, the mass of the driver shall not be </a:t>
            </a:r>
            <a:r>
              <a:rPr lang="en-US" sz="1400" b="1"/>
              <a:t>included in </a:t>
            </a:r>
            <a:r>
              <a:rPr lang="en-US" sz="1400" b="1" dirty="0"/>
              <a:t>the  subsequent calculations</a:t>
            </a:r>
          </a:p>
          <a:p>
            <a:pPr marL="0" indent="0">
              <a:buNone/>
            </a:pPr>
            <a:endParaRPr lang="sv-SE" sz="1400" b="1" dirty="0"/>
          </a:p>
        </p:txBody>
      </p:sp>
      <p:cxnSp>
        <p:nvCxnSpPr>
          <p:cNvPr id="6" name="Rak koppling 5">
            <a:extLst>
              <a:ext uri="{FF2B5EF4-FFF2-40B4-BE49-F238E27FC236}">
                <a16:creationId xmlns:a16="http://schemas.microsoft.com/office/drawing/2014/main" id="{139A07AF-79D4-2D9C-520D-3B5EC26F7F96}"/>
              </a:ext>
            </a:extLst>
          </p:cNvPr>
          <p:cNvCxnSpPr/>
          <p:nvPr/>
        </p:nvCxnSpPr>
        <p:spPr>
          <a:xfrm>
            <a:off x="6158753" y="1497106"/>
            <a:ext cx="80682" cy="4903694"/>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ruta 7">
            <a:extLst>
              <a:ext uri="{FF2B5EF4-FFF2-40B4-BE49-F238E27FC236}">
                <a16:creationId xmlns:a16="http://schemas.microsoft.com/office/drawing/2014/main" id="{2E4F354C-506E-969F-E212-A6465AC44D11}"/>
              </a:ext>
            </a:extLst>
          </p:cNvPr>
          <p:cNvSpPr txBox="1"/>
          <p:nvPr/>
        </p:nvSpPr>
        <p:spPr>
          <a:xfrm>
            <a:off x="298076" y="1506022"/>
            <a:ext cx="6096000" cy="369332"/>
          </a:xfrm>
          <a:prstGeom prst="rect">
            <a:avLst/>
          </a:prstGeom>
          <a:noFill/>
        </p:spPr>
        <p:txBody>
          <a:bodyPr wrap="square">
            <a:spAutoFit/>
          </a:bodyPr>
          <a:lstStyle/>
          <a:p>
            <a:pPr algn="ctr"/>
            <a:r>
              <a:rPr lang="sv-SE" sz="1800" b="1" u="sng" dirty="0"/>
              <a:t>Current </a:t>
            </a:r>
            <a:r>
              <a:rPr lang="sv-SE" sz="1800" b="1" u="sng" dirty="0" err="1"/>
              <a:t>proposal</a:t>
            </a:r>
            <a:endParaRPr lang="sv-SE" sz="1800" b="1" u="sng" dirty="0"/>
          </a:p>
        </p:txBody>
      </p:sp>
      <p:sp>
        <p:nvSpPr>
          <p:cNvPr id="10" name="textruta 9">
            <a:extLst>
              <a:ext uri="{FF2B5EF4-FFF2-40B4-BE49-F238E27FC236}">
                <a16:creationId xmlns:a16="http://schemas.microsoft.com/office/drawing/2014/main" id="{86F2E06C-F4B6-A312-565D-D15B43BAB0CE}"/>
              </a:ext>
            </a:extLst>
          </p:cNvPr>
          <p:cNvSpPr txBox="1"/>
          <p:nvPr/>
        </p:nvSpPr>
        <p:spPr>
          <a:xfrm>
            <a:off x="5825938" y="1557358"/>
            <a:ext cx="6096000" cy="369332"/>
          </a:xfrm>
          <a:prstGeom prst="rect">
            <a:avLst/>
          </a:prstGeom>
          <a:noFill/>
        </p:spPr>
        <p:txBody>
          <a:bodyPr wrap="square">
            <a:spAutoFit/>
          </a:bodyPr>
          <a:lstStyle/>
          <a:p>
            <a:pPr algn="ctr"/>
            <a:r>
              <a:rPr lang="sv-SE" sz="1800" b="1" u="sng" dirty="0"/>
              <a:t>New </a:t>
            </a:r>
            <a:r>
              <a:rPr lang="sv-SE" sz="1800" b="1" u="sng" dirty="0" err="1"/>
              <a:t>proposal</a:t>
            </a:r>
            <a:r>
              <a:rPr lang="sv-SE" sz="1800" b="1" u="sng" dirty="0"/>
              <a:t>?</a:t>
            </a:r>
          </a:p>
        </p:txBody>
      </p:sp>
    </p:spTree>
    <p:extLst>
      <p:ext uri="{BB962C8B-B14F-4D97-AF65-F5344CB8AC3E}">
        <p14:creationId xmlns:p14="http://schemas.microsoft.com/office/powerpoint/2010/main" val="55196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4CB9E8-8031-FAF6-F4A7-ECCDA66CA0FA}"/>
              </a:ext>
            </a:extLst>
          </p:cNvPr>
          <p:cNvSpPr>
            <a:spLocks noGrp="1"/>
          </p:cNvSpPr>
          <p:nvPr>
            <p:ph type="title"/>
          </p:nvPr>
        </p:nvSpPr>
        <p:spPr/>
        <p:txBody>
          <a:bodyPr/>
          <a:lstStyle/>
          <a:p>
            <a:r>
              <a:rPr lang="sv-SE" dirty="0"/>
              <a:t>Definition of AV:s</a:t>
            </a:r>
          </a:p>
        </p:txBody>
      </p:sp>
      <p:sp>
        <p:nvSpPr>
          <p:cNvPr id="3" name="Platshållare för innehåll 2">
            <a:extLst>
              <a:ext uri="{FF2B5EF4-FFF2-40B4-BE49-F238E27FC236}">
                <a16:creationId xmlns:a16="http://schemas.microsoft.com/office/drawing/2014/main" id="{68A51750-D164-D3B7-8E00-A15C5CFD019D}"/>
              </a:ext>
            </a:extLst>
          </p:cNvPr>
          <p:cNvSpPr>
            <a:spLocks noGrp="1"/>
          </p:cNvSpPr>
          <p:nvPr>
            <p:ph idx="1"/>
          </p:nvPr>
        </p:nvSpPr>
        <p:spPr/>
        <p:txBody>
          <a:bodyPr/>
          <a:lstStyle/>
          <a:p>
            <a:r>
              <a:rPr lang="sv-SE" sz="2000" dirty="0" err="1"/>
              <a:t>There</a:t>
            </a:r>
            <a:r>
              <a:rPr lang="sv-SE" sz="2000" dirty="0"/>
              <a:t> is no </a:t>
            </a:r>
            <a:r>
              <a:rPr lang="sv-SE" sz="2000" dirty="0" err="1"/>
              <a:t>defintion</a:t>
            </a:r>
            <a:r>
              <a:rPr lang="sv-SE" sz="2000" dirty="0"/>
              <a:t> of AV:s in the </a:t>
            </a:r>
            <a:r>
              <a:rPr lang="sv-SE" sz="2000" dirty="0" err="1"/>
              <a:t>current</a:t>
            </a:r>
            <a:r>
              <a:rPr lang="sv-SE" sz="2000" dirty="0"/>
              <a:t> </a:t>
            </a:r>
            <a:r>
              <a:rPr lang="sv-SE" sz="2000" dirty="0" err="1"/>
              <a:t>proposal</a:t>
            </a:r>
            <a:endParaRPr lang="sv-SE" sz="2000" dirty="0"/>
          </a:p>
          <a:p>
            <a:r>
              <a:rPr lang="sv-SE" sz="2000" dirty="0"/>
              <a:t>The term is </a:t>
            </a:r>
            <a:r>
              <a:rPr lang="sv-SE" sz="2000" dirty="0" err="1"/>
              <a:t>however</a:t>
            </a:r>
            <a:r>
              <a:rPr lang="sv-SE" sz="2000" dirty="0"/>
              <a:t> </a:t>
            </a:r>
            <a:r>
              <a:rPr lang="sv-SE" sz="2000" dirty="0" err="1"/>
              <a:t>used</a:t>
            </a:r>
            <a:r>
              <a:rPr lang="sv-SE" sz="2000" dirty="0"/>
              <a:t> in </a:t>
            </a:r>
          </a:p>
          <a:p>
            <a:pPr lvl="1"/>
            <a:r>
              <a:rPr lang="sv-SE" sz="1600" dirty="0"/>
              <a:t>Annex 3, 3.1.2.1.4.1</a:t>
            </a:r>
          </a:p>
          <a:p>
            <a:pPr lvl="1"/>
            <a:r>
              <a:rPr lang="sv-SE" sz="1600" dirty="0"/>
              <a:t>Annex 10</a:t>
            </a:r>
          </a:p>
          <a:p>
            <a:pPr lvl="1"/>
            <a:endParaRPr lang="sv-SE" dirty="0"/>
          </a:p>
          <a:p>
            <a:pPr marL="0" indent="0">
              <a:buNone/>
            </a:pPr>
            <a:r>
              <a:rPr lang="sv-SE" sz="2000" dirty="0" err="1"/>
              <a:t>Two</a:t>
            </a:r>
            <a:r>
              <a:rPr lang="sv-SE" sz="2000" dirty="0"/>
              <a:t> options:</a:t>
            </a:r>
          </a:p>
          <a:p>
            <a:r>
              <a:rPr lang="sv-SE" sz="2000" dirty="0" err="1"/>
              <a:t>Introduce</a:t>
            </a:r>
            <a:r>
              <a:rPr lang="sv-SE" sz="2000" dirty="0"/>
              <a:t> a definition in </a:t>
            </a:r>
            <a:r>
              <a:rPr lang="sv-SE" sz="2000" dirty="0" err="1"/>
              <a:t>chapter</a:t>
            </a:r>
            <a:r>
              <a:rPr lang="sv-SE" sz="2000" dirty="0"/>
              <a:t> 2. ”AV:s </a:t>
            </a:r>
            <a:r>
              <a:rPr lang="sv-SE" sz="2000" dirty="0" err="1"/>
              <a:t>means</a:t>
            </a:r>
            <a:r>
              <a:rPr lang="sv-SE" sz="2000" dirty="0"/>
              <a:t> a </a:t>
            </a:r>
            <a:r>
              <a:rPr lang="sv-SE" sz="2000" dirty="0" err="1"/>
              <a:t>vehicle</a:t>
            </a:r>
            <a:r>
              <a:rPr lang="sv-SE" sz="2000" dirty="0"/>
              <a:t> </a:t>
            </a:r>
            <a:r>
              <a:rPr lang="sv-SE" sz="2000" dirty="0" err="1"/>
              <a:t>equipped</a:t>
            </a:r>
            <a:r>
              <a:rPr lang="sv-SE" sz="2000" dirty="0"/>
              <a:t> </a:t>
            </a:r>
            <a:r>
              <a:rPr lang="sv-SE" sz="2000" dirty="0" err="1"/>
              <a:t>with</a:t>
            </a:r>
            <a:r>
              <a:rPr lang="sv-SE" sz="2000" dirty="0"/>
              <a:t> an ADS”</a:t>
            </a:r>
          </a:p>
          <a:p>
            <a:r>
              <a:rPr lang="sv-SE" sz="2000" dirty="0" err="1"/>
              <a:t>Use</a:t>
            </a:r>
            <a:r>
              <a:rPr lang="sv-SE" sz="2000" dirty="0"/>
              <a:t> ”</a:t>
            </a:r>
            <a:r>
              <a:rPr lang="sv-SE" sz="2000" dirty="0" err="1"/>
              <a:t>vehicles</a:t>
            </a:r>
            <a:r>
              <a:rPr lang="sv-SE" sz="2000" dirty="0"/>
              <a:t> </a:t>
            </a:r>
            <a:r>
              <a:rPr lang="sv-SE" sz="2000" dirty="0" err="1"/>
              <a:t>equipped</a:t>
            </a:r>
            <a:r>
              <a:rPr lang="sv-SE" sz="2000" dirty="0"/>
              <a:t> </a:t>
            </a:r>
            <a:r>
              <a:rPr lang="sv-SE" sz="2000" dirty="0" err="1"/>
              <a:t>with</a:t>
            </a:r>
            <a:r>
              <a:rPr lang="sv-SE" sz="2000" dirty="0"/>
              <a:t> an ADS” </a:t>
            </a:r>
            <a:r>
              <a:rPr lang="sv-SE" sz="2000" dirty="0" err="1"/>
              <a:t>where</a:t>
            </a:r>
            <a:r>
              <a:rPr lang="sv-SE" sz="2000" dirty="0"/>
              <a:t> </a:t>
            </a:r>
            <a:r>
              <a:rPr lang="sv-SE" sz="2000" dirty="0" err="1"/>
              <a:t>needed</a:t>
            </a:r>
            <a:endParaRPr lang="sv-SE" sz="2000" dirty="0"/>
          </a:p>
          <a:p>
            <a:pPr lvl="1"/>
            <a:endParaRPr lang="sv-SE" dirty="0"/>
          </a:p>
          <a:p>
            <a:pPr lvl="1"/>
            <a:endParaRPr lang="sv-SE" dirty="0"/>
          </a:p>
        </p:txBody>
      </p:sp>
    </p:spTree>
    <p:extLst>
      <p:ext uri="{BB962C8B-B14F-4D97-AF65-F5344CB8AC3E}">
        <p14:creationId xmlns:p14="http://schemas.microsoft.com/office/powerpoint/2010/main" val="1148901559"/>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a7f2ec83-e677-438d-afb7-4c7c0dbc872b}" enabled="1" method="Standard" siteId="{3bc062e4-ac9d-4c17-b4dd-3aad637ff1ac}" removed="0"/>
</clbl:labelList>
</file>

<file path=docProps/app.xml><?xml version="1.0" encoding="utf-8"?>
<Properties xmlns="http://schemas.openxmlformats.org/officeDocument/2006/extended-properties" xmlns:vt="http://schemas.openxmlformats.org/officeDocument/2006/docPropsVTypes">
  <TotalTime>4921</TotalTime>
  <Words>1124</Words>
  <Application>Microsoft Office PowerPoint</Application>
  <PresentationFormat>Bredbild</PresentationFormat>
  <Paragraphs>72</Paragraphs>
  <Slides>5</Slides>
  <Notes>0</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5</vt:i4>
      </vt:variant>
    </vt:vector>
  </HeadingPairs>
  <TitlesOfParts>
    <vt:vector size="12" baseType="lpstr">
      <vt:lpstr>Arial</vt:lpstr>
      <vt:lpstr>Calibri</vt:lpstr>
      <vt:lpstr>Calibri Light</vt:lpstr>
      <vt:lpstr>Courier New</vt:lpstr>
      <vt:lpstr>Times New Roman</vt:lpstr>
      <vt:lpstr>Wingdings</vt:lpstr>
      <vt:lpstr>Office-tema</vt:lpstr>
      <vt:lpstr>TF AVRS-08-04_R51</vt:lpstr>
      <vt:lpstr>Accelerator/acceleration command </vt:lpstr>
      <vt:lpstr>Accelerator/acceleration command </vt:lpstr>
      <vt:lpstr>Mass of the driver for AVs</vt:lpstr>
      <vt:lpstr>Definition of AV:s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GRBP TF AVRS-08</dc:title>
  <dc:creator>Solhkonan Shervin</dc:creator>
  <cp:lastModifiedBy>Solhkonan Shervin</cp:lastModifiedBy>
  <cp:revision>1</cp:revision>
  <dcterms:created xsi:type="dcterms:W3CDTF">2024-11-14T14:37:20Z</dcterms:created>
  <dcterms:modified xsi:type="dcterms:W3CDTF">2024-11-18T07:47:33Z</dcterms:modified>
</cp:coreProperties>
</file>