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27" r:id="rId5"/>
    <p:sldId id="397" r:id="rId6"/>
    <p:sldId id="406" r:id="rId7"/>
    <p:sldId id="408" r:id="rId8"/>
    <p:sldId id="410" r:id="rId9"/>
    <p:sldId id="403" r:id="rId10"/>
    <p:sldId id="404" r:id="rId11"/>
    <p:sldId id="405" r:id="rId12"/>
    <p:sldId id="324" r:id="rId13"/>
  </p:sldIdLst>
  <p:sldSz cx="9144000" cy="6858000" type="screen4x3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  <p15:guide id="7" orient="horz" pos="1352">
          <p15:clr>
            <a:srgbClr val="A4A3A4"/>
          </p15:clr>
        </p15:guide>
        <p15:guide id="8" pos="543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78B9"/>
    <a:srgbClr val="6069AC"/>
    <a:srgbClr val="195989"/>
    <a:srgbClr val="1D679F"/>
    <a:srgbClr val="FFC000"/>
    <a:srgbClr val="1F6DA6"/>
    <a:srgbClr val="1B5B87"/>
    <a:srgbClr val="227DC1"/>
    <a:srgbClr val="2177B7"/>
    <a:srgbClr val="2175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6395" autoAdjust="0"/>
  </p:normalViewPr>
  <p:slideViewPr>
    <p:cSldViewPr snapToGrid="0">
      <p:cViewPr varScale="1">
        <p:scale>
          <a:sx n="61" d="100"/>
          <a:sy n="61" d="100"/>
        </p:scale>
        <p:origin x="1398" y="38"/>
      </p:cViewPr>
      <p:guideLst>
        <p:guide orient="horz" pos="2092"/>
        <p:guide pos="3840"/>
        <p:guide orient="horz" pos="3777"/>
        <p:guide pos="3839"/>
        <p:guide orient="horz" pos="2162"/>
        <p:guide pos="3835"/>
        <p:guide orient="horz" pos="1352"/>
        <p:guide pos="543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70" d="100"/>
          <a:sy n="70" d="100"/>
        </p:scale>
        <p:origin x="-2814" y="-108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3A939EFE-0303-44F6-9A16-FD3B5E015DB1}" type="datetimeFigureOut">
              <a:rPr lang="en-GB" smtClean="0"/>
              <a:pPr/>
              <a:t>13/03/2025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C4F04766-77AF-4EBE-9704-229FD5F6AD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B926D1-0013-4A80-B64E-9D824EE65210}" type="datetimeFigureOut">
              <a:rPr lang="en-GB" smtClean="0"/>
              <a:pPr/>
              <a:t>13/03/2025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9CF2995-AB43-4B7C-B8CD-9DC7C3692A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15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06161" y="1122363"/>
            <a:ext cx="6392729" cy="2387600"/>
          </a:xfrm>
          <a:prstGeom prst="rect">
            <a:avLst/>
          </a:prstGeom>
        </p:spPr>
        <p:txBody>
          <a:bodyPr lIns="0" anchor="b">
            <a:no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741600" y="3602038"/>
            <a:ext cx="6392729" cy="1120882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lnSpc>
                <a:spcPct val="105000"/>
              </a:lnSpc>
              <a:buNone/>
              <a:defRPr sz="205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741600" y="5159218"/>
            <a:ext cx="4049315" cy="877455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spcAft>
                <a:spcPts val="400"/>
              </a:spcAft>
              <a:buFontTx/>
              <a:buNone/>
              <a:defRPr sz="170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</p:spTree>
    <p:extLst>
      <p:ext uri="{BB962C8B-B14F-4D97-AF65-F5344CB8AC3E}">
        <p14:creationId xmlns:p14="http://schemas.microsoft.com/office/powerpoint/2010/main" val="2305607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5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105" y="743802"/>
            <a:ext cx="544923" cy="54492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410536" y="1992574"/>
            <a:ext cx="641274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1999" cy="6858000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410536" y="1992573"/>
            <a:ext cx="6209589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sz="20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996961" y="586765"/>
            <a:ext cx="3623164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996962" y="1825626"/>
            <a:ext cx="3623164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sz="200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47460" y="0"/>
            <a:ext cx="9191460" cy="3406774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7029" y="2840349"/>
            <a:ext cx="8083096" cy="590931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>
            <a:lvl1pPr marL="108000">
              <a:defRPr lang="en-GB" sz="3600" noProof="0" dirty="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37029" y="3630614"/>
            <a:ext cx="8083096" cy="2365375"/>
          </a:xfrm>
          <a:prstGeom prst="rect">
            <a:avLst/>
          </a:prstGeom>
        </p:spPr>
        <p:txBody>
          <a:bodyPr/>
          <a:lstStyle>
            <a:lvl1pPr marL="0" indent="-342900" algn="l">
              <a:buClr>
                <a:schemeClr val="accent5"/>
              </a:buClr>
              <a:buFont typeface="Arial"/>
              <a:buNone/>
              <a:defRPr lang="en-GB" sz="2000" noProof="0" dirty="0"/>
            </a:lvl1pPr>
            <a:lvl2pPr marL="800100" indent="-342900">
              <a:buClr>
                <a:schemeClr val="accent5"/>
              </a:buClr>
              <a:buFont typeface="Arial"/>
              <a:buNone/>
              <a:defRPr/>
            </a:lvl2pPr>
            <a:lvl3pPr marL="1200150" indent="-285750">
              <a:buClr>
                <a:schemeClr val="accent5"/>
              </a:buClr>
              <a:buFont typeface="Arial"/>
              <a:buNone/>
              <a:defRPr/>
            </a:lvl3pPr>
            <a:lvl4pPr marL="1657350" indent="-285750">
              <a:buClr>
                <a:schemeClr val="accent5"/>
              </a:buClr>
              <a:buFont typeface="Arial"/>
              <a:buNone/>
              <a:defRPr/>
            </a:lvl4pPr>
            <a:lvl5pPr marL="2114550" indent="-285750">
              <a:buClr>
                <a:schemeClr val="accent5"/>
              </a:buClr>
              <a:buFont typeface="Arial"/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93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Placeholder 1"/>
          <p:cNvSpPr>
            <a:spLocks noGrp="1"/>
          </p:cNvSpPr>
          <p:nvPr>
            <p:ph type="title"/>
          </p:nvPr>
        </p:nvSpPr>
        <p:spPr>
          <a:xfrm>
            <a:off x="640958" y="575221"/>
            <a:ext cx="7979167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391770F5-2782-1F4E-9454-6153424C242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70595" y="1750539"/>
            <a:ext cx="2592000" cy="3681431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noProof="0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843AF76D-F2BC-5E4D-A9D3-A407105363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6595" y="4549007"/>
            <a:ext cx="2160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DF45C1D5-4486-4C46-BF7D-C6FF42ACD73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299360" y="1750539"/>
            <a:ext cx="2592000" cy="3681431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noProof="0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60D60560-2AA7-0544-86F2-721378D37CA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15360" y="4549007"/>
            <a:ext cx="2160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31BFC467-D61E-CD49-9C65-588E3103E38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28125" y="1750539"/>
            <a:ext cx="2592000" cy="3681431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noProof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9C8307C8-50CF-C64B-8F97-99A6B2FB9E9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44125" y="4549007"/>
            <a:ext cx="2160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cxnSp>
        <p:nvCxnSpPr>
          <p:cNvPr id="11" name="Straight Connector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>
            <a:off x="55608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93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640958" y="575221"/>
            <a:ext cx="7979167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63562" y="1750539"/>
            <a:ext cx="1710000" cy="2105998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404481" y="1750537"/>
            <a:ext cx="2102400" cy="21024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noProof="0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563562" y="3970486"/>
            <a:ext cx="1710000" cy="2106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404481" y="3970486"/>
            <a:ext cx="2106000" cy="2106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noProof="0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6870068" y="1750539"/>
            <a:ext cx="1710000" cy="2105998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637274" y="1750537"/>
            <a:ext cx="2106000" cy="2106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873668" y="3970485"/>
            <a:ext cx="1706400" cy="2106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637275" y="3970486"/>
            <a:ext cx="2106000" cy="2106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noProof="0" dirty="0"/>
          </a:p>
        </p:txBody>
      </p:sp>
      <p:cxnSp>
        <p:nvCxnSpPr>
          <p:cNvPr id="19" name="Straight Connector 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>
            <a:off x="55608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93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674160-6753-37BA-E9AB-267A4286F3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46"/>
            <a:ext cx="9144000" cy="342187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12000" y="1"/>
            <a:ext cx="0" cy="23627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849600" y="1122363"/>
            <a:ext cx="6603887" cy="1240348"/>
          </a:xfrm>
          <a:prstGeom prst="rect">
            <a:avLst/>
          </a:prstGeom>
        </p:spPr>
        <p:txBody>
          <a:bodyPr lIns="0" anchor="b">
            <a:no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813289" y="3855677"/>
            <a:ext cx="7502769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871815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6FF555B-76D6-605F-4372-EE4B421D60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6" y="-1664"/>
            <a:ext cx="9165964" cy="6876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51009" y="859826"/>
            <a:ext cx="6392729" cy="2387600"/>
          </a:xfrm>
          <a:prstGeom prst="rect">
            <a:avLst/>
          </a:prstGeom>
        </p:spPr>
        <p:txBody>
          <a:bodyPr lIns="0" anchor="b">
            <a:no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</a:t>
            </a:r>
            <a:r>
              <a:rPr lang="en-GB" noProof="0"/>
              <a:t>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85600" y="3420978"/>
            <a:ext cx="6392729" cy="1076494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lnSpc>
                <a:spcPct val="105000"/>
              </a:lnSpc>
              <a:buNone/>
              <a:defRPr sz="205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10398" y="-262536"/>
            <a:ext cx="0" cy="347821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885600" y="4950999"/>
            <a:ext cx="4049315" cy="877455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spcAft>
                <a:spcPts val="400"/>
              </a:spcAft>
              <a:buFontTx/>
              <a:buNone/>
              <a:defRPr sz="175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10" name="Picture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43" y="6061596"/>
            <a:ext cx="1694258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736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5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hapter 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49600" y="860400"/>
            <a:ext cx="6392729" cy="2387600"/>
          </a:xfrm>
          <a:prstGeom prst="rect">
            <a:avLst/>
          </a:prstGeom>
        </p:spPr>
        <p:txBody>
          <a:bodyPr lIns="0" anchor="b">
            <a:no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85600" y="3420000"/>
            <a:ext cx="6392729" cy="1655762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lnSpc>
                <a:spcPct val="105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12000" y="-262800"/>
            <a:ext cx="0" cy="347821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1012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5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640958" y="575221"/>
            <a:ext cx="7979167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49276" y="1825625"/>
            <a:ext cx="807085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sz="2000"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>
            <a:off x="55608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40958" y="575221"/>
            <a:ext cx="7979167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49275" y="1825625"/>
            <a:ext cx="3929091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sz="2000"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endParaRPr lang="en-GB" noProof="0" dirty="0"/>
          </a:p>
          <a:p>
            <a:pPr lvl="0"/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880" y="1825626"/>
            <a:ext cx="3945731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 sz="2000"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>
            <a:off x="55608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40958" y="575221"/>
            <a:ext cx="7979167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49275" y="1825625"/>
            <a:ext cx="3929091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sz="2000"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659878" y="1825625"/>
            <a:ext cx="39457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z="2000"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>
            <a:off x="55608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640958" y="575221"/>
            <a:ext cx="7979167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9275" y="1825626"/>
            <a:ext cx="2592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sz="2000" baseline="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3276000" y="1825625"/>
            <a:ext cx="2592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sz="2000"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6007586" y="1825625"/>
            <a:ext cx="2592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sz="2000"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cxnSp>
        <p:nvCxnSpPr>
          <p:cNvPr id="8" name="Straight Connector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>
            <a:off x="55608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640958" y="575221"/>
            <a:ext cx="7979167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3564" y="1681163"/>
            <a:ext cx="3924000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200" b="1">
                <a:solidFill>
                  <a:srgbClr val="6069A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63564" y="2597728"/>
            <a:ext cx="3924000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sz="200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549" y="1681163"/>
            <a:ext cx="3945548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200" b="1">
                <a:solidFill>
                  <a:srgbClr val="6069A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549" y="2597728"/>
            <a:ext cx="3945548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sz="2000"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8" name="Straight Connector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>
            <a:off x="55608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40958" y="575221"/>
            <a:ext cx="7979167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9144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>
            <a:off x="55608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93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6897932" y="6177847"/>
            <a:ext cx="1727997" cy="46722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664566" y="6436338"/>
            <a:ext cx="444383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indent="0" algn="l">
              <a:buClr>
                <a:schemeClr val="accent5"/>
              </a:buClr>
              <a:buFont typeface="Arial"/>
              <a:buNone/>
            </a:pPr>
            <a:fld id="{7CDCD853-BF31-41A2-A1D4-0871305F302F}" type="slidenum">
              <a:rPr lang="en-GB" sz="120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</a:rPr>
              <a:pPr marL="0" indent="0" algn="l">
                <a:buClr>
                  <a:schemeClr val="accent5"/>
                </a:buClr>
                <a:buFont typeface="Arial"/>
                <a:buNone/>
              </a:pPr>
              <a:t>‹#›</a:t>
            </a:fld>
            <a:endParaRPr lang="en-GB" sz="1600" noProof="0" dirty="0">
              <a:ln>
                <a:noFill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70595" y="6411461"/>
            <a:ext cx="1" cy="446539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4" r:id="rId2"/>
    <p:sldLayoutId id="2147483673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2" r:id="rId1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display/trans/ADS+7th+session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eerenvansonoy.nl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veral.nl/nl/" TargetMode="External"/><Relationship Id="rId2" Type="http://schemas.openxmlformats.org/officeDocument/2006/relationships/hyperlink" Target="https://www.schiphol.nl/en/my-travel-day/today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9292.nl/e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679" y="1865558"/>
            <a:ext cx="8148389" cy="2758200"/>
          </a:xfrm>
        </p:spPr>
        <p:txBody>
          <a:bodyPr/>
          <a:lstStyle/>
          <a:p>
            <a:r>
              <a:rPr lang="en-US" dirty="0"/>
              <a:t>7th session of ADS IWG</a:t>
            </a:r>
            <a:br>
              <a:rPr lang="en-US" dirty="0"/>
            </a:br>
            <a:br>
              <a:rPr lang="en-US" dirty="0"/>
            </a:br>
            <a:r>
              <a:rPr lang="en-US" sz="2800" dirty="0"/>
              <a:t>Petten,17</a:t>
            </a:r>
            <a:r>
              <a:rPr lang="en-US" sz="2800" baseline="30000" dirty="0"/>
              <a:t>th-</a:t>
            </a:r>
            <a:r>
              <a:rPr lang="en-US" sz="2800" dirty="0"/>
              <a:t> 21</a:t>
            </a:r>
            <a:r>
              <a:rPr lang="en-US" sz="2800" baseline="30000" dirty="0"/>
              <a:t>st</a:t>
            </a:r>
            <a:r>
              <a:rPr lang="en-US" sz="2800" dirty="0"/>
              <a:t> March 2025</a:t>
            </a:r>
            <a:endParaRPr lang="en-GB" sz="48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40" y="5111541"/>
            <a:ext cx="6392729" cy="557739"/>
          </a:xfrm>
        </p:spPr>
        <p:txBody>
          <a:bodyPr/>
          <a:lstStyle/>
          <a:p>
            <a:r>
              <a:rPr lang="en-GB" sz="2400" dirty="0">
                <a:latin typeface="+mj-lt"/>
              </a:rPr>
              <a:t>Organized by JRC RDW and Ministry of </a:t>
            </a:r>
            <a:r>
              <a:rPr lang="en-GB" sz="2400" dirty="0" err="1">
                <a:latin typeface="+mj-lt"/>
              </a:rPr>
              <a:t>IenW</a:t>
            </a:r>
            <a:r>
              <a:rPr lang="en-GB" sz="2400" dirty="0">
                <a:latin typeface="+mj-lt"/>
              </a:rPr>
              <a:t> </a:t>
            </a:r>
            <a:br>
              <a:rPr lang="en-GB" sz="2400" dirty="0">
                <a:latin typeface="+mj-lt"/>
              </a:rPr>
            </a:br>
            <a:endParaRPr lang="en-GB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502686" y="5794892"/>
            <a:ext cx="3440787" cy="504799"/>
          </a:xfrm>
        </p:spPr>
        <p:txBody>
          <a:bodyPr/>
          <a:lstStyle/>
          <a:p>
            <a:r>
              <a:rPr lang="en-GB" dirty="0">
                <a:latin typeface="+mj-lt"/>
              </a:rPr>
              <a:t>E. </a:t>
            </a:r>
            <a:r>
              <a:rPr lang="en-GB" dirty="0" err="1">
                <a:latin typeface="+mj-lt"/>
              </a:rPr>
              <a:t>Rusciano</a:t>
            </a:r>
            <a:r>
              <a:rPr lang="en-GB" dirty="0">
                <a:latin typeface="+mj-lt"/>
              </a:rPr>
              <a:t>, R. Brouwer, P. Striekwold</a:t>
            </a:r>
          </a:p>
          <a:p>
            <a:r>
              <a:rPr lang="en-GB" dirty="0">
                <a:latin typeface="+mj-lt"/>
              </a:rPr>
              <a:t>February 18</a:t>
            </a:r>
            <a:r>
              <a:rPr lang="en-GB" baseline="30000" dirty="0">
                <a:latin typeface="+mj-lt"/>
              </a:rPr>
              <a:t>th</a:t>
            </a:r>
            <a:r>
              <a:rPr lang="en-GB" dirty="0">
                <a:latin typeface="+mj-lt"/>
              </a:rPr>
              <a:t> ,2025</a:t>
            </a:r>
          </a:p>
          <a:p>
            <a:endParaRPr lang="en-GB" dirty="0"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21" y="5839075"/>
            <a:ext cx="898365" cy="9212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721" y="335155"/>
            <a:ext cx="2111559" cy="717629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ECEF624-FD41-3CDF-B931-D401E0872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989" y="150087"/>
            <a:ext cx="2764422" cy="11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822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958" y="399674"/>
            <a:ext cx="8503042" cy="782357"/>
          </a:xfrm>
        </p:spPr>
        <p:txBody>
          <a:bodyPr/>
          <a:lstStyle/>
          <a:p>
            <a:r>
              <a:rPr lang="en-GB" sz="3200" b="1" dirty="0"/>
              <a:t>Meeting venue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264" y="1329866"/>
            <a:ext cx="3873261" cy="455334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u="sng" dirty="0">
                <a:solidFill>
                  <a:schemeClr val="tx1">
                    <a:lumMod val="50000"/>
                  </a:schemeClr>
                </a:solidFill>
              </a:rPr>
              <a:t>The JRC in </a:t>
            </a:r>
            <a:r>
              <a:rPr lang="en-US" sz="1600" u="sng" dirty="0" err="1">
                <a:solidFill>
                  <a:schemeClr val="tx1">
                    <a:lumMod val="50000"/>
                  </a:schemeClr>
                </a:solidFill>
              </a:rPr>
              <a:t>Petten</a:t>
            </a:r>
            <a:r>
              <a:rPr lang="en-US" sz="1600" u="sng" dirty="0">
                <a:solidFill>
                  <a:schemeClr val="tx1">
                    <a:lumMod val="50000"/>
                  </a:schemeClr>
                </a:solidFill>
              </a:rPr>
              <a:t> (Netherlands)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u="sng" dirty="0">
                <a:solidFill>
                  <a:schemeClr val="tx1">
                    <a:lumMod val="50000"/>
                  </a:schemeClr>
                </a:solidFill>
              </a:rPr>
              <a:t>Petten Auditorium, capacity 200 people theatre layout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u="sng" dirty="0">
                <a:solidFill>
                  <a:schemeClr val="tx1">
                    <a:lumMod val="50000"/>
                  </a:schemeClr>
                </a:solidFill>
              </a:rPr>
              <a:t>Additional rooms booked for side meetings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u="sng" dirty="0">
                <a:solidFill>
                  <a:schemeClr val="tx1">
                    <a:lumMod val="50000"/>
                  </a:schemeClr>
                </a:solidFill>
              </a:rPr>
              <a:t>Keep in mind: </a:t>
            </a:r>
            <a:r>
              <a:rPr lang="en-US" sz="1600" u="sng" dirty="0">
                <a:solidFill>
                  <a:schemeClr val="tx1">
                    <a:lumMod val="50000"/>
                  </a:schemeClr>
                </a:solidFill>
              </a:rPr>
              <a:t>This is our address,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u="sng" dirty="0">
                <a:solidFill>
                  <a:schemeClr val="tx1">
                    <a:lumMod val="50000"/>
                  </a:schemeClr>
                </a:solidFill>
              </a:rPr>
              <a:t>European Commission – Joint Research Centre, </a:t>
            </a:r>
            <a:r>
              <a:rPr lang="en-US" sz="1600" u="sng" dirty="0" err="1">
                <a:solidFill>
                  <a:schemeClr val="tx1">
                    <a:lumMod val="50000"/>
                  </a:schemeClr>
                </a:solidFill>
              </a:rPr>
              <a:t>Westerduinweg</a:t>
            </a:r>
            <a:r>
              <a:rPr lang="en-US" sz="1600" u="sng" dirty="0">
                <a:solidFill>
                  <a:schemeClr val="tx1">
                    <a:lumMod val="50000"/>
                  </a:schemeClr>
                </a:solidFill>
              </a:rPr>
              <a:t> 3, NL-1755 LE Petten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u="sng" dirty="0">
                <a:solidFill>
                  <a:schemeClr val="tx1">
                    <a:lumMod val="50000"/>
                  </a:schemeClr>
                </a:solidFill>
              </a:rPr>
              <a:t>Participants need to be registered to enter in the JRC and they will get a temporary badge for the entire week.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u="sng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u="sng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u="sng" dirty="0"/>
          </a:p>
          <a:p>
            <a:pPr>
              <a:buFont typeface="Arial" panose="020B0604020202020204" pitchFamily="34" charset="0"/>
              <a:buChar char="•"/>
            </a:pPr>
            <a:endParaRPr lang="en-US" sz="1600" u="sng" dirty="0"/>
          </a:p>
          <a:p>
            <a:pPr>
              <a:buFont typeface="Arial" panose="020B0604020202020204" pitchFamily="34" charset="0"/>
              <a:buChar char="•"/>
            </a:pPr>
            <a:endParaRPr lang="en-US" sz="1600" u="sng" dirty="0"/>
          </a:p>
          <a:p>
            <a:endParaRPr lang="en-US" sz="1600" u="sng" dirty="0"/>
          </a:p>
        </p:txBody>
      </p:sp>
      <p:sp>
        <p:nvSpPr>
          <p:cNvPr id="4" name="Rectangle 3"/>
          <p:cNvSpPr/>
          <p:nvPr/>
        </p:nvSpPr>
        <p:spPr>
          <a:xfrm>
            <a:off x="3959525" y="5187113"/>
            <a:ext cx="486248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The JRC site in </a:t>
            </a:r>
            <a:r>
              <a:rPr lang="en-US" sz="1050" dirty="0" err="1"/>
              <a:t>Petten</a:t>
            </a:r>
            <a:r>
              <a:rPr lang="en-US" sz="1050" dirty="0"/>
              <a:t> is situated in the heart of the Netherlands, 1 km from the Dutch coast.</a:t>
            </a:r>
          </a:p>
          <a:p>
            <a:r>
              <a:rPr lang="en-US" sz="1050" dirty="0"/>
              <a:t>© European Union</a:t>
            </a:r>
            <a:endParaRPr lang="en-GB" sz="1050" dirty="0"/>
          </a:p>
        </p:txBody>
      </p:sp>
      <p:pic>
        <p:nvPicPr>
          <p:cNvPr id="5" name="Picture 2" descr="https://joint-research-centre.ec.europa.eu/sites/default/files/styles/oe_theme_medium_no_crop/public/2024-07/154---Petten-20210512-web.jpg?itok=xk6mErj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525" y="1652274"/>
            <a:ext cx="4862486" cy="34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520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reach </a:t>
            </a:r>
            <a:r>
              <a:rPr lang="en-GB" dirty="0" err="1"/>
              <a:t>Petten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4451" y="2046105"/>
            <a:ext cx="8070850" cy="267643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From Schiphol Airport: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1 hour by car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From Amsterdam Central station: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1 hour by car or by JRC bus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From Alkmaar central station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:  25minutes by car or 35 minutes by JRC buses 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024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Transportation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10027" y="1466242"/>
            <a:ext cx="8070850" cy="2676437"/>
          </a:xfrm>
        </p:spPr>
        <p:txBody>
          <a:bodyPr/>
          <a:lstStyle/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>
                    <a:lumMod val="50000"/>
                  </a:schemeClr>
                </a:solidFill>
              </a:rPr>
              <a:t>Special JRC Bus for ADS IWG participants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Departure time on March 17, 18, 19 &amp; 21 from K+R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Wognumsebuurt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(back of Alkmaar station) at 08:30.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Stop at the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Amrath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Hotel in Alkmaar (approximately at 08:40)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Departure time on March 20 from K+R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Wognumsebuurt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(back of Alkmaar station) at 08:00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Stop at the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Amrath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Hotel in Alkmaar (approximately at 08:10)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Departure time from Petten at 18:00 on March 17</a:t>
            </a:r>
            <a:r>
              <a:rPr lang="en-US" sz="1600" baseline="30000" dirty="0">
                <a:solidFill>
                  <a:schemeClr val="tx1">
                    <a:lumMod val="50000"/>
                  </a:schemeClr>
                </a:solidFill>
              </a:rPr>
              <a:t>th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- 20</a:t>
            </a:r>
            <a:r>
              <a:rPr lang="en-US" sz="1600" baseline="30000" dirty="0">
                <a:solidFill>
                  <a:schemeClr val="tx1">
                    <a:lumMod val="50000"/>
                  </a:schemeClr>
                </a:solidFill>
              </a:rPr>
              <a:t>th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 and at 13:00 on March 21</a:t>
            </a:r>
            <a:r>
              <a:rPr lang="en-US" sz="1600" baseline="30000" dirty="0">
                <a:solidFill>
                  <a:schemeClr val="tx1">
                    <a:lumMod val="50000"/>
                  </a:schemeClr>
                </a:solidFill>
              </a:rPr>
              <a:t>st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50000"/>
                  </a:schemeClr>
                </a:solidFill>
              </a:rPr>
              <a:t>JRC shuttles for employees which can be used by ADS IWG participants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hlinkClick r:id="rId2"/>
              </a:rPr>
              <a:t>https://wiki.unece.org/display/trans/ADS+7th+session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289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People coming by Car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6" y="1825625"/>
            <a:ext cx="8070850" cy="280213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Please provide the Licence plate as soon as it is available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If you want to reach the meeting venue by car, the security will ask you to check the inside of the car. Otherwise, you can park at the entrance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We do advice you to arrive 1 hour earlier for security reasons (especially the first day)</a:t>
            </a:r>
          </a:p>
        </p:txBody>
      </p:sp>
    </p:spTree>
    <p:extLst>
      <p:ext uri="{BB962C8B-B14F-4D97-AF65-F5344CB8AC3E}">
        <p14:creationId xmlns:p14="http://schemas.microsoft.com/office/powerpoint/2010/main" val="4010315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Lunch, Social Dinner and Labs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718945"/>
            <a:ext cx="8070850" cy="440264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The Lunch and the coffee breaks are offered by the Dutch Ministry</a:t>
            </a:r>
          </a:p>
          <a:p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Note: Participants can also use the Canteen/Restaurant on their expenses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The Social Dinner in Alkmaar (at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hlinkClick r:id="rId2"/>
              </a:rPr>
              <a:t>https://www.heerenvansonoy.nl/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) on the 19</a:t>
            </a:r>
            <a:r>
              <a:rPr lang="en-GB" baseline="30000" dirty="0">
                <a:solidFill>
                  <a:schemeClr val="tx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 March from 7-10pm is offered by RDW. 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A visit to JRC labs is organized on the 20</a:t>
            </a:r>
            <a:r>
              <a:rPr lang="en-GB" baseline="30000" dirty="0">
                <a:solidFill>
                  <a:schemeClr val="tx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  from 8:45 until 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0488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957" y="526606"/>
            <a:ext cx="7979167" cy="782357"/>
          </a:xfrm>
        </p:spPr>
        <p:txBody>
          <a:bodyPr/>
          <a:lstStyle/>
          <a:p>
            <a:r>
              <a:rPr lang="en-GB" dirty="0"/>
              <a:t>Hotels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483" y="1637848"/>
            <a:ext cx="5670277" cy="4150632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Hotel validated by JRC in Alkmaar and Amsterdam </a:t>
            </a:r>
          </a:p>
          <a:p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Alkmaar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: The Fallon Hotel, 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Amrath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Hotel*, Grand hotel Alkmaar, Golden Tulip,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Stad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en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Land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*We have special rates for the 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</a:rPr>
              <a:t>Amrath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 hotel: in case the market price is higher, we will get our fixed price. We have a special link for the 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</a:rPr>
              <a:t>Amrath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 hotel to be used in case people opt for 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</a:rPr>
              <a:t>Amrath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. The prices are breakfast included. ROOMTYPE SINGLE USE DOUBLE USE Deluxe room € 113.85 € 142.35 Deluxe room with balcony € 138.85 € 157.90</a:t>
            </a:r>
          </a:p>
          <a:p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Amsterdam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: Eden Hotel NH, Carlton Art Hotel, Crowne Plaza</a:t>
            </a:r>
          </a:p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</a:rPr>
              <a:t>All the hotels must be booked by the participants.</a:t>
            </a:r>
          </a:p>
          <a:p>
            <a:endParaRPr lang="en-GB" dirty="0"/>
          </a:p>
        </p:txBody>
      </p:sp>
      <p:pic>
        <p:nvPicPr>
          <p:cNvPr id="2054" name="Picture 6" descr="https://lh5.googleusercontent.com/p/AF1QipP8gchCZcRoHqzYLYehWmVgWUxjgKxo6rq0Dn_W=w1013-h585-n-k-n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91" t="9506" r="33498" b="5525"/>
          <a:stretch/>
        </p:blipFill>
        <p:spPr bwMode="auto">
          <a:xfrm>
            <a:off x="6230619" y="1637848"/>
            <a:ext cx="2389505" cy="170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4558" r="10588"/>
          <a:stretch/>
        </p:blipFill>
        <p:spPr>
          <a:xfrm>
            <a:off x="6230620" y="4002497"/>
            <a:ext cx="2389505" cy="184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973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links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To book you slot for the airport security control:</a:t>
            </a:r>
            <a:endParaRPr lang="en-GB" u="sng" dirty="0"/>
          </a:p>
          <a:p>
            <a:pPr indent="0"/>
            <a:r>
              <a:rPr lang="en-GB" dirty="0">
                <a:hlinkClick r:id="rId2"/>
              </a:rPr>
              <a:t>https://www.schiphol.nl/en/my-travel-day/today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 To check available public transportation available: </a:t>
            </a:r>
          </a:p>
          <a:p>
            <a:pPr indent="0"/>
            <a:r>
              <a:rPr lang="en-US" dirty="0">
                <a:hlinkClick r:id="rId3"/>
              </a:rPr>
              <a:t>https://www.overal.nl/nl/</a:t>
            </a:r>
            <a:r>
              <a:rPr lang="en-US" dirty="0"/>
              <a:t>   or </a:t>
            </a:r>
            <a:r>
              <a:rPr lang="en-US" dirty="0">
                <a:hlinkClick r:id="rId4"/>
              </a:rPr>
              <a:t>https://9292.nl/en/</a:t>
            </a:r>
            <a:r>
              <a:rPr lang="en-US" dirty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8841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8B3FB-AD85-C482-71BC-112D0DAC2D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Thank you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65AC1A-F4CF-522D-0873-D829170222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76" y="4043694"/>
            <a:ext cx="1048335" cy="358097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B446412-3EE3-B43F-0F13-AED216D038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6076" y="4157479"/>
            <a:ext cx="7502769" cy="1925295"/>
          </a:xfrm>
          <a:prstGeom prst="rect">
            <a:avLst/>
          </a:prstGeom>
        </p:spPr>
        <p:txBody>
          <a:bodyPr wrap="square" anchor="b" anchorCtr="0"/>
          <a:lstStyle/>
          <a:p>
            <a:r>
              <a:rPr lang="en-GB" sz="1050" b="1" dirty="0"/>
              <a:t>© European Union 2025</a:t>
            </a:r>
          </a:p>
          <a:p>
            <a:r>
              <a:rPr lang="en-GB" sz="1050" dirty="0"/>
              <a:t>Unless otherwise noted the reuse of this presentation is authorised under the </a:t>
            </a:r>
            <a:r>
              <a:rPr lang="en-GB" sz="1050" dirty="0">
                <a:hlinkClick r:id="rId3"/>
              </a:rPr>
              <a:t>CC BY 4.0 </a:t>
            </a:r>
            <a:r>
              <a:rPr lang="en-GB" sz="1050" dirty="0"/>
              <a:t>license. For any use or reproduction of elements that are not owned by the EU, permission may need to be sought directly from the respective right holders.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846" y="6075299"/>
            <a:ext cx="2111559" cy="760761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ECEF624-FD41-3CDF-B931-D401E0872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899" y="5992596"/>
            <a:ext cx="2764422" cy="11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511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">
      <a:dk1>
        <a:srgbClr val="4D4D4D"/>
      </a:dk1>
      <a:lt1>
        <a:srgbClr val="FFFFFF"/>
      </a:lt1>
      <a:dk2>
        <a:srgbClr val="585EAB"/>
      </a:dk2>
      <a:lt2>
        <a:srgbClr val="F2F2F2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BCC573E1CD0F469319F9A84534DE65" ma:contentTypeVersion="4" ma:contentTypeDescription="Create a new document." ma:contentTypeScope="" ma:versionID="8e9555af5202b56214a4608d34d78b7e">
  <xsd:schema xmlns:xsd="http://www.w3.org/2001/XMLSchema" xmlns:xs="http://www.w3.org/2001/XMLSchema" xmlns:p="http://schemas.microsoft.com/office/2006/metadata/properties" xmlns:ns2="cd740175-556f-4137-9b26-db72d811c4fd" targetNamespace="http://schemas.microsoft.com/office/2006/metadata/properties" ma:root="true" ma:fieldsID="9f3ad2779fdbce4a1ed19d56b2bd9c93" ns2:_="">
    <xsd:import namespace="cd740175-556f-4137-9b26-db72d811c4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40175-556f-4137-9b26-db72d811c4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352616-AD49-4622-8E52-32A8D6583B45}">
  <ds:schemaRefs>
    <ds:schemaRef ds:uri="http://purl.org/dc/terms/"/>
    <ds:schemaRef ds:uri="http://schemas.microsoft.com/office/2006/documentManagement/types"/>
    <ds:schemaRef ds:uri="cd740175-556f-4137-9b26-db72d811c4fd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FC5CA41-5D2C-4A10-9F73-AF9901FE58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740175-556f-4137-9b26-db72d811c4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9AF580D-A91C-453C-B1FA-68687FC057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5789</TotalTime>
  <Words>647</Words>
  <Application>Microsoft Office PowerPoint</Application>
  <PresentationFormat>On-screen Show (4:3)</PresentationFormat>
  <Paragraphs>54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7th session of ADS IWG  Petten,17th- 21st March 2025</vt:lpstr>
      <vt:lpstr>Meeting venue</vt:lpstr>
      <vt:lpstr>How to reach Petten</vt:lpstr>
      <vt:lpstr>Transportation </vt:lpstr>
      <vt:lpstr>People coming by Car </vt:lpstr>
      <vt:lpstr>Lunch, Social Dinner and Labs</vt:lpstr>
      <vt:lpstr>Hotels</vt:lpstr>
      <vt:lpstr>Useful links 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John Creamer</cp:lastModifiedBy>
  <cp:revision>353</cp:revision>
  <cp:lastPrinted>2024-06-20T05:55:05Z</cp:lastPrinted>
  <dcterms:created xsi:type="dcterms:W3CDTF">2019-08-09T12:06:42Z</dcterms:created>
  <dcterms:modified xsi:type="dcterms:W3CDTF">2025-03-13T17:07:47Z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12</vt:lpwstr>
  </property>
  <property fmtid="{D5CDD505-2E9C-101B-9397-08002B2CF9AE}" pid="4" name="Jive_LatestUserAccountName">
    <vt:lpwstr>ballami</vt:lpwstr>
  </property>
  <property fmtid="{D5CDD505-2E9C-101B-9397-08002B2CF9AE}" pid="5" name="Offisync_ProviderInitializationData">
    <vt:lpwstr>https://webgate.ec.europa.eu/connected</vt:lpwstr>
  </property>
  <property fmtid="{D5CDD505-2E9C-101B-9397-08002B2CF9AE}" pid="6" name="Jive_VersionGuid">
    <vt:lpwstr>a371a74b-0d89-491e-a2a2-a1e4daae7dab</vt:lpwstr>
  </property>
  <property fmtid="{D5CDD505-2E9C-101B-9397-08002B2CF9AE}" pid="7" name="Offisync_UniqueId">
    <vt:lpwstr>222314</vt:lpwstr>
  </property>
  <property fmtid="{D5CDD505-2E9C-101B-9397-08002B2CF9AE}" pid="8" name="MSIP_Label_6bd9ddd1-4d20-43f6-abfa-fc3c07406f94_Enabled">
    <vt:lpwstr>true</vt:lpwstr>
  </property>
  <property fmtid="{D5CDD505-2E9C-101B-9397-08002B2CF9AE}" pid="9" name="MSIP_Label_6bd9ddd1-4d20-43f6-abfa-fc3c07406f94_SetDate">
    <vt:lpwstr>2023-07-11T08:19:50Z</vt:lpwstr>
  </property>
  <property fmtid="{D5CDD505-2E9C-101B-9397-08002B2CF9AE}" pid="10" name="MSIP_Label_6bd9ddd1-4d20-43f6-abfa-fc3c07406f94_Method">
    <vt:lpwstr>Standard</vt:lpwstr>
  </property>
  <property fmtid="{D5CDD505-2E9C-101B-9397-08002B2CF9AE}" pid="11" name="MSIP_Label_6bd9ddd1-4d20-43f6-abfa-fc3c07406f94_Name">
    <vt:lpwstr>Commission Use</vt:lpwstr>
  </property>
  <property fmtid="{D5CDD505-2E9C-101B-9397-08002B2CF9AE}" pid="12" name="MSIP_Label_6bd9ddd1-4d20-43f6-abfa-fc3c07406f94_SiteId">
    <vt:lpwstr>b24c8b06-522c-46fe-9080-70926f8dddb1</vt:lpwstr>
  </property>
  <property fmtid="{D5CDD505-2E9C-101B-9397-08002B2CF9AE}" pid="13" name="MSIP_Label_6bd9ddd1-4d20-43f6-abfa-fc3c07406f94_ActionId">
    <vt:lpwstr>441f041d-ae18-48ff-92ab-72d861c20824</vt:lpwstr>
  </property>
  <property fmtid="{D5CDD505-2E9C-101B-9397-08002B2CF9AE}" pid="14" name="MSIP_Label_6bd9ddd1-4d20-43f6-abfa-fc3c07406f94_ContentBits">
    <vt:lpwstr>0</vt:lpwstr>
  </property>
  <property fmtid="{D5CDD505-2E9C-101B-9397-08002B2CF9AE}" pid="15" name="ContentTypeId">
    <vt:lpwstr>0x01010079BCC573E1CD0F469319F9A84534DE65</vt:lpwstr>
  </property>
</Properties>
</file>