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1" d="100"/>
          <a:sy n="61" d="100"/>
        </p:scale>
        <p:origin x="816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74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2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447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10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469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68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011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308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746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51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391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E4B90-5F3D-4E50-A2ED-FAC59CAA5D3F}" type="datetimeFigureOut">
              <a:rPr lang="nl-NL" smtClean="0"/>
              <a:t>11-3-2025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17D07-B448-4E2A-A2C2-18D84BEFB2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36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Open issues Users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656276-5318-231F-C37A-1F1893B0EF6C}"/>
              </a:ext>
            </a:extLst>
          </p:cNvPr>
          <p:cNvSpPr txBox="1"/>
          <p:nvPr/>
        </p:nvSpPr>
        <p:spPr>
          <a:xfrm>
            <a:off x="10272464" y="116632"/>
            <a:ext cx="174765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/>
              <a:t>Document ADS-07-10</a:t>
            </a:r>
          </a:p>
          <a:p>
            <a:pPr algn="r"/>
            <a:r>
              <a:rPr lang="en-GB" sz="1100" dirty="0"/>
              <a:t>7</a:t>
            </a:r>
            <a:r>
              <a:rPr lang="en-GB" sz="1100" baseline="30000" dirty="0"/>
              <a:t>th</a:t>
            </a:r>
            <a:r>
              <a:rPr lang="en-GB" sz="1100" dirty="0"/>
              <a:t> ADS IWG session</a:t>
            </a:r>
          </a:p>
          <a:p>
            <a:pPr algn="r"/>
            <a:r>
              <a:rPr lang="en-GB" sz="1100" dirty="0"/>
              <a:t>17-21 March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131670-855A-9865-FE98-31E66BD65BEF}"/>
              </a:ext>
            </a:extLst>
          </p:cNvPr>
          <p:cNvSpPr txBox="1"/>
          <p:nvPr/>
        </p:nvSpPr>
        <p:spPr>
          <a:xfrm>
            <a:off x="171878" y="138325"/>
            <a:ext cx="35878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Submitted by the OPI on User Safety provisions</a:t>
            </a:r>
          </a:p>
        </p:txBody>
      </p:sp>
    </p:spTree>
    <p:extLst>
      <p:ext uri="{BB962C8B-B14F-4D97-AF65-F5344CB8AC3E}">
        <p14:creationId xmlns:p14="http://schemas.microsoft.com/office/powerpoint/2010/main" val="1859872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8889B1-CE7A-11AF-4AE2-1D6124E31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discussed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user </a:t>
            </a:r>
            <a:r>
              <a:rPr lang="nl-NL" dirty="0" err="1"/>
              <a:t>group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CB440B-F1C9-88F6-E63B-CE8C708B7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user monitoring</a:t>
            </a:r>
          </a:p>
          <a:p>
            <a:pPr lvl="2"/>
            <a:r>
              <a:rPr lang="nl-NL" dirty="0"/>
              <a:t>availability</a:t>
            </a:r>
          </a:p>
          <a:p>
            <a:pPr lvl="2"/>
            <a:r>
              <a:rPr lang="nl-NL" dirty="0"/>
              <a:t>engagement</a:t>
            </a:r>
          </a:p>
          <a:p>
            <a:r>
              <a:rPr lang="nl-NL" dirty="0" err="1"/>
              <a:t>commonality</a:t>
            </a:r>
            <a:r>
              <a:rPr lang="nl-NL" dirty="0"/>
              <a:t> </a:t>
            </a:r>
          </a:p>
          <a:p>
            <a:pPr lvl="2"/>
            <a:r>
              <a:rPr lang="en-US" dirty="0"/>
              <a:t>ADS features that allow a user to take over manual control of the DDT.</a:t>
            </a:r>
            <a:endParaRPr lang="nl-NL" dirty="0"/>
          </a:p>
          <a:p>
            <a:pPr lvl="2"/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avoid</a:t>
            </a:r>
            <a:r>
              <a:rPr lang="nl-NL" dirty="0"/>
              <a:t> </a:t>
            </a:r>
            <a:r>
              <a:rPr lang="nl-NL" dirty="0" err="1"/>
              <a:t>inadvertent</a:t>
            </a:r>
            <a:r>
              <a:rPr lang="nl-NL" dirty="0"/>
              <a:t> </a:t>
            </a:r>
            <a:r>
              <a:rPr lang="nl-NL" dirty="0" err="1"/>
              <a:t>activation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deactivation</a:t>
            </a:r>
            <a:endParaRPr lang="nl-NL" dirty="0"/>
          </a:p>
          <a:p>
            <a:pPr lvl="2"/>
            <a:r>
              <a:rPr lang="en-US" dirty="0"/>
              <a:t>manual controls may be disabled. If not disabled what happens if the user does steer, brake</a:t>
            </a:r>
            <a:endParaRPr lang="nl-NL" dirty="0"/>
          </a:p>
          <a:p>
            <a:r>
              <a:rPr lang="nl-NL" dirty="0" err="1"/>
              <a:t>interpretation</a:t>
            </a:r>
            <a:r>
              <a:rPr lang="nl-NL" dirty="0"/>
              <a:t> of ‘</a:t>
            </a:r>
            <a:r>
              <a:rPr lang="nl-NL" dirty="0" err="1"/>
              <a:t>timely</a:t>
            </a:r>
            <a:r>
              <a:rPr lang="nl-NL" dirty="0"/>
              <a:t> </a:t>
            </a:r>
            <a:r>
              <a:rPr lang="nl-NL" dirty="0" err="1"/>
              <a:t>manner</a:t>
            </a:r>
            <a:r>
              <a:rPr lang="nl-NL" dirty="0"/>
              <a:t>’</a:t>
            </a:r>
          </a:p>
          <a:p>
            <a:r>
              <a:rPr lang="nl-NL" dirty="0"/>
              <a:t>minimum </a:t>
            </a:r>
            <a:r>
              <a:rPr lang="nl-NL" dirty="0" err="1"/>
              <a:t>transition</a:t>
            </a:r>
            <a:r>
              <a:rPr lang="nl-NL" dirty="0"/>
              <a:t> time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782912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Rijkswaterstaat">
      <a:dk1>
        <a:sysClr val="windowText" lastClr="000000"/>
      </a:dk1>
      <a:lt1>
        <a:sysClr val="window" lastClr="FFFFFF"/>
      </a:lt1>
      <a:dk2>
        <a:srgbClr val="007BC7"/>
      </a:dk2>
      <a:lt2>
        <a:srgbClr val="F9E11E"/>
      </a:lt2>
      <a:accent1>
        <a:srgbClr val="F9E11E"/>
      </a:accent1>
      <a:accent2>
        <a:srgbClr val="007BC7"/>
      </a:accent2>
      <a:accent3>
        <a:srgbClr val="D52B1E"/>
      </a:accent3>
      <a:accent4>
        <a:srgbClr val="8FCAE7"/>
      </a:accent4>
      <a:accent5>
        <a:srgbClr val="39870C"/>
      </a:accent5>
      <a:accent6>
        <a:srgbClr val="FFB612"/>
      </a:accent6>
      <a:hlink>
        <a:srgbClr val="007BC7"/>
      </a:hlink>
      <a:folHlink>
        <a:srgbClr val="A90061"/>
      </a:folHlink>
    </a:clrScheme>
    <a:fontScheme name="Rijkswaterstaa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Rijkshuisstijl Geel">
      <a:srgbClr val="F9E11E"/>
    </a:custClr>
    <a:custClr name="Rijkshuisstijl Donkergeel">
      <a:srgbClr val="FFB612"/>
    </a:custClr>
    <a:custClr name="Rijkshuisstijl Oranje">
      <a:srgbClr val="E17000"/>
    </a:custClr>
    <a:custClr name="Rijkshuisstijl Rood">
      <a:srgbClr val="D52B1E"/>
    </a:custClr>
    <a:custClr name="Rijkshuisstijl Robijnrood">
      <a:srgbClr val="CA005D"/>
    </a:custClr>
    <a:custClr name="Rijkshuisstijl Roze">
      <a:srgbClr val="F092CD"/>
    </a:custClr>
    <a:custClr name="Rijkshuisstijl Violet">
      <a:srgbClr val="A90061"/>
    </a:custClr>
    <a:custClr name="Rijkshuisstijl Paars">
      <a:srgbClr val="42145F"/>
    </a:custClr>
    <a:custClr name="Rijkshuisstijl Lichtblauw">
      <a:srgbClr val="8FCAE7"/>
    </a:custClr>
    <a:custClr name="Rijkshuisstijl Hemelblauw">
      <a:srgbClr val="007BC7"/>
    </a:custClr>
    <a:custClr name="Rijkshuisstijl Mintgroen">
      <a:srgbClr val="76D2B6"/>
    </a:custClr>
    <a:custClr name="Rijkshuisstijl Groen">
      <a:srgbClr val="39870C"/>
    </a:custClr>
    <a:custClr name="Rijkshuisstijl Mosgroen">
      <a:srgbClr val="777C00"/>
    </a:custClr>
    <a:custClr name="Rijkshuisstijl Donkergroen">
      <a:srgbClr val="275937"/>
    </a:custClr>
    <a:custClr name="Rijkshuisstijl Donkerbruin">
      <a:srgbClr val="673327"/>
    </a:custClr>
    <a:custClr name="Rijkshuisstijl Bruin">
      <a:srgbClr val="94710A"/>
    </a:custClr>
  </a:custClrLst>
  <a:extLst>
    <a:ext uri="{05A4C25C-085E-4340-85A3-A5531E510DB2}">
      <thm15:themeFamily xmlns:thm15="http://schemas.microsoft.com/office/thememl/2012/main" name="Presentatie3" id="{681A9343-2EB0-45A5-9538-0413F9509372}" vid="{E09780DD-CAD6-46F8-AE3D-50FD0D50B3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</TotalTime>
  <Words>81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Verdana</vt:lpstr>
      <vt:lpstr>Blank</vt:lpstr>
      <vt:lpstr>Open issues Users</vt:lpstr>
      <vt:lpstr>To be discussed in the user group</vt:lpstr>
    </vt:vector>
  </TitlesOfParts>
  <Company>Rijkswaterstaat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Brouwer, Rino (RWS WVL)</dc:creator>
  <cp:lastModifiedBy>John Creamer</cp:lastModifiedBy>
  <cp:revision>2</cp:revision>
  <dcterms:created xsi:type="dcterms:W3CDTF">2025-03-05T15:07:03Z</dcterms:created>
  <dcterms:modified xsi:type="dcterms:W3CDTF">2025-03-11T12:32:38Z</dcterms:modified>
</cp:coreProperties>
</file>