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58" r:id="rId8"/>
    <p:sldId id="269" r:id="rId9"/>
    <p:sldId id="263" r:id="rId10"/>
    <p:sldId id="259" r:id="rId11"/>
    <p:sldId id="265" r:id="rId12"/>
    <p:sldId id="262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553A25-140C-412E-BA0C-7606C127DD37}" v="5" dt="2025-03-18T01:06:33.7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6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C701B-922C-6018-E471-FD3298A7C0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43879B-FC66-E1F4-F819-A3855D3E38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F3D1D-C5B8-5E74-F0C0-EF46D159A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0FD8E-E8B5-D399-C4FB-3CC0FD11C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19E4-52AF-C1B2-D6EB-3B752BB71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822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ED845-AE11-ACA7-8915-923CB646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41029-433D-13AA-843B-01F0A87668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CAA6-23C9-887A-2F5E-4D3B0CA93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735DE-00E8-CD47-F007-84D84E47E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F254D-5110-C0AD-ECED-C97A7512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1363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25473B-45BC-1241-E4CA-B5A4571EF5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E34F4B-77DA-5C44-9AB8-17B527C959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2EACA-CCD7-C3B2-CB4D-507817398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0602B-C15C-5BFE-649C-28A2DBBB1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B34F5-A5FB-4075-A28F-21A31FB15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945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A9F27-6F15-087E-6CC5-9E65E0A6D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0F130-EA75-DA9D-33D7-E79CB627F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CC098-662C-85FD-2E2C-A68F9867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0B2E8-D762-DD56-70A0-7774545AC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B2EDE-D7D6-BCF8-246D-A092643DC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6776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81D79-4F34-8D0F-477C-BE1E624CA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69227-927B-1467-35DB-31FFC7FD7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AD51E-A42B-BD2E-9ABE-947AACE90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0C78F-AB82-637A-E69E-2F3F38925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1AE77-B3B2-C2D5-FDB3-7430548C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4164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E4D9F-9E36-E19D-D4C8-93559187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18F09-6F87-8A4B-EECF-E3F6CE51E7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ED1A61-FB96-D7F3-E073-1F7EBE4B3D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EAB089-1939-EC74-05A1-98C1A72F4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840424-248E-B923-6AF2-34794D940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0D4A5-B4D0-F8E5-E71C-212B26D96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645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013CC-C8EA-0013-3364-E9BFEE606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A1B97-18DD-B14E-93CE-CCC1FF934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E7D757-79BD-8ECF-AEC3-4FCD0C1C73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62A2F-BA35-F48A-80E2-CAC174A47A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9973CA-CA48-C523-1D55-9681A18197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7C6EC5-B3B6-2680-A187-204BC63E4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F323BA-49A7-6BBC-C003-9207014B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96536B-3C2E-8F4A-9C00-15E3E4C63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473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C30E9-A1C0-F9FC-FF42-99A46FA49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130C19-51B7-140F-574B-9E771C7C3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EE584E-2E6A-DD0E-D779-BB9CB1CE0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14428-F428-CBC8-2282-8F506BF5B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610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1295B0-A6A9-E196-E6A1-BA74959B6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D49E36-41D6-4968-D128-E7F565075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AF46CF-4129-EDC9-B6FA-F03D3CF1D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045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CA2F-6CF4-D549-78CA-BFA712E7F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72829-E150-8153-BCDF-C13693682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2E626-1F31-2F87-1929-D659E8DBB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C16C99-CC4E-7097-A6E2-D630F1F08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4F76E8-14F2-07ED-2017-819A591C0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49BE94-EBF1-8C90-E689-93365A68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174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29BBC-6CB6-C00B-17F3-76D8B48D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14595A-12F7-4D9C-75C5-E94FC0B16F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073CCD-9939-8606-8A9A-32249B495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6CDA3A-329D-ED21-4184-F948F2EE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2194BD-E94F-CB31-CE50-325FCB8D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BA5448-9271-D69D-C4A5-8B1ED838D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657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58D01E-2B13-13E0-612D-A225BC9B3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2D7C4-EDEE-0F5E-4E2D-3B93AA7D3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A4015-3E4A-BDBB-D11C-D3B914D499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B91E3-1231-4869-8C8A-733924BF529D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98686-6BBD-C98B-A243-5C3CFE5F4C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626B7-8A4E-F9D9-1B39-29309994D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76B21B-3DA1-6F0D-331B-934F5AB05A98}"/>
              </a:ext>
            </a:extLst>
          </p:cNvPr>
          <p:cNvSpPr txBox="1"/>
          <p:nvPr userDrawn="1"/>
        </p:nvSpPr>
        <p:spPr>
          <a:xfrm>
            <a:off x="10000446" y="66782"/>
            <a:ext cx="179408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/>
              <a:t>Document ADS-07-11/Rev.1</a:t>
            </a:r>
          </a:p>
          <a:p>
            <a:pPr algn="r"/>
            <a:r>
              <a:rPr lang="en-GB" sz="1100" dirty="0"/>
              <a:t>7</a:t>
            </a:r>
            <a:r>
              <a:rPr lang="en-GB" sz="1100" baseline="30000" dirty="0"/>
              <a:t>th</a:t>
            </a:r>
            <a:r>
              <a:rPr lang="en-GB" sz="1100" dirty="0"/>
              <a:t> ADS IWG session</a:t>
            </a:r>
          </a:p>
          <a:p>
            <a:pPr algn="r"/>
            <a:r>
              <a:rPr lang="en-GB" sz="1100" dirty="0"/>
              <a:t>17-21 March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B93672-6615-0844-68E6-9FEBD3C6A97A}"/>
              </a:ext>
            </a:extLst>
          </p:cNvPr>
          <p:cNvSpPr txBox="1"/>
          <p:nvPr userDrawn="1"/>
        </p:nvSpPr>
        <p:spPr>
          <a:xfrm>
            <a:off x="359043" y="66782"/>
            <a:ext cx="3222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Submitted by the OPI on ADS safety case/assessment</a:t>
            </a:r>
          </a:p>
        </p:txBody>
      </p:sp>
    </p:spTree>
    <p:extLst>
      <p:ext uri="{BB962C8B-B14F-4D97-AF65-F5344CB8AC3E}">
        <p14:creationId xmlns:p14="http://schemas.microsoft.com/office/powerpoint/2010/main" val="109696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EE23C-C9C0-A4D8-04E0-7C6D40FA2B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Update on Document Structure after Consolidation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982848-A36C-0350-D2C5-F548A54BD5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8681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3EDAA-9868-23EC-59B9-23E0F04C3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F1AC8-6215-D320-4579-CF810C696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Consolidated draft released for 6</a:t>
            </a:r>
            <a:r>
              <a:rPr lang="en-CA" baseline="30000" dirty="0"/>
              <a:t>th</a:t>
            </a:r>
            <a:r>
              <a:rPr lang="en-CA" dirty="0"/>
              <a:t> ADS session</a:t>
            </a:r>
          </a:p>
          <a:p>
            <a:pPr lvl="1"/>
            <a:r>
              <a:rPr lang="en-CA" dirty="0"/>
              <a:t>Based on text developed by OPIs up to 5</a:t>
            </a:r>
            <a:r>
              <a:rPr lang="en-CA" baseline="30000" dirty="0"/>
              <a:t>th</a:t>
            </a:r>
            <a:r>
              <a:rPr lang="en-CA" dirty="0"/>
              <a:t> ADS session (Seoul)</a:t>
            </a:r>
          </a:p>
          <a:p>
            <a:pPr lvl="1"/>
            <a:r>
              <a:rPr lang="en-CA" dirty="0"/>
              <a:t>General structure guided by ADS-05-24</a:t>
            </a:r>
          </a:p>
          <a:p>
            <a:pPr lvl="1"/>
            <a:endParaRPr lang="en-CA" dirty="0"/>
          </a:p>
          <a:p>
            <a:r>
              <a:rPr lang="en-CA" dirty="0"/>
              <a:t>Consolidated draft update for 7</a:t>
            </a:r>
            <a:r>
              <a:rPr lang="en-CA" baseline="30000" dirty="0"/>
              <a:t>th</a:t>
            </a:r>
            <a:r>
              <a:rPr lang="en-CA" dirty="0"/>
              <a:t> session (ADS-07-02r1)</a:t>
            </a:r>
          </a:p>
          <a:p>
            <a:pPr lvl="1"/>
            <a:r>
              <a:rPr lang="en-CA" dirty="0"/>
              <a:t>OPI work on text continued between 5</a:t>
            </a:r>
            <a:r>
              <a:rPr lang="en-CA" baseline="30000" dirty="0"/>
              <a:t>th</a:t>
            </a:r>
            <a:r>
              <a:rPr lang="en-CA" dirty="0"/>
              <a:t> and 7</a:t>
            </a:r>
            <a:r>
              <a:rPr lang="en-CA" baseline="30000" dirty="0"/>
              <a:t>th</a:t>
            </a:r>
            <a:r>
              <a:rPr lang="en-CA" dirty="0"/>
              <a:t> session </a:t>
            </a:r>
          </a:p>
          <a:p>
            <a:pPr lvl="1"/>
            <a:r>
              <a:rPr lang="en-CA" dirty="0"/>
              <a:t>Some misalignment between consolidated draft (ADS-06-04r1) and target structure</a:t>
            </a:r>
          </a:p>
          <a:p>
            <a:r>
              <a:rPr lang="en-CA" dirty="0"/>
              <a:t>Linkage between sections to be clarified &amp; gaps addressed</a:t>
            </a:r>
          </a:p>
        </p:txBody>
      </p:sp>
    </p:spTree>
    <p:extLst>
      <p:ext uri="{BB962C8B-B14F-4D97-AF65-F5344CB8AC3E}">
        <p14:creationId xmlns:p14="http://schemas.microsoft.com/office/powerpoint/2010/main" val="62100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683D1-D4A8-5B8A-1441-589A46546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 to structure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845FD11-45DB-DB96-D6D4-1FE6841A3A6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48266" y="2141537"/>
            <a:ext cx="3928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Purpose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Scope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Definitions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b="1" dirty="0">
                <a:solidFill>
                  <a:srgbClr val="00B050"/>
                </a:solidFill>
              </a:rPr>
              <a:t>General Requirements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ADS Requirements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Performance of the DDT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User Interactions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b="1" dirty="0">
                <a:solidFill>
                  <a:srgbClr val="00B050"/>
                </a:solidFill>
              </a:rPr>
              <a:t>Other Requirements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Manufacturer Requirements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Safety Management System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Testing </a:t>
            </a:r>
            <a:r>
              <a:rPr lang="en-CA" dirty="0">
                <a:solidFill>
                  <a:srgbClr val="0070C0"/>
                </a:solidFill>
              </a:rPr>
              <a:t>Environment </a:t>
            </a:r>
            <a:r>
              <a:rPr lang="en-CA" strike="sngStrike" dirty="0">
                <a:solidFill>
                  <a:srgbClr val="0070C0"/>
                </a:solidFill>
              </a:rPr>
              <a:t>of the ADS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Safety Case for the ADS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Post-Deployment Safety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Compliance Assessment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dirty="0"/>
              <a:t>Audit of the Safety Management System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b="1" dirty="0">
                <a:solidFill>
                  <a:srgbClr val="0070C0"/>
                </a:solidFill>
              </a:rPr>
              <a:t>Assessment of the Testing Environment </a:t>
            </a:r>
            <a:r>
              <a:rPr lang="en-CA" b="1" strike="sngStrike" dirty="0">
                <a:solidFill>
                  <a:srgbClr val="00B050"/>
                </a:solidFill>
              </a:rPr>
              <a:t>ADS Testing Credibility Assessment</a:t>
            </a:r>
            <a:r>
              <a:rPr lang="en-CA" b="1" dirty="0">
                <a:solidFill>
                  <a:srgbClr val="00B050"/>
                </a:solidFill>
              </a:rPr>
              <a:t> </a:t>
            </a:r>
            <a:endParaRPr lang="en-CA" b="1" strike="sngStrike" dirty="0">
              <a:solidFill>
                <a:srgbClr val="00B05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CA" dirty="0"/>
              <a:t>Assessment of the Safety Case for the ADS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dirty="0"/>
              <a:t>Post-Deployment Safety Assessment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Annexes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5DC33DE-6767-E87C-D12E-C258D66BC98C}"/>
              </a:ext>
            </a:extLst>
          </p:cNvPr>
          <p:cNvSpPr txBox="1">
            <a:spLocks/>
          </p:cNvSpPr>
          <p:nvPr/>
        </p:nvSpPr>
        <p:spPr>
          <a:xfrm>
            <a:off x="6468533" y="2141537"/>
            <a:ext cx="3928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sz="1000" dirty="0"/>
              <a:t>Purpose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sz="1000" dirty="0"/>
              <a:t>Scope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sz="1000" dirty="0"/>
              <a:t>Definitions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sz="1000" dirty="0"/>
              <a:t>Manufacturer Documentation Requirements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strike="sngStrike" dirty="0">
                <a:solidFill>
                  <a:srgbClr val="FF0000"/>
                </a:solidFill>
              </a:rPr>
              <a:t>General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dirty="0"/>
              <a:t>Organizational Safety Management System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dirty="0"/>
              <a:t>Safety Case Applicable to an ADS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strike="sngStrike" dirty="0"/>
              <a:t>Monitoring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strike="sngStrike" dirty="0"/>
              <a:t>Reporting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dirty="0"/>
              <a:t>Credibility &amp; suitability of tools (Test Environment)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strike="sngStrike" dirty="0">
                <a:solidFill>
                  <a:srgbClr val="FF0000"/>
                </a:solidFill>
              </a:rPr>
              <a:t>Other Documentation</a:t>
            </a:r>
          </a:p>
          <a:p>
            <a:pPr>
              <a:spcBef>
                <a:spcPts val="0"/>
              </a:spcBef>
            </a:pPr>
            <a:r>
              <a:rPr lang="en-CA" sz="1000" dirty="0"/>
              <a:t>ADS Requirements</a:t>
            </a:r>
          </a:p>
          <a:p>
            <a:pPr lvl="1"/>
            <a:r>
              <a:rPr lang="en-CA" sz="900" strike="sngStrike" dirty="0">
                <a:solidFill>
                  <a:srgbClr val="FF0000"/>
                </a:solidFill>
              </a:rPr>
              <a:t>General Requirements</a:t>
            </a:r>
          </a:p>
          <a:p>
            <a:pPr lvl="1"/>
            <a:r>
              <a:rPr lang="en-CA" sz="900" dirty="0"/>
              <a:t>ADS performance of the DDT</a:t>
            </a:r>
          </a:p>
          <a:p>
            <a:pPr lvl="1"/>
            <a:r>
              <a:rPr lang="en-CA" sz="900" dirty="0"/>
              <a:t>ADS interaction with users</a:t>
            </a:r>
          </a:p>
          <a:p>
            <a:pPr lvl="1"/>
            <a:r>
              <a:rPr lang="en-CA" sz="900" strike="sngStrike" dirty="0"/>
              <a:t>Cybersecurity </a:t>
            </a:r>
          </a:p>
          <a:p>
            <a:pPr lvl="1"/>
            <a:r>
              <a:rPr lang="en-CA" sz="900" strike="sngStrike" dirty="0"/>
              <a:t>Data storage system</a:t>
            </a:r>
          </a:p>
          <a:p>
            <a:pPr lvl="1"/>
            <a:r>
              <a:rPr lang="en-CA" sz="900" strike="sngStrike" dirty="0"/>
              <a:t>Software updates</a:t>
            </a:r>
          </a:p>
          <a:p>
            <a:pPr>
              <a:spcBef>
                <a:spcPts val="0"/>
              </a:spcBef>
            </a:pPr>
            <a:r>
              <a:rPr lang="en-CA" sz="1000" dirty="0"/>
              <a:t>Compliance Assessment</a:t>
            </a:r>
          </a:p>
          <a:p>
            <a:pPr lvl="1"/>
            <a:r>
              <a:rPr lang="en-CA" sz="900" dirty="0"/>
              <a:t>Audit of SMS</a:t>
            </a:r>
          </a:p>
          <a:p>
            <a:pPr lvl="1"/>
            <a:r>
              <a:rPr lang="en-CA" sz="900" dirty="0"/>
              <a:t>Assessment of Safety Case</a:t>
            </a:r>
          </a:p>
          <a:p>
            <a:pPr lvl="1"/>
            <a:r>
              <a:rPr lang="en-CA" sz="900" dirty="0"/>
              <a:t>Reporting system</a:t>
            </a:r>
            <a:endParaRPr lang="en-CA" sz="800" dirty="0"/>
          </a:p>
          <a:p>
            <a:pPr>
              <a:spcBef>
                <a:spcPts val="0"/>
              </a:spcBef>
            </a:pPr>
            <a:r>
              <a:rPr lang="en-CA" sz="1000" dirty="0"/>
              <a:t>Annexes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42C8FD-6C6A-E252-F77C-9DF56176F377}"/>
              </a:ext>
            </a:extLst>
          </p:cNvPr>
          <p:cNvSpPr txBox="1"/>
          <p:nvPr/>
        </p:nvSpPr>
        <p:spPr>
          <a:xfrm>
            <a:off x="948266" y="1546515"/>
            <a:ext cx="3420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ADS-06-04 (additions in </a:t>
            </a:r>
            <a:r>
              <a:rPr lang="en-CA" dirty="0">
                <a:solidFill>
                  <a:srgbClr val="00B050"/>
                </a:solidFill>
              </a:rPr>
              <a:t>green</a:t>
            </a:r>
            <a:r>
              <a:rPr lang="en-CA" dirty="0"/>
              <a:t>)</a:t>
            </a:r>
          </a:p>
          <a:p>
            <a:r>
              <a:rPr lang="en-CA" dirty="0"/>
              <a:t>ADS-07-02 (modifications in </a:t>
            </a:r>
            <a:r>
              <a:rPr lang="en-CA" dirty="0">
                <a:solidFill>
                  <a:srgbClr val="0070C0"/>
                </a:solidFill>
              </a:rPr>
              <a:t>blue</a:t>
            </a:r>
            <a:r>
              <a:rPr lang="en-CA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9CAD2B-ECF3-9159-23C0-8EDE3D73F62A}"/>
              </a:ext>
            </a:extLst>
          </p:cNvPr>
          <p:cNvSpPr txBox="1"/>
          <p:nvPr/>
        </p:nvSpPr>
        <p:spPr>
          <a:xfrm>
            <a:off x="6468533" y="1546515"/>
            <a:ext cx="342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ADS 05-24 (removals in </a:t>
            </a:r>
            <a:r>
              <a:rPr lang="en-CA" dirty="0">
                <a:solidFill>
                  <a:srgbClr val="FF0000"/>
                </a:solidFill>
              </a:rPr>
              <a:t>red</a:t>
            </a:r>
            <a:r>
              <a:rPr lang="en-CA" dirty="0"/>
              <a:t>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936B355-540F-07BC-F742-4524DAFCC796}"/>
              </a:ext>
            </a:extLst>
          </p:cNvPr>
          <p:cNvCxnSpPr/>
          <p:nvPr/>
        </p:nvCxnSpPr>
        <p:spPr>
          <a:xfrm flipH="1">
            <a:off x="3810000" y="2872078"/>
            <a:ext cx="2886075" cy="1137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D357B57-26FB-B48E-6EA8-57F6FE22CFAD}"/>
              </a:ext>
            </a:extLst>
          </p:cNvPr>
          <p:cNvCxnSpPr>
            <a:cxnSpLocks/>
          </p:cNvCxnSpPr>
          <p:nvPr/>
        </p:nvCxnSpPr>
        <p:spPr>
          <a:xfrm flipH="1" flipV="1">
            <a:off x="3181350" y="3241530"/>
            <a:ext cx="3287183" cy="901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eft Brace 11">
            <a:extLst>
              <a:ext uri="{FF2B5EF4-FFF2-40B4-BE49-F238E27FC236}">
                <a16:creationId xmlns:a16="http://schemas.microsoft.com/office/drawing/2014/main" id="{91C911A1-DFC1-0E7E-4A44-D2E5D9CE1EE4}"/>
              </a:ext>
            </a:extLst>
          </p:cNvPr>
          <p:cNvSpPr/>
          <p:nvPr/>
        </p:nvSpPr>
        <p:spPr>
          <a:xfrm>
            <a:off x="6696076" y="4829175"/>
            <a:ext cx="190500" cy="482310"/>
          </a:xfrm>
          <a:prstGeom prst="leftBrac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B4F975-BED4-6363-8A9E-A672862AEEE4}"/>
              </a:ext>
            </a:extLst>
          </p:cNvPr>
          <p:cNvCxnSpPr>
            <a:stCxn id="12" idx="1"/>
          </p:cNvCxnSpPr>
          <p:nvPr/>
        </p:nvCxnSpPr>
        <p:spPr>
          <a:xfrm flipH="1" flipV="1">
            <a:off x="3457575" y="3857625"/>
            <a:ext cx="3238501" cy="121270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 Brace 14">
            <a:extLst>
              <a:ext uri="{FF2B5EF4-FFF2-40B4-BE49-F238E27FC236}">
                <a16:creationId xmlns:a16="http://schemas.microsoft.com/office/drawing/2014/main" id="{D7949080-CE87-68F1-5480-CBB0CB329A80}"/>
              </a:ext>
            </a:extLst>
          </p:cNvPr>
          <p:cNvSpPr/>
          <p:nvPr/>
        </p:nvSpPr>
        <p:spPr>
          <a:xfrm>
            <a:off x="838200" y="4210050"/>
            <a:ext cx="190500" cy="7048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822DA73F-704A-76E9-ED90-593AF68E1456}"/>
              </a:ext>
            </a:extLst>
          </p:cNvPr>
          <p:cNvSpPr/>
          <p:nvPr/>
        </p:nvSpPr>
        <p:spPr>
          <a:xfrm>
            <a:off x="853016" y="5140589"/>
            <a:ext cx="190500" cy="8696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63DFB6B5-BD84-61B8-A900-EB020D3E2BFC}"/>
              </a:ext>
            </a:extLst>
          </p:cNvPr>
          <p:cNvCxnSpPr>
            <a:stCxn id="15" idx="1"/>
            <a:endCxn id="16" idx="1"/>
          </p:cNvCxnSpPr>
          <p:nvPr/>
        </p:nvCxnSpPr>
        <p:spPr>
          <a:xfrm rot="10800000" flipH="1" flipV="1">
            <a:off x="838200" y="4562474"/>
            <a:ext cx="14816" cy="1012957"/>
          </a:xfrm>
          <a:prstGeom prst="bentConnector3">
            <a:avLst>
              <a:gd name="adj1" fmla="val -15429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4272DFA-5291-9F8B-C5DA-F4F46CC7F43A}"/>
              </a:ext>
            </a:extLst>
          </p:cNvPr>
          <p:cNvCxnSpPr>
            <a:cxnSpLocks/>
          </p:cNvCxnSpPr>
          <p:nvPr/>
        </p:nvCxnSpPr>
        <p:spPr>
          <a:xfrm flipH="1">
            <a:off x="3600450" y="3616470"/>
            <a:ext cx="3324226" cy="121270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4669C66-1C94-0371-03F7-0E62BD45E44F}"/>
              </a:ext>
            </a:extLst>
          </p:cNvPr>
          <p:cNvCxnSpPr>
            <a:cxnSpLocks/>
          </p:cNvCxnSpPr>
          <p:nvPr/>
        </p:nvCxnSpPr>
        <p:spPr>
          <a:xfrm flipH="1">
            <a:off x="4486275" y="5924550"/>
            <a:ext cx="2552700" cy="1905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Left Brace 36">
            <a:extLst>
              <a:ext uri="{FF2B5EF4-FFF2-40B4-BE49-F238E27FC236}">
                <a16:creationId xmlns:a16="http://schemas.microsoft.com/office/drawing/2014/main" id="{0E76F65D-BBCA-2A68-EA89-3E949538232F}"/>
              </a:ext>
            </a:extLst>
          </p:cNvPr>
          <p:cNvSpPr/>
          <p:nvPr/>
        </p:nvSpPr>
        <p:spPr>
          <a:xfrm>
            <a:off x="6962775" y="3429000"/>
            <a:ext cx="66676" cy="3429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3413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683D1-D4A8-5B8A-1441-589A46546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Structure and allocation to OPI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D7949080-CE87-68F1-5480-CBB0CB329A80}"/>
              </a:ext>
            </a:extLst>
          </p:cNvPr>
          <p:cNvSpPr/>
          <p:nvPr/>
        </p:nvSpPr>
        <p:spPr>
          <a:xfrm>
            <a:off x="441385" y="4124314"/>
            <a:ext cx="190500" cy="7048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822DA73F-704A-76E9-ED90-593AF68E1456}"/>
              </a:ext>
            </a:extLst>
          </p:cNvPr>
          <p:cNvSpPr/>
          <p:nvPr/>
        </p:nvSpPr>
        <p:spPr>
          <a:xfrm>
            <a:off x="456201" y="5054853"/>
            <a:ext cx="190500" cy="8696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63DFB6B5-BD84-61B8-A900-EB020D3E2BFC}"/>
              </a:ext>
            </a:extLst>
          </p:cNvPr>
          <p:cNvCxnSpPr>
            <a:stCxn id="15" idx="1"/>
            <a:endCxn id="16" idx="1"/>
          </p:cNvCxnSpPr>
          <p:nvPr/>
        </p:nvCxnSpPr>
        <p:spPr>
          <a:xfrm rot="10800000" flipH="1" flipV="1">
            <a:off x="441385" y="4476738"/>
            <a:ext cx="14816" cy="1012957"/>
          </a:xfrm>
          <a:prstGeom prst="bentConnector3">
            <a:avLst>
              <a:gd name="adj1" fmla="val -15429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994585" y="2522461"/>
            <a:ext cx="366712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DDT</a:t>
            </a:r>
          </a:p>
        </p:txBody>
      </p:sp>
      <p:cxnSp>
        <p:nvCxnSpPr>
          <p:cNvPr id="11" name="Straight Arrow Connector 10"/>
          <p:cNvCxnSpPr>
            <a:stCxn id="3" idx="1"/>
          </p:cNvCxnSpPr>
          <p:nvPr/>
        </p:nvCxnSpPr>
        <p:spPr>
          <a:xfrm flipH="1">
            <a:off x="2902645" y="2660961"/>
            <a:ext cx="4091940" cy="568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94585" y="2879719"/>
            <a:ext cx="366712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User interaction</a:t>
            </a:r>
          </a:p>
        </p:txBody>
      </p:sp>
      <p:cxnSp>
        <p:nvCxnSpPr>
          <p:cNvPr id="21" name="Straight Arrow Connector 20"/>
          <p:cNvCxnSpPr>
            <a:cxnSpLocks/>
            <a:stCxn id="20" idx="1"/>
          </p:cNvCxnSpPr>
          <p:nvPr/>
        </p:nvCxnSpPr>
        <p:spPr>
          <a:xfrm flipH="1">
            <a:off x="2596551" y="3018219"/>
            <a:ext cx="4398034" cy="410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994585" y="3262126"/>
            <a:ext cx="366712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Safety Assessment</a:t>
            </a:r>
          </a:p>
        </p:txBody>
      </p:sp>
      <p:cxnSp>
        <p:nvCxnSpPr>
          <p:cNvPr id="25" name="Straight Arrow Connector 24"/>
          <p:cNvCxnSpPr>
            <a:cxnSpLocks/>
          </p:cNvCxnSpPr>
          <p:nvPr/>
        </p:nvCxnSpPr>
        <p:spPr>
          <a:xfrm flipH="1">
            <a:off x="2715065" y="3386182"/>
            <a:ext cx="4279520" cy="276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994584" y="3662657"/>
            <a:ext cx="366712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SMS and ISMR (only for monitoring)</a:t>
            </a:r>
          </a:p>
        </p:txBody>
      </p:sp>
      <p:cxnSp>
        <p:nvCxnSpPr>
          <p:cNvPr id="27" name="Straight Arrow Connector 26"/>
          <p:cNvCxnSpPr>
            <a:cxnSpLocks/>
            <a:stCxn id="29" idx="1"/>
          </p:cNvCxnSpPr>
          <p:nvPr/>
        </p:nvCxnSpPr>
        <p:spPr>
          <a:xfrm flipH="1">
            <a:off x="3207434" y="3801157"/>
            <a:ext cx="3787150" cy="217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36" idx="1"/>
          </p:cNvCxnSpPr>
          <p:nvPr/>
        </p:nvCxnSpPr>
        <p:spPr>
          <a:xfrm flipH="1">
            <a:off x="3432517" y="4157430"/>
            <a:ext cx="3562067" cy="60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994584" y="4018930"/>
            <a:ext cx="366712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 Simulation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442C8FD-6C6A-E252-F77C-9DF56176F377}"/>
              </a:ext>
            </a:extLst>
          </p:cNvPr>
          <p:cNvSpPr txBox="1"/>
          <p:nvPr/>
        </p:nvSpPr>
        <p:spPr>
          <a:xfrm>
            <a:off x="6809376" y="1606936"/>
            <a:ext cx="342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Workstream</a:t>
            </a:r>
            <a:endParaRPr lang="en-CA" dirty="0"/>
          </a:p>
        </p:txBody>
      </p:sp>
      <p:sp>
        <p:nvSpPr>
          <p:cNvPr id="42" name="TextBox 41"/>
          <p:cNvSpPr txBox="1"/>
          <p:nvPr/>
        </p:nvSpPr>
        <p:spPr>
          <a:xfrm>
            <a:off x="6994584" y="4365545"/>
            <a:ext cx="366712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 Safety Assessment</a:t>
            </a:r>
          </a:p>
        </p:txBody>
      </p:sp>
      <p:cxnSp>
        <p:nvCxnSpPr>
          <p:cNvPr id="43" name="Straight Arrow Connector 42"/>
          <p:cNvCxnSpPr>
            <a:cxnSpLocks/>
            <a:stCxn id="42" idx="1"/>
          </p:cNvCxnSpPr>
          <p:nvPr/>
        </p:nvCxnSpPr>
        <p:spPr>
          <a:xfrm flipH="1" flipV="1">
            <a:off x="2902645" y="4483602"/>
            <a:ext cx="4091939" cy="20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994584" y="4700409"/>
            <a:ext cx="366712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 ISMR (Reporting)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994583" y="5035273"/>
            <a:ext cx="366712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SMS and ISMR (only for monitoring)</a:t>
            </a:r>
          </a:p>
        </p:txBody>
      </p:sp>
      <p:cxnSp>
        <p:nvCxnSpPr>
          <p:cNvPr id="51" name="Straight Arrow Connector 50"/>
          <p:cNvCxnSpPr>
            <a:cxnSpLocks/>
            <a:stCxn id="46" idx="1"/>
          </p:cNvCxnSpPr>
          <p:nvPr/>
        </p:nvCxnSpPr>
        <p:spPr>
          <a:xfrm flipH="1" flipV="1">
            <a:off x="2902645" y="4710681"/>
            <a:ext cx="4091939" cy="128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cxnSpLocks/>
          </p:cNvCxnSpPr>
          <p:nvPr/>
        </p:nvCxnSpPr>
        <p:spPr>
          <a:xfrm flipH="1" flipV="1">
            <a:off x="3996387" y="5077925"/>
            <a:ext cx="2963907" cy="9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994583" y="5370137"/>
            <a:ext cx="4579622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Simulation and testing (only test environment part)</a:t>
            </a:r>
          </a:p>
        </p:txBody>
      </p:sp>
      <p:cxnSp>
        <p:nvCxnSpPr>
          <p:cNvPr id="57" name="Straight Arrow Connector 56"/>
          <p:cNvCxnSpPr>
            <a:cxnSpLocks/>
            <a:stCxn id="56" idx="1"/>
          </p:cNvCxnSpPr>
          <p:nvPr/>
        </p:nvCxnSpPr>
        <p:spPr>
          <a:xfrm flipH="1" flipV="1">
            <a:off x="3971984" y="5292307"/>
            <a:ext cx="3022599" cy="216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994582" y="5762866"/>
            <a:ext cx="5349817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Safety assessment and Testing (test </a:t>
            </a:r>
            <a:r>
              <a:rPr lang="en-GB" sz="1200" dirty="0" err="1"/>
              <a:t>evidence&amp;confirmatory</a:t>
            </a:r>
            <a:r>
              <a:rPr lang="en-GB" sz="1200" dirty="0"/>
              <a:t> test)</a:t>
            </a:r>
          </a:p>
        </p:txBody>
      </p:sp>
      <p:cxnSp>
        <p:nvCxnSpPr>
          <p:cNvPr id="62" name="Straight Arrow Connector 61"/>
          <p:cNvCxnSpPr>
            <a:cxnSpLocks/>
          </p:cNvCxnSpPr>
          <p:nvPr/>
        </p:nvCxnSpPr>
        <p:spPr>
          <a:xfrm flipH="1" flipV="1">
            <a:off x="3971984" y="5636238"/>
            <a:ext cx="3022599" cy="259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994583" y="6117411"/>
            <a:ext cx="366712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Contribution from  ISMR (Reporting)</a:t>
            </a:r>
          </a:p>
        </p:txBody>
      </p:sp>
      <p:cxnSp>
        <p:nvCxnSpPr>
          <p:cNvPr id="65" name="Straight Arrow Connector 64"/>
          <p:cNvCxnSpPr>
            <a:cxnSpLocks/>
            <a:stCxn id="64" idx="1"/>
          </p:cNvCxnSpPr>
          <p:nvPr/>
        </p:nvCxnSpPr>
        <p:spPr>
          <a:xfrm flipH="1" flipV="1">
            <a:off x="3733437" y="5934526"/>
            <a:ext cx="3261146" cy="321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D442C8FD-6C6A-E252-F77C-9DF56176F377}"/>
              </a:ext>
            </a:extLst>
          </p:cNvPr>
          <p:cNvSpPr txBox="1"/>
          <p:nvPr/>
        </p:nvSpPr>
        <p:spPr>
          <a:xfrm>
            <a:off x="6994582" y="2071571"/>
            <a:ext cx="342053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CA" dirty="0"/>
              <a:t>All work streams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flipH="1">
            <a:off x="1923691" y="2209476"/>
            <a:ext cx="5033728" cy="455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9" idx="1"/>
          </p:cNvCxnSpPr>
          <p:nvPr/>
        </p:nvCxnSpPr>
        <p:spPr>
          <a:xfrm flipH="1">
            <a:off x="2596551" y="2210071"/>
            <a:ext cx="4398031" cy="639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98D42A-EDA1-7950-14E8-687C96DD4FF0}"/>
              </a:ext>
            </a:extLst>
          </p:cNvPr>
          <p:cNvSpPr txBox="1">
            <a:spLocks/>
          </p:cNvSpPr>
          <p:nvPr/>
        </p:nvSpPr>
        <p:spPr>
          <a:xfrm>
            <a:off x="228147" y="1984859"/>
            <a:ext cx="3928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Purpose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Scope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Definitions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b="1" dirty="0">
                <a:solidFill>
                  <a:srgbClr val="00B050"/>
                </a:solidFill>
              </a:rPr>
              <a:t>General Requirements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ADS Requirements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Performance of the DDT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User Interactions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b="1" dirty="0">
                <a:solidFill>
                  <a:srgbClr val="00B050"/>
                </a:solidFill>
              </a:rPr>
              <a:t>Other Requirements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Manufacturer Requirements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Safety Management System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Testing </a:t>
            </a:r>
            <a:r>
              <a:rPr lang="en-CA" dirty="0">
                <a:solidFill>
                  <a:srgbClr val="0070C0"/>
                </a:solidFill>
              </a:rPr>
              <a:t>Environment </a:t>
            </a:r>
            <a:r>
              <a:rPr lang="en-CA" strike="sngStrike" dirty="0">
                <a:solidFill>
                  <a:srgbClr val="0070C0"/>
                </a:solidFill>
              </a:rPr>
              <a:t>of the ADS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Safety Case for the ADS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Post-Deployment Safety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Compliance Assessment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dirty="0"/>
              <a:t>Audit of the Safety Management System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b="1" dirty="0">
                <a:solidFill>
                  <a:srgbClr val="0070C0"/>
                </a:solidFill>
              </a:rPr>
              <a:t>Assessment of the Testing Environment </a:t>
            </a:r>
            <a:r>
              <a:rPr lang="en-CA" b="1" strike="sngStrike" dirty="0">
                <a:solidFill>
                  <a:srgbClr val="00B050"/>
                </a:solidFill>
              </a:rPr>
              <a:t>ADS Testing Credibility Assessment</a:t>
            </a:r>
            <a:r>
              <a:rPr lang="en-CA" b="1" dirty="0">
                <a:solidFill>
                  <a:srgbClr val="00B050"/>
                </a:solidFill>
              </a:rPr>
              <a:t> </a:t>
            </a:r>
            <a:endParaRPr lang="en-CA" b="1" strike="sngStrike" dirty="0">
              <a:solidFill>
                <a:srgbClr val="00B05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CA" dirty="0"/>
              <a:t>Assessment of the Safety Case for the ADS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dirty="0"/>
              <a:t>Post-Deployment Safety Assessment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CA" dirty="0"/>
              <a:t>Annexes</a:t>
            </a:r>
          </a:p>
        </p:txBody>
      </p:sp>
    </p:spTree>
    <p:extLst>
      <p:ext uri="{BB962C8B-B14F-4D97-AF65-F5344CB8AC3E}">
        <p14:creationId xmlns:p14="http://schemas.microsoft.com/office/powerpoint/2010/main" val="682647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>
            <a:extLst>
              <a:ext uri="{FF2B5EF4-FFF2-40B4-BE49-F238E27FC236}">
                <a16:creationId xmlns:a16="http://schemas.microsoft.com/office/drawing/2014/main" id="{F47C9DA4-B779-3A0F-B770-2DE17C1B1D96}"/>
              </a:ext>
            </a:extLst>
          </p:cNvPr>
          <p:cNvSpPr txBox="1"/>
          <p:nvPr/>
        </p:nvSpPr>
        <p:spPr>
          <a:xfrm>
            <a:off x="7718425" y="1482536"/>
            <a:ext cx="3453338" cy="5010339"/>
          </a:xfrm>
          <a:prstGeom prst="rect">
            <a:avLst/>
          </a:prstGeom>
          <a:noFill/>
          <a:ln>
            <a:solidFill>
              <a:srgbClr val="FFC000"/>
            </a:solidFill>
            <a:prstDash val="dash"/>
          </a:ln>
        </p:spPr>
        <p:txBody>
          <a:bodyPr wrap="square" rtlCol="0">
            <a:noAutofit/>
          </a:bodyPr>
          <a:lstStyle/>
          <a:p>
            <a:r>
              <a:rPr lang="en-CA" b="1" dirty="0">
                <a:solidFill>
                  <a:srgbClr val="FFC000"/>
                </a:solidFill>
              </a:rPr>
              <a:t>Authority Assessment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94E4480-C874-5A87-3CCD-A112FC6C6930}"/>
              </a:ext>
            </a:extLst>
          </p:cNvPr>
          <p:cNvSpPr txBox="1"/>
          <p:nvPr/>
        </p:nvSpPr>
        <p:spPr>
          <a:xfrm>
            <a:off x="1386417" y="1482536"/>
            <a:ext cx="6307666" cy="5010339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txBody>
          <a:bodyPr wrap="square" rtlCol="0">
            <a:noAutofit/>
          </a:bodyPr>
          <a:lstStyle/>
          <a:p>
            <a:r>
              <a:rPr lang="en-CA" b="1" dirty="0">
                <a:solidFill>
                  <a:srgbClr val="0070C0"/>
                </a:solidFill>
              </a:rPr>
              <a:t>Manufacturer Documentation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CC65D6-50A5-1145-F499-61793828D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Linkage between sections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8ED447-0C2A-8EA3-A580-EAFF5A7AB0A8}"/>
              </a:ext>
            </a:extLst>
          </p:cNvPr>
          <p:cNvSpPr txBox="1"/>
          <p:nvPr/>
        </p:nvSpPr>
        <p:spPr>
          <a:xfrm>
            <a:off x="1581150" y="1998133"/>
            <a:ext cx="280034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Safety Management System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2FB3AD0-7503-7520-6ED6-69C1AAD648AE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>
          <a:xfrm flipV="1">
            <a:off x="4381499" y="2178423"/>
            <a:ext cx="3801533" cy="43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EC4E37C-182D-E6C8-77B6-EA3F61481522}"/>
              </a:ext>
            </a:extLst>
          </p:cNvPr>
          <p:cNvSpPr txBox="1"/>
          <p:nvPr/>
        </p:nvSpPr>
        <p:spPr>
          <a:xfrm>
            <a:off x="8183032" y="1855257"/>
            <a:ext cx="27093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Audit of the Safety Management System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1C9D70-367B-1E79-6CF4-699381A8E7E2}"/>
              </a:ext>
            </a:extLst>
          </p:cNvPr>
          <p:cNvSpPr txBox="1"/>
          <p:nvPr/>
        </p:nvSpPr>
        <p:spPr>
          <a:xfrm>
            <a:off x="4294716" y="4059726"/>
            <a:ext cx="320886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Safety Case applicable to an ADS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1F05BE-8749-4B20-7BD0-D12052A13024}"/>
              </a:ext>
            </a:extLst>
          </p:cNvPr>
          <p:cNvSpPr txBox="1"/>
          <p:nvPr/>
        </p:nvSpPr>
        <p:spPr>
          <a:xfrm>
            <a:off x="8221133" y="3926376"/>
            <a:ext cx="27093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Assessment of Safety Case for the ADS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AC002C-7C44-7B07-3DB7-16210B3FB2B0}"/>
              </a:ext>
            </a:extLst>
          </p:cNvPr>
          <p:cNvSpPr txBox="1"/>
          <p:nvPr/>
        </p:nvSpPr>
        <p:spPr>
          <a:xfrm>
            <a:off x="1843623" y="3726112"/>
            <a:ext cx="169333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ADS Performance of the DDT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15E7F1-B547-4626-C319-63DF7FA26C65}"/>
              </a:ext>
            </a:extLst>
          </p:cNvPr>
          <p:cNvSpPr txBox="1"/>
          <p:nvPr/>
        </p:nvSpPr>
        <p:spPr>
          <a:xfrm>
            <a:off x="1843621" y="4251559"/>
            <a:ext cx="169333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ADS interaction with users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ABB1C8-BA8D-F0EF-5869-A1D4E9CCAB7A}"/>
              </a:ext>
            </a:extLst>
          </p:cNvPr>
          <p:cNvSpPr txBox="1"/>
          <p:nvPr/>
        </p:nvSpPr>
        <p:spPr>
          <a:xfrm>
            <a:off x="1843621" y="4765381"/>
            <a:ext cx="169333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Other Requirements</a:t>
            </a:r>
          </a:p>
          <a:p>
            <a:r>
              <a:rPr lang="en-CA" sz="1200" dirty="0"/>
              <a:t>(CS, Updates, DSSAD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1B3AA9-7CB0-CC54-D142-A5FDEEBA311A}"/>
              </a:ext>
            </a:extLst>
          </p:cNvPr>
          <p:cNvSpPr txBox="1"/>
          <p:nvPr/>
        </p:nvSpPr>
        <p:spPr>
          <a:xfrm>
            <a:off x="1903950" y="2593652"/>
            <a:ext cx="2477549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Testing Environment </a:t>
            </a:r>
            <a:r>
              <a:rPr lang="en-CA" sz="1200" dirty="0"/>
              <a:t>(Credibility &amp; Tools)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4E76328-F087-3C19-EE5C-86078BEE5DAF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7503583" y="4244392"/>
            <a:ext cx="717550" cy="51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74AEAAE-0ACA-B7A2-3D66-D79F9BAC4C7D}"/>
              </a:ext>
            </a:extLst>
          </p:cNvPr>
          <p:cNvCxnSpPr>
            <a:cxnSpLocks/>
            <a:stCxn id="12" idx="3"/>
            <a:endCxn id="10" idx="1"/>
          </p:cNvCxnSpPr>
          <p:nvPr/>
        </p:nvCxnSpPr>
        <p:spPr>
          <a:xfrm>
            <a:off x="3536956" y="3956945"/>
            <a:ext cx="757760" cy="2874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C102536-56C9-2F69-789A-00E227B6041A}"/>
              </a:ext>
            </a:extLst>
          </p:cNvPr>
          <p:cNvCxnSpPr>
            <a:cxnSpLocks/>
            <a:stCxn id="13" idx="3"/>
            <a:endCxn id="10" idx="1"/>
          </p:cNvCxnSpPr>
          <p:nvPr/>
        </p:nvCxnSpPr>
        <p:spPr>
          <a:xfrm flipV="1">
            <a:off x="3536954" y="4244392"/>
            <a:ext cx="757762" cy="23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0683DFB-8342-D4C0-DFC4-BA517B02B147}"/>
              </a:ext>
            </a:extLst>
          </p:cNvPr>
          <p:cNvCxnSpPr>
            <a:cxnSpLocks/>
            <a:stCxn id="14" idx="3"/>
            <a:endCxn id="10" idx="1"/>
          </p:cNvCxnSpPr>
          <p:nvPr/>
        </p:nvCxnSpPr>
        <p:spPr>
          <a:xfrm flipV="1">
            <a:off x="3536954" y="4244392"/>
            <a:ext cx="757762" cy="7518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55F400F-B1D3-A753-094F-645350AD195A}"/>
              </a:ext>
            </a:extLst>
          </p:cNvPr>
          <p:cNvCxnSpPr>
            <a:cxnSpLocks/>
            <a:stCxn id="17" idx="3"/>
            <a:endCxn id="75" idx="1"/>
          </p:cNvCxnSpPr>
          <p:nvPr/>
        </p:nvCxnSpPr>
        <p:spPr>
          <a:xfrm>
            <a:off x="4381499" y="2870651"/>
            <a:ext cx="3801532" cy="1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F053BD1-F629-B4AD-54ED-697C05CA3414}"/>
              </a:ext>
            </a:extLst>
          </p:cNvPr>
          <p:cNvSpPr txBox="1"/>
          <p:nvPr/>
        </p:nvSpPr>
        <p:spPr>
          <a:xfrm>
            <a:off x="2981324" y="3235063"/>
            <a:ext cx="15240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SMS Processes applicable to ADS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582942-F8DA-CB04-97C5-0FC056FD919E}"/>
              </a:ext>
            </a:extLst>
          </p:cNvPr>
          <p:cNvSpPr txBox="1"/>
          <p:nvPr/>
        </p:nvSpPr>
        <p:spPr>
          <a:xfrm>
            <a:off x="2931581" y="5258070"/>
            <a:ext cx="15240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Manufacturer Safety Concept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4DD62FF-81E6-6AA1-9B54-ACECB2F21410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3693581" y="4244392"/>
            <a:ext cx="601135" cy="10049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7D787F4-BCBD-1A6E-92D8-0EF0D38A10BA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3743324" y="3713430"/>
            <a:ext cx="551392" cy="5309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7F7064F-5733-39EA-1C4F-45D5D784254C}"/>
              </a:ext>
            </a:extLst>
          </p:cNvPr>
          <p:cNvSpPr txBox="1"/>
          <p:nvPr/>
        </p:nvSpPr>
        <p:spPr>
          <a:xfrm>
            <a:off x="2427813" y="5860638"/>
            <a:ext cx="25315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Post-Deployment Safety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BFD221-7F25-9173-12A8-1E216E1E952A}"/>
              </a:ext>
            </a:extLst>
          </p:cNvPr>
          <p:cNvSpPr txBox="1"/>
          <p:nvPr/>
        </p:nvSpPr>
        <p:spPr>
          <a:xfrm>
            <a:off x="8221133" y="5723703"/>
            <a:ext cx="25315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Post-Deployment Safety Assessment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95F891-273E-F246-394B-DF396CCB9AD2}"/>
              </a:ext>
            </a:extLst>
          </p:cNvPr>
          <p:cNvCxnSpPr>
            <a:cxnSpLocks/>
            <a:stCxn id="57" idx="3"/>
            <a:endCxn id="58" idx="1"/>
          </p:cNvCxnSpPr>
          <p:nvPr/>
        </p:nvCxnSpPr>
        <p:spPr>
          <a:xfrm>
            <a:off x="4959349" y="6045304"/>
            <a:ext cx="3261784" cy="15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12BAFA-3ECF-712B-5C3F-C6FBC0645326}"/>
              </a:ext>
            </a:extLst>
          </p:cNvPr>
          <p:cNvCxnSpPr>
            <a:cxnSpLocks/>
          </p:cNvCxnSpPr>
          <p:nvPr/>
        </p:nvCxnSpPr>
        <p:spPr>
          <a:xfrm>
            <a:off x="1722966" y="2367464"/>
            <a:ext cx="9525" cy="367784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15BF6F3-A2B6-2D27-3F30-C361235EEA89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1721913" y="2870651"/>
            <a:ext cx="182037" cy="0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7E870FA-9492-695D-1B15-D171D66E944F}"/>
              </a:ext>
            </a:extLst>
          </p:cNvPr>
          <p:cNvCxnSpPr>
            <a:cxnSpLocks/>
          </p:cNvCxnSpPr>
          <p:nvPr/>
        </p:nvCxnSpPr>
        <p:spPr>
          <a:xfrm>
            <a:off x="1732491" y="4897775"/>
            <a:ext cx="120654" cy="1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6DACB91-4C51-012A-8ED0-C0C5BD645801}"/>
              </a:ext>
            </a:extLst>
          </p:cNvPr>
          <p:cNvSpPr txBox="1"/>
          <p:nvPr/>
        </p:nvSpPr>
        <p:spPr>
          <a:xfrm>
            <a:off x="5402794" y="5375464"/>
            <a:ext cx="186690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100" dirty="0"/>
              <a:t>Monitoring and update based on real-world performance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6B25F7C-EF8B-5CFF-5CB1-6611E22279FC}"/>
              </a:ext>
            </a:extLst>
          </p:cNvPr>
          <p:cNvCxnSpPr>
            <a:cxnSpLocks/>
            <a:stCxn id="28" idx="0"/>
            <a:endCxn id="10" idx="2"/>
          </p:cNvCxnSpPr>
          <p:nvPr/>
        </p:nvCxnSpPr>
        <p:spPr>
          <a:xfrm flipH="1" flipV="1">
            <a:off x="5899150" y="4429058"/>
            <a:ext cx="437094" cy="9464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44ACB53-A95E-AFB7-0304-3ADC4851CADD}"/>
              </a:ext>
            </a:extLst>
          </p:cNvPr>
          <p:cNvCxnSpPr>
            <a:cxnSpLocks/>
            <a:stCxn id="57" idx="0"/>
            <a:endCxn id="28" idx="1"/>
          </p:cNvCxnSpPr>
          <p:nvPr/>
        </p:nvCxnSpPr>
        <p:spPr>
          <a:xfrm flipV="1">
            <a:off x="3693581" y="5590908"/>
            <a:ext cx="1709213" cy="2697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32E7942-C567-0455-0EEE-A222CC1DC156}"/>
              </a:ext>
            </a:extLst>
          </p:cNvPr>
          <p:cNvCxnSpPr>
            <a:cxnSpLocks/>
            <a:endCxn id="57" idx="1"/>
          </p:cNvCxnSpPr>
          <p:nvPr/>
        </p:nvCxnSpPr>
        <p:spPr>
          <a:xfrm>
            <a:off x="1732491" y="6045304"/>
            <a:ext cx="695322" cy="0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CE7748F-2E84-9DE7-D03A-2D35A2CF2BB0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1721913" y="3465896"/>
            <a:ext cx="1259411" cy="0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900CFD2-A28E-B8D4-2EDC-12B2D0BC4D17}"/>
              </a:ext>
            </a:extLst>
          </p:cNvPr>
          <p:cNvCxnSpPr>
            <a:cxnSpLocks/>
            <a:endCxn id="45" idx="1"/>
          </p:cNvCxnSpPr>
          <p:nvPr/>
        </p:nvCxnSpPr>
        <p:spPr>
          <a:xfrm flipV="1">
            <a:off x="1745192" y="5488903"/>
            <a:ext cx="1186389" cy="7044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D5A61056-4C77-F09B-60D2-8ED22178388E}"/>
              </a:ext>
            </a:extLst>
          </p:cNvPr>
          <p:cNvSpPr txBox="1"/>
          <p:nvPr/>
        </p:nvSpPr>
        <p:spPr>
          <a:xfrm>
            <a:off x="8183031" y="2549104"/>
            <a:ext cx="27093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Assessment of the Testing Environment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09ACCC-088A-53F0-1D41-068AE9A4FD3D}"/>
              </a:ext>
            </a:extLst>
          </p:cNvPr>
          <p:cNvSpPr txBox="1"/>
          <p:nvPr/>
        </p:nvSpPr>
        <p:spPr>
          <a:xfrm>
            <a:off x="166164" y="3696728"/>
            <a:ext cx="3422641" cy="154913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txBody>
          <a:bodyPr wrap="square" rtlCol="0">
            <a:noAutofit/>
          </a:bodyPr>
          <a:lstStyle/>
          <a:p>
            <a:r>
              <a:rPr lang="en-CA" b="1" dirty="0">
                <a:solidFill>
                  <a:srgbClr val="00B050"/>
                </a:solidFill>
              </a:rPr>
              <a:t>ADS </a:t>
            </a:r>
          </a:p>
          <a:p>
            <a:r>
              <a:rPr lang="en-CA" b="1" dirty="0">
                <a:solidFill>
                  <a:srgbClr val="00B050"/>
                </a:solidFill>
              </a:rPr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3970503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EC53-7B14-B8B8-A387-A1AE498B3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/>
              <a:t>Internal structures – SMS (6.1) &amp; Audit of SMS (7.1)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08C91-1312-30B3-97FC-EA0FB1A3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1533" cy="4351338"/>
          </a:xfrm>
        </p:spPr>
        <p:txBody>
          <a:bodyPr>
            <a:normAutofit/>
          </a:bodyPr>
          <a:lstStyle/>
          <a:p>
            <a:r>
              <a:rPr lang="en-CA" dirty="0"/>
              <a:t>Safety Management System</a:t>
            </a:r>
          </a:p>
          <a:p>
            <a:pPr lvl="1"/>
            <a:r>
              <a:rPr lang="en-CA" dirty="0"/>
              <a:t>Safety Policy</a:t>
            </a:r>
          </a:p>
          <a:p>
            <a:pPr lvl="1"/>
            <a:r>
              <a:rPr lang="en-CA" dirty="0"/>
              <a:t>Risk Management</a:t>
            </a:r>
          </a:p>
          <a:p>
            <a:pPr lvl="1"/>
            <a:r>
              <a:rPr lang="en-CA" dirty="0"/>
              <a:t>ADS Design and Development</a:t>
            </a:r>
          </a:p>
          <a:p>
            <a:pPr lvl="1"/>
            <a:r>
              <a:rPr lang="en-CA" dirty="0"/>
              <a:t>Production Management</a:t>
            </a:r>
          </a:p>
          <a:p>
            <a:pPr lvl="1"/>
            <a:r>
              <a:rPr lang="en-CA" dirty="0"/>
              <a:t>Post-Deployment Safety</a:t>
            </a:r>
          </a:p>
          <a:p>
            <a:pPr lvl="1"/>
            <a:r>
              <a:rPr lang="en-CA" dirty="0"/>
              <a:t>Safety Assurance</a:t>
            </a:r>
          </a:p>
          <a:p>
            <a:pPr lvl="1"/>
            <a:r>
              <a:rPr lang="en-CA" dirty="0"/>
              <a:t>Safety Promotion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2181C05-D331-30D8-E1F2-BD10FD7EA0A7}"/>
              </a:ext>
            </a:extLst>
          </p:cNvPr>
          <p:cNvSpPr txBox="1">
            <a:spLocks/>
          </p:cNvSpPr>
          <p:nvPr/>
        </p:nvSpPr>
        <p:spPr>
          <a:xfrm>
            <a:off x="6028267" y="1825625"/>
            <a:ext cx="5325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SMS Audit</a:t>
            </a:r>
          </a:p>
          <a:p>
            <a:pPr lvl="1"/>
            <a:r>
              <a:rPr lang="en-CA" dirty="0"/>
              <a:t>Objectives of the SMS audit</a:t>
            </a:r>
          </a:p>
          <a:p>
            <a:pPr lvl="1"/>
            <a:r>
              <a:rPr lang="en-CA" dirty="0">
                <a:highlight>
                  <a:srgbClr val="FFFF00"/>
                </a:highlight>
              </a:rPr>
              <a:t>[copy of 7.3.2.2]{</a:t>
            </a:r>
            <a:r>
              <a:rPr lang="en-CA" dirty="0"/>
              <a:t>use of processes to derive behavioural competencies and scenarios relevant to ADS}</a:t>
            </a:r>
          </a:p>
          <a:p>
            <a:pPr lvl="1"/>
            <a:r>
              <a:rPr lang="en-CA" dirty="0">
                <a:highlight>
                  <a:srgbClr val="FFFF00"/>
                </a:highlight>
              </a:rPr>
              <a:t>[copy of 7.3.2.3]{</a:t>
            </a:r>
            <a:r>
              <a:rPr lang="en-CA" dirty="0"/>
              <a:t>processes, resources, personnel for testing}</a:t>
            </a:r>
          </a:p>
          <a:p>
            <a:pPr lvl="1"/>
            <a:r>
              <a:rPr lang="en-CA" dirty="0"/>
              <a:t>Pre-Deployment Assessment of ISMR</a:t>
            </a:r>
          </a:p>
          <a:p>
            <a:pPr lvl="1"/>
            <a:endParaRPr lang="en-CA" dirty="0"/>
          </a:p>
          <a:p>
            <a:pPr lvl="1"/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66567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EC53-7B14-B8B8-A387-A1AE498B3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/>
              <a:t>Internal Structures – Testing of the ADS (6.2) &amp; ADS Testing Credibility Assessment (7.2)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08C91-1312-30B3-97FC-EA0FB1A3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1533" cy="4351338"/>
          </a:xfrm>
        </p:spPr>
        <p:txBody>
          <a:bodyPr>
            <a:normAutofit/>
          </a:bodyPr>
          <a:lstStyle/>
          <a:p>
            <a:r>
              <a:rPr lang="en-CA" dirty="0"/>
              <a:t>Test Environment</a:t>
            </a:r>
          </a:p>
          <a:p>
            <a:pPr lvl="1"/>
            <a:r>
              <a:rPr lang="en-CA" dirty="0"/>
              <a:t>Virtual Testing and Simulation Toolchain Credibility Requirements</a:t>
            </a:r>
          </a:p>
          <a:p>
            <a:pPr lvl="1"/>
            <a:r>
              <a:rPr lang="en-CA" dirty="0"/>
              <a:t>Physical testing facilities and environment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2181C05-D331-30D8-E1F2-BD10FD7EA0A7}"/>
              </a:ext>
            </a:extLst>
          </p:cNvPr>
          <p:cNvSpPr txBox="1">
            <a:spLocks/>
          </p:cNvSpPr>
          <p:nvPr/>
        </p:nvSpPr>
        <p:spPr>
          <a:xfrm>
            <a:off x="6028267" y="1825625"/>
            <a:ext cx="5325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Assessment of the Test Environment</a:t>
            </a:r>
          </a:p>
          <a:p>
            <a:pPr lvl="1"/>
            <a:r>
              <a:rPr lang="en-CA" dirty="0"/>
              <a:t>Appraisal of the physical testing facilities and environment</a:t>
            </a:r>
          </a:p>
          <a:p>
            <a:pPr lvl="1"/>
            <a:r>
              <a:rPr lang="en-CA" dirty="0"/>
              <a:t>Appraisal of the credibility framework developed by the manufacturer for virtual testing</a:t>
            </a:r>
            <a:endParaRPr lang="en-CA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15609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EC53-7B14-B8B8-A387-A1AE498B3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Internal Structures – ADS Safety Case (6.3) &amp; Assessment of the SC for the ADS (7.3)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08C91-1312-30B3-97FC-EA0FB1A3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1533" cy="4351338"/>
          </a:xfrm>
        </p:spPr>
        <p:txBody>
          <a:bodyPr>
            <a:normAutofit/>
          </a:bodyPr>
          <a:lstStyle/>
          <a:p>
            <a:r>
              <a:rPr lang="en-CA" dirty="0"/>
              <a:t>ADS Safety Case</a:t>
            </a:r>
          </a:p>
          <a:p>
            <a:pPr lvl="1"/>
            <a:r>
              <a:rPr lang="en-CA" dirty="0"/>
              <a:t>Safety Concept</a:t>
            </a:r>
          </a:p>
          <a:p>
            <a:pPr lvl="1"/>
            <a:r>
              <a:rPr lang="en-CA" dirty="0"/>
              <a:t>Safety Case</a:t>
            </a:r>
          </a:p>
          <a:p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2181C05-D331-30D8-E1F2-BD10FD7EA0A7}"/>
              </a:ext>
            </a:extLst>
          </p:cNvPr>
          <p:cNvSpPr txBox="1">
            <a:spLocks/>
          </p:cNvSpPr>
          <p:nvPr/>
        </p:nvSpPr>
        <p:spPr>
          <a:xfrm>
            <a:off x="6028267" y="1825625"/>
            <a:ext cx="5325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Assessment of the Safety Case Content</a:t>
            </a:r>
          </a:p>
          <a:p>
            <a:r>
              <a:rPr lang="en-CA" dirty="0"/>
              <a:t>Assessment of the Safety Case Testing Activities</a:t>
            </a:r>
          </a:p>
          <a:p>
            <a:r>
              <a:rPr lang="en-CA" dirty="0"/>
              <a:t>Confirmatory testing by assessor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19238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B7700-E074-F2B6-37B5-087451E1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400" dirty="0"/>
              <a:t>Internal Structures – Post-Deployment Safety (6.4) &amp; Post-Deployment Safety Assessment (7.4)</a:t>
            </a:r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8A7DBEB-0A1B-6D80-1636-23A1627B0CEB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071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Post-Deployment Safety</a:t>
            </a:r>
          </a:p>
          <a:p>
            <a:pPr lvl="1"/>
            <a:r>
              <a:rPr lang="en-CA" dirty="0"/>
              <a:t>{Applicable laws – privacy}</a:t>
            </a:r>
          </a:p>
          <a:p>
            <a:pPr lvl="1"/>
            <a:r>
              <a:rPr lang="en-CA" dirty="0"/>
              <a:t>{applicable laws – info to others}</a:t>
            </a:r>
          </a:p>
          <a:p>
            <a:pPr lvl="1"/>
            <a:r>
              <a:rPr lang="en-CA" dirty="0"/>
              <a:t>{Report performance of ADS &amp; confirm SMS}</a:t>
            </a:r>
          </a:p>
          <a:p>
            <a:pPr lvl="1"/>
            <a:r>
              <a:rPr lang="en-CA" dirty="0"/>
              <a:t>{applicable laws for each CP}</a:t>
            </a:r>
          </a:p>
          <a:p>
            <a:pPr lvl="1"/>
            <a:r>
              <a:rPr lang="en-CA" dirty="0"/>
              <a:t>{reporting includes notification, short/periodic}</a:t>
            </a:r>
          </a:p>
          <a:p>
            <a:pPr lvl="1"/>
            <a:r>
              <a:rPr lang="en-CA" dirty="0"/>
              <a:t>{short term/periodic per template}</a:t>
            </a:r>
          </a:p>
          <a:p>
            <a:pPr lvl="1"/>
            <a:r>
              <a:rPr lang="en-CA" dirty="0"/>
              <a:t>{data on request}</a:t>
            </a:r>
          </a:p>
          <a:p>
            <a:pPr lvl="1"/>
            <a:r>
              <a:rPr lang="en-CA" dirty="0"/>
              <a:t>{data processing}</a:t>
            </a:r>
          </a:p>
          <a:p>
            <a:pPr lvl="1"/>
            <a:r>
              <a:rPr lang="en-CA" dirty="0"/>
              <a:t>{occurrence list}</a:t>
            </a:r>
          </a:p>
          <a:p>
            <a:pPr lvl="1"/>
            <a:r>
              <a:rPr lang="en-CA" dirty="0"/>
              <a:t>{conditions for report required}</a:t>
            </a:r>
          </a:p>
          <a:p>
            <a:pPr lvl="1"/>
            <a:r>
              <a:rPr lang="en-CA" dirty="0"/>
              <a:t>Initial Notification</a:t>
            </a:r>
          </a:p>
          <a:p>
            <a:pPr lvl="1"/>
            <a:r>
              <a:rPr lang="en-CA" dirty="0"/>
              <a:t>Short-term reporting</a:t>
            </a:r>
          </a:p>
          <a:p>
            <a:pPr lvl="1"/>
            <a:r>
              <a:rPr lang="en-CA" dirty="0"/>
              <a:t>Periodic reporting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1C64E4C-D0D3-DBF7-A228-79A1502CD26E}"/>
              </a:ext>
            </a:extLst>
          </p:cNvPr>
          <p:cNvSpPr txBox="1">
            <a:spLocks/>
          </p:cNvSpPr>
          <p:nvPr/>
        </p:nvSpPr>
        <p:spPr>
          <a:xfrm>
            <a:off x="6028267" y="1825625"/>
            <a:ext cx="5325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Post-Deployment safety</a:t>
            </a:r>
          </a:p>
          <a:p>
            <a:pPr lvl="1"/>
            <a:r>
              <a:rPr lang="en-CA" dirty="0"/>
              <a:t>{Review evidence from ISMR}</a:t>
            </a:r>
          </a:p>
          <a:p>
            <a:pPr lvl="1"/>
            <a:r>
              <a:rPr lang="en-CA" dirty="0"/>
              <a:t>{Review information from ISMR}</a:t>
            </a:r>
          </a:p>
          <a:p>
            <a:pPr lvl="1"/>
            <a:r>
              <a:rPr lang="en-CA" dirty="0"/>
              <a:t>{review data processing}</a:t>
            </a:r>
          </a:p>
          <a:p>
            <a:pPr lvl="1"/>
            <a:r>
              <a:rPr lang="en-CA" dirty="0"/>
              <a:t>{confidentiality}</a:t>
            </a:r>
          </a:p>
          <a:p>
            <a:pPr lvl="1"/>
            <a:r>
              <a:rPr lang="en-CA" dirty="0"/>
              <a:t>{can require further actions}</a:t>
            </a:r>
          </a:p>
          <a:p>
            <a:pPr lvl="1"/>
            <a:r>
              <a:rPr lang="en-CA" dirty="0"/>
              <a:t>{enforcement ability}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2488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DIMS_x0023_ xmlns="7d67e659-2a32-4242-8a6b-96600fe17004" xsi:nil="true"/>
    <_dlc_DocId xmlns="9be012bc-edff-40a1-9263-3b30e53237de">27NCU46X44RF-1141215380-206533</_dlc_DocId>
    <_dlc_DocIdPersistId xmlns="9be012bc-edff-40a1-9263-3b30e53237de" xsi:nil="true"/>
    <d9e9986ab41441e09a6cd42cdd12b3f1 xmlns="4bee2260-271d-45ab-9428-9a75225ae6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ASFB</TermName>
          <TermId xmlns="http://schemas.microsoft.com/office/infopath/2007/PartnerControls">c03109bf-d9d5-4511-a119-6188998576c8</TermId>
        </TermInfo>
      </Terms>
    </d9e9986ab41441e09a6cd42cdd12b3f1>
    <_dlc_DocIdUrl xmlns="9be012bc-edff-40a1-9263-3b30e53237de">
      <Url>https://034gc.sharepoint.com/sites/TC-008-530/_layouts/15/DocIdRedir.aspx?ID=27NCU46X44RF-1141215380-206533</Url>
      <Description>27NCU46X44RF-1141215380-206533</Description>
    </_dlc_DocIdUrl>
    <URL xmlns="7d67e659-2a32-4242-8a6b-96600fe17004">
      <Url xsi:nil="true"/>
      <Description xsi:nil="true"/>
    </URL>
    <lcf76f155ced4ddcb4097134ff3c332f xmlns="7d67e659-2a32-4242-8a6b-96600fe17004">
      <Terms xmlns="http://schemas.microsoft.com/office/infopath/2007/PartnerControls"/>
    </lcf76f155ced4ddcb4097134ff3c332f>
    <TaxCatchAll xmlns="4bee2260-271d-45ab-9428-9a75225ae65f">
      <Value>2</Value>
    </TaxCatchAll>
    <FileLocation xmlns="7d67e659-2a32-4242-8a6b-96600fe1700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EF719D86130443AD78DED03913D7A9" ma:contentTypeVersion="31" ma:contentTypeDescription="Create a new document." ma:contentTypeScope="" ma:versionID="d1e0d190dae2b5c42201d4ce4a7efa72">
  <xsd:schema xmlns:xsd="http://www.w3.org/2001/XMLSchema" xmlns:xs="http://www.w3.org/2001/XMLSchema" xmlns:p="http://schemas.microsoft.com/office/2006/metadata/properties" xmlns:ns2="9be012bc-edff-40a1-9263-3b30e53237de" xmlns:ns3="4bee2260-271d-45ab-9428-9a75225ae65f" xmlns:ns4="7d67e659-2a32-4242-8a6b-96600fe17004" targetNamespace="http://schemas.microsoft.com/office/2006/metadata/properties" ma:root="true" ma:fieldsID="5a04424aaed52d23b3c34d41711013ff" ns2:_="" ns3:_="" ns4:_="">
    <xsd:import namespace="9be012bc-edff-40a1-9263-3b30e53237de"/>
    <xsd:import namespace="4bee2260-271d-45ab-9428-9a75225ae65f"/>
    <xsd:import namespace="7d67e659-2a32-4242-8a6b-96600fe17004"/>
    <xsd:element name="properties">
      <xsd:complexType>
        <xsd:sequence>
          <xsd:element name="documentManagement">
            <xsd:complexType>
              <xsd:all>
                <xsd:element ref="ns2:_dlc_DocIdUrl" minOccurs="0"/>
                <xsd:element ref="ns4:RDIMS_x0023_" minOccurs="0"/>
                <xsd:element ref="ns4:URL" minOccurs="0"/>
                <xsd:element ref="ns2:_dlc_DocId" minOccurs="0"/>
                <xsd:element ref="ns2:_dlc_DocIdPersistId" minOccurs="0"/>
                <xsd:element ref="ns3:TaxCatchAll" minOccurs="0"/>
                <xsd:element ref="ns3:d9e9986ab41441e09a6cd42cdd12b3f1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MediaServiceObjectDetectorVersions" minOccurs="0"/>
                <xsd:element ref="ns2:SharedWithUsers" minOccurs="0"/>
                <xsd:element ref="ns2:SharedWithDetails" minOccurs="0"/>
                <xsd:element ref="ns4:lcf76f155ced4ddcb4097134ff3c332f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LengthInSeconds" minOccurs="0"/>
                <xsd:element ref="ns4:MediaServiceLocation" minOccurs="0"/>
                <xsd:element ref="ns4:FileLocation" minOccurs="0"/>
                <xsd:element ref="ns4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012bc-edff-40a1-9263-3b30e53237de" elementFormDefault="qualified">
    <xsd:import namespace="http://schemas.microsoft.com/office/2006/documentManagement/types"/>
    <xsd:import namespace="http://schemas.microsoft.com/office/infopath/2007/PartnerControls"/>
    <xsd:element name="_dlc_DocIdUrl" ma:index="2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" ma:index="8" nillable="true" ma:displayName="Document ID Value" ma:description="The value of the document ID assigned to this item." ma:hidden="true" ma:indexed="true" ma:internalName="_dlc_DocId" ma:readOnly="false">
      <xsd:simpleType>
        <xsd:restriction base="dms:Text"/>
      </xsd:simple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ee2260-271d-45ab-9428-9a75225ae65f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509906ac-e027-4931-ac08-54f3afe51ed1}" ma:internalName="TaxCatchAll" ma:readOnly="false" ma:showField="CatchAllData" ma:web="9be012bc-edff-40a1-9263-3b30e53237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9e9986ab41441e09a6cd42cdd12b3f1" ma:index="13" ma:taxonomy="true" ma:internalName="d9e9986ab41441e09a6cd42cdd12b3f1" ma:taxonomyFieldName="OPI" ma:displayName="OPI - BPR" ma:readOnly="false" ma:default="2;#ASFB|c03109bf-d9d5-4511-a119-6188998576c8" ma:fieldId="{d9e9986a-b414-41e0-9a6c-d42cdd12b3f1}" ma:sspId="5e3692c9-af5f-47c1-9a35-ff69f1bb37c0" ma:termSetId="60246483-60c7-4265-9c2e-df375db5bc2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67e659-2a32-4242-8a6b-96600fe17004" elementFormDefault="qualified">
    <xsd:import namespace="http://schemas.microsoft.com/office/2006/documentManagement/types"/>
    <xsd:import namespace="http://schemas.microsoft.com/office/infopath/2007/PartnerControls"/>
    <xsd:element name="RDIMS_x0023_" ma:index="5" nillable="true" ma:displayName="RDIMS #" ma:format="Dropdown" ma:internalName="RDIMS_x0023_" ma:readOnly="false">
      <xsd:simpleType>
        <xsd:restriction base="dms:Text">
          <xsd:maxLength value="255"/>
        </xsd:restriction>
      </xsd:simpleType>
    </xsd:element>
    <xsd:element name="URL" ma:index="6" nillable="true" ma:displayName="URL" ma:format="Hyperlink" ma:internalName="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e3692c9-af5f-47c1-9a35-ff69f1bb37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5" nillable="true" ma:displayName="Extracted Text" ma:hidden="true" ma:internalName="MediaServiceOCR" ma:readOnly="true">
      <xsd:simpleType>
        <xsd:restriction base="dms:Note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7" nillable="true" ma:displayName="Location" ma:hidden="true" ma:indexed="true" ma:internalName="MediaServiceLocation" ma:readOnly="true">
      <xsd:simpleType>
        <xsd:restriction base="dms:Text"/>
      </xsd:simpleType>
    </xsd:element>
    <xsd:element name="FileLocation" ma:index="30" nillable="true" ma:displayName="File Location" ma:description="File Location" ma:format="Dropdown" ma:internalName="FileLocation">
      <xsd:simpleType>
        <xsd:restriction base="dms:Text">
          <xsd:maxLength value="255"/>
        </xsd:restriction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CE9498A-8622-40B9-8751-771CEC6155A5}">
  <ds:schemaRefs>
    <ds:schemaRef ds:uri="4bee2260-271d-45ab-9428-9a75225ae65f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9be012bc-edff-40a1-9263-3b30e53237d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d67e659-2a32-4242-8a6b-96600fe17004"/>
  </ds:schemaRefs>
</ds:datastoreItem>
</file>

<file path=customXml/itemProps2.xml><?xml version="1.0" encoding="utf-8"?>
<ds:datastoreItem xmlns:ds="http://schemas.openxmlformats.org/officeDocument/2006/customXml" ds:itemID="{3BB677FF-0D2F-446F-97BC-F46B70D6E0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e012bc-edff-40a1-9263-3b30e53237de"/>
    <ds:schemaRef ds:uri="4bee2260-271d-45ab-9428-9a75225ae65f"/>
    <ds:schemaRef ds:uri="7d67e659-2a32-4242-8a6b-96600fe170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977B64-EF7D-42E8-8619-25CCC8371BF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B1CDB79-1F06-43CE-8D47-E02E19F982A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5386</TotalTime>
  <Words>737</Words>
  <Application>Microsoft Office PowerPoint</Application>
  <PresentationFormat>Widescreen</PresentationFormat>
  <Paragraphs>161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Update on Document Structure after Consolidation</vt:lpstr>
      <vt:lpstr>Background</vt:lpstr>
      <vt:lpstr>Changes to structure</vt:lpstr>
      <vt:lpstr>Structure and allocation to OPI</vt:lpstr>
      <vt:lpstr>Linkage between sections</vt:lpstr>
      <vt:lpstr>Internal structures – SMS (6.1) &amp; Audit of SMS (7.1)</vt:lpstr>
      <vt:lpstr>Internal Structures – Testing of the ADS (6.2) &amp; ADS Testing Credibility Assessment (7.2)</vt:lpstr>
      <vt:lpstr>Internal Structures – ADS Safety Case (6.3) &amp; Assessment of the SC for the ADS (7.3)</vt:lpstr>
      <vt:lpstr>Internal Structures – Post-Deployment Safety (6.4) &amp; Post-Deployment Safety Assessment (7.4)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Document Structure and Harmonization</dc:title>
  <dc:creator>Roy, Jean-Michel (TC/TC)</dc:creator>
  <cp:lastModifiedBy>John Creamer</cp:lastModifiedBy>
  <cp:revision>4</cp:revision>
  <dcterms:created xsi:type="dcterms:W3CDTF">2024-12-04T16:12:36Z</dcterms:created>
  <dcterms:modified xsi:type="dcterms:W3CDTF">2025-03-18T14:34:32Z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5bbdc02-cb35-4d29-b911-7fc063a80903_Enabled">
    <vt:lpwstr>true</vt:lpwstr>
  </property>
  <property fmtid="{D5CDD505-2E9C-101B-9397-08002B2CF9AE}" pid="3" name="MSIP_Label_b5bbdc02-cb35-4d29-b911-7fc063a80903_SetDate">
    <vt:lpwstr>2024-12-04T19:41:25Z</vt:lpwstr>
  </property>
  <property fmtid="{D5CDD505-2E9C-101B-9397-08002B2CF9AE}" pid="4" name="MSIP_Label_b5bbdc02-cb35-4d29-b911-7fc063a80903_Method">
    <vt:lpwstr>Privileged</vt:lpwstr>
  </property>
  <property fmtid="{D5CDD505-2E9C-101B-9397-08002B2CF9AE}" pid="5" name="MSIP_Label_b5bbdc02-cb35-4d29-b911-7fc063a80903_Name">
    <vt:lpwstr>Unclassified (No Marking)</vt:lpwstr>
  </property>
  <property fmtid="{D5CDD505-2E9C-101B-9397-08002B2CF9AE}" pid="6" name="MSIP_Label_b5bbdc02-cb35-4d29-b911-7fc063a80903_SiteId">
    <vt:lpwstr>2008ffa9-c9b2-4d97-9ad9-4ace25386be7</vt:lpwstr>
  </property>
  <property fmtid="{D5CDD505-2E9C-101B-9397-08002B2CF9AE}" pid="7" name="MSIP_Label_b5bbdc02-cb35-4d29-b911-7fc063a80903_ActionId">
    <vt:lpwstr>070df256-c2df-4fa2-82c4-52c59811d69c</vt:lpwstr>
  </property>
  <property fmtid="{D5CDD505-2E9C-101B-9397-08002B2CF9AE}" pid="8" name="MSIP_Label_b5bbdc02-cb35-4d29-b911-7fc063a80903_ContentBits">
    <vt:lpwstr>0</vt:lpwstr>
  </property>
  <property fmtid="{D5CDD505-2E9C-101B-9397-08002B2CF9AE}" pid="9" name="OPI">
    <vt:lpwstr>2;#ASFB|c03109bf-d9d5-4511-a119-6188998576c8</vt:lpwstr>
  </property>
  <property fmtid="{D5CDD505-2E9C-101B-9397-08002B2CF9AE}" pid="10" name="ContentTypeId">
    <vt:lpwstr>0x010100F3EF719D86130443AD78DED03913D7A9</vt:lpwstr>
  </property>
  <property fmtid="{D5CDD505-2E9C-101B-9397-08002B2CF9AE}" pid="11" name="MediaServiceImageTags">
    <vt:lpwstr/>
  </property>
  <property fmtid="{D5CDD505-2E9C-101B-9397-08002B2CF9AE}" pid="12" name="_dlc_DocIdItemGuid">
    <vt:lpwstr>2afdfaa1-aef5-4577-bf75-97d404bf6d1c</vt:lpwstr>
  </property>
</Properties>
</file>