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4"/>
  </p:sldMasterIdLst>
  <p:notesMasterIdLst>
    <p:notesMasterId r:id="rId13"/>
  </p:notesMasterIdLst>
  <p:handoutMasterIdLst>
    <p:handoutMasterId r:id="rId14"/>
  </p:handoutMasterIdLst>
  <p:sldIdLst>
    <p:sldId id="385" r:id="rId5"/>
    <p:sldId id="416" r:id="rId6"/>
    <p:sldId id="422" r:id="rId7"/>
    <p:sldId id="423" r:id="rId8"/>
    <p:sldId id="437" r:id="rId9"/>
    <p:sldId id="424" r:id="rId10"/>
    <p:sldId id="418" r:id="rId11"/>
    <p:sldId id="42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3" pos="480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2" name="Author" initials="A" lastIdx="0" clrIdx="1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5623"/>
    <a:srgbClr val="588938"/>
    <a:srgbClr val="A9D08E"/>
    <a:srgbClr val="48702E"/>
    <a:srgbClr val="DFDFDF"/>
    <a:srgbClr val="ED7D31"/>
    <a:srgbClr val="FFFFFF"/>
    <a:srgbClr val="E4D17F"/>
    <a:srgbClr val="D5D99A"/>
    <a:srgbClr val="D247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94560"/>
  </p:normalViewPr>
  <p:slideViewPr>
    <p:cSldViewPr snapToGrid="0">
      <p:cViewPr varScale="1">
        <p:scale>
          <a:sx n="57" d="100"/>
          <a:sy n="57" d="100"/>
        </p:scale>
        <p:origin x="924" y="234"/>
      </p:cViewPr>
      <p:guideLst>
        <p:guide orient="horz" pos="2880"/>
        <p:guide pos="4800"/>
      </p:guideLst>
    </p:cSldViewPr>
  </p:slideViewPr>
  <p:notesTextViewPr>
    <p:cViewPr>
      <p:scale>
        <a:sx n="1" d="1"/>
        <a:sy n="1" d="1"/>
      </p:scale>
      <p:origin x="0" y="0"/>
    </p:cViewPr>
  </p:notesTextViewPr>
  <p:notesViewPr>
    <p:cSldViewPr snapToGrid="0">
      <p:cViewPr>
        <p:scale>
          <a:sx n="1" d="2"/>
          <a:sy n="1" d="2"/>
        </p:scale>
        <p:origin x="3403" y="28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0680FBE-A8DF-4758-9AC4-3A9E1039168F}" type="datetimeFigureOut">
              <a:rPr lang="en-US" smtClean="0"/>
              <a:t>14-Mar-25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679768-A2FC-4D08-91F6-8DCE6C566B36}" type="slidenum">
              <a:rPr lang="en-US" smtClean="0"/>
              <a:t>‹#›</a:t>
            </a:fld>
            <a:endParaRPr lang="en-US"/>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3577B-6902-467D-A26C-08A0DD5E4E03}" type="datetimeFigureOut">
              <a:rPr lang="en-US" smtClean="0"/>
              <a:t>14-Mar-25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1EA0F-A667-4B49-8422-0062BC55E249}" type="slidenum">
              <a:rPr lang="en-US" smtClean="0"/>
              <a:t>‹#›</a:t>
            </a:fld>
            <a:endParaRPr lang="en-US"/>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F61EA0F-A667-4B49-8422-0062BC55E249}" type="slidenum">
              <a:rPr lang="en-US" smtClean="0"/>
              <a:t>4</a:t>
            </a:fld>
            <a:endParaRPr lang="en-US"/>
          </a:p>
        </p:txBody>
      </p:sp>
    </p:spTree>
    <p:extLst>
      <p:ext uri="{BB962C8B-B14F-4D97-AF65-F5344CB8AC3E}">
        <p14:creationId xmlns:p14="http://schemas.microsoft.com/office/powerpoint/2010/main" val="3699203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title"/>
          </p:nvPr>
        </p:nvSpPr>
        <p:spPr>
          <a:xfrm>
            <a:off x="448056" y="2551176"/>
            <a:ext cx="9922447" cy="914400"/>
          </a:xfrm>
        </p:spPr>
        <p:txBody>
          <a:bodyPr/>
          <a:lstStyle>
            <a:lvl1pPr>
              <a:defRPr sz="5400" b="0">
                <a:solidFill>
                  <a:schemeClr val="tx1"/>
                </a:solidFill>
              </a:defRPr>
            </a:lvl1pPr>
          </a:lstStyle>
          <a:p>
            <a:endParaRPr lang="en-US" dirty="0"/>
          </a:p>
        </p:txBody>
      </p:sp>
      <p:sp>
        <p:nvSpPr>
          <p:cNvPr id="5" name="Text Placeholder 4">
            <a:extLst>
              <a:ext uri="{FF2B5EF4-FFF2-40B4-BE49-F238E27FC236}">
                <a16:creationId xmlns:a16="http://schemas.microsoft.com/office/drawing/2014/main" id="{B107D0E1-EAED-8E08-24BA-8F930364BA96}"/>
              </a:ext>
            </a:extLst>
          </p:cNvPr>
          <p:cNvSpPr>
            <a:spLocks noGrp="1"/>
          </p:cNvSpPr>
          <p:nvPr>
            <p:ph type="body" sz="quarter" idx="10"/>
          </p:nvPr>
        </p:nvSpPr>
        <p:spPr>
          <a:xfrm>
            <a:off x="448056" y="3575304"/>
            <a:ext cx="9921943" cy="862012"/>
          </a:xfrm>
        </p:spPr>
        <p:txBody>
          <a:bodyPr>
            <a:normAutofit/>
          </a:bodyPr>
          <a:lstStyle>
            <a:lvl1pPr>
              <a:defRPr sz="2400">
                <a:solidFill>
                  <a:schemeClr val="accent2"/>
                </a:solidFill>
              </a:defRPr>
            </a:lvl1pPr>
          </a:lstStyle>
          <a:p>
            <a:pPr lvl="0"/>
            <a:r>
              <a:rPr lang="en-US" dirty="0"/>
              <a:t>Click to edit Master text styles</a:t>
            </a:r>
          </a:p>
        </p:txBody>
      </p:sp>
    </p:spTree>
    <p:extLst>
      <p:ext uri="{BB962C8B-B14F-4D97-AF65-F5344CB8AC3E}">
        <p14:creationId xmlns:p14="http://schemas.microsoft.com/office/powerpoint/2010/main" val="1718549498"/>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ABE10-5A8F-5044-434F-7434A03566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85243B5-B498-1E60-5D02-983D13E8289B}"/>
              </a:ext>
            </a:extLst>
          </p:cNvPr>
          <p:cNvSpPr>
            <a:spLocks noGrp="1"/>
          </p:cNvSpPr>
          <p:nvPr>
            <p:ph type="dt" sz="half" idx="10"/>
          </p:nvPr>
        </p:nvSpPr>
        <p:spPr/>
        <p:txBody>
          <a:bodyPr/>
          <a:lstStyle/>
          <a:p>
            <a:fld id="{D79CDADE-0B38-4F3E-B126-04B5753FBA85}" type="datetime1">
              <a:rPr lang="en-US" smtClean="0"/>
              <a:t>14-Mar-25</a:t>
            </a:fld>
            <a:endParaRPr lang="en-US" dirty="0"/>
          </a:p>
        </p:txBody>
      </p:sp>
      <p:sp>
        <p:nvSpPr>
          <p:cNvPr id="4" name="Footer Placeholder 3">
            <a:extLst>
              <a:ext uri="{FF2B5EF4-FFF2-40B4-BE49-F238E27FC236}">
                <a16:creationId xmlns:a16="http://schemas.microsoft.com/office/drawing/2014/main" id="{7DBD33E4-41B8-74EC-F9A4-3E1DCC0E750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22A375B-2E8B-0F31-9DE4-A5F0682ADFB7}"/>
              </a:ext>
            </a:extLst>
          </p:cNvPr>
          <p:cNvSpPr>
            <a:spLocks noGrp="1"/>
          </p:cNvSpPr>
          <p:nvPr>
            <p:ph type="sldNum" sz="quarter" idx="12"/>
          </p:nvPr>
        </p:nvSpPr>
        <p:spPr/>
        <p:txBody>
          <a:bodyPr/>
          <a:lstStyle/>
          <a:p>
            <a:fld id="{9860EDB8-5305-433F-BE41-D7A86D811DB3}" type="slidenum">
              <a:rPr lang="en-US" smtClean="0"/>
              <a:pPr/>
              <a:t>‹#›</a:t>
            </a:fld>
            <a:endParaRPr lang="en-US"/>
          </a:p>
        </p:txBody>
      </p:sp>
      <p:sp>
        <p:nvSpPr>
          <p:cNvPr id="7" name="Content Placeholder 6">
            <a:extLst>
              <a:ext uri="{FF2B5EF4-FFF2-40B4-BE49-F238E27FC236}">
                <a16:creationId xmlns:a16="http://schemas.microsoft.com/office/drawing/2014/main" id="{CB40353B-463E-6D13-F92E-564948AFA386}"/>
              </a:ext>
            </a:extLst>
          </p:cNvPr>
          <p:cNvSpPr>
            <a:spLocks noGrp="1"/>
          </p:cNvSpPr>
          <p:nvPr>
            <p:ph sz="quarter" idx="13"/>
          </p:nvPr>
        </p:nvSpPr>
        <p:spPr>
          <a:xfrm>
            <a:off x="444500" y="1463040"/>
            <a:ext cx="11210543" cy="46017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46811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ABE10-5A8F-5044-434F-7434A03566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85243B5-B498-1E60-5D02-983D13E8289B}"/>
              </a:ext>
            </a:extLst>
          </p:cNvPr>
          <p:cNvSpPr>
            <a:spLocks noGrp="1"/>
          </p:cNvSpPr>
          <p:nvPr>
            <p:ph type="dt" sz="half" idx="10"/>
          </p:nvPr>
        </p:nvSpPr>
        <p:spPr/>
        <p:txBody>
          <a:bodyPr/>
          <a:lstStyle/>
          <a:p>
            <a:fld id="{F310D028-822A-4D31-AF2F-424DF73B6FA8}" type="datetime1">
              <a:rPr lang="en-US" smtClean="0"/>
              <a:t>14-Mar-25</a:t>
            </a:fld>
            <a:endParaRPr lang="en-US"/>
          </a:p>
        </p:txBody>
      </p:sp>
      <p:sp>
        <p:nvSpPr>
          <p:cNvPr id="4" name="Footer Placeholder 3">
            <a:extLst>
              <a:ext uri="{FF2B5EF4-FFF2-40B4-BE49-F238E27FC236}">
                <a16:creationId xmlns:a16="http://schemas.microsoft.com/office/drawing/2014/main" id="{7DBD33E4-41B8-74EC-F9A4-3E1DCC0E750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22A375B-2E8B-0F31-9DE4-A5F0682ADFB7}"/>
              </a:ext>
            </a:extLst>
          </p:cNvPr>
          <p:cNvSpPr>
            <a:spLocks noGrp="1"/>
          </p:cNvSpPr>
          <p:nvPr>
            <p:ph type="sldNum" sz="quarter" idx="12"/>
          </p:nvPr>
        </p:nvSpPr>
        <p:spPr/>
        <p:txBody>
          <a:bodyPr/>
          <a:lstStyle/>
          <a:p>
            <a:fld id="{9860EDB8-5305-433F-BE41-D7A86D811DB3}" type="slidenum">
              <a:rPr lang="en-US" smtClean="0"/>
              <a:pPr/>
              <a:t>‹#›</a:t>
            </a:fld>
            <a:endParaRPr lang="en-US"/>
          </a:p>
        </p:txBody>
      </p:sp>
      <p:sp>
        <p:nvSpPr>
          <p:cNvPr id="7" name="Content Placeholder 6">
            <a:extLst>
              <a:ext uri="{FF2B5EF4-FFF2-40B4-BE49-F238E27FC236}">
                <a16:creationId xmlns:a16="http://schemas.microsoft.com/office/drawing/2014/main" id="{CB40353B-463E-6D13-F92E-564948AFA386}"/>
              </a:ext>
            </a:extLst>
          </p:cNvPr>
          <p:cNvSpPr>
            <a:spLocks noGrp="1"/>
          </p:cNvSpPr>
          <p:nvPr>
            <p:ph sz="quarter" idx="13"/>
          </p:nvPr>
        </p:nvSpPr>
        <p:spPr>
          <a:xfrm>
            <a:off x="444500" y="1463040"/>
            <a:ext cx="5330952" cy="46017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6">
            <a:extLst>
              <a:ext uri="{FF2B5EF4-FFF2-40B4-BE49-F238E27FC236}">
                <a16:creationId xmlns:a16="http://schemas.microsoft.com/office/drawing/2014/main" id="{904E943F-C687-D3B3-4E36-65D69E3E2F0C}"/>
              </a:ext>
            </a:extLst>
          </p:cNvPr>
          <p:cNvSpPr>
            <a:spLocks noGrp="1"/>
          </p:cNvSpPr>
          <p:nvPr>
            <p:ph sz="quarter" idx="14"/>
          </p:nvPr>
        </p:nvSpPr>
        <p:spPr>
          <a:xfrm>
            <a:off x="6298690" y="1463040"/>
            <a:ext cx="5330952" cy="46017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33210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sho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ABE10-5A8F-5044-434F-7434A03566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85243B5-B498-1E60-5D02-983D13E8289B}"/>
              </a:ext>
            </a:extLst>
          </p:cNvPr>
          <p:cNvSpPr>
            <a:spLocks noGrp="1"/>
          </p:cNvSpPr>
          <p:nvPr>
            <p:ph type="dt" sz="half" idx="10"/>
          </p:nvPr>
        </p:nvSpPr>
        <p:spPr/>
        <p:txBody>
          <a:bodyPr/>
          <a:lstStyle/>
          <a:p>
            <a:fld id="{42A9A4D6-2091-4F9D-B882-5E60CE3295E1}" type="datetime1">
              <a:rPr lang="en-US" smtClean="0"/>
              <a:t>14-Mar-25</a:t>
            </a:fld>
            <a:endParaRPr lang="en-US"/>
          </a:p>
        </p:txBody>
      </p:sp>
      <p:sp>
        <p:nvSpPr>
          <p:cNvPr id="4" name="Footer Placeholder 3">
            <a:extLst>
              <a:ext uri="{FF2B5EF4-FFF2-40B4-BE49-F238E27FC236}">
                <a16:creationId xmlns:a16="http://schemas.microsoft.com/office/drawing/2014/main" id="{7DBD33E4-41B8-74EC-F9A4-3E1DCC0E750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22A375B-2E8B-0F31-9DE4-A5F0682ADFB7}"/>
              </a:ext>
            </a:extLst>
          </p:cNvPr>
          <p:cNvSpPr>
            <a:spLocks noGrp="1"/>
          </p:cNvSpPr>
          <p:nvPr>
            <p:ph type="sldNum" sz="quarter" idx="12"/>
          </p:nvPr>
        </p:nvSpPr>
        <p:spPr/>
        <p:txBody>
          <a:bodyPr/>
          <a:lstStyle/>
          <a:p>
            <a:fld id="{9860EDB8-5305-433F-BE41-D7A86D811DB3}" type="slidenum">
              <a:rPr lang="en-US" smtClean="0"/>
              <a:pPr/>
              <a:t>‹#›</a:t>
            </a:fld>
            <a:endParaRPr lang="en-US"/>
          </a:p>
        </p:txBody>
      </p:sp>
      <p:sp>
        <p:nvSpPr>
          <p:cNvPr id="7" name="Content Placeholder 6">
            <a:extLst>
              <a:ext uri="{FF2B5EF4-FFF2-40B4-BE49-F238E27FC236}">
                <a16:creationId xmlns:a16="http://schemas.microsoft.com/office/drawing/2014/main" id="{CB40353B-463E-6D13-F92E-564948AFA386}"/>
              </a:ext>
            </a:extLst>
          </p:cNvPr>
          <p:cNvSpPr>
            <a:spLocks noGrp="1"/>
          </p:cNvSpPr>
          <p:nvPr>
            <p:ph sz="quarter" idx="13"/>
          </p:nvPr>
        </p:nvSpPr>
        <p:spPr>
          <a:xfrm>
            <a:off x="444500" y="1463040"/>
            <a:ext cx="5330952" cy="46017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90700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ABE10-5A8F-5044-434F-7434A03566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85243B5-B498-1E60-5D02-983D13E8289B}"/>
              </a:ext>
            </a:extLst>
          </p:cNvPr>
          <p:cNvSpPr>
            <a:spLocks noGrp="1"/>
          </p:cNvSpPr>
          <p:nvPr>
            <p:ph type="dt" sz="half" idx="10"/>
          </p:nvPr>
        </p:nvSpPr>
        <p:spPr/>
        <p:txBody>
          <a:bodyPr/>
          <a:lstStyle/>
          <a:p>
            <a:fld id="{041F5FE9-F1E8-4E16-A050-E2B1781A9FF4}" type="datetime1">
              <a:rPr lang="en-US" smtClean="0"/>
              <a:t>14-Mar-25</a:t>
            </a:fld>
            <a:endParaRPr lang="en-US"/>
          </a:p>
        </p:txBody>
      </p:sp>
      <p:sp>
        <p:nvSpPr>
          <p:cNvPr id="4" name="Footer Placeholder 3">
            <a:extLst>
              <a:ext uri="{FF2B5EF4-FFF2-40B4-BE49-F238E27FC236}">
                <a16:creationId xmlns:a16="http://schemas.microsoft.com/office/drawing/2014/main" id="{7DBD33E4-41B8-74EC-F9A4-3E1DCC0E750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22A375B-2E8B-0F31-9DE4-A5F0682ADFB7}"/>
              </a:ext>
            </a:extLst>
          </p:cNvPr>
          <p:cNvSpPr>
            <a:spLocks noGrp="1"/>
          </p:cNvSpPr>
          <p:nvPr>
            <p:ph type="sldNum" sz="quarter" idx="12"/>
          </p:nvPr>
        </p:nvSpPr>
        <p:spPr/>
        <p:txBody>
          <a:bodyPr/>
          <a:lstStyle/>
          <a:p>
            <a:fld id="{9860EDB8-5305-433F-BE41-D7A86D811DB3}" type="slidenum">
              <a:rPr lang="en-US" smtClean="0"/>
              <a:pPr/>
              <a:t>‹#›</a:t>
            </a:fld>
            <a:endParaRPr lang="en-US"/>
          </a:p>
        </p:txBody>
      </p:sp>
    </p:spTree>
    <p:extLst>
      <p:ext uri="{BB962C8B-B14F-4D97-AF65-F5344CB8AC3E}">
        <p14:creationId xmlns:p14="http://schemas.microsoft.com/office/powerpoint/2010/main" val="2923832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3" name="Content Placeholder 2"/>
          <p:cNvSpPr>
            <a:spLocks noGrp="1"/>
          </p:cNvSpPr>
          <p:nvPr>
            <p:ph idx="1" hasCustomPrompt="1"/>
          </p:nvPr>
        </p:nvSpPr>
        <p:spPr>
          <a:xfrm>
            <a:off x="967154" y="1825624"/>
            <a:ext cx="10267462" cy="4170363"/>
          </a:xfrm>
          <a:prstGeom prst="rect">
            <a:avLst/>
          </a:prstGeom>
        </p:spPr>
        <p:txBody>
          <a:bodyPr>
            <a:noAutofit/>
          </a:bodyPr>
          <a:lstStyle>
            <a:lvl1pPr marL="0" indent="-342900">
              <a:lnSpc>
                <a:spcPct val="100000"/>
              </a:lnSpc>
              <a:spcBef>
                <a:spcPts val="0"/>
              </a:spcBef>
              <a:spcAft>
                <a:spcPts val="1800"/>
              </a:spcAft>
              <a:buClr>
                <a:schemeClr val="accent5"/>
              </a:buClr>
              <a:buFont typeface="Arial" pitchFamily="34" charset="0"/>
              <a:buNone/>
              <a:defRPr baseline="0"/>
            </a:lvl1pPr>
            <a:lvl2pPr>
              <a:lnSpc>
                <a:spcPct val="100000"/>
              </a:lnSpc>
              <a:spcAft>
                <a:spcPts val="1800"/>
              </a:spcAft>
              <a:buClr>
                <a:schemeClr val="accent5"/>
              </a:buClr>
              <a:buNone/>
              <a:defRPr/>
            </a:lvl2pPr>
            <a:lvl3pPr>
              <a:lnSpc>
                <a:spcPct val="100000"/>
              </a:lnSpc>
              <a:spcAft>
                <a:spcPts val="1800"/>
              </a:spcAft>
              <a:buClr>
                <a:schemeClr val="accent5"/>
              </a:buClr>
              <a:buNone/>
              <a:defRPr/>
            </a:lvl3pPr>
            <a:lvl4pPr>
              <a:lnSpc>
                <a:spcPct val="100000"/>
              </a:lnSpc>
              <a:spcAft>
                <a:spcPts val="1800"/>
              </a:spcAft>
              <a:buClr>
                <a:schemeClr val="accent5"/>
              </a:buClr>
              <a:buNone/>
              <a:defRPr/>
            </a:lvl4pPr>
            <a:lvl5pPr>
              <a:lnSpc>
                <a:spcPct val="100000"/>
              </a:lnSpc>
              <a:spcAft>
                <a:spcPts val="1800"/>
              </a:spcAft>
              <a:buClr>
                <a:schemeClr val="accent5"/>
              </a:buClr>
              <a:buNone/>
              <a:defRPr/>
            </a:lvl5pPr>
          </a:lstStyle>
          <a:p>
            <a:pPr lvl="0"/>
            <a:r>
              <a:rPr lang="en-GB" noProof="0" dirty="0"/>
              <a:t>Insert text</a:t>
            </a:r>
          </a:p>
        </p:txBody>
      </p:sp>
    </p:spTree>
    <p:extLst>
      <p:ext uri="{BB962C8B-B14F-4D97-AF65-F5344CB8AC3E}">
        <p14:creationId xmlns:p14="http://schemas.microsoft.com/office/powerpoint/2010/main" val="21481553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44500" y="430609"/>
            <a:ext cx="11210544" cy="557784"/>
          </a:xfrm>
          <a:prstGeom prst="rect">
            <a:avLst/>
          </a:prstGeom>
        </p:spPr>
        <p:txBody>
          <a:bodyPr vert="horz" lIns="91440" tIns="45720" rIns="91440" bIns="45720" rtlCol="0" anchor="t" anchorCtr="0">
            <a:normAutofit/>
          </a:bodyPr>
          <a:lstStyle/>
          <a:p>
            <a:r>
              <a:rPr lang="en-US"/>
              <a:t>Click to edit Master title style</a:t>
            </a:r>
          </a:p>
        </p:txBody>
      </p:sp>
      <p:sp>
        <p:nvSpPr>
          <p:cNvPr id="3" name="Text Placeholder 2"/>
          <p:cNvSpPr>
            <a:spLocks noGrp="1"/>
          </p:cNvSpPr>
          <p:nvPr>
            <p:ph type="body" idx="1"/>
          </p:nvPr>
        </p:nvSpPr>
        <p:spPr>
          <a:xfrm>
            <a:off x="448056" y="1447800"/>
            <a:ext cx="11210543" cy="39776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19099" y="6427391"/>
            <a:ext cx="3276600" cy="141686"/>
          </a:xfrm>
          <a:prstGeom prst="rect">
            <a:avLst/>
          </a:prstGeom>
        </p:spPr>
        <p:txBody>
          <a:bodyPr vert="horz" lIns="91440" tIns="45720" rIns="91440" bIns="45720" rtlCol="0" anchor="ctr"/>
          <a:lstStyle>
            <a:lvl1pPr algn="l">
              <a:defRPr sz="800" baseline="0">
                <a:solidFill>
                  <a:schemeClr val="tx1">
                    <a:lumMod val="65000"/>
                    <a:lumOff val="35000"/>
                  </a:schemeClr>
                </a:solidFill>
              </a:defRPr>
            </a:lvl1pPr>
          </a:lstStyle>
          <a:p>
            <a:fld id="{6E3FF238-0ED5-4909-85F5-3EB669286239}" type="datetime1">
              <a:rPr lang="en-US" smtClean="0"/>
              <a:t>14-Mar-25</a:t>
            </a:fld>
            <a:endParaRPr lang="en-US"/>
          </a:p>
        </p:txBody>
      </p:sp>
      <p:sp>
        <p:nvSpPr>
          <p:cNvPr id="5" name="Footer Placeholder 4"/>
          <p:cNvSpPr>
            <a:spLocks noGrp="1"/>
          </p:cNvSpPr>
          <p:nvPr>
            <p:ph type="ftr" sz="quarter" idx="3"/>
          </p:nvPr>
        </p:nvSpPr>
        <p:spPr>
          <a:xfrm>
            <a:off x="4648200" y="6427391"/>
            <a:ext cx="2895600" cy="141686"/>
          </a:xfrm>
          <a:prstGeom prst="rect">
            <a:avLst/>
          </a:prstGeom>
        </p:spPr>
        <p:txBody>
          <a:bodyPr vert="horz" lIns="91440" tIns="45720" rIns="91440" bIns="45720" rtlCol="0" anchor="ctr"/>
          <a:lstStyle>
            <a:lvl1pPr algn="ctr">
              <a:defRPr sz="800" baseline="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53042" y="6427391"/>
            <a:ext cx="3276600" cy="141686"/>
          </a:xfrm>
          <a:prstGeom prst="rect">
            <a:avLst/>
          </a:prstGeom>
        </p:spPr>
        <p:txBody>
          <a:bodyPr vert="horz" lIns="91440" tIns="45720" rIns="91440" bIns="45720" rtlCol="0" anchor="ctr"/>
          <a:lstStyle>
            <a:lvl1pPr algn="r">
              <a:defRPr sz="800" baseline="0">
                <a:solidFill>
                  <a:schemeClr val="tx1">
                    <a:lumMod val="65000"/>
                    <a:lumOff val="35000"/>
                  </a:schemeClr>
                </a:solidFill>
              </a:defRPr>
            </a:lvl1pPr>
          </a:lstStyle>
          <a:p>
            <a:fld id="{9860EDB8-5305-433F-BE41-D7A86D811DB3}" type="slidenum">
              <a:rPr lang="en-US" smtClean="0"/>
              <a:pPr/>
              <a:t>‹#›</a:t>
            </a:fld>
            <a:endParaRPr lang="en-US"/>
          </a:p>
        </p:txBody>
      </p:sp>
      <p:cxnSp>
        <p:nvCxnSpPr>
          <p:cNvPr id="7" name="Straight Connector 6">
            <a:extLst>
              <a:ext uri="{FF2B5EF4-FFF2-40B4-BE49-F238E27FC236}">
                <a16:creationId xmlns:a16="http://schemas.microsoft.com/office/drawing/2014/main" id="{D8F39A1B-8AD1-2C34-AB40-00704468E828}"/>
              </a:ext>
            </a:extLst>
          </p:cNvPr>
          <p:cNvCxnSpPr>
            <a:cxnSpLocks/>
          </p:cNvCxnSpPr>
          <p:nvPr userDrawn="1"/>
        </p:nvCxnSpPr>
        <p:spPr>
          <a:xfrm>
            <a:off x="535940" y="112283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5" r:id="rId3"/>
    <p:sldLayoutId id="2147483666" r:id="rId4"/>
    <p:sldLayoutId id="2147483667" r:id="rId5"/>
    <p:sldLayoutId id="2147483668" r:id="rId6"/>
  </p:sldLayoutIdLst>
  <p:hf hdr="0" ftr="0" dt="0"/>
  <p:txStyles>
    <p:titleStyle>
      <a:lvl1pPr algn="l" defTabSz="914400" rtl="0" eaLnBrk="1" latinLnBrk="0" hangingPunct="1">
        <a:spcBef>
          <a:spcPct val="0"/>
        </a:spcBef>
        <a:buNone/>
        <a:defRPr sz="2800" kern="1200">
          <a:solidFill>
            <a:schemeClr val="bg2">
              <a:lumMod val="25000"/>
            </a:schemeClr>
          </a:solidFill>
          <a:latin typeface="+mn-lt"/>
          <a:ea typeface="+mj-ea"/>
          <a:cs typeface="+mj-cs"/>
        </a:defRPr>
      </a:lvl1pPr>
    </p:titleStyle>
    <p:bodyStyle>
      <a:lvl1pPr marL="0" indent="0" algn="l" defTabSz="914400" rtl="0" eaLnBrk="1" latinLnBrk="0" hangingPunct="1">
        <a:lnSpc>
          <a:spcPct val="100000"/>
        </a:lnSpc>
        <a:spcBef>
          <a:spcPts val="1000"/>
        </a:spcBef>
        <a:spcAft>
          <a:spcPts val="1200"/>
        </a:spcAft>
        <a:buFontTx/>
        <a:buNone/>
        <a:defRPr lang="en-US" sz="1600" kern="1200" dirty="0">
          <a:solidFill>
            <a:schemeClr val="bg2">
              <a:lumMod val="25000"/>
            </a:schemeClr>
          </a:solidFill>
          <a:latin typeface="+mn-lt"/>
          <a:ea typeface="+mn-ea"/>
          <a:cs typeface="+mn-cs"/>
        </a:defRPr>
      </a:lvl1pPr>
      <a:lvl2pPr marL="283464" indent="-283464" algn="l" defTabSz="914400" rtl="0" eaLnBrk="1" latinLnBrk="0" hangingPunct="1">
        <a:lnSpc>
          <a:spcPct val="100000"/>
        </a:lnSpc>
        <a:spcBef>
          <a:spcPts val="1000"/>
        </a:spcBef>
        <a:spcAft>
          <a:spcPts val="1200"/>
        </a:spcAft>
        <a:buFont typeface="Arial" panose="020B0604020202020204" pitchFamily="34" charset="0"/>
        <a:buChar char="•"/>
        <a:defRPr lang="en-US" sz="1600" kern="1200" dirty="0">
          <a:solidFill>
            <a:schemeClr val="bg2">
              <a:lumMod val="25000"/>
            </a:schemeClr>
          </a:solidFill>
          <a:latin typeface="+mn-lt"/>
          <a:ea typeface="+mn-ea"/>
          <a:cs typeface="+mn-cs"/>
        </a:defRPr>
      </a:lvl2pPr>
      <a:lvl3pPr marL="685800" indent="-228600" algn="l" defTabSz="914400" rtl="0" eaLnBrk="1" latinLnBrk="0" hangingPunct="1">
        <a:lnSpc>
          <a:spcPct val="100000"/>
        </a:lnSpc>
        <a:spcBef>
          <a:spcPts val="1000"/>
        </a:spcBef>
        <a:spcAft>
          <a:spcPts val="1200"/>
        </a:spcAft>
        <a:buFont typeface="Arial" panose="020B0604020202020204" pitchFamily="34" charset="0"/>
        <a:buChar char="•"/>
        <a:defRPr lang="en-US" sz="1600" kern="1200" dirty="0">
          <a:solidFill>
            <a:schemeClr val="bg2">
              <a:lumMod val="25000"/>
            </a:schemeClr>
          </a:solidFill>
          <a:latin typeface="+mn-lt"/>
          <a:ea typeface="+mn-ea"/>
          <a:cs typeface="+mn-cs"/>
        </a:defRPr>
      </a:lvl3pPr>
      <a:lvl4pPr marL="1143000" indent="-228600" algn="l" defTabSz="914400" rtl="0" eaLnBrk="1" latinLnBrk="0" hangingPunct="1">
        <a:lnSpc>
          <a:spcPct val="100000"/>
        </a:lnSpc>
        <a:spcBef>
          <a:spcPts val="1000"/>
        </a:spcBef>
        <a:spcAft>
          <a:spcPts val="1200"/>
        </a:spcAft>
        <a:buFont typeface="Arial" panose="020B0604020202020204" pitchFamily="34" charset="0"/>
        <a:buChar char="•"/>
        <a:defRPr lang="en-US" sz="1600" kern="1200" dirty="0" smtClean="0">
          <a:solidFill>
            <a:schemeClr val="bg2">
              <a:lumMod val="25000"/>
            </a:schemeClr>
          </a:solidFill>
          <a:latin typeface="+mn-lt"/>
          <a:ea typeface="+mn-ea"/>
          <a:cs typeface="+mn-cs"/>
        </a:defRPr>
      </a:lvl4pPr>
      <a:lvl5pPr marL="1600200" indent="-228600" algn="l" defTabSz="914400" rtl="0" eaLnBrk="1" latinLnBrk="0" hangingPunct="1">
        <a:lnSpc>
          <a:spcPct val="100000"/>
        </a:lnSpc>
        <a:spcBef>
          <a:spcPts val="1000"/>
        </a:spcBef>
        <a:spcAft>
          <a:spcPts val="1200"/>
        </a:spcAft>
        <a:buFont typeface="Arial" panose="020B0604020202020204" pitchFamily="34" charset="0"/>
        <a:buChar char="•"/>
        <a:defRPr lang="en-US" sz="1600" kern="1200" dirty="0" smtClean="0">
          <a:solidFill>
            <a:schemeClr val="bg2">
              <a:lumMod val="25000"/>
            </a:schemeClr>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984" userDrawn="1">
          <p15:clr>
            <a:srgbClr val="F26B43"/>
          </p15:clr>
        </p15:guide>
        <p15:guide id="2" pos="336" userDrawn="1">
          <p15:clr>
            <a:srgbClr val="F26B43"/>
          </p15:clr>
        </p15:guide>
        <p15:guide id="3" pos="7320" userDrawn="1">
          <p15:clr>
            <a:srgbClr val="F26B43"/>
          </p15:clr>
        </p15:guide>
        <p15:guide id="4" orient="horz" pos="912" userDrawn="1">
          <p15:clr>
            <a:srgbClr val="F26B43"/>
          </p15:clr>
        </p15:guide>
        <p15:guide id="5" orient="horz" pos="264" userDrawn="1">
          <p15:clr>
            <a:srgbClr val="F26B43"/>
          </p15:clr>
        </p15:guide>
        <p15:guide id="6" orient="horz" pos="696" userDrawn="1">
          <p15:clr>
            <a:srgbClr val="F26B43"/>
          </p15:clr>
        </p15:guide>
        <p15:guide id="7" pos="369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wiki.unece.org/download/attachments/271089926/FADS-J3-03-r1%20%28France%29%20List%20of%20non-DDT%20tasks%20performed%20by%20an%20ADS.xlsx?api=v2"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hyperlink" Target="https://wiki.unece.org/download/attachments/281444384/GRSP-TF-AVRS-10-2%20Warning_Signals_Non-DDT-Tasks%20v4.xlsx?api=v2" TargetMode="External"/></Relationships>
</file>

<file path=ppt/slides/_rels/slide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hyperlink" Target="https://wiki.unece.org/download/attachments/283279657/GRSP-TF-AVRS-12-04%20Warning_Signals_Non-DDT-Tasks%20v4.xlsx?api=v2"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D66E636-D1D5-3AAC-5CD5-A2F5C585CB49}"/>
              </a:ext>
            </a:extLst>
          </p:cNvPr>
          <p:cNvSpPr>
            <a:spLocks noGrp="1"/>
          </p:cNvSpPr>
          <p:nvPr>
            <p:ph type="title"/>
          </p:nvPr>
        </p:nvSpPr>
        <p:spPr>
          <a:xfrm>
            <a:off x="305126" y="2335120"/>
            <a:ext cx="11727730" cy="2187760"/>
          </a:xfrm>
          <a:noFill/>
        </p:spPr>
        <p:txBody>
          <a:bodyPr anchor="ctr">
            <a:normAutofit/>
          </a:bodyPr>
          <a:lstStyle/>
          <a:p>
            <a:r>
              <a:rPr lang="en-US" dirty="0">
                <a:solidFill>
                  <a:schemeClr val="tx1">
                    <a:lumMod val="95000"/>
                    <a:lumOff val="5000"/>
                  </a:schemeClr>
                </a:solidFill>
              </a:rPr>
              <a:t>Regulatory fitness for </a:t>
            </a:r>
            <a:br>
              <a:rPr lang="en-US" dirty="0">
                <a:solidFill>
                  <a:schemeClr val="tx1">
                    <a:lumMod val="95000"/>
                    <a:lumOff val="5000"/>
                  </a:schemeClr>
                </a:solidFill>
              </a:rPr>
            </a:br>
            <a:r>
              <a:rPr lang="en-US" dirty="0">
                <a:solidFill>
                  <a:schemeClr val="tx1">
                    <a:lumMod val="95000"/>
                    <a:lumOff val="5000"/>
                  </a:schemeClr>
                </a:solidFill>
              </a:rPr>
              <a:t>Automated Driving Systems</a:t>
            </a:r>
            <a:endParaRPr lang="en-US" sz="1900" b="1" dirty="0">
              <a:solidFill>
                <a:schemeClr val="tx1">
                  <a:lumMod val="95000"/>
                  <a:lumOff val="5000"/>
                </a:schemeClr>
              </a:solidFill>
            </a:endParaRPr>
          </a:p>
        </p:txBody>
      </p:sp>
      <p:sp>
        <p:nvSpPr>
          <p:cNvPr id="5" name="Text Placeholder 4">
            <a:extLst>
              <a:ext uri="{FF2B5EF4-FFF2-40B4-BE49-F238E27FC236}">
                <a16:creationId xmlns:a16="http://schemas.microsoft.com/office/drawing/2014/main" id="{DE831F0C-52BB-6204-5BF6-C4DDD23942D3}"/>
              </a:ext>
            </a:extLst>
          </p:cNvPr>
          <p:cNvSpPr>
            <a:spLocks noGrp="1"/>
          </p:cNvSpPr>
          <p:nvPr>
            <p:ph type="body" sz="quarter" idx="10"/>
          </p:nvPr>
        </p:nvSpPr>
        <p:spPr>
          <a:xfrm>
            <a:off x="305126" y="4522880"/>
            <a:ext cx="11380433" cy="1099333"/>
          </a:xfrm>
        </p:spPr>
        <p:txBody>
          <a:bodyPr>
            <a:normAutofit fontScale="62500" lnSpcReduction="20000"/>
          </a:bodyPr>
          <a:lstStyle/>
          <a:p>
            <a:r>
              <a:rPr lang="en-GB" sz="5100" dirty="0">
                <a:solidFill>
                  <a:schemeClr val="accent2"/>
                </a:solidFill>
              </a:rPr>
              <a:t>Information </a:t>
            </a:r>
            <a:endParaRPr lang="en-US" sz="5100" dirty="0"/>
          </a:p>
          <a:p>
            <a:r>
              <a:rPr lang="en-US" sz="2500" dirty="0">
                <a:solidFill>
                  <a:schemeClr val="accent2"/>
                </a:solidFill>
              </a:rPr>
              <a:t>GRBP TF AVRS — GRE TF AVSR — GRE IWG EMC — GRPE TF AVRS — GRSG TF AVRS — GRSP TF AVRS — GRVA TF FADS</a:t>
            </a:r>
          </a:p>
        </p:txBody>
      </p:sp>
      <p:sp>
        <p:nvSpPr>
          <p:cNvPr id="2" name="TextBox 1">
            <a:extLst>
              <a:ext uri="{FF2B5EF4-FFF2-40B4-BE49-F238E27FC236}">
                <a16:creationId xmlns:a16="http://schemas.microsoft.com/office/drawing/2014/main" id="{DE3C4AFA-A593-CEF5-56B5-EF09BED130F2}"/>
              </a:ext>
            </a:extLst>
          </p:cNvPr>
          <p:cNvSpPr txBox="1"/>
          <p:nvPr/>
        </p:nvSpPr>
        <p:spPr>
          <a:xfrm>
            <a:off x="7898732" y="141863"/>
            <a:ext cx="4240302" cy="923330"/>
          </a:xfrm>
          <a:prstGeom prst="rect">
            <a:avLst/>
          </a:prstGeom>
          <a:noFill/>
        </p:spPr>
        <p:txBody>
          <a:bodyPr wrap="square" rtlCol="0">
            <a:spAutoFit/>
          </a:bodyPr>
          <a:lstStyle/>
          <a:p>
            <a:r>
              <a:rPr lang="en-US" u="sng">
                <a:effectLst/>
                <a:latin typeface="Arial" panose="020B0604020202020204" pitchFamily="34" charset="0"/>
              </a:rPr>
              <a:t>ADS-07-13</a:t>
            </a:r>
            <a:endParaRPr lang="en-US" b="1" dirty="0">
              <a:effectLst/>
              <a:latin typeface="Arial" panose="020B0604020202020204" pitchFamily="34" charset="0"/>
            </a:endParaRPr>
          </a:p>
          <a:p>
            <a:r>
              <a:rPr lang="en-US" dirty="0">
                <a:effectLst/>
                <a:latin typeface="Arial" panose="020B0604020202020204" pitchFamily="34" charset="0"/>
              </a:rPr>
              <a:t>7</a:t>
            </a:r>
            <a:r>
              <a:rPr lang="en-US" baseline="30000" dirty="0">
                <a:effectLst/>
                <a:latin typeface="Arial" panose="020B0604020202020204" pitchFamily="34" charset="0"/>
              </a:rPr>
              <a:t>th</a:t>
            </a:r>
            <a:r>
              <a:rPr lang="en-US" dirty="0">
                <a:effectLst/>
                <a:latin typeface="Arial" panose="020B0604020202020204" pitchFamily="34" charset="0"/>
              </a:rPr>
              <a:t> meeting of GRVA IWG ADS,</a:t>
            </a:r>
          </a:p>
          <a:p>
            <a:r>
              <a:rPr lang="en-US" dirty="0">
                <a:latin typeface="Arial" panose="020B0604020202020204" pitchFamily="34" charset="0"/>
              </a:rPr>
              <a:t>17</a:t>
            </a:r>
            <a:r>
              <a:rPr lang="en-US" dirty="0">
                <a:effectLst/>
                <a:latin typeface="Arial" panose="020B0604020202020204" pitchFamily="34" charset="0"/>
              </a:rPr>
              <a:t> to 21 March 2025</a:t>
            </a:r>
          </a:p>
        </p:txBody>
      </p:sp>
      <p:sp>
        <p:nvSpPr>
          <p:cNvPr id="3" name="TextBox 2">
            <a:extLst>
              <a:ext uri="{FF2B5EF4-FFF2-40B4-BE49-F238E27FC236}">
                <a16:creationId xmlns:a16="http://schemas.microsoft.com/office/drawing/2014/main" id="{403DFD5E-3E80-0381-B02B-D9D16692D680}"/>
              </a:ext>
            </a:extLst>
          </p:cNvPr>
          <p:cNvSpPr txBox="1"/>
          <p:nvPr/>
        </p:nvSpPr>
        <p:spPr>
          <a:xfrm>
            <a:off x="210255" y="141863"/>
            <a:ext cx="5229492" cy="923330"/>
          </a:xfrm>
          <a:prstGeom prst="rect">
            <a:avLst/>
          </a:prstGeom>
          <a:noFill/>
        </p:spPr>
        <p:txBody>
          <a:bodyPr wrap="square" rtlCol="0">
            <a:spAutoFit/>
          </a:bodyPr>
          <a:lstStyle/>
          <a:p>
            <a:r>
              <a:rPr lang="en-US" dirty="0">
                <a:latin typeface="Arial" panose="020B0604020202020204" pitchFamily="34" charset="0"/>
              </a:rPr>
              <a:t>Transmitted</a:t>
            </a:r>
            <a:r>
              <a:rPr lang="en-US" dirty="0">
                <a:effectLst/>
                <a:latin typeface="Arial" panose="020B0604020202020204" pitchFamily="34" charset="0"/>
              </a:rPr>
              <a:t> by the chairs of the expert groups on regulatory fitness for Automated Driving Syste</a:t>
            </a:r>
            <a:r>
              <a:rPr lang="en-US" dirty="0">
                <a:latin typeface="Arial" panose="020B0604020202020204" pitchFamily="34" charset="0"/>
              </a:rPr>
              <a:t>ms</a:t>
            </a:r>
            <a:endParaRPr lang="en-US" dirty="0">
              <a:effectLst/>
              <a:latin typeface="Arial" panose="020B0604020202020204" pitchFamily="34" charset="0"/>
            </a:endParaRPr>
          </a:p>
          <a:p>
            <a:endParaRPr lang="en-US" dirty="0"/>
          </a:p>
        </p:txBody>
      </p:sp>
    </p:spTree>
    <p:extLst>
      <p:ext uri="{BB962C8B-B14F-4D97-AF65-F5344CB8AC3E}">
        <p14:creationId xmlns:p14="http://schemas.microsoft.com/office/powerpoint/2010/main" val="2350875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normAutofit/>
          </a:bodyPr>
          <a:lstStyle/>
          <a:p>
            <a:r>
              <a:rPr lang="en-US" sz="2500" b="1" dirty="0"/>
              <a:t>Non-DDT tasks of the driver </a:t>
            </a:r>
            <a:r>
              <a:rPr lang="en-US" sz="2500" dirty="0"/>
              <a:t>– Background</a:t>
            </a:r>
            <a:endParaRPr lang="fr-FR" sz="2500"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2</a:t>
            </a:fld>
            <a:endParaRPr lang="en-US"/>
          </a:p>
        </p:txBody>
      </p:sp>
      <p:sp>
        <p:nvSpPr>
          <p:cNvPr id="11" name="ZoneTexte 10">
            <a:extLst>
              <a:ext uri="{FF2B5EF4-FFF2-40B4-BE49-F238E27FC236}">
                <a16:creationId xmlns:a16="http://schemas.microsoft.com/office/drawing/2014/main" id="{5514C645-DFD5-1BA7-580E-CB99795CB20A}"/>
              </a:ext>
            </a:extLst>
          </p:cNvPr>
          <p:cNvSpPr txBox="1"/>
          <p:nvPr/>
        </p:nvSpPr>
        <p:spPr>
          <a:xfrm>
            <a:off x="585685" y="1379666"/>
            <a:ext cx="10612534" cy="646331"/>
          </a:xfrm>
          <a:prstGeom prst="rect">
            <a:avLst/>
          </a:prstGeom>
          <a:noFill/>
          <a:ln w="38100">
            <a:noFill/>
          </a:ln>
        </p:spPr>
        <p:txBody>
          <a:bodyPr wrap="square" rtlCol="0">
            <a:spAutoFit/>
          </a:bodyPr>
          <a:lstStyle/>
          <a:p>
            <a:r>
              <a:rPr lang="en-GB" i="1" dirty="0"/>
              <a:t>Regulations contain many provisions where the role of the driver extends beyond the simple operation of the vehicle: </a:t>
            </a:r>
          </a:p>
        </p:txBody>
      </p:sp>
      <p:graphicFrame>
        <p:nvGraphicFramePr>
          <p:cNvPr id="7" name="Espace réservé du contenu 6">
            <a:extLst>
              <a:ext uri="{FF2B5EF4-FFF2-40B4-BE49-F238E27FC236}">
                <a16:creationId xmlns:a16="http://schemas.microsoft.com/office/drawing/2014/main" id="{8CE0299B-AA6E-44C1-BA22-2709FF4EF4BB}"/>
              </a:ext>
            </a:extLst>
          </p:cNvPr>
          <p:cNvGraphicFramePr>
            <a:graphicFrameLocks noGrp="1"/>
          </p:cNvGraphicFramePr>
          <p:nvPr>
            <p:ph sz="quarter" idx="13"/>
            <p:extLst>
              <p:ext uri="{D42A27DB-BD31-4B8C-83A1-F6EECF244321}">
                <p14:modId xmlns:p14="http://schemas.microsoft.com/office/powerpoint/2010/main" val="265755825"/>
              </p:ext>
            </p:extLst>
          </p:nvPr>
        </p:nvGraphicFramePr>
        <p:xfrm>
          <a:off x="637003" y="2125598"/>
          <a:ext cx="10509897" cy="3697547"/>
        </p:xfrm>
        <a:graphic>
          <a:graphicData uri="http://schemas.openxmlformats.org/drawingml/2006/table">
            <a:tbl>
              <a:tblPr firstRow="1" firstCol="1" bandRow="1">
                <a:tableStyleId>{F5AB1C69-6EDB-4FF4-983F-18BD219EF322}</a:tableStyleId>
              </a:tblPr>
              <a:tblGrid>
                <a:gridCol w="1369597">
                  <a:extLst>
                    <a:ext uri="{9D8B030D-6E8A-4147-A177-3AD203B41FA5}">
                      <a16:colId xmlns:a16="http://schemas.microsoft.com/office/drawing/2014/main" val="2485923505"/>
                    </a:ext>
                  </a:extLst>
                </a:gridCol>
                <a:gridCol w="9140300">
                  <a:extLst>
                    <a:ext uri="{9D8B030D-6E8A-4147-A177-3AD203B41FA5}">
                      <a16:colId xmlns:a16="http://schemas.microsoft.com/office/drawing/2014/main" val="3470188008"/>
                    </a:ext>
                  </a:extLst>
                </a:gridCol>
              </a:tblGrid>
              <a:tr h="666078">
                <a:tc>
                  <a:txBody>
                    <a:bodyPr/>
                    <a:lstStyle/>
                    <a:p>
                      <a:r>
                        <a:rPr lang="en-GB" sz="1800" dirty="0"/>
                        <a:t>Regulation</a:t>
                      </a:r>
                      <a:endParaRPr lang="fr-FR" sz="1800" dirty="0"/>
                    </a:p>
                  </a:txBody>
                  <a:tcPr/>
                </a:tc>
                <a:tc>
                  <a:txBody>
                    <a:bodyPr/>
                    <a:lstStyle/>
                    <a:p>
                      <a:r>
                        <a:rPr lang="en-US" sz="1800" dirty="0"/>
                        <a:t>Examples of non-DDT tasks of the driver</a:t>
                      </a:r>
                      <a:endParaRPr lang="fr-FR" sz="1600" b="0" dirty="0"/>
                    </a:p>
                  </a:txBody>
                  <a:tcPr/>
                </a:tc>
                <a:extLst>
                  <a:ext uri="{0D108BD9-81ED-4DB2-BD59-A6C34878D82A}">
                    <a16:rowId xmlns:a16="http://schemas.microsoft.com/office/drawing/2014/main" val="1910790478"/>
                  </a:ext>
                </a:extLst>
              </a:tr>
              <a:tr h="360000">
                <a:tc>
                  <a:txBody>
                    <a:bodyPr/>
                    <a:lstStyle/>
                    <a:p>
                      <a:r>
                        <a:rPr lang="en-US" sz="1800" b="1" dirty="0"/>
                        <a:t>R11</a:t>
                      </a:r>
                      <a:endParaRPr lang="fr-FR" sz="1800" b="1" dirty="0"/>
                    </a:p>
                  </a:txBody>
                  <a:tcPr/>
                </a:tc>
                <a:tc>
                  <a:txBody>
                    <a:bodyPr/>
                    <a:lstStyle/>
                    <a:p>
                      <a:r>
                        <a:rPr lang="en-US" sz="1050" i="1" kern="1200" dirty="0">
                          <a:solidFill>
                            <a:schemeClr val="dk1"/>
                          </a:solidFill>
                          <a:latin typeface="+mn-lt"/>
                          <a:ea typeface="+mn-ea"/>
                          <a:cs typeface="+mn-cs"/>
                        </a:rPr>
                        <a:t>2.9. "Door closure warning system" is a system that will activate a </a:t>
                      </a:r>
                      <a:r>
                        <a:rPr lang="en-US" sz="1050" b="1" i="1" kern="1200" dirty="0">
                          <a:solidFill>
                            <a:schemeClr val="dk1"/>
                          </a:solidFill>
                          <a:latin typeface="+mn-lt"/>
                          <a:ea typeface="+mn-ea"/>
                          <a:cs typeface="+mn-cs"/>
                        </a:rPr>
                        <a:t>visual signal located where it can be clearly seen by the driver when a door latch system is not in its fully latched position </a:t>
                      </a:r>
                      <a:r>
                        <a:rPr lang="en-US" sz="1050" i="1" kern="1200" dirty="0">
                          <a:solidFill>
                            <a:schemeClr val="dk1"/>
                          </a:solidFill>
                          <a:latin typeface="+mn-lt"/>
                          <a:ea typeface="+mn-ea"/>
                          <a:cs typeface="+mn-cs"/>
                        </a:rPr>
                        <a:t>and while the vehicle ignition is activated. </a:t>
                      </a:r>
                    </a:p>
                    <a:p>
                      <a:endParaRPr lang="en-US" sz="1050" i="1" kern="1200" dirty="0">
                        <a:solidFill>
                          <a:schemeClr val="dk1"/>
                        </a:solidFill>
                        <a:latin typeface="+mn-lt"/>
                        <a:ea typeface="+mn-ea"/>
                        <a:cs typeface="+mn-cs"/>
                      </a:endParaRPr>
                    </a:p>
                    <a:p>
                      <a:r>
                        <a:rPr lang="en-US" sz="1050" i="1" kern="1200" dirty="0">
                          <a:solidFill>
                            <a:schemeClr val="dk1"/>
                          </a:solidFill>
                          <a:latin typeface="+mn-lt"/>
                          <a:ea typeface="+mn-ea"/>
                          <a:cs typeface="+mn-cs"/>
                        </a:rPr>
                        <a:t>6.3.2. Each rear side door shall be equipped with at least one </a:t>
                      </a:r>
                      <a:r>
                        <a:rPr lang="en-US" sz="1050" b="1" i="1" kern="1200" dirty="0">
                          <a:solidFill>
                            <a:schemeClr val="dk1"/>
                          </a:solidFill>
                          <a:latin typeface="+mn-lt"/>
                          <a:ea typeface="+mn-ea"/>
                          <a:cs typeface="+mn-cs"/>
                        </a:rPr>
                        <a:t>locking device which, when engaged, prevents operation of the interior door handle </a:t>
                      </a:r>
                      <a:r>
                        <a:rPr lang="en-US" sz="1050" i="1" kern="1200" dirty="0">
                          <a:solidFill>
                            <a:schemeClr val="dk1"/>
                          </a:solidFill>
                          <a:latin typeface="+mn-lt"/>
                          <a:ea typeface="+mn-ea"/>
                          <a:cs typeface="+mn-cs"/>
                        </a:rPr>
                        <a:t>or other interior latch release control […]</a:t>
                      </a:r>
                    </a:p>
                  </a:txBody>
                  <a:tcPr/>
                </a:tc>
                <a:extLst>
                  <a:ext uri="{0D108BD9-81ED-4DB2-BD59-A6C34878D82A}">
                    <a16:rowId xmlns:a16="http://schemas.microsoft.com/office/drawing/2014/main" val="2363921359"/>
                  </a:ext>
                </a:extLst>
              </a:tr>
              <a:tr h="360000">
                <a:tc>
                  <a:txBody>
                    <a:bodyPr/>
                    <a:lstStyle/>
                    <a:p>
                      <a:r>
                        <a:rPr lang="en-GB" sz="1800" b="1" dirty="0"/>
                        <a:t>R13</a:t>
                      </a:r>
                      <a:endParaRPr lang="fr-FR" sz="1800" b="1" dirty="0"/>
                    </a:p>
                  </a:txBody>
                  <a:tcPr/>
                </a:tc>
                <a:tc>
                  <a:txBody>
                    <a:bodyPr/>
                    <a:lstStyle/>
                    <a:p>
                      <a:r>
                        <a:rPr lang="en-US" sz="1050" i="1" kern="1200" dirty="0">
                          <a:solidFill>
                            <a:schemeClr val="dk1"/>
                          </a:solidFill>
                          <a:latin typeface="+mn-lt"/>
                          <a:ea typeface="+mn-ea"/>
                          <a:cs typeface="+mn-cs"/>
                        </a:rPr>
                        <a:t> 5.2.1.11.2.1. “It shall be possible to </a:t>
                      </a:r>
                      <a:r>
                        <a:rPr lang="en-US" sz="1050" b="1" i="1" kern="1200" dirty="0">
                          <a:solidFill>
                            <a:schemeClr val="dk1"/>
                          </a:solidFill>
                          <a:latin typeface="+mn-lt"/>
                          <a:ea typeface="+mn-ea"/>
                          <a:cs typeface="+mn-cs"/>
                        </a:rPr>
                        <a:t>easily</a:t>
                      </a:r>
                      <a:r>
                        <a:rPr lang="en-US" sz="1050" i="1" kern="1200" dirty="0">
                          <a:solidFill>
                            <a:schemeClr val="dk1"/>
                          </a:solidFill>
                          <a:latin typeface="+mn-lt"/>
                          <a:ea typeface="+mn-ea"/>
                          <a:cs typeface="+mn-cs"/>
                        </a:rPr>
                        <a:t> </a:t>
                      </a:r>
                      <a:r>
                        <a:rPr lang="en-US" sz="1050" b="1" i="1" kern="1200" dirty="0">
                          <a:solidFill>
                            <a:schemeClr val="dk1"/>
                          </a:solidFill>
                          <a:latin typeface="+mn-lt"/>
                          <a:ea typeface="+mn-ea"/>
                          <a:cs typeface="+mn-cs"/>
                        </a:rPr>
                        <a:t>assess this wear on service brake linings from the outside or underside of the vehicle</a:t>
                      </a:r>
                      <a:r>
                        <a:rPr lang="en-US" sz="1050" i="1" kern="1200" dirty="0">
                          <a:solidFill>
                            <a:schemeClr val="dk1"/>
                          </a:solidFill>
                          <a:latin typeface="+mn-lt"/>
                          <a:ea typeface="+mn-ea"/>
                          <a:cs typeface="+mn-cs"/>
                        </a:rPr>
                        <a:t>, without the removal of the wheels, by the provision of appropriate inspection holes or by some other means. This may be achieved by utilizing simple standard workshop tools or common inspection equipment for vehicles.</a:t>
                      </a:r>
                    </a:p>
                    <a:p>
                      <a:r>
                        <a:rPr lang="en-US" sz="1050" i="1" kern="1200" dirty="0">
                          <a:solidFill>
                            <a:schemeClr val="dk1"/>
                          </a:solidFill>
                          <a:latin typeface="+mn-lt"/>
                          <a:ea typeface="+mn-ea"/>
                          <a:cs typeface="+mn-cs"/>
                        </a:rPr>
                        <a:t>Alternatively, a sensing device per wheel. […], which will warn the driver at his driving position when lining replacement is necessary, is acceptable […]”</a:t>
                      </a:r>
                      <a:endParaRPr lang="fr-FR" sz="1050" i="1" kern="1200" dirty="0">
                        <a:solidFill>
                          <a:schemeClr val="dk1"/>
                        </a:solidFill>
                        <a:latin typeface="+mn-lt"/>
                        <a:ea typeface="+mn-ea"/>
                        <a:cs typeface="+mn-cs"/>
                      </a:endParaRPr>
                    </a:p>
                  </a:txBody>
                  <a:tcPr/>
                </a:tc>
                <a:extLst>
                  <a:ext uri="{0D108BD9-81ED-4DB2-BD59-A6C34878D82A}">
                    <a16:rowId xmlns:a16="http://schemas.microsoft.com/office/drawing/2014/main" val="3052492162"/>
                  </a:ext>
                </a:extLst>
              </a:tr>
              <a:tr h="360000">
                <a:tc>
                  <a:txBody>
                    <a:bodyPr/>
                    <a:lstStyle/>
                    <a:p>
                      <a:r>
                        <a:rPr lang="en-US" sz="1800" b="1" dirty="0"/>
                        <a:t>R16</a:t>
                      </a:r>
                      <a:endParaRPr lang="fr-FR" sz="1800" b="1" dirty="0"/>
                    </a:p>
                  </a:txBody>
                  <a:tcPr/>
                </a:tc>
                <a:tc>
                  <a:txBody>
                    <a:bodyPr/>
                    <a:lstStyle/>
                    <a:p>
                      <a:r>
                        <a:rPr lang="en-US" sz="1050" i="1" kern="1200" dirty="0">
                          <a:solidFill>
                            <a:schemeClr val="dk1"/>
                          </a:solidFill>
                          <a:latin typeface="+mn-lt"/>
                          <a:ea typeface="+mn-ea"/>
                          <a:cs typeface="+mn-cs"/>
                        </a:rPr>
                        <a:t>2.41. "Safety-belt reminder", means a system dedicated to </a:t>
                      </a:r>
                      <a:r>
                        <a:rPr lang="en-US" sz="1050" b="1" i="1" kern="1200" dirty="0">
                          <a:solidFill>
                            <a:schemeClr val="dk1"/>
                          </a:solidFill>
                          <a:latin typeface="+mn-lt"/>
                          <a:ea typeface="+mn-ea"/>
                          <a:cs typeface="+mn-cs"/>
                        </a:rPr>
                        <a:t>alert the driver when any of the occupants do not use the safety-belt</a:t>
                      </a:r>
                      <a:r>
                        <a:rPr lang="en-US" sz="1050" i="1" kern="1200" dirty="0">
                          <a:solidFill>
                            <a:schemeClr val="dk1"/>
                          </a:solidFill>
                          <a:latin typeface="+mn-lt"/>
                          <a:ea typeface="+mn-ea"/>
                          <a:cs typeface="+mn-cs"/>
                        </a:rPr>
                        <a:t>. The system is constituted by a detection of an unfastened safety-belt and by two levels of driver's alert: a first level warning and a second level warning.</a:t>
                      </a:r>
                      <a:endParaRPr lang="fr-FR" sz="1050" i="1" kern="1200" dirty="0">
                        <a:solidFill>
                          <a:schemeClr val="dk1"/>
                        </a:solidFill>
                        <a:latin typeface="+mn-lt"/>
                        <a:ea typeface="+mn-ea"/>
                        <a:cs typeface="+mn-cs"/>
                      </a:endParaRPr>
                    </a:p>
                  </a:txBody>
                  <a:tcPr/>
                </a:tc>
                <a:extLst>
                  <a:ext uri="{0D108BD9-81ED-4DB2-BD59-A6C34878D82A}">
                    <a16:rowId xmlns:a16="http://schemas.microsoft.com/office/drawing/2014/main" val="2418275844"/>
                  </a:ext>
                </a:extLst>
              </a:tr>
              <a:tr h="425429">
                <a:tc>
                  <a:txBody>
                    <a:bodyPr/>
                    <a:lstStyle/>
                    <a:p>
                      <a:r>
                        <a:rPr lang="en-US" sz="1800" b="1" dirty="0"/>
                        <a:t>R21</a:t>
                      </a:r>
                      <a:endParaRPr lang="fr-FR" sz="1800" b="1" dirty="0"/>
                    </a:p>
                  </a:txBody>
                  <a:tcPr/>
                </a:tc>
                <a:tc>
                  <a:txBody>
                    <a:bodyPr/>
                    <a:lstStyle/>
                    <a:p>
                      <a:r>
                        <a:rPr lang="en-US" sz="1050" i="1" kern="1200" dirty="0">
                          <a:solidFill>
                            <a:schemeClr val="dk1"/>
                          </a:solidFill>
                          <a:latin typeface="+mn-lt"/>
                          <a:ea typeface="+mn-ea"/>
                          <a:cs typeface="+mn-cs"/>
                        </a:rPr>
                        <a:t>5.8.4.2. All rear-window, roof-panel and partition </a:t>
                      </a:r>
                      <a:r>
                        <a:rPr lang="en-US" sz="1050" b="1" i="1" kern="1200" dirty="0">
                          <a:solidFill>
                            <a:schemeClr val="dk1"/>
                          </a:solidFill>
                          <a:latin typeface="+mn-lt"/>
                          <a:ea typeface="+mn-ea"/>
                          <a:cs typeface="+mn-cs"/>
                        </a:rPr>
                        <a:t>switches intended for use by occupants in the rear of the vehicle shall be capable of being switched off by a driver-controlled switch </a:t>
                      </a:r>
                      <a:r>
                        <a:rPr lang="en-US" sz="1050" i="1" kern="1200" dirty="0">
                          <a:solidFill>
                            <a:schemeClr val="dk1"/>
                          </a:solidFill>
                          <a:latin typeface="+mn-lt"/>
                          <a:ea typeface="+mn-ea"/>
                          <a:cs typeface="+mn-cs"/>
                        </a:rPr>
                        <a:t>which is located forward of a vertical transverse plane passing through the R points of the front seats.</a:t>
                      </a:r>
                      <a:endParaRPr lang="fr-FR" sz="1050" i="1" kern="1200" dirty="0">
                        <a:solidFill>
                          <a:schemeClr val="dk1"/>
                        </a:solidFill>
                        <a:latin typeface="+mn-lt"/>
                        <a:ea typeface="+mn-ea"/>
                        <a:cs typeface="+mn-cs"/>
                      </a:endParaRPr>
                    </a:p>
                  </a:txBody>
                  <a:tcPr/>
                </a:tc>
                <a:extLst>
                  <a:ext uri="{0D108BD9-81ED-4DB2-BD59-A6C34878D82A}">
                    <a16:rowId xmlns:a16="http://schemas.microsoft.com/office/drawing/2014/main" val="2890213883"/>
                  </a:ext>
                </a:extLst>
              </a:tr>
              <a:tr h="360000">
                <a:tc>
                  <a:txBody>
                    <a:bodyPr/>
                    <a:lstStyle/>
                    <a:p>
                      <a:r>
                        <a:rPr lang="en-US" sz="1800" b="1" dirty="0"/>
                        <a:t>R107</a:t>
                      </a:r>
                      <a:endParaRPr lang="fr-FR" sz="1800" b="1" dirty="0"/>
                    </a:p>
                  </a:txBody>
                  <a:tcPr/>
                </a:tc>
                <a:tc>
                  <a:txBody>
                    <a:bodyPr/>
                    <a:lstStyle/>
                    <a:p>
                      <a:r>
                        <a:rPr lang="en-US" sz="1050" i="1" kern="1200" dirty="0">
                          <a:solidFill>
                            <a:schemeClr val="dk1"/>
                          </a:solidFill>
                          <a:latin typeface="+mn-lt"/>
                          <a:ea typeface="+mn-ea"/>
                          <a:cs typeface="+mn-cs"/>
                        </a:rPr>
                        <a:t>7.5.7.1. […] in the event of activation of an alarm system: […]</a:t>
                      </a:r>
                    </a:p>
                    <a:p>
                      <a:r>
                        <a:rPr lang="en-US" sz="1050" i="1" kern="1200" dirty="0">
                          <a:solidFill>
                            <a:schemeClr val="dk1"/>
                          </a:solidFill>
                          <a:latin typeface="+mn-lt"/>
                          <a:ea typeface="+mn-ea"/>
                          <a:cs typeface="+mn-cs"/>
                        </a:rPr>
                        <a:t>B) </a:t>
                      </a:r>
                      <a:r>
                        <a:rPr lang="en-US" sz="1050" b="1" i="1" kern="1200" dirty="0">
                          <a:solidFill>
                            <a:schemeClr val="dk1"/>
                          </a:solidFill>
                          <a:latin typeface="+mn-lt"/>
                          <a:ea typeface="+mn-ea"/>
                          <a:cs typeface="+mn-cs"/>
                        </a:rPr>
                        <a:t>After a single positive action of the driver </a:t>
                      </a:r>
                      <a:r>
                        <a:rPr lang="en-US" sz="1050" i="1" kern="1200" dirty="0">
                          <a:solidFill>
                            <a:schemeClr val="dk1"/>
                          </a:solidFill>
                          <a:latin typeface="+mn-lt"/>
                          <a:ea typeface="+mn-ea"/>
                          <a:cs typeface="+mn-cs"/>
                        </a:rPr>
                        <a:t>on any of the door controls in the driver’s compartment, all power-operated doors […] shall open and shall remain in the opened position. […]</a:t>
                      </a:r>
                    </a:p>
                  </a:txBody>
                  <a:tcPr/>
                </a:tc>
                <a:extLst>
                  <a:ext uri="{0D108BD9-81ED-4DB2-BD59-A6C34878D82A}">
                    <a16:rowId xmlns:a16="http://schemas.microsoft.com/office/drawing/2014/main" val="2263535190"/>
                  </a:ext>
                </a:extLst>
              </a:tr>
            </a:tbl>
          </a:graphicData>
        </a:graphic>
      </p:graphicFrame>
      <p:sp>
        <p:nvSpPr>
          <p:cNvPr id="4" name="ZoneTexte 3">
            <a:extLst>
              <a:ext uri="{FF2B5EF4-FFF2-40B4-BE49-F238E27FC236}">
                <a16:creationId xmlns:a16="http://schemas.microsoft.com/office/drawing/2014/main" id="{2E2FE587-5318-4834-966A-CD16297FBE3A}"/>
              </a:ext>
            </a:extLst>
          </p:cNvPr>
          <p:cNvSpPr txBox="1"/>
          <p:nvPr/>
        </p:nvSpPr>
        <p:spPr>
          <a:xfrm>
            <a:off x="585685" y="5922746"/>
            <a:ext cx="10509897" cy="646331"/>
          </a:xfrm>
          <a:prstGeom prst="rect">
            <a:avLst/>
          </a:prstGeom>
          <a:noFill/>
        </p:spPr>
        <p:txBody>
          <a:bodyPr wrap="square" rtlCol="0">
            <a:spAutoFit/>
          </a:bodyPr>
          <a:lstStyle/>
          <a:p>
            <a:r>
              <a:rPr lang="en-GB" i="1" dirty="0"/>
              <a:t>These requirements mainly focus on informing the driver, or on making easier a task that is performed or initiated by the driver.</a:t>
            </a:r>
            <a:endParaRPr lang="fr-FR" i="1" dirty="0"/>
          </a:p>
        </p:txBody>
      </p:sp>
    </p:spTree>
    <p:extLst>
      <p:ext uri="{BB962C8B-B14F-4D97-AF65-F5344CB8AC3E}">
        <p14:creationId xmlns:p14="http://schemas.microsoft.com/office/powerpoint/2010/main" val="517433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ZoneTexte 93">
            <a:extLst>
              <a:ext uri="{FF2B5EF4-FFF2-40B4-BE49-F238E27FC236}">
                <a16:creationId xmlns:a16="http://schemas.microsoft.com/office/drawing/2014/main" id="{D248CAE6-0E4C-4E1F-A1DE-20A045FB2714}"/>
              </a:ext>
            </a:extLst>
          </p:cNvPr>
          <p:cNvSpPr txBox="1"/>
          <p:nvPr/>
        </p:nvSpPr>
        <p:spPr>
          <a:xfrm>
            <a:off x="5663798" y="4132314"/>
            <a:ext cx="3324042" cy="1384995"/>
          </a:xfrm>
          <a:prstGeom prst="rect">
            <a:avLst/>
          </a:prstGeom>
          <a:noFill/>
          <a:ln w="12700">
            <a:solidFill>
              <a:schemeClr val="accent2"/>
            </a:solidFill>
          </a:ln>
        </p:spPr>
        <p:txBody>
          <a:bodyPr wrap="square" rtlCol="0">
            <a:spAutoFit/>
          </a:bodyPr>
          <a:lstStyle/>
          <a:p>
            <a:r>
              <a:rPr lang="en-US" sz="1200" i="1" dirty="0"/>
              <a:t>“The ADS vehicle shall provide safety-related information to the passengers.</a:t>
            </a:r>
          </a:p>
          <a:p>
            <a:endParaRPr lang="en-US" sz="1200" i="1" dirty="0"/>
          </a:p>
          <a:p>
            <a:r>
              <a:rPr lang="en-US" sz="1200" i="1" dirty="0"/>
              <a:t>Information related to the HMI’s indications:</a:t>
            </a:r>
          </a:p>
          <a:p>
            <a:pPr marL="285750" indent="-285750">
              <a:buFont typeface="Arial" panose="020B0604020202020204" pitchFamily="34" charset="0"/>
              <a:buChar char="•"/>
            </a:pPr>
            <a:r>
              <a:rPr lang="en-US" sz="1200" i="1" dirty="0"/>
              <a:t>Visual tell-tales, icons.</a:t>
            </a:r>
          </a:p>
          <a:p>
            <a:pPr marL="285750" indent="-285750">
              <a:buFont typeface="Arial" panose="020B0604020202020204" pitchFamily="34" charset="0"/>
              <a:buChar char="•"/>
            </a:pPr>
            <a:r>
              <a:rPr lang="en-US" sz="1200" i="1" dirty="0"/>
              <a:t>Auditory signals.</a:t>
            </a:r>
          </a:p>
          <a:p>
            <a:pPr marL="285750" indent="-285750">
              <a:buFont typeface="Arial" panose="020B0604020202020204" pitchFamily="34" charset="0"/>
              <a:buChar char="•"/>
            </a:pPr>
            <a:r>
              <a:rPr lang="en-US" sz="1200" i="1" dirty="0"/>
              <a:t>Haptic signals.”</a:t>
            </a:r>
            <a:endParaRPr lang="en-GB" sz="1200" i="1" dirty="0"/>
          </a:p>
        </p:txBody>
      </p:sp>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normAutofit/>
          </a:bodyPr>
          <a:lstStyle/>
          <a:p>
            <a:r>
              <a:rPr lang="en-US" sz="2500" b="1" dirty="0"/>
              <a:t>Communication with ADS users </a:t>
            </a:r>
            <a:r>
              <a:rPr lang="en-US" sz="2500" dirty="0"/>
              <a:t>– Background</a:t>
            </a:r>
            <a:endParaRPr lang="fr-FR" sz="2500"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3</a:t>
            </a:fld>
            <a:endParaRPr lang="en-US"/>
          </a:p>
        </p:txBody>
      </p:sp>
      <p:sp>
        <p:nvSpPr>
          <p:cNvPr id="4" name="Rectangle 3">
            <a:extLst>
              <a:ext uri="{FF2B5EF4-FFF2-40B4-BE49-F238E27FC236}">
                <a16:creationId xmlns:a16="http://schemas.microsoft.com/office/drawing/2014/main" id="{8F24EC48-6358-4498-8BF7-F6DFC2DE5FC6}"/>
              </a:ext>
            </a:extLst>
          </p:cNvPr>
          <p:cNvSpPr/>
          <p:nvPr/>
        </p:nvSpPr>
        <p:spPr>
          <a:xfrm>
            <a:off x="800301" y="2479554"/>
            <a:ext cx="2028636" cy="9048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R16</a:t>
            </a:r>
          </a:p>
        </p:txBody>
      </p:sp>
      <p:sp>
        <p:nvSpPr>
          <p:cNvPr id="7" name="Rectangle 6">
            <a:extLst>
              <a:ext uri="{FF2B5EF4-FFF2-40B4-BE49-F238E27FC236}">
                <a16:creationId xmlns:a16="http://schemas.microsoft.com/office/drawing/2014/main" id="{87EE36AA-A5F0-4898-9FD6-6894030FFB06}"/>
              </a:ext>
            </a:extLst>
          </p:cNvPr>
          <p:cNvSpPr/>
          <p:nvPr/>
        </p:nvSpPr>
        <p:spPr>
          <a:xfrm>
            <a:off x="800301" y="3546354"/>
            <a:ext cx="2028636" cy="9048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R48</a:t>
            </a:r>
            <a:endParaRPr lang="fr-FR" dirty="0">
              <a:solidFill>
                <a:schemeClr val="tx1"/>
              </a:solidFill>
            </a:endParaRPr>
          </a:p>
        </p:txBody>
      </p:sp>
      <p:sp>
        <p:nvSpPr>
          <p:cNvPr id="9" name="Rectangle 8">
            <a:extLst>
              <a:ext uri="{FF2B5EF4-FFF2-40B4-BE49-F238E27FC236}">
                <a16:creationId xmlns:a16="http://schemas.microsoft.com/office/drawing/2014/main" id="{83C2A755-6F97-449B-86CE-78EF8EE5D881}"/>
              </a:ext>
            </a:extLst>
          </p:cNvPr>
          <p:cNvSpPr/>
          <p:nvPr/>
        </p:nvSpPr>
        <p:spPr>
          <a:xfrm>
            <a:off x="800301" y="4613154"/>
            <a:ext cx="2028636" cy="9048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R100</a:t>
            </a:r>
            <a:endParaRPr lang="fr-FR" dirty="0">
              <a:solidFill>
                <a:schemeClr val="tx1"/>
              </a:solidFill>
            </a:endParaRPr>
          </a:p>
        </p:txBody>
      </p:sp>
      <p:cxnSp>
        <p:nvCxnSpPr>
          <p:cNvPr id="13" name="Connecteur droit avec flèche 12">
            <a:extLst>
              <a:ext uri="{FF2B5EF4-FFF2-40B4-BE49-F238E27FC236}">
                <a16:creationId xmlns:a16="http://schemas.microsoft.com/office/drawing/2014/main" id="{91CFB415-194F-4B0D-98EB-F7B4CA1CCE96}"/>
              </a:ext>
            </a:extLst>
          </p:cNvPr>
          <p:cNvCxnSpPr>
            <a:cxnSpLocks/>
            <a:stCxn id="4" idx="3"/>
            <a:endCxn id="24" idx="1"/>
          </p:cNvCxnSpPr>
          <p:nvPr/>
        </p:nvCxnSpPr>
        <p:spPr>
          <a:xfrm>
            <a:off x="2828937" y="2931992"/>
            <a:ext cx="723905" cy="10655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B224C94F-2598-4A64-ADDA-BA1480E987BE}"/>
              </a:ext>
            </a:extLst>
          </p:cNvPr>
          <p:cNvCxnSpPr>
            <a:cxnSpLocks/>
            <a:stCxn id="7" idx="3"/>
            <a:endCxn id="24" idx="1"/>
          </p:cNvCxnSpPr>
          <p:nvPr/>
        </p:nvCxnSpPr>
        <p:spPr>
          <a:xfrm flipV="1">
            <a:off x="2828937" y="3997563"/>
            <a:ext cx="723905" cy="12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976C5D7A-4243-4393-A4EF-AA2993017F23}"/>
              </a:ext>
            </a:extLst>
          </p:cNvPr>
          <p:cNvCxnSpPr>
            <a:cxnSpLocks/>
            <a:stCxn id="9" idx="3"/>
            <a:endCxn id="24" idx="1"/>
          </p:cNvCxnSpPr>
          <p:nvPr/>
        </p:nvCxnSpPr>
        <p:spPr>
          <a:xfrm flipV="1">
            <a:off x="2828937" y="3997563"/>
            <a:ext cx="723905" cy="10680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E4A11D7F-7911-4327-879E-7D0D102B339D}"/>
              </a:ext>
            </a:extLst>
          </p:cNvPr>
          <p:cNvSpPr/>
          <p:nvPr/>
        </p:nvSpPr>
        <p:spPr>
          <a:xfrm>
            <a:off x="3552842" y="3545125"/>
            <a:ext cx="2028636" cy="9048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ADS</a:t>
            </a:r>
          </a:p>
        </p:txBody>
      </p:sp>
      <p:cxnSp>
        <p:nvCxnSpPr>
          <p:cNvPr id="52" name="Connecteur droit avec flèche 51">
            <a:extLst>
              <a:ext uri="{FF2B5EF4-FFF2-40B4-BE49-F238E27FC236}">
                <a16:creationId xmlns:a16="http://schemas.microsoft.com/office/drawing/2014/main" id="{31613BC6-48AA-4A0C-A7C0-0A8C627332A4}"/>
              </a:ext>
            </a:extLst>
          </p:cNvPr>
          <p:cNvCxnSpPr>
            <a:cxnSpLocks/>
            <a:stCxn id="24" idx="3"/>
            <a:endCxn id="53" idx="1"/>
          </p:cNvCxnSpPr>
          <p:nvPr/>
        </p:nvCxnSpPr>
        <p:spPr>
          <a:xfrm flipV="1">
            <a:off x="5581478" y="3997562"/>
            <a:ext cx="3488683" cy="1"/>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0816B54D-50A6-413E-8CD9-6E3A433FC1BA}"/>
              </a:ext>
            </a:extLst>
          </p:cNvPr>
          <p:cNvSpPr/>
          <p:nvPr/>
        </p:nvSpPr>
        <p:spPr>
          <a:xfrm>
            <a:off x="9070161" y="3545124"/>
            <a:ext cx="2028636" cy="904875"/>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Reaction</a:t>
            </a:r>
            <a:endParaRPr lang="fr-FR" dirty="0">
              <a:solidFill>
                <a:schemeClr val="tx1"/>
              </a:solidFill>
            </a:endParaRPr>
          </a:p>
        </p:txBody>
      </p:sp>
      <p:sp>
        <p:nvSpPr>
          <p:cNvPr id="32" name="Rectangle 31">
            <a:extLst>
              <a:ext uri="{FF2B5EF4-FFF2-40B4-BE49-F238E27FC236}">
                <a16:creationId xmlns:a16="http://schemas.microsoft.com/office/drawing/2014/main" id="{8692EDD2-F810-4535-9AD5-01FDAA2E7DE0}"/>
              </a:ext>
            </a:extLst>
          </p:cNvPr>
          <p:cNvSpPr/>
          <p:nvPr/>
        </p:nvSpPr>
        <p:spPr>
          <a:xfrm>
            <a:off x="9070161" y="2479554"/>
            <a:ext cx="2028636" cy="904875"/>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Users</a:t>
            </a:r>
            <a:endParaRPr lang="fr-FR" dirty="0">
              <a:solidFill>
                <a:schemeClr val="tx1"/>
              </a:solidFill>
            </a:endParaRPr>
          </a:p>
        </p:txBody>
      </p:sp>
      <p:sp>
        <p:nvSpPr>
          <p:cNvPr id="92" name="ZoneTexte 91">
            <a:extLst>
              <a:ext uri="{FF2B5EF4-FFF2-40B4-BE49-F238E27FC236}">
                <a16:creationId xmlns:a16="http://schemas.microsoft.com/office/drawing/2014/main" id="{367FEB82-D6F6-491E-A38F-F1AB7B013FDF}"/>
              </a:ext>
            </a:extLst>
          </p:cNvPr>
          <p:cNvSpPr txBox="1"/>
          <p:nvPr/>
        </p:nvSpPr>
        <p:spPr>
          <a:xfrm>
            <a:off x="800299" y="1336429"/>
            <a:ext cx="10294857" cy="923330"/>
          </a:xfrm>
          <a:prstGeom prst="rect">
            <a:avLst/>
          </a:prstGeom>
          <a:noFill/>
          <a:ln w="38100">
            <a:solidFill>
              <a:schemeClr val="accent4"/>
            </a:solidFill>
          </a:ln>
        </p:spPr>
        <p:txBody>
          <a:bodyPr wrap="square" rtlCol="0">
            <a:spAutoFit/>
          </a:bodyPr>
          <a:lstStyle/>
          <a:p>
            <a:r>
              <a:rPr lang="en-US" dirty="0"/>
              <a:t>In an automated vehicle, all DDT-relevant information is transmitted directly to the ADS. </a:t>
            </a:r>
          </a:p>
          <a:p>
            <a:r>
              <a:rPr lang="en-US" dirty="0"/>
              <a:t>The ADS Regulation requires the ADS to provide safety-related information to passengers, </a:t>
            </a:r>
          </a:p>
          <a:p>
            <a:r>
              <a:rPr lang="en-US" b="1" dirty="0"/>
              <a:t>but does not specify what information is relevant, when to provide it, how, and to whom.</a:t>
            </a:r>
            <a:endParaRPr lang="en-GB" b="1" dirty="0"/>
          </a:p>
        </p:txBody>
      </p:sp>
      <p:sp>
        <p:nvSpPr>
          <p:cNvPr id="93" name="ZoneTexte 92">
            <a:extLst>
              <a:ext uri="{FF2B5EF4-FFF2-40B4-BE49-F238E27FC236}">
                <a16:creationId xmlns:a16="http://schemas.microsoft.com/office/drawing/2014/main" id="{F6ECF99A-4127-47E9-9347-6ADDDBA94962}"/>
              </a:ext>
            </a:extLst>
          </p:cNvPr>
          <p:cNvSpPr txBox="1"/>
          <p:nvPr/>
        </p:nvSpPr>
        <p:spPr>
          <a:xfrm>
            <a:off x="7550943" y="5245780"/>
            <a:ext cx="1604198" cy="261610"/>
          </a:xfrm>
          <a:prstGeom prst="rect">
            <a:avLst/>
          </a:prstGeom>
          <a:noFill/>
        </p:spPr>
        <p:txBody>
          <a:bodyPr wrap="square" rtlCol="0">
            <a:spAutoFit/>
          </a:bodyPr>
          <a:lstStyle/>
          <a:p>
            <a:r>
              <a:rPr lang="en-US" sz="1050" i="1" dirty="0"/>
              <a:t>GRVA-18-50r1 (p. 29)</a:t>
            </a:r>
            <a:endParaRPr lang="en-US" sz="1050" dirty="0"/>
          </a:p>
        </p:txBody>
      </p:sp>
      <p:sp>
        <p:nvSpPr>
          <p:cNvPr id="95" name="ZoneTexte 94">
            <a:extLst>
              <a:ext uri="{FF2B5EF4-FFF2-40B4-BE49-F238E27FC236}">
                <a16:creationId xmlns:a16="http://schemas.microsoft.com/office/drawing/2014/main" id="{DE08D2C8-CC6D-4111-9767-965B78028D80}"/>
              </a:ext>
            </a:extLst>
          </p:cNvPr>
          <p:cNvSpPr txBox="1"/>
          <p:nvPr/>
        </p:nvSpPr>
        <p:spPr>
          <a:xfrm>
            <a:off x="800298" y="5804324"/>
            <a:ext cx="10294857" cy="830997"/>
          </a:xfrm>
          <a:prstGeom prst="rect">
            <a:avLst/>
          </a:prstGeom>
          <a:noFill/>
          <a:ln w="38100">
            <a:solidFill>
              <a:schemeClr val="accent4"/>
            </a:solidFill>
          </a:ln>
        </p:spPr>
        <p:txBody>
          <a:bodyPr wrap="square" rtlCol="0">
            <a:spAutoFit/>
          </a:bodyPr>
          <a:lstStyle/>
          <a:p>
            <a:r>
              <a:rPr lang="en-US" sz="1600" dirty="0"/>
              <a:t>Communication from the ADS to users depends on the criticality of the information and on user roles.</a:t>
            </a:r>
          </a:p>
          <a:p>
            <a:r>
              <a:rPr lang="en-US" sz="1600" dirty="0"/>
              <a:t>There is currently </a:t>
            </a:r>
            <a:r>
              <a:rPr lang="en-US" sz="1600" b="1" dirty="0"/>
              <a:t>no requirement for the ADS to transmit any specific safety-relevant information defined in an existing Regulation</a:t>
            </a:r>
            <a:r>
              <a:rPr lang="en-US" sz="1600" dirty="0"/>
              <a:t>.</a:t>
            </a:r>
            <a:endParaRPr lang="en-US" sz="1600" b="1" dirty="0"/>
          </a:p>
        </p:txBody>
      </p:sp>
      <p:cxnSp>
        <p:nvCxnSpPr>
          <p:cNvPr id="44" name="Connecteur droit avec flèche 43">
            <a:extLst>
              <a:ext uri="{FF2B5EF4-FFF2-40B4-BE49-F238E27FC236}">
                <a16:creationId xmlns:a16="http://schemas.microsoft.com/office/drawing/2014/main" id="{4E6C5705-163E-4131-88C1-A6F5BDF6D913}"/>
              </a:ext>
            </a:extLst>
          </p:cNvPr>
          <p:cNvCxnSpPr>
            <a:cxnSpLocks/>
            <a:stCxn id="24" idx="3"/>
            <a:endCxn id="32" idx="1"/>
          </p:cNvCxnSpPr>
          <p:nvPr/>
        </p:nvCxnSpPr>
        <p:spPr>
          <a:xfrm flipV="1">
            <a:off x="5581478" y="2931992"/>
            <a:ext cx="3488683" cy="1065571"/>
          </a:xfrm>
          <a:prstGeom prst="bentConnector3">
            <a:avLst>
              <a:gd name="adj1" fmla="val 50000"/>
            </a:avLst>
          </a:prstGeom>
          <a:ln w="57150">
            <a:solidFill>
              <a:schemeClr val="accent2"/>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1396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1" name="Connector: Elbow 120">
            <a:extLst>
              <a:ext uri="{FF2B5EF4-FFF2-40B4-BE49-F238E27FC236}">
                <a16:creationId xmlns:a16="http://schemas.microsoft.com/office/drawing/2014/main" id="{9EA64A9C-E566-2BD4-F0D4-2D76E599C9E5}"/>
              </a:ext>
            </a:extLst>
          </p:cNvPr>
          <p:cNvCxnSpPr>
            <a:cxnSpLocks/>
            <a:stCxn id="14" idx="1"/>
            <a:endCxn id="20" idx="2"/>
          </p:cNvCxnSpPr>
          <p:nvPr/>
        </p:nvCxnSpPr>
        <p:spPr>
          <a:xfrm rot="10800000" flipH="1">
            <a:off x="484005" y="2538039"/>
            <a:ext cx="9972600" cy="1451331"/>
          </a:xfrm>
          <a:prstGeom prst="bentConnector4">
            <a:avLst>
              <a:gd name="adj1" fmla="val -2292"/>
              <a:gd name="adj2" fmla="val -154720"/>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Arrow: Curved Down 30">
            <a:extLst>
              <a:ext uri="{FF2B5EF4-FFF2-40B4-BE49-F238E27FC236}">
                <a16:creationId xmlns:a16="http://schemas.microsoft.com/office/drawing/2014/main" id="{54C760C8-4774-1D00-2A59-B0A8B22126E6}"/>
              </a:ext>
            </a:extLst>
          </p:cNvPr>
          <p:cNvSpPr/>
          <p:nvPr/>
        </p:nvSpPr>
        <p:spPr>
          <a:xfrm>
            <a:off x="1615377" y="1835760"/>
            <a:ext cx="4890246" cy="1447325"/>
          </a:xfrm>
          <a:prstGeom prst="curvedDown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2" name="Arrow: Curved Down 31">
            <a:extLst>
              <a:ext uri="{FF2B5EF4-FFF2-40B4-BE49-F238E27FC236}">
                <a16:creationId xmlns:a16="http://schemas.microsoft.com/office/drawing/2014/main" id="{29E6C138-E574-DC44-12E7-0AB70F660EEB}"/>
              </a:ext>
            </a:extLst>
          </p:cNvPr>
          <p:cNvSpPr/>
          <p:nvPr/>
        </p:nvSpPr>
        <p:spPr>
          <a:xfrm rot="10800000">
            <a:off x="1437535" y="4714671"/>
            <a:ext cx="5068088" cy="1447325"/>
          </a:xfrm>
          <a:prstGeom prst="curvedDown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normAutofit/>
          </a:bodyPr>
          <a:lstStyle/>
          <a:p>
            <a:r>
              <a:rPr lang="en-US" sz="2500" b="1" dirty="0"/>
              <a:t>Non-DDT</a:t>
            </a:r>
            <a:r>
              <a:rPr lang="en-US" b="1" dirty="0"/>
              <a:t> tasks and communication with users </a:t>
            </a:r>
            <a:r>
              <a:rPr lang="en-US" dirty="0"/>
              <a:t>– Process</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4</a:t>
            </a:fld>
            <a:endParaRPr lang="en-US" dirty="0"/>
          </a:p>
        </p:txBody>
      </p:sp>
      <p:sp>
        <p:nvSpPr>
          <p:cNvPr id="20" name="Rectangle 19">
            <a:extLst>
              <a:ext uri="{FF2B5EF4-FFF2-40B4-BE49-F238E27FC236}">
                <a16:creationId xmlns:a16="http://schemas.microsoft.com/office/drawing/2014/main" id="{BFA82CFE-D6FB-4EC2-8C54-B2DF6F7A4ADD}"/>
              </a:ext>
            </a:extLst>
          </p:cNvPr>
          <p:cNvSpPr/>
          <p:nvPr/>
        </p:nvSpPr>
        <p:spPr>
          <a:xfrm>
            <a:off x="9852007" y="1447270"/>
            <a:ext cx="1209196" cy="109076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UNR ADS</a:t>
            </a:r>
          </a:p>
          <a:p>
            <a:pPr algn="ctr"/>
            <a:r>
              <a:rPr lang="en-GB" dirty="0">
                <a:solidFill>
                  <a:schemeClr val="tx1"/>
                </a:solidFill>
              </a:rPr>
              <a:t>GTR ADS</a:t>
            </a:r>
          </a:p>
        </p:txBody>
      </p:sp>
      <p:sp>
        <p:nvSpPr>
          <p:cNvPr id="13" name="Rectangle 12">
            <a:extLst>
              <a:ext uri="{FF2B5EF4-FFF2-40B4-BE49-F238E27FC236}">
                <a16:creationId xmlns:a16="http://schemas.microsoft.com/office/drawing/2014/main" id="{2B7432F1-98CF-BFAE-982F-6FAD3803CE24}"/>
              </a:ext>
            </a:extLst>
          </p:cNvPr>
          <p:cNvSpPr/>
          <p:nvPr/>
        </p:nvSpPr>
        <p:spPr>
          <a:xfrm>
            <a:off x="2140234" y="1447270"/>
            <a:ext cx="3713206" cy="600676"/>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List of non-DDT tasks</a:t>
            </a:r>
          </a:p>
          <a:p>
            <a:pPr algn="ctr"/>
            <a:r>
              <a:rPr lang="en-GB" sz="1200" b="1" i="1" dirty="0">
                <a:solidFill>
                  <a:schemeClr val="tx1"/>
                </a:solidFill>
              </a:rPr>
              <a:t>From document </a:t>
            </a:r>
            <a:r>
              <a:rPr lang="en-GB" sz="1200" b="1" i="1" dirty="0">
                <a:solidFill>
                  <a:schemeClr val="tx1"/>
                </a:solidFill>
                <a:hlinkClick r:id="rId3"/>
              </a:rPr>
              <a:t>FADS-J3-03r1</a:t>
            </a:r>
            <a:endParaRPr lang="en-GB" sz="1200" b="1" i="1" dirty="0">
              <a:solidFill>
                <a:schemeClr val="accent2"/>
              </a:solidFill>
            </a:endParaRPr>
          </a:p>
        </p:txBody>
      </p:sp>
      <p:sp>
        <p:nvSpPr>
          <p:cNvPr id="14" name="Diamond 13">
            <a:extLst>
              <a:ext uri="{FF2B5EF4-FFF2-40B4-BE49-F238E27FC236}">
                <a16:creationId xmlns:a16="http://schemas.microsoft.com/office/drawing/2014/main" id="{3B64084A-D3C3-DC64-CD1A-1AF37796D890}"/>
              </a:ext>
            </a:extLst>
          </p:cNvPr>
          <p:cNvSpPr/>
          <p:nvPr/>
        </p:nvSpPr>
        <p:spPr>
          <a:xfrm>
            <a:off x="484005" y="3291180"/>
            <a:ext cx="2633988" cy="1396377"/>
          </a:xfrm>
          <a:prstGeom prst="diamond">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i="1" dirty="0">
                <a:solidFill>
                  <a:schemeClr val="tx1"/>
                </a:solidFill>
              </a:rPr>
              <a:t>Expert groups on regulatory fitness for ADS</a:t>
            </a:r>
            <a:endParaRPr lang="en-GB" sz="1200" b="1" i="1" dirty="0">
              <a:solidFill>
                <a:schemeClr val="tx1"/>
              </a:solidFill>
            </a:endParaRPr>
          </a:p>
        </p:txBody>
      </p:sp>
      <p:sp>
        <p:nvSpPr>
          <p:cNvPr id="26" name="Diamond 25">
            <a:extLst>
              <a:ext uri="{FF2B5EF4-FFF2-40B4-BE49-F238E27FC236}">
                <a16:creationId xmlns:a16="http://schemas.microsoft.com/office/drawing/2014/main" id="{C0622CA2-198D-9B5E-1458-61B325CB68F9}"/>
              </a:ext>
            </a:extLst>
          </p:cNvPr>
          <p:cNvSpPr/>
          <p:nvPr/>
        </p:nvSpPr>
        <p:spPr>
          <a:xfrm>
            <a:off x="4965742" y="3291179"/>
            <a:ext cx="2633988" cy="1396377"/>
          </a:xfrm>
          <a:prstGeom prst="diamond">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i="1" dirty="0">
                <a:solidFill>
                  <a:schemeClr val="tx1"/>
                </a:solidFill>
              </a:rPr>
              <a:t>Small team of experts</a:t>
            </a:r>
          </a:p>
          <a:p>
            <a:pPr algn="ctr"/>
            <a:r>
              <a:rPr lang="en-US" sz="1000" i="1" dirty="0">
                <a:solidFill>
                  <a:schemeClr val="tx1"/>
                </a:solidFill>
              </a:rPr>
              <a:t>Led by EC</a:t>
            </a:r>
            <a:endParaRPr lang="en-GB" sz="1000" i="1" dirty="0">
              <a:solidFill>
                <a:schemeClr val="tx1"/>
              </a:solidFill>
            </a:endParaRPr>
          </a:p>
        </p:txBody>
      </p:sp>
      <p:sp>
        <p:nvSpPr>
          <p:cNvPr id="27" name="Rectangle 26">
            <a:extLst>
              <a:ext uri="{FF2B5EF4-FFF2-40B4-BE49-F238E27FC236}">
                <a16:creationId xmlns:a16="http://schemas.microsoft.com/office/drawing/2014/main" id="{D8DB20B0-6B95-81DB-E1E8-EC1984CA0513}"/>
              </a:ext>
            </a:extLst>
          </p:cNvPr>
          <p:cNvSpPr/>
          <p:nvPr/>
        </p:nvSpPr>
        <p:spPr>
          <a:xfrm>
            <a:off x="2140233" y="2160147"/>
            <a:ext cx="3713207" cy="53344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List of signals from vehicle systems</a:t>
            </a:r>
          </a:p>
          <a:p>
            <a:pPr algn="ctr"/>
            <a:r>
              <a:rPr lang="en-GB" sz="1200" b="1" i="1" dirty="0">
                <a:solidFill>
                  <a:schemeClr val="tx1"/>
                </a:solidFill>
              </a:rPr>
              <a:t>From document </a:t>
            </a:r>
            <a:r>
              <a:rPr lang="en-US" sz="1200" b="1" i="1" dirty="0">
                <a:hlinkClick r:id="rId4"/>
              </a:rPr>
              <a:t>GRSP-TF-AVRS-10-2</a:t>
            </a:r>
            <a:endParaRPr lang="en-GB" sz="1200" b="1" i="1" dirty="0">
              <a:solidFill>
                <a:schemeClr val="accent2"/>
              </a:solidFill>
            </a:endParaRPr>
          </a:p>
        </p:txBody>
      </p:sp>
      <p:sp>
        <p:nvSpPr>
          <p:cNvPr id="29" name="TextBox 28">
            <a:extLst>
              <a:ext uri="{FF2B5EF4-FFF2-40B4-BE49-F238E27FC236}">
                <a16:creationId xmlns:a16="http://schemas.microsoft.com/office/drawing/2014/main" id="{FD54CB50-AD66-D32A-C134-38D71CFFBD42}"/>
              </a:ext>
            </a:extLst>
          </p:cNvPr>
          <p:cNvSpPr txBox="1"/>
          <p:nvPr/>
        </p:nvSpPr>
        <p:spPr>
          <a:xfrm>
            <a:off x="2335130" y="5412858"/>
            <a:ext cx="3680012" cy="1323439"/>
          </a:xfrm>
          <a:prstGeom prst="rect">
            <a:avLst/>
          </a:prstGeom>
          <a:solidFill>
            <a:schemeClr val="accent4"/>
          </a:solidFill>
          <a:ln w="19050">
            <a:solidFill>
              <a:schemeClr val="tx1"/>
            </a:solidFill>
          </a:ln>
        </p:spPr>
        <p:txBody>
          <a:bodyPr wrap="square">
            <a:spAutoFit/>
          </a:bodyPr>
          <a:lstStyle/>
          <a:p>
            <a:r>
              <a:rPr lang="en-GB" sz="1600" b="1" i="1" dirty="0"/>
              <a:t>New high-level, general requirements, e.g. (TBD):</a:t>
            </a:r>
          </a:p>
          <a:p>
            <a:r>
              <a:rPr lang="en-GB" sz="1200" b="1" i="1" dirty="0"/>
              <a:t>“The ADS shall respond appropriately to signals received from other vehicle systems…”</a:t>
            </a:r>
          </a:p>
          <a:p>
            <a:r>
              <a:rPr lang="en-GB" sz="1200" b="1" i="1" dirty="0"/>
              <a:t>“Any non-DDT task shall be documented…”</a:t>
            </a:r>
          </a:p>
          <a:p>
            <a:r>
              <a:rPr lang="en-GB" sz="1200" b="1" i="1" dirty="0"/>
              <a:t>“The vehicle shall enable usual PTI operations…”</a:t>
            </a:r>
          </a:p>
        </p:txBody>
      </p:sp>
      <p:cxnSp>
        <p:nvCxnSpPr>
          <p:cNvPr id="39" name="Straight Arrow Connector 38">
            <a:extLst>
              <a:ext uri="{FF2B5EF4-FFF2-40B4-BE49-F238E27FC236}">
                <a16:creationId xmlns:a16="http://schemas.microsoft.com/office/drawing/2014/main" id="{C6BA1B96-81BD-074F-2928-80D644B6C24C}"/>
              </a:ext>
            </a:extLst>
          </p:cNvPr>
          <p:cNvCxnSpPr>
            <a:stCxn id="14" idx="3"/>
            <a:endCxn id="26" idx="1"/>
          </p:cNvCxnSpPr>
          <p:nvPr/>
        </p:nvCxnSpPr>
        <p:spPr>
          <a:xfrm flipV="1">
            <a:off x="3117993" y="3989368"/>
            <a:ext cx="1847749" cy="1"/>
          </a:xfrm>
          <a:prstGeom prst="straightConnector1">
            <a:avLst/>
          </a:prstGeom>
          <a:ln w="31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0A184C47-2348-0503-2355-C56B7269A59E}"/>
              </a:ext>
            </a:extLst>
          </p:cNvPr>
          <p:cNvCxnSpPr>
            <a:cxnSpLocks/>
            <a:stCxn id="16" idx="1"/>
            <a:endCxn id="26" idx="3"/>
          </p:cNvCxnSpPr>
          <p:nvPr/>
        </p:nvCxnSpPr>
        <p:spPr>
          <a:xfrm flipH="1">
            <a:off x="7599730" y="3979715"/>
            <a:ext cx="1539881" cy="9653"/>
          </a:xfrm>
          <a:prstGeom prst="straightConnector1">
            <a:avLst/>
          </a:prstGeom>
          <a:ln w="31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Oval 55">
            <a:extLst>
              <a:ext uri="{FF2B5EF4-FFF2-40B4-BE49-F238E27FC236}">
                <a16:creationId xmlns:a16="http://schemas.microsoft.com/office/drawing/2014/main" id="{30E49A37-6AFC-AFA4-B78F-4FC11285860A}"/>
              </a:ext>
            </a:extLst>
          </p:cNvPr>
          <p:cNvSpPr/>
          <p:nvPr/>
        </p:nvSpPr>
        <p:spPr>
          <a:xfrm>
            <a:off x="1367553" y="2372227"/>
            <a:ext cx="406376" cy="40637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1</a:t>
            </a:r>
            <a:endParaRPr lang="fr-FR" b="1" dirty="0"/>
          </a:p>
        </p:txBody>
      </p:sp>
      <p:sp>
        <p:nvSpPr>
          <p:cNvPr id="57" name="Oval 56">
            <a:extLst>
              <a:ext uri="{FF2B5EF4-FFF2-40B4-BE49-F238E27FC236}">
                <a16:creationId xmlns:a16="http://schemas.microsoft.com/office/drawing/2014/main" id="{91768A1E-E1B9-C4EA-BB2F-2B1B52DB61DA}"/>
              </a:ext>
            </a:extLst>
          </p:cNvPr>
          <p:cNvSpPr/>
          <p:nvPr/>
        </p:nvSpPr>
        <p:spPr>
          <a:xfrm>
            <a:off x="6385949" y="5146271"/>
            <a:ext cx="406376" cy="40637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2</a:t>
            </a:r>
            <a:endParaRPr lang="fr-FR" b="1" dirty="0"/>
          </a:p>
        </p:txBody>
      </p:sp>
      <p:sp>
        <p:nvSpPr>
          <p:cNvPr id="58" name="TextBox 57">
            <a:extLst>
              <a:ext uri="{FF2B5EF4-FFF2-40B4-BE49-F238E27FC236}">
                <a16:creationId xmlns:a16="http://schemas.microsoft.com/office/drawing/2014/main" id="{C5D0333E-206B-DFD2-B6AE-1EACF1848FBB}"/>
              </a:ext>
            </a:extLst>
          </p:cNvPr>
          <p:cNvSpPr txBox="1"/>
          <p:nvPr/>
        </p:nvSpPr>
        <p:spPr>
          <a:xfrm>
            <a:off x="3331493" y="3741962"/>
            <a:ext cx="1420748" cy="276999"/>
          </a:xfrm>
          <a:prstGeom prst="rect">
            <a:avLst/>
          </a:prstGeom>
          <a:noFill/>
        </p:spPr>
        <p:txBody>
          <a:bodyPr wrap="square" rtlCol="0">
            <a:spAutoFit/>
          </a:bodyPr>
          <a:lstStyle/>
          <a:p>
            <a:pPr algn="ctr"/>
            <a:r>
              <a:rPr lang="en-US" sz="1200" i="1" dirty="0"/>
              <a:t>Provide experts</a:t>
            </a:r>
            <a:endParaRPr lang="fr-FR" sz="1600" i="1" dirty="0"/>
          </a:p>
        </p:txBody>
      </p:sp>
      <p:sp>
        <p:nvSpPr>
          <p:cNvPr id="59" name="TextBox 58">
            <a:extLst>
              <a:ext uri="{FF2B5EF4-FFF2-40B4-BE49-F238E27FC236}">
                <a16:creationId xmlns:a16="http://schemas.microsoft.com/office/drawing/2014/main" id="{B645D4C0-7ECF-A64F-8363-97BC8FEA3C47}"/>
              </a:ext>
            </a:extLst>
          </p:cNvPr>
          <p:cNvSpPr txBox="1"/>
          <p:nvPr/>
        </p:nvSpPr>
        <p:spPr>
          <a:xfrm>
            <a:off x="7730673" y="3741962"/>
            <a:ext cx="1408938" cy="276999"/>
          </a:xfrm>
          <a:prstGeom prst="rect">
            <a:avLst/>
          </a:prstGeom>
          <a:noFill/>
        </p:spPr>
        <p:txBody>
          <a:bodyPr wrap="square" rtlCol="0">
            <a:spAutoFit/>
          </a:bodyPr>
          <a:lstStyle/>
          <a:p>
            <a:pPr algn="ctr"/>
            <a:r>
              <a:rPr lang="en-US" sz="1200" i="1" dirty="0"/>
              <a:t>Provides experts</a:t>
            </a:r>
            <a:endParaRPr lang="fr-FR" sz="1600" i="1" dirty="0"/>
          </a:p>
        </p:txBody>
      </p:sp>
      <p:sp>
        <p:nvSpPr>
          <p:cNvPr id="124" name="Oval 123">
            <a:extLst>
              <a:ext uri="{FF2B5EF4-FFF2-40B4-BE49-F238E27FC236}">
                <a16:creationId xmlns:a16="http://schemas.microsoft.com/office/drawing/2014/main" id="{7E5070ED-D84F-EC3B-C16F-D28F30E1A2B8}"/>
              </a:ext>
            </a:extLst>
          </p:cNvPr>
          <p:cNvSpPr/>
          <p:nvPr/>
        </p:nvSpPr>
        <p:spPr>
          <a:xfrm>
            <a:off x="56605" y="4902931"/>
            <a:ext cx="406376" cy="40637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3</a:t>
            </a:r>
            <a:endParaRPr lang="fr-FR" b="1" dirty="0"/>
          </a:p>
        </p:txBody>
      </p:sp>
      <p:sp>
        <p:nvSpPr>
          <p:cNvPr id="16" name="Diamond 15">
            <a:extLst>
              <a:ext uri="{FF2B5EF4-FFF2-40B4-BE49-F238E27FC236}">
                <a16:creationId xmlns:a16="http://schemas.microsoft.com/office/drawing/2014/main" id="{CF0EF808-C24E-585F-E51E-0F4ADB410C21}"/>
              </a:ext>
            </a:extLst>
          </p:cNvPr>
          <p:cNvSpPr/>
          <p:nvPr/>
        </p:nvSpPr>
        <p:spPr>
          <a:xfrm>
            <a:off x="9139611" y="3281526"/>
            <a:ext cx="2633988" cy="1396377"/>
          </a:xfrm>
          <a:prstGeom prst="diamond">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i="1" dirty="0">
                <a:solidFill>
                  <a:schemeClr val="tx1"/>
                </a:solidFill>
              </a:rPr>
              <a:t>IWG ADS</a:t>
            </a:r>
            <a:endParaRPr lang="en-GB" sz="1200" b="1" i="1" dirty="0">
              <a:solidFill>
                <a:schemeClr val="tx1"/>
              </a:solidFill>
            </a:endParaRPr>
          </a:p>
        </p:txBody>
      </p:sp>
      <p:sp>
        <p:nvSpPr>
          <p:cNvPr id="129" name="TextBox 128">
            <a:extLst>
              <a:ext uri="{FF2B5EF4-FFF2-40B4-BE49-F238E27FC236}">
                <a16:creationId xmlns:a16="http://schemas.microsoft.com/office/drawing/2014/main" id="{990C332B-36D5-592B-4610-9A86BF8D21D6}"/>
              </a:ext>
            </a:extLst>
          </p:cNvPr>
          <p:cNvSpPr txBox="1"/>
          <p:nvPr/>
        </p:nvSpPr>
        <p:spPr>
          <a:xfrm>
            <a:off x="10456605" y="2812167"/>
            <a:ext cx="1074248" cy="276999"/>
          </a:xfrm>
          <a:prstGeom prst="rect">
            <a:avLst/>
          </a:prstGeom>
          <a:noFill/>
        </p:spPr>
        <p:txBody>
          <a:bodyPr wrap="square" rtlCol="0">
            <a:spAutoFit/>
          </a:bodyPr>
          <a:lstStyle/>
          <a:p>
            <a:pPr algn="ctr"/>
            <a:r>
              <a:rPr lang="en-US" sz="1200" i="1" dirty="0"/>
              <a:t>If accepted</a:t>
            </a:r>
            <a:endParaRPr lang="fr-FR" sz="1600" i="1" dirty="0"/>
          </a:p>
        </p:txBody>
      </p:sp>
      <p:sp>
        <p:nvSpPr>
          <p:cNvPr id="131" name="TextBox 130">
            <a:extLst>
              <a:ext uri="{FF2B5EF4-FFF2-40B4-BE49-F238E27FC236}">
                <a16:creationId xmlns:a16="http://schemas.microsoft.com/office/drawing/2014/main" id="{16333C66-C7FB-323A-A1FB-F4343CB6DF21}"/>
              </a:ext>
            </a:extLst>
          </p:cNvPr>
          <p:cNvSpPr txBox="1"/>
          <p:nvPr/>
        </p:nvSpPr>
        <p:spPr>
          <a:xfrm>
            <a:off x="5792927" y="2109257"/>
            <a:ext cx="1488654" cy="261610"/>
          </a:xfrm>
          <a:prstGeom prst="rect">
            <a:avLst/>
          </a:prstGeom>
          <a:noFill/>
        </p:spPr>
        <p:txBody>
          <a:bodyPr wrap="square" rtlCol="0">
            <a:spAutoFit/>
          </a:bodyPr>
          <a:lstStyle/>
          <a:p>
            <a:r>
              <a:rPr lang="en-US" sz="1050" i="1" dirty="0"/>
              <a:t>(Horizontal Topic 3)</a:t>
            </a:r>
            <a:endParaRPr lang="fr-FR" sz="1050" i="1" dirty="0"/>
          </a:p>
        </p:txBody>
      </p:sp>
      <p:sp>
        <p:nvSpPr>
          <p:cNvPr id="133" name="TextBox 132">
            <a:extLst>
              <a:ext uri="{FF2B5EF4-FFF2-40B4-BE49-F238E27FC236}">
                <a16:creationId xmlns:a16="http://schemas.microsoft.com/office/drawing/2014/main" id="{D19C1966-C326-3E92-8AD8-2819EFA3CEE7}"/>
              </a:ext>
            </a:extLst>
          </p:cNvPr>
          <p:cNvSpPr txBox="1"/>
          <p:nvPr/>
        </p:nvSpPr>
        <p:spPr>
          <a:xfrm>
            <a:off x="5792927" y="1405082"/>
            <a:ext cx="1488654" cy="261610"/>
          </a:xfrm>
          <a:prstGeom prst="rect">
            <a:avLst/>
          </a:prstGeom>
          <a:noFill/>
        </p:spPr>
        <p:txBody>
          <a:bodyPr wrap="square" rtlCol="0">
            <a:spAutoFit/>
          </a:bodyPr>
          <a:lstStyle/>
          <a:p>
            <a:r>
              <a:rPr lang="en-US" sz="1050" i="1" dirty="0"/>
              <a:t>(Horizontal Topic 2)</a:t>
            </a:r>
            <a:endParaRPr lang="fr-FR" sz="1050" i="1" dirty="0"/>
          </a:p>
        </p:txBody>
      </p:sp>
      <p:sp>
        <p:nvSpPr>
          <p:cNvPr id="135" name="TextBox 134">
            <a:extLst>
              <a:ext uri="{FF2B5EF4-FFF2-40B4-BE49-F238E27FC236}">
                <a16:creationId xmlns:a16="http://schemas.microsoft.com/office/drawing/2014/main" id="{20E0C32F-08DE-6239-D26E-80C254A3399E}"/>
              </a:ext>
            </a:extLst>
          </p:cNvPr>
          <p:cNvSpPr txBox="1"/>
          <p:nvPr/>
        </p:nvSpPr>
        <p:spPr>
          <a:xfrm>
            <a:off x="709391" y="2452304"/>
            <a:ext cx="713188" cy="400110"/>
          </a:xfrm>
          <a:prstGeom prst="rect">
            <a:avLst/>
          </a:prstGeom>
          <a:noFill/>
        </p:spPr>
        <p:txBody>
          <a:bodyPr wrap="square">
            <a:spAutoFit/>
          </a:bodyPr>
          <a:lstStyle/>
          <a:p>
            <a:r>
              <a:rPr lang="en-US" sz="1000" i="1" dirty="0"/>
              <a:t>Feb.-Mar. 2025</a:t>
            </a:r>
            <a:endParaRPr lang="fr-FR" sz="1000" dirty="0"/>
          </a:p>
        </p:txBody>
      </p:sp>
      <p:sp>
        <p:nvSpPr>
          <p:cNvPr id="137" name="TextBox 136">
            <a:extLst>
              <a:ext uri="{FF2B5EF4-FFF2-40B4-BE49-F238E27FC236}">
                <a16:creationId xmlns:a16="http://schemas.microsoft.com/office/drawing/2014/main" id="{267A425D-0D5D-67B4-740B-C5FF57960E57}"/>
              </a:ext>
            </a:extLst>
          </p:cNvPr>
          <p:cNvSpPr txBox="1"/>
          <p:nvPr/>
        </p:nvSpPr>
        <p:spPr>
          <a:xfrm>
            <a:off x="484709" y="5003212"/>
            <a:ext cx="713188" cy="246221"/>
          </a:xfrm>
          <a:prstGeom prst="rect">
            <a:avLst/>
          </a:prstGeom>
          <a:noFill/>
        </p:spPr>
        <p:txBody>
          <a:bodyPr wrap="square">
            <a:spAutoFit/>
          </a:bodyPr>
          <a:lstStyle/>
          <a:p>
            <a:r>
              <a:rPr lang="en-US" sz="1000" i="1" dirty="0"/>
              <a:t>Apr. 2025</a:t>
            </a:r>
            <a:endParaRPr lang="fr-FR" sz="1000" dirty="0"/>
          </a:p>
        </p:txBody>
      </p:sp>
      <p:sp>
        <p:nvSpPr>
          <p:cNvPr id="138" name="TextBox 137">
            <a:extLst>
              <a:ext uri="{FF2B5EF4-FFF2-40B4-BE49-F238E27FC236}">
                <a16:creationId xmlns:a16="http://schemas.microsoft.com/office/drawing/2014/main" id="{FA845EA3-292E-F09B-5611-4B54E9109D82}"/>
              </a:ext>
            </a:extLst>
          </p:cNvPr>
          <p:cNvSpPr txBox="1"/>
          <p:nvPr/>
        </p:nvSpPr>
        <p:spPr>
          <a:xfrm>
            <a:off x="6745260" y="5226348"/>
            <a:ext cx="854470" cy="400110"/>
          </a:xfrm>
          <a:prstGeom prst="rect">
            <a:avLst/>
          </a:prstGeom>
          <a:noFill/>
        </p:spPr>
        <p:txBody>
          <a:bodyPr wrap="square">
            <a:spAutoFit/>
          </a:bodyPr>
          <a:lstStyle/>
          <a:p>
            <a:r>
              <a:rPr lang="en-US" sz="1000" i="1" dirty="0"/>
              <a:t>Mar.-Apr. 2025</a:t>
            </a:r>
            <a:endParaRPr lang="fr-FR" sz="1000" dirty="0"/>
          </a:p>
        </p:txBody>
      </p:sp>
      <p:sp>
        <p:nvSpPr>
          <p:cNvPr id="28" name="TextBox 57">
            <a:extLst>
              <a:ext uri="{FF2B5EF4-FFF2-40B4-BE49-F238E27FC236}">
                <a16:creationId xmlns:a16="http://schemas.microsoft.com/office/drawing/2014/main" id="{57F78B57-53DC-415D-A433-CCB19483805A}"/>
              </a:ext>
            </a:extLst>
          </p:cNvPr>
          <p:cNvSpPr txBox="1"/>
          <p:nvPr/>
        </p:nvSpPr>
        <p:spPr>
          <a:xfrm>
            <a:off x="674745" y="5951466"/>
            <a:ext cx="1420748" cy="246221"/>
          </a:xfrm>
          <a:prstGeom prst="rect">
            <a:avLst/>
          </a:prstGeom>
          <a:noFill/>
        </p:spPr>
        <p:txBody>
          <a:bodyPr wrap="square" rtlCol="0">
            <a:spAutoFit/>
          </a:bodyPr>
          <a:lstStyle/>
          <a:p>
            <a:pPr algn="ctr"/>
            <a:r>
              <a:rPr lang="en-GB" sz="1000" i="1" dirty="0"/>
              <a:t>Transmit proposal</a:t>
            </a:r>
            <a:endParaRPr lang="fr-FR" sz="1000" i="1" dirty="0"/>
          </a:p>
        </p:txBody>
      </p:sp>
    </p:spTree>
    <p:extLst>
      <p:ext uri="{BB962C8B-B14F-4D97-AF65-F5344CB8AC3E}">
        <p14:creationId xmlns:p14="http://schemas.microsoft.com/office/powerpoint/2010/main" val="3085804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2E8DB4-756A-76FD-EA90-DEF3E505BB1C}"/>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0BC068BC-9F24-F3D4-8F59-489661E0FDBB}"/>
              </a:ext>
            </a:extLst>
          </p:cNvPr>
          <p:cNvGraphicFramePr>
            <a:graphicFrameLocks noGrp="1"/>
          </p:cNvGraphicFramePr>
          <p:nvPr>
            <p:extLst>
              <p:ext uri="{D42A27DB-BD31-4B8C-83A1-F6EECF244321}">
                <p14:modId xmlns:p14="http://schemas.microsoft.com/office/powerpoint/2010/main" val="2447794049"/>
              </p:ext>
            </p:extLst>
          </p:nvPr>
        </p:nvGraphicFramePr>
        <p:xfrm>
          <a:off x="1104891" y="3578941"/>
          <a:ext cx="10507207" cy="2417676"/>
        </p:xfrm>
        <a:graphic>
          <a:graphicData uri="http://schemas.openxmlformats.org/drawingml/2006/table">
            <a:tbl>
              <a:tblPr>
                <a:tableStyleId>{5C22544A-7EE6-4342-B048-85BDC9FD1C3A}</a:tableStyleId>
              </a:tblPr>
              <a:tblGrid>
                <a:gridCol w="3808254">
                  <a:extLst>
                    <a:ext uri="{9D8B030D-6E8A-4147-A177-3AD203B41FA5}">
                      <a16:colId xmlns:a16="http://schemas.microsoft.com/office/drawing/2014/main" val="3910253447"/>
                    </a:ext>
                  </a:extLst>
                </a:gridCol>
                <a:gridCol w="2710927">
                  <a:extLst>
                    <a:ext uri="{9D8B030D-6E8A-4147-A177-3AD203B41FA5}">
                      <a16:colId xmlns:a16="http://schemas.microsoft.com/office/drawing/2014/main" val="891058161"/>
                    </a:ext>
                  </a:extLst>
                </a:gridCol>
                <a:gridCol w="3988026">
                  <a:extLst>
                    <a:ext uri="{9D8B030D-6E8A-4147-A177-3AD203B41FA5}">
                      <a16:colId xmlns:a16="http://schemas.microsoft.com/office/drawing/2014/main" val="744525269"/>
                    </a:ext>
                  </a:extLst>
                </a:gridCol>
              </a:tblGrid>
              <a:tr h="167777">
                <a:tc rowSpan="3">
                  <a:txBody>
                    <a:bodyPr/>
                    <a:lstStyle/>
                    <a:p>
                      <a:pPr algn="l" fontAlgn="ctr"/>
                      <a:r>
                        <a:rPr lang="en-GB" sz="1100" b="1" u="none" strike="noStrike" dirty="0">
                          <a:solidFill>
                            <a:schemeClr val="tx1"/>
                          </a:solidFill>
                          <a:effectLst/>
                          <a:latin typeface="+mn-lt"/>
                        </a:rPr>
                        <a:t>Reacting to signals received from other vehicle systems</a:t>
                      </a:r>
                      <a:endParaRPr lang="en-GB" sz="1100" b="1" i="0" u="none" strike="noStrike" dirty="0">
                        <a:solidFill>
                          <a:schemeClr val="tx1"/>
                        </a:solidFill>
                        <a:effectLst/>
                        <a:latin typeface="+mn-lt"/>
                      </a:endParaRPr>
                    </a:p>
                  </a:txBody>
                  <a:tcPr marL="8921" marR="8921" marT="8921" marB="0" anchor="ctr">
                    <a:solidFill>
                      <a:schemeClr val="accent4"/>
                    </a:solidFill>
                  </a:tcPr>
                </a:tc>
                <a:tc>
                  <a:txBody>
                    <a:bodyPr/>
                    <a:lstStyle/>
                    <a:p>
                      <a:pPr algn="l" fontAlgn="ctr"/>
                      <a:r>
                        <a:rPr lang="en-GB" sz="1000" u="none" strike="noStrike" dirty="0">
                          <a:solidFill>
                            <a:schemeClr val="tx1"/>
                          </a:solidFill>
                          <a:effectLst/>
                          <a:latin typeface="+mn-lt"/>
                        </a:rPr>
                        <a:t>Regulated, directly related to DDT</a:t>
                      </a:r>
                      <a:endParaRPr lang="en-GB" sz="1000" b="0" i="0" u="none" strike="noStrike" dirty="0">
                        <a:solidFill>
                          <a:schemeClr val="tx1"/>
                        </a:solidFill>
                        <a:effectLst/>
                        <a:latin typeface="+mn-lt"/>
                      </a:endParaRPr>
                    </a:p>
                  </a:txBody>
                  <a:tcPr marL="8921" marR="8921" marT="8921" marB="0" anchor="ctr">
                    <a:solidFill>
                      <a:schemeClr val="bg1">
                        <a:lumMod val="85000"/>
                      </a:schemeClr>
                    </a:solidFill>
                  </a:tcPr>
                </a:tc>
                <a:tc>
                  <a:txBody>
                    <a:bodyPr/>
                    <a:lstStyle/>
                    <a:p>
                      <a:pPr algn="l" fontAlgn="ctr"/>
                      <a:r>
                        <a:rPr lang="en-GB" sz="800" b="0" i="1" u="none" strike="noStrike">
                          <a:solidFill>
                            <a:schemeClr val="tx1"/>
                          </a:solidFill>
                          <a:effectLst/>
                          <a:latin typeface="+mn-lt"/>
                        </a:rPr>
                        <a:t>E.g., Braking, Steering, Lighting, Powertrain, TPMS</a:t>
                      </a:r>
                      <a:endParaRPr lang="en-GB" sz="1000" b="0" i="0" u="none" strike="noStrike" dirty="0">
                        <a:solidFill>
                          <a:schemeClr val="tx1"/>
                        </a:solidFill>
                        <a:effectLst/>
                        <a:latin typeface="+mn-lt"/>
                      </a:endParaRPr>
                    </a:p>
                  </a:txBody>
                  <a:tcPr marL="8921" marR="8921" marT="8921" marB="0" anchor="ctr">
                    <a:solidFill>
                      <a:schemeClr val="bg1">
                        <a:lumMod val="95000"/>
                      </a:schemeClr>
                    </a:solidFill>
                  </a:tcPr>
                </a:tc>
                <a:extLst>
                  <a:ext uri="{0D108BD9-81ED-4DB2-BD59-A6C34878D82A}">
                    <a16:rowId xmlns:a16="http://schemas.microsoft.com/office/drawing/2014/main" val="3036485502"/>
                  </a:ext>
                </a:extLst>
              </a:tr>
              <a:tr h="194486">
                <a:tc vMerge="1">
                  <a:txBody>
                    <a:bodyPr/>
                    <a:lstStyle/>
                    <a:p>
                      <a:endParaRPr lang="en-IT"/>
                    </a:p>
                  </a:txBody>
                  <a:tcPr/>
                </a:tc>
                <a:tc>
                  <a:txBody>
                    <a:bodyPr/>
                    <a:lstStyle/>
                    <a:p>
                      <a:pPr algn="l" fontAlgn="ctr"/>
                      <a:r>
                        <a:rPr lang="en-GB" sz="1000" u="none" strike="noStrike" dirty="0">
                          <a:solidFill>
                            <a:schemeClr val="tx1"/>
                          </a:solidFill>
                          <a:effectLst/>
                          <a:latin typeface="+mn-lt"/>
                        </a:rPr>
                        <a:t>Regulated, not directly related to DDT</a:t>
                      </a:r>
                      <a:endParaRPr lang="en-GB" sz="1000" b="0" i="0" u="none" strike="noStrike" dirty="0">
                        <a:solidFill>
                          <a:schemeClr val="tx1"/>
                        </a:solidFill>
                        <a:effectLst/>
                        <a:latin typeface="+mn-lt"/>
                      </a:endParaRPr>
                    </a:p>
                  </a:txBody>
                  <a:tcPr marL="8921" marR="8921" marT="8921" marB="0" anchor="ctr">
                    <a:solidFill>
                      <a:schemeClr val="bg1">
                        <a:lumMod val="85000"/>
                      </a:schemeClr>
                    </a:solidFill>
                  </a:tcPr>
                </a:tc>
                <a:tc>
                  <a:txBody>
                    <a:bodyPr/>
                    <a:lstStyle/>
                    <a:p>
                      <a:pPr algn="l" fontAlgn="ctr"/>
                      <a:r>
                        <a:rPr lang="en-GB" sz="800" b="0" i="1" u="none" strike="noStrike">
                          <a:solidFill>
                            <a:schemeClr val="tx1"/>
                          </a:solidFill>
                          <a:effectLst/>
                          <a:latin typeface="+mn-lt"/>
                        </a:rPr>
                        <a:t>E.g., Fire / smoke in a compartment (bus / coach), Safety belt unfastened (if applicable), Anti-theft, …</a:t>
                      </a:r>
                      <a:endParaRPr lang="en-GB" sz="1000" b="0" i="0" u="none" strike="noStrike" dirty="0">
                        <a:solidFill>
                          <a:schemeClr val="tx1"/>
                        </a:solidFill>
                        <a:effectLst/>
                        <a:latin typeface="+mn-lt"/>
                      </a:endParaRPr>
                    </a:p>
                  </a:txBody>
                  <a:tcPr marL="8921" marR="8921" marT="8921" marB="0" anchor="ctr">
                    <a:solidFill>
                      <a:schemeClr val="bg1">
                        <a:lumMod val="95000"/>
                      </a:schemeClr>
                    </a:solidFill>
                  </a:tcPr>
                </a:tc>
                <a:extLst>
                  <a:ext uri="{0D108BD9-81ED-4DB2-BD59-A6C34878D82A}">
                    <a16:rowId xmlns:a16="http://schemas.microsoft.com/office/drawing/2014/main" val="1272594584"/>
                  </a:ext>
                </a:extLst>
              </a:tr>
              <a:tr h="194486">
                <a:tc vMerge="1">
                  <a:txBody>
                    <a:bodyPr/>
                    <a:lstStyle/>
                    <a:p>
                      <a:endParaRPr lang="en-IT"/>
                    </a:p>
                  </a:txBody>
                  <a:tcPr/>
                </a:tc>
                <a:tc>
                  <a:txBody>
                    <a:bodyPr/>
                    <a:lstStyle/>
                    <a:p>
                      <a:pPr algn="l" fontAlgn="ctr"/>
                      <a:r>
                        <a:rPr lang="en-GB" sz="1000" u="none" strike="noStrike" dirty="0">
                          <a:solidFill>
                            <a:schemeClr val="tx1"/>
                          </a:solidFill>
                          <a:effectLst/>
                          <a:latin typeface="+mn-lt"/>
                        </a:rPr>
                        <a:t>Not regulated</a:t>
                      </a:r>
                      <a:endParaRPr lang="en-GB" sz="1000" b="0" i="0" u="none" strike="noStrike" dirty="0">
                        <a:solidFill>
                          <a:schemeClr val="tx1"/>
                        </a:solidFill>
                        <a:effectLst/>
                        <a:latin typeface="+mn-lt"/>
                      </a:endParaRPr>
                    </a:p>
                  </a:txBody>
                  <a:tcPr marL="8921" marR="8921" marT="8921" marB="0" anchor="ctr">
                    <a:solidFill>
                      <a:schemeClr val="bg1">
                        <a:lumMod val="85000"/>
                      </a:schemeClr>
                    </a:solidFill>
                  </a:tcPr>
                </a:tc>
                <a:tc>
                  <a:txBody>
                    <a:bodyPr/>
                    <a:lstStyle/>
                    <a:p>
                      <a:pPr algn="l" fontAlgn="ctr"/>
                      <a:r>
                        <a:rPr lang="en-GB" sz="800" b="0" i="1" u="none" strike="noStrike" dirty="0">
                          <a:solidFill>
                            <a:schemeClr val="tx1"/>
                          </a:solidFill>
                          <a:effectLst/>
                          <a:latin typeface="+mn-lt"/>
                        </a:rPr>
                        <a:t>E.g., Fire / smoke in a compartment (light duty vehicle) or in the batteries system, Sensors, Opening of emergency exits, …</a:t>
                      </a:r>
                      <a:endParaRPr lang="en-GB" sz="1000" b="0" i="0" u="none" strike="noStrike" dirty="0">
                        <a:solidFill>
                          <a:schemeClr val="tx1"/>
                        </a:solidFill>
                        <a:effectLst/>
                        <a:latin typeface="+mn-lt"/>
                      </a:endParaRPr>
                    </a:p>
                  </a:txBody>
                  <a:tcPr marL="8921" marR="8921" marT="8921" marB="0" anchor="ctr">
                    <a:solidFill>
                      <a:schemeClr val="bg1">
                        <a:lumMod val="95000"/>
                      </a:schemeClr>
                    </a:solidFill>
                  </a:tcPr>
                </a:tc>
                <a:extLst>
                  <a:ext uri="{0D108BD9-81ED-4DB2-BD59-A6C34878D82A}">
                    <a16:rowId xmlns:a16="http://schemas.microsoft.com/office/drawing/2014/main" val="3893485401"/>
                  </a:ext>
                </a:extLst>
              </a:tr>
              <a:tr h="291120">
                <a:tc>
                  <a:txBody>
                    <a:bodyPr/>
                    <a:lstStyle/>
                    <a:p>
                      <a:pPr algn="l" fontAlgn="ctr"/>
                      <a:r>
                        <a:rPr lang="en-GB" sz="1100" b="1" u="none" strike="noStrike" dirty="0">
                          <a:solidFill>
                            <a:schemeClr val="tx1"/>
                          </a:solidFill>
                          <a:effectLst/>
                          <a:latin typeface="+mn-lt"/>
                        </a:rPr>
                        <a:t>Reacting to signals received from remote systems</a:t>
                      </a:r>
                      <a:endParaRPr lang="en-GB" sz="1100" b="1" i="0" u="none" strike="noStrike" dirty="0">
                        <a:solidFill>
                          <a:schemeClr val="tx1"/>
                        </a:solidFill>
                        <a:effectLst/>
                        <a:latin typeface="+mn-lt"/>
                      </a:endParaRPr>
                    </a:p>
                  </a:txBody>
                  <a:tcPr marL="8921" marR="8921" marT="8921" marB="0" anchor="ctr">
                    <a:solidFill>
                      <a:schemeClr val="accent4"/>
                    </a:solidFill>
                  </a:tcPr>
                </a:tc>
                <a:tc gridSpan="2">
                  <a:txBody>
                    <a:bodyPr/>
                    <a:lstStyle/>
                    <a:p>
                      <a:r>
                        <a:rPr lang="en-GB" sz="800" i="1" dirty="0">
                          <a:solidFill>
                            <a:schemeClr val="tx1"/>
                          </a:solidFill>
                          <a:latin typeface="+mn-lt"/>
                        </a:rPr>
                        <a:t>E.g., On-board or remote operator stop request, ADS deactivation order from on-board or remote operator, Proposal manoeuvres / execute on-board or remote operator's choice…</a:t>
                      </a:r>
                    </a:p>
                  </a:txBody>
                  <a:tcPr marL="8921" marR="8921" marT="8921" marB="0" anchor="ctr">
                    <a:solidFill>
                      <a:schemeClr val="bg1">
                        <a:lumMod val="95000"/>
                      </a:schemeClr>
                    </a:solidFill>
                  </a:tcPr>
                </a:tc>
                <a:tc hMerge="1">
                  <a:txBody>
                    <a:bodyPr/>
                    <a:lstStyle/>
                    <a:p>
                      <a:endParaRPr lang="en-GB" sz="800" i="1" dirty="0">
                        <a:solidFill>
                          <a:schemeClr val="tx1"/>
                        </a:solidFill>
                        <a:latin typeface="+mn-lt"/>
                      </a:endParaRPr>
                    </a:p>
                  </a:txBody>
                  <a:tcPr marL="8921" marR="8921" marT="8921" marB="0" anchor="ctr">
                    <a:solidFill>
                      <a:schemeClr val="bg1">
                        <a:lumMod val="95000"/>
                      </a:schemeClr>
                    </a:solidFill>
                  </a:tcPr>
                </a:tc>
                <a:extLst>
                  <a:ext uri="{0D108BD9-81ED-4DB2-BD59-A6C34878D82A}">
                    <a16:rowId xmlns:a16="http://schemas.microsoft.com/office/drawing/2014/main" val="3638799452"/>
                  </a:ext>
                </a:extLst>
              </a:tr>
              <a:tr h="135854">
                <a:tc>
                  <a:txBody>
                    <a:bodyPr/>
                    <a:lstStyle/>
                    <a:p>
                      <a:pPr algn="l" fontAlgn="ctr"/>
                      <a:r>
                        <a:rPr lang="en-GB" sz="1100" b="1" u="none" strike="noStrike" dirty="0">
                          <a:solidFill>
                            <a:schemeClr val="tx1"/>
                          </a:solidFill>
                          <a:effectLst/>
                          <a:latin typeface="+mn-lt"/>
                        </a:rPr>
                        <a:t>Strategic functions</a:t>
                      </a:r>
                      <a:endParaRPr lang="en-GB" sz="1100" b="1" i="0" u="none" strike="noStrike" dirty="0">
                        <a:solidFill>
                          <a:schemeClr val="tx1"/>
                        </a:solidFill>
                        <a:effectLst/>
                        <a:latin typeface="+mn-lt"/>
                      </a:endParaRPr>
                    </a:p>
                  </a:txBody>
                  <a:tcPr marL="8921" marR="8921" marT="8921" marB="0" anchor="ctr">
                    <a:solidFill>
                      <a:schemeClr val="accent4"/>
                    </a:solidFill>
                  </a:tcPr>
                </a:tc>
                <a:tc gridSpan="2">
                  <a:txBody>
                    <a:bodyPr/>
                    <a:lstStyle/>
                    <a:p>
                      <a:r>
                        <a:rPr lang="en-GB" sz="800" i="1" dirty="0">
                          <a:solidFill>
                            <a:schemeClr val="tx1"/>
                          </a:solidFill>
                          <a:latin typeface="+mn-lt"/>
                        </a:rPr>
                        <a:t>E.g., Setting an itinerary, Reacting to on-board or remote operator's modifying an itinerary during operation</a:t>
                      </a:r>
                    </a:p>
                  </a:txBody>
                  <a:tcPr marL="8921" marR="8921" marT="8921" marB="0" anchor="ctr">
                    <a:solidFill>
                      <a:schemeClr val="bg1">
                        <a:lumMod val="95000"/>
                      </a:schemeClr>
                    </a:solidFill>
                  </a:tcPr>
                </a:tc>
                <a:tc hMerge="1">
                  <a:txBody>
                    <a:bodyPr/>
                    <a:lstStyle/>
                    <a:p>
                      <a:endParaRPr lang="en-GB" sz="800" i="1" dirty="0">
                        <a:solidFill>
                          <a:schemeClr val="tx1"/>
                        </a:solidFill>
                        <a:latin typeface="+mn-lt"/>
                      </a:endParaRPr>
                    </a:p>
                  </a:txBody>
                  <a:tcPr marL="8921" marR="8921" marT="8921" marB="0" anchor="ctr">
                    <a:solidFill>
                      <a:schemeClr val="bg1">
                        <a:lumMod val="95000"/>
                      </a:schemeClr>
                    </a:solidFill>
                  </a:tcPr>
                </a:tc>
                <a:extLst>
                  <a:ext uri="{0D108BD9-81ED-4DB2-BD59-A6C34878D82A}">
                    <a16:rowId xmlns:a16="http://schemas.microsoft.com/office/drawing/2014/main" val="67852861"/>
                  </a:ext>
                </a:extLst>
              </a:tr>
              <a:tr h="194486">
                <a:tc rowSpan="5">
                  <a:txBody>
                    <a:bodyPr/>
                    <a:lstStyle/>
                    <a:p>
                      <a:pPr algn="l" fontAlgn="t"/>
                      <a:r>
                        <a:rPr lang="en-GB" sz="1100" b="1" u="none" strike="noStrike" dirty="0">
                          <a:solidFill>
                            <a:schemeClr val="tx1"/>
                          </a:solidFill>
                          <a:effectLst/>
                          <a:latin typeface="+mn-lt"/>
                        </a:rPr>
                        <a:t>Giving information to…</a:t>
                      </a:r>
                      <a:endParaRPr lang="en-GB" sz="1100" b="1" i="0" u="none" strike="noStrike" dirty="0">
                        <a:solidFill>
                          <a:schemeClr val="tx1"/>
                        </a:solidFill>
                        <a:effectLst/>
                        <a:latin typeface="+mn-lt"/>
                      </a:endParaRPr>
                    </a:p>
                  </a:txBody>
                  <a:tcPr marL="8921" marR="8921" marT="8921" marB="0" anchor="ctr">
                    <a:solidFill>
                      <a:schemeClr val="accent4"/>
                    </a:solidFill>
                  </a:tcPr>
                </a:tc>
                <a:tc>
                  <a:txBody>
                    <a:bodyPr/>
                    <a:lstStyle/>
                    <a:p>
                      <a:pPr algn="l" fontAlgn="t"/>
                      <a:r>
                        <a:rPr lang="en-GB" sz="1000" u="none" strike="noStrike" dirty="0">
                          <a:solidFill>
                            <a:schemeClr val="tx1"/>
                          </a:solidFill>
                          <a:effectLst/>
                          <a:latin typeface="+mn-lt"/>
                        </a:rPr>
                        <a:t>Passengers</a:t>
                      </a:r>
                      <a:endParaRPr lang="en-GB" sz="1000" b="0" i="0" u="none" strike="noStrike" dirty="0">
                        <a:solidFill>
                          <a:schemeClr val="tx1"/>
                        </a:solidFill>
                        <a:effectLst/>
                        <a:latin typeface="+mn-lt"/>
                      </a:endParaRPr>
                    </a:p>
                  </a:txBody>
                  <a:tcPr marL="8921" marR="8921" marT="8921" marB="0">
                    <a:solidFill>
                      <a:schemeClr val="bg1">
                        <a:lumMod val="85000"/>
                      </a:schemeClr>
                    </a:solidFill>
                  </a:tcPr>
                </a:tc>
                <a:tc>
                  <a:txBody>
                    <a:bodyPr/>
                    <a:lstStyle/>
                    <a:p>
                      <a:pPr algn="l" fontAlgn="t"/>
                      <a:r>
                        <a:rPr lang="en-GB" sz="800" b="0" i="1" u="none" strike="noStrike">
                          <a:solidFill>
                            <a:schemeClr val="tx1"/>
                          </a:solidFill>
                          <a:effectLst/>
                          <a:latin typeface="+mn-lt"/>
                        </a:rPr>
                        <a:t>E.g., Intention to place vehicle in an MRC, Informations for safe operation, Emergency manœuvres (?)</a:t>
                      </a:r>
                      <a:endParaRPr lang="en-GB" sz="1000" b="0" i="0" u="none" strike="noStrike" dirty="0">
                        <a:solidFill>
                          <a:schemeClr val="tx1"/>
                        </a:solidFill>
                        <a:effectLst/>
                        <a:latin typeface="+mn-lt"/>
                      </a:endParaRPr>
                    </a:p>
                  </a:txBody>
                  <a:tcPr marL="8921" marR="8921" marT="8921" marB="0">
                    <a:solidFill>
                      <a:schemeClr val="bg1">
                        <a:lumMod val="95000"/>
                      </a:schemeClr>
                    </a:solidFill>
                  </a:tcPr>
                </a:tc>
                <a:extLst>
                  <a:ext uri="{0D108BD9-81ED-4DB2-BD59-A6C34878D82A}">
                    <a16:rowId xmlns:a16="http://schemas.microsoft.com/office/drawing/2014/main" val="229203687"/>
                  </a:ext>
                </a:extLst>
              </a:tr>
              <a:tr h="124128">
                <a:tc vMerge="1">
                  <a:txBody>
                    <a:bodyPr/>
                    <a:lstStyle/>
                    <a:p>
                      <a:endParaRPr lang="en-IT"/>
                    </a:p>
                  </a:txBody>
                  <a:tcPr/>
                </a:tc>
                <a:tc>
                  <a:txBody>
                    <a:bodyPr/>
                    <a:lstStyle/>
                    <a:p>
                      <a:pPr algn="l" fontAlgn="t"/>
                      <a:r>
                        <a:rPr lang="en-GB" sz="1000" u="none" strike="noStrike" dirty="0">
                          <a:solidFill>
                            <a:schemeClr val="tx1"/>
                          </a:solidFill>
                          <a:effectLst/>
                          <a:latin typeface="+mn-lt"/>
                        </a:rPr>
                        <a:t>Users at the station</a:t>
                      </a:r>
                      <a:endParaRPr lang="en-GB" sz="1000" b="0" i="0" u="none" strike="noStrike" dirty="0">
                        <a:solidFill>
                          <a:schemeClr val="tx1"/>
                        </a:solidFill>
                        <a:effectLst/>
                        <a:latin typeface="+mn-lt"/>
                      </a:endParaRPr>
                    </a:p>
                  </a:txBody>
                  <a:tcPr marL="8921" marR="8921" marT="8921" marB="0">
                    <a:solidFill>
                      <a:schemeClr val="bg1">
                        <a:lumMod val="85000"/>
                      </a:schemeClr>
                    </a:solidFill>
                  </a:tcPr>
                </a:tc>
                <a:tc>
                  <a:txBody>
                    <a:bodyPr/>
                    <a:lstStyle/>
                    <a:p>
                      <a:pPr algn="l" fontAlgn="t"/>
                      <a:r>
                        <a:rPr lang="en-GB" sz="800" b="0" i="1" u="none" strike="noStrike">
                          <a:solidFill>
                            <a:schemeClr val="tx1"/>
                          </a:solidFill>
                          <a:effectLst/>
                          <a:latin typeface="+mn-lt"/>
                        </a:rPr>
                        <a:t>E.g., Intention to move, to park, to stop, to close doors…</a:t>
                      </a:r>
                      <a:endParaRPr lang="en-GB" sz="1000" b="0" i="0" u="none" strike="noStrike" dirty="0">
                        <a:solidFill>
                          <a:schemeClr val="tx1"/>
                        </a:solidFill>
                        <a:effectLst/>
                        <a:latin typeface="+mn-lt"/>
                      </a:endParaRPr>
                    </a:p>
                  </a:txBody>
                  <a:tcPr marL="8921" marR="8921" marT="8921" marB="0">
                    <a:solidFill>
                      <a:schemeClr val="bg1">
                        <a:lumMod val="95000"/>
                      </a:schemeClr>
                    </a:solidFill>
                  </a:tcPr>
                </a:tc>
                <a:extLst>
                  <a:ext uri="{0D108BD9-81ED-4DB2-BD59-A6C34878D82A}">
                    <a16:rowId xmlns:a16="http://schemas.microsoft.com/office/drawing/2014/main" val="71581719"/>
                  </a:ext>
                </a:extLst>
              </a:tr>
              <a:tr h="194486">
                <a:tc vMerge="1">
                  <a:txBody>
                    <a:bodyPr/>
                    <a:lstStyle/>
                    <a:p>
                      <a:endParaRPr lang="en-IT"/>
                    </a:p>
                  </a:txBody>
                  <a:tcPr/>
                </a:tc>
                <a:tc>
                  <a:txBody>
                    <a:bodyPr/>
                    <a:lstStyle/>
                    <a:p>
                      <a:pPr algn="l" fontAlgn="t"/>
                      <a:r>
                        <a:rPr lang="en-GB" sz="1000" u="none" strike="noStrike" dirty="0">
                          <a:solidFill>
                            <a:schemeClr val="tx1"/>
                          </a:solidFill>
                          <a:effectLst/>
                          <a:latin typeface="+mn-lt"/>
                        </a:rPr>
                        <a:t>Remote operation centre or on board operator</a:t>
                      </a:r>
                      <a:endParaRPr lang="en-GB" sz="1000" b="0" i="0" u="none" strike="noStrike" dirty="0">
                        <a:solidFill>
                          <a:schemeClr val="tx1"/>
                        </a:solidFill>
                        <a:effectLst/>
                        <a:latin typeface="+mn-lt"/>
                      </a:endParaRPr>
                    </a:p>
                  </a:txBody>
                  <a:tcPr marL="8921" marR="8921" marT="8921" marB="0">
                    <a:solidFill>
                      <a:schemeClr val="bg1">
                        <a:lumMod val="85000"/>
                      </a:schemeClr>
                    </a:solidFill>
                  </a:tcPr>
                </a:tc>
                <a:tc>
                  <a:txBody>
                    <a:bodyPr/>
                    <a:lstStyle/>
                    <a:p>
                      <a:pPr algn="l" fontAlgn="t"/>
                      <a:r>
                        <a:rPr lang="en-GB" sz="800" b="0" i="1" u="none" strike="noStrike">
                          <a:solidFill>
                            <a:schemeClr val="tx1"/>
                          </a:solidFill>
                          <a:effectLst/>
                          <a:latin typeface="+mn-lt"/>
                        </a:rPr>
                        <a:t>E.g., Emergency manoeuvres, Intention to place vehicle in an MRC, Status of the vehicle, status of the ADS, …</a:t>
                      </a:r>
                      <a:endParaRPr lang="en-GB" sz="1000" b="0" i="0" u="none" strike="noStrike" dirty="0">
                        <a:solidFill>
                          <a:schemeClr val="tx1"/>
                        </a:solidFill>
                        <a:effectLst/>
                        <a:latin typeface="+mn-lt"/>
                      </a:endParaRPr>
                    </a:p>
                  </a:txBody>
                  <a:tcPr marL="8921" marR="8921" marT="8921" marB="0">
                    <a:solidFill>
                      <a:schemeClr val="bg1">
                        <a:lumMod val="95000"/>
                      </a:schemeClr>
                    </a:solidFill>
                  </a:tcPr>
                </a:tc>
                <a:extLst>
                  <a:ext uri="{0D108BD9-81ED-4DB2-BD59-A6C34878D82A}">
                    <a16:rowId xmlns:a16="http://schemas.microsoft.com/office/drawing/2014/main" val="3689653034"/>
                  </a:ext>
                </a:extLst>
              </a:tr>
              <a:tr h="124128">
                <a:tc vMerge="1">
                  <a:txBody>
                    <a:bodyPr/>
                    <a:lstStyle/>
                    <a:p>
                      <a:endParaRPr lang="en-IT"/>
                    </a:p>
                  </a:txBody>
                  <a:tcPr/>
                </a:tc>
                <a:tc>
                  <a:txBody>
                    <a:bodyPr/>
                    <a:lstStyle/>
                    <a:p>
                      <a:pPr algn="l" fontAlgn="t"/>
                      <a:r>
                        <a:rPr lang="en-GB" sz="1000" u="none" strike="noStrike" dirty="0">
                          <a:solidFill>
                            <a:schemeClr val="tx1"/>
                          </a:solidFill>
                          <a:effectLst/>
                          <a:latin typeface="+mn-lt"/>
                        </a:rPr>
                        <a:t>ORU</a:t>
                      </a:r>
                      <a:endParaRPr lang="en-GB" sz="1000" b="0" i="0" u="none" strike="noStrike" dirty="0">
                        <a:solidFill>
                          <a:schemeClr val="tx1"/>
                        </a:solidFill>
                        <a:effectLst/>
                        <a:latin typeface="+mn-lt"/>
                      </a:endParaRPr>
                    </a:p>
                  </a:txBody>
                  <a:tcPr marL="8921" marR="8921" marT="8921" marB="0">
                    <a:solidFill>
                      <a:schemeClr val="bg1">
                        <a:lumMod val="85000"/>
                      </a:schemeClr>
                    </a:solidFill>
                  </a:tcPr>
                </a:tc>
                <a:tc>
                  <a:txBody>
                    <a:bodyPr/>
                    <a:lstStyle/>
                    <a:p>
                      <a:pPr algn="l" fontAlgn="t"/>
                      <a:r>
                        <a:rPr lang="en-GB" sz="800" b="0" i="1" u="none" strike="noStrike">
                          <a:solidFill>
                            <a:schemeClr val="tx1"/>
                          </a:solidFill>
                          <a:effectLst/>
                          <a:latin typeface="+mn-lt"/>
                        </a:rPr>
                        <a:t>E.g., Emergency manoeuvres, Intention to place vehicle in an MRC, Status of the ADS</a:t>
                      </a:r>
                      <a:endParaRPr lang="en-GB" sz="1000" b="0" i="0" u="none" strike="noStrike" dirty="0">
                        <a:solidFill>
                          <a:schemeClr val="tx1"/>
                        </a:solidFill>
                        <a:effectLst/>
                        <a:latin typeface="+mn-lt"/>
                      </a:endParaRPr>
                    </a:p>
                  </a:txBody>
                  <a:tcPr marL="8921" marR="8921" marT="8921" marB="0">
                    <a:solidFill>
                      <a:schemeClr val="bg1">
                        <a:lumMod val="95000"/>
                      </a:schemeClr>
                    </a:solidFill>
                  </a:tcPr>
                </a:tc>
                <a:extLst>
                  <a:ext uri="{0D108BD9-81ED-4DB2-BD59-A6C34878D82A}">
                    <a16:rowId xmlns:a16="http://schemas.microsoft.com/office/drawing/2014/main" val="750042450"/>
                  </a:ext>
                </a:extLst>
              </a:tr>
              <a:tr h="194486">
                <a:tc vMerge="1">
                  <a:txBody>
                    <a:bodyPr/>
                    <a:lstStyle/>
                    <a:p>
                      <a:endParaRPr lang="en-IT"/>
                    </a:p>
                  </a:txBody>
                  <a:tcPr/>
                </a:tc>
                <a:tc>
                  <a:txBody>
                    <a:bodyPr/>
                    <a:lstStyle/>
                    <a:p>
                      <a:pPr algn="l" fontAlgn="t"/>
                      <a:r>
                        <a:rPr lang="en-GB" sz="1000" u="none" strike="noStrike" dirty="0">
                          <a:solidFill>
                            <a:schemeClr val="tx1"/>
                          </a:solidFill>
                          <a:effectLst/>
                          <a:latin typeface="+mn-lt"/>
                        </a:rPr>
                        <a:t>Law enforcement &amp; first responders</a:t>
                      </a:r>
                      <a:endParaRPr lang="en-GB" sz="1000" b="0" i="0" u="none" strike="noStrike" dirty="0">
                        <a:solidFill>
                          <a:schemeClr val="tx1"/>
                        </a:solidFill>
                        <a:effectLst/>
                        <a:latin typeface="+mn-lt"/>
                      </a:endParaRPr>
                    </a:p>
                  </a:txBody>
                  <a:tcPr marL="8921" marR="8921" marT="8921" marB="0">
                    <a:solidFill>
                      <a:schemeClr val="bg1">
                        <a:lumMod val="85000"/>
                      </a:schemeClr>
                    </a:solidFill>
                  </a:tcPr>
                </a:tc>
                <a:tc>
                  <a:txBody>
                    <a:bodyPr/>
                    <a:lstStyle/>
                    <a:p>
                      <a:pPr algn="l" fontAlgn="t"/>
                      <a:r>
                        <a:rPr lang="en-GB" sz="800" b="0" i="1" u="none" strike="noStrike" dirty="0">
                          <a:solidFill>
                            <a:schemeClr val="tx1"/>
                          </a:solidFill>
                          <a:effectLst/>
                          <a:latin typeface="+mn-lt"/>
                        </a:rPr>
                        <a:t>E.g., Allowing the communication between operators (remote or on-board) and law enforcement officers, Status of the ADS</a:t>
                      </a:r>
                      <a:endParaRPr lang="en-GB" sz="1000" b="0" i="0" u="none" strike="noStrike" dirty="0">
                        <a:solidFill>
                          <a:schemeClr val="tx1"/>
                        </a:solidFill>
                        <a:effectLst/>
                        <a:latin typeface="+mn-lt"/>
                      </a:endParaRPr>
                    </a:p>
                  </a:txBody>
                  <a:tcPr marL="8921" marR="8921" marT="8921" marB="0">
                    <a:solidFill>
                      <a:schemeClr val="bg1">
                        <a:lumMod val="95000"/>
                      </a:schemeClr>
                    </a:solidFill>
                  </a:tcPr>
                </a:tc>
                <a:extLst>
                  <a:ext uri="{0D108BD9-81ED-4DB2-BD59-A6C34878D82A}">
                    <a16:rowId xmlns:a16="http://schemas.microsoft.com/office/drawing/2014/main" val="3921589081"/>
                  </a:ext>
                </a:extLst>
              </a:tr>
              <a:tr h="195771">
                <a:tc>
                  <a:txBody>
                    <a:bodyPr/>
                    <a:lstStyle/>
                    <a:p>
                      <a:pPr algn="l" fontAlgn="t"/>
                      <a:r>
                        <a:rPr lang="en-GB" sz="1100" b="1" u="none" strike="noStrike" dirty="0">
                          <a:solidFill>
                            <a:schemeClr val="tx1"/>
                          </a:solidFill>
                          <a:effectLst/>
                          <a:latin typeface="+mn-lt"/>
                        </a:rPr>
                        <a:t>Providing assistance  to passengers</a:t>
                      </a:r>
                      <a:endParaRPr lang="en-GB" sz="1100" b="1" i="0" u="none" strike="noStrike" dirty="0">
                        <a:solidFill>
                          <a:schemeClr val="tx1"/>
                        </a:solidFill>
                        <a:effectLst/>
                        <a:latin typeface="+mn-lt"/>
                      </a:endParaRPr>
                    </a:p>
                  </a:txBody>
                  <a:tcPr marL="8921" marR="8921" marT="8921" marB="0" anchor="ctr">
                    <a:solidFill>
                      <a:schemeClr val="accent4"/>
                    </a:solidFill>
                  </a:tcPr>
                </a:tc>
                <a:tc gridSpan="2">
                  <a:txBody>
                    <a:bodyPr/>
                    <a:lstStyle/>
                    <a:p>
                      <a:pPr algn="l" fontAlgn="t"/>
                      <a:r>
                        <a:rPr lang="en-GB" sz="1000" u="none" strike="noStrike" kern="1200" dirty="0">
                          <a:solidFill>
                            <a:schemeClr val="tx1"/>
                          </a:solidFill>
                          <a:effectLst/>
                          <a:latin typeface="+mn-lt"/>
                          <a:ea typeface="+mn-ea"/>
                          <a:cs typeface="+mn-cs"/>
                        </a:rPr>
                        <a:t>Call and communication with remote intervention operator</a:t>
                      </a:r>
                    </a:p>
                  </a:txBody>
                  <a:tcPr marL="8921" marR="8921" marT="8921" marB="0">
                    <a:solidFill>
                      <a:schemeClr val="bg1">
                        <a:lumMod val="85000"/>
                      </a:schemeClr>
                    </a:solidFill>
                  </a:tcPr>
                </a:tc>
                <a:tc hMerge="1">
                  <a:txBody>
                    <a:bodyPr/>
                    <a:lstStyle/>
                    <a:p>
                      <a:pPr algn="l" fontAlgn="t"/>
                      <a:endParaRPr lang="en-GB" sz="800" b="0" i="0" u="none" strike="noStrike" dirty="0">
                        <a:solidFill>
                          <a:schemeClr val="tx1"/>
                        </a:solidFill>
                        <a:effectLst/>
                        <a:latin typeface="+mn-lt"/>
                      </a:endParaRPr>
                    </a:p>
                  </a:txBody>
                  <a:tcPr marL="8921" marR="8921" marT="8921" marB="0">
                    <a:solidFill>
                      <a:schemeClr val="bg1">
                        <a:lumMod val="95000"/>
                      </a:schemeClr>
                    </a:solidFill>
                  </a:tcPr>
                </a:tc>
                <a:extLst>
                  <a:ext uri="{0D108BD9-81ED-4DB2-BD59-A6C34878D82A}">
                    <a16:rowId xmlns:a16="http://schemas.microsoft.com/office/drawing/2014/main" val="3857474844"/>
                  </a:ext>
                </a:extLst>
              </a:tr>
            </a:tbl>
          </a:graphicData>
        </a:graphic>
      </p:graphicFrame>
      <p:sp>
        <p:nvSpPr>
          <p:cNvPr id="2" name="Content Placeholder 1">
            <a:extLst>
              <a:ext uri="{FF2B5EF4-FFF2-40B4-BE49-F238E27FC236}">
                <a16:creationId xmlns:a16="http://schemas.microsoft.com/office/drawing/2014/main" id="{305CAA95-8E9C-CC0D-1FF2-025BB69E534B}"/>
              </a:ext>
            </a:extLst>
          </p:cNvPr>
          <p:cNvSpPr>
            <a:spLocks noGrp="1"/>
          </p:cNvSpPr>
          <p:nvPr>
            <p:ph idx="1"/>
          </p:nvPr>
        </p:nvSpPr>
        <p:spPr>
          <a:xfrm>
            <a:off x="1114661" y="2015355"/>
            <a:ext cx="10267462" cy="4170363"/>
          </a:xfrm>
        </p:spPr>
        <p:txBody>
          <a:bodyPr/>
          <a:lstStyle/>
          <a:p>
            <a:endParaRPr lang="en-GB" dirty="0"/>
          </a:p>
          <a:p>
            <a:endParaRPr lang="en-GB" dirty="0"/>
          </a:p>
          <a:p>
            <a:endParaRPr lang="en-GB" dirty="0"/>
          </a:p>
          <a:p>
            <a:endParaRPr lang="en-GB" dirty="0"/>
          </a:p>
          <a:p>
            <a:endParaRPr lang="en-GB" dirty="0"/>
          </a:p>
          <a:p>
            <a:endParaRPr lang="en-GB" dirty="0"/>
          </a:p>
        </p:txBody>
      </p:sp>
      <p:graphicFrame>
        <p:nvGraphicFramePr>
          <p:cNvPr id="6" name="Table 5">
            <a:extLst>
              <a:ext uri="{FF2B5EF4-FFF2-40B4-BE49-F238E27FC236}">
                <a16:creationId xmlns:a16="http://schemas.microsoft.com/office/drawing/2014/main" id="{9C8D08CF-180C-487E-2574-B223AFE76866}"/>
              </a:ext>
            </a:extLst>
          </p:cNvPr>
          <p:cNvGraphicFramePr>
            <a:graphicFrameLocks noGrp="1"/>
          </p:cNvGraphicFramePr>
          <p:nvPr>
            <p:extLst>
              <p:ext uri="{D42A27DB-BD31-4B8C-83A1-F6EECF244321}">
                <p14:modId xmlns:p14="http://schemas.microsoft.com/office/powerpoint/2010/main" val="3067361508"/>
              </p:ext>
            </p:extLst>
          </p:nvPr>
        </p:nvGraphicFramePr>
        <p:xfrm>
          <a:off x="1104891" y="1931583"/>
          <a:ext cx="10509897" cy="1644705"/>
        </p:xfrm>
        <a:graphic>
          <a:graphicData uri="http://schemas.openxmlformats.org/drawingml/2006/table">
            <a:tbl>
              <a:tblPr>
                <a:tableStyleId>{5C22544A-7EE6-4342-B048-85BDC9FD1C3A}</a:tableStyleId>
              </a:tblPr>
              <a:tblGrid>
                <a:gridCol w="3819011">
                  <a:extLst>
                    <a:ext uri="{9D8B030D-6E8A-4147-A177-3AD203B41FA5}">
                      <a16:colId xmlns:a16="http://schemas.microsoft.com/office/drawing/2014/main" val="3910253447"/>
                    </a:ext>
                  </a:extLst>
                </a:gridCol>
                <a:gridCol w="2689412">
                  <a:extLst>
                    <a:ext uri="{9D8B030D-6E8A-4147-A177-3AD203B41FA5}">
                      <a16:colId xmlns:a16="http://schemas.microsoft.com/office/drawing/2014/main" val="891058161"/>
                    </a:ext>
                  </a:extLst>
                </a:gridCol>
                <a:gridCol w="4001474">
                  <a:extLst>
                    <a:ext uri="{9D8B030D-6E8A-4147-A177-3AD203B41FA5}">
                      <a16:colId xmlns:a16="http://schemas.microsoft.com/office/drawing/2014/main" val="2121288631"/>
                    </a:ext>
                  </a:extLst>
                </a:gridCol>
              </a:tblGrid>
              <a:tr h="258980">
                <a:tc rowSpan="2">
                  <a:txBody>
                    <a:bodyPr/>
                    <a:lstStyle/>
                    <a:p>
                      <a:pPr algn="l" fontAlgn="ctr"/>
                      <a:r>
                        <a:rPr lang="en-GB" sz="1100" b="1" u="none" strike="noStrike" dirty="0">
                          <a:solidFill>
                            <a:schemeClr val="tx1"/>
                          </a:solidFill>
                          <a:effectLst/>
                          <a:latin typeface="+mn-lt"/>
                        </a:rPr>
                        <a:t>Checking the correct operating conditions of the vehicle</a:t>
                      </a:r>
                      <a:endParaRPr lang="en-GB" sz="1100" b="1" i="0" u="none" strike="noStrike" dirty="0">
                        <a:solidFill>
                          <a:schemeClr val="tx1"/>
                        </a:solidFill>
                        <a:effectLst/>
                        <a:latin typeface="+mn-lt"/>
                      </a:endParaRPr>
                    </a:p>
                  </a:txBody>
                  <a:tcPr marL="8921" marR="8921" marT="8921" marB="0" anchor="ctr">
                    <a:solidFill>
                      <a:schemeClr val="accent4"/>
                    </a:solidFill>
                  </a:tcPr>
                </a:tc>
                <a:tc>
                  <a:txBody>
                    <a:bodyPr/>
                    <a:lstStyle/>
                    <a:p>
                      <a:pPr algn="l" fontAlgn="ctr"/>
                      <a:r>
                        <a:rPr lang="en-GB" sz="1000" u="none" strike="noStrike" dirty="0">
                          <a:solidFill>
                            <a:schemeClr val="tx1"/>
                          </a:solidFill>
                          <a:effectLst/>
                          <a:latin typeface="+mn-lt"/>
                        </a:rPr>
                        <a:t>Before driving (vehicle stopped)</a:t>
                      </a:r>
                      <a:endParaRPr lang="en-GB" sz="1000" b="0" i="0" u="none" strike="noStrike" dirty="0">
                        <a:solidFill>
                          <a:schemeClr val="tx1"/>
                        </a:solidFill>
                        <a:effectLst/>
                        <a:latin typeface="+mn-lt"/>
                      </a:endParaRPr>
                    </a:p>
                  </a:txBody>
                  <a:tcPr marL="8921" marR="8921" marT="8921" marB="0" anchor="ctr">
                    <a:solidFill>
                      <a:schemeClr val="bg1">
                        <a:lumMod val="85000"/>
                      </a:schemeClr>
                    </a:solidFill>
                  </a:tcPr>
                </a:tc>
                <a:tc>
                  <a:txBody>
                    <a:bodyPr/>
                    <a:lstStyle/>
                    <a:p>
                      <a:pPr marL="0" algn="l" defTabSz="914400" rtl="0" eaLnBrk="1" fontAlgn="ctr" latinLnBrk="0" hangingPunct="1"/>
                      <a:r>
                        <a:rPr lang="en-GB" sz="800" i="1" kern="1200" dirty="0">
                          <a:solidFill>
                            <a:schemeClr val="tx1"/>
                          </a:solidFill>
                          <a:latin typeface="+mn-lt"/>
                          <a:ea typeface="+mn-ea"/>
                          <a:cs typeface="+mn-cs"/>
                        </a:rPr>
                        <a:t>E.g., Brake wear, Tyre wear/tear, pressure, etc., Fluids levels, Lamps operation, angle, Trailer correctly coupled, Energy level, …</a:t>
                      </a:r>
                    </a:p>
                  </a:txBody>
                  <a:tcPr marL="8921" marR="8921" marT="8921" marB="0" anchor="ctr">
                    <a:solidFill>
                      <a:schemeClr val="bg1">
                        <a:lumMod val="95000"/>
                      </a:schemeClr>
                    </a:solidFill>
                  </a:tcPr>
                </a:tc>
                <a:extLst>
                  <a:ext uri="{0D108BD9-81ED-4DB2-BD59-A6C34878D82A}">
                    <a16:rowId xmlns:a16="http://schemas.microsoft.com/office/drawing/2014/main" val="541134468"/>
                  </a:ext>
                </a:extLst>
              </a:tr>
              <a:tr h="237966">
                <a:tc vMerge="1">
                  <a:txBody>
                    <a:bodyPr/>
                    <a:lstStyle/>
                    <a:p>
                      <a:endParaRPr lang="en-IT"/>
                    </a:p>
                  </a:txBody>
                  <a:tcPr/>
                </a:tc>
                <a:tc>
                  <a:txBody>
                    <a:bodyPr/>
                    <a:lstStyle/>
                    <a:p>
                      <a:pPr algn="l" fontAlgn="ctr"/>
                      <a:r>
                        <a:rPr lang="en-GB" sz="1000" u="none" strike="noStrike" dirty="0">
                          <a:solidFill>
                            <a:schemeClr val="tx1"/>
                          </a:solidFill>
                          <a:effectLst/>
                          <a:latin typeface="+mn-lt"/>
                        </a:rPr>
                        <a:t>While driving</a:t>
                      </a:r>
                      <a:endParaRPr lang="en-GB" sz="1000" b="0" i="0" u="none" strike="noStrike" dirty="0">
                        <a:solidFill>
                          <a:schemeClr val="tx1"/>
                        </a:solidFill>
                        <a:effectLst/>
                        <a:latin typeface="+mn-lt"/>
                      </a:endParaRPr>
                    </a:p>
                  </a:txBody>
                  <a:tcPr marL="8921" marR="8921" marT="8921" marB="0" anchor="ctr">
                    <a:solidFill>
                      <a:schemeClr val="bg1">
                        <a:lumMod val="85000"/>
                      </a:schemeClr>
                    </a:solidFill>
                  </a:tcPr>
                </a:tc>
                <a:tc>
                  <a:txBody>
                    <a:bodyPr/>
                    <a:lstStyle/>
                    <a:p>
                      <a:pPr marL="0" algn="l" defTabSz="914400" rtl="0" eaLnBrk="1" fontAlgn="ctr" latinLnBrk="0" hangingPunct="1"/>
                      <a:r>
                        <a:rPr lang="en-GB" sz="800" i="1" kern="1200" dirty="0">
                          <a:solidFill>
                            <a:schemeClr val="tx1"/>
                          </a:solidFill>
                          <a:latin typeface="+mn-lt"/>
                          <a:ea typeface="+mn-ea"/>
                          <a:cs typeface="+mn-cs"/>
                        </a:rPr>
                        <a:t>E.g., Broken window, body damage or other safety hazard for occupants or other road users, …</a:t>
                      </a:r>
                    </a:p>
                  </a:txBody>
                  <a:tcPr marL="8921" marR="8921" marT="8921" marB="0" anchor="ctr">
                    <a:solidFill>
                      <a:schemeClr val="bg1">
                        <a:lumMod val="95000"/>
                      </a:schemeClr>
                    </a:solidFill>
                  </a:tcPr>
                </a:tc>
                <a:extLst>
                  <a:ext uri="{0D108BD9-81ED-4DB2-BD59-A6C34878D82A}">
                    <a16:rowId xmlns:a16="http://schemas.microsoft.com/office/drawing/2014/main" val="3505683571"/>
                  </a:ext>
                </a:extLst>
              </a:tr>
              <a:tr h="237966">
                <a:tc rowSpan="2">
                  <a:txBody>
                    <a:bodyPr/>
                    <a:lstStyle/>
                    <a:p>
                      <a:pPr algn="l" fontAlgn="ctr"/>
                      <a:r>
                        <a:rPr lang="en-GB" sz="1100" b="1" u="none" strike="noStrike" dirty="0">
                          <a:solidFill>
                            <a:schemeClr val="tx1"/>
                          </a:solidFill>
                          <a:effectLst/>
                          <a:latin typeface="+mn-lt"/>
                        </a:rPr>
                        <a:t>Checking passenger / occupant safety</a:t>
                      </a:r>
                      <a:endParaRPr lang="en-GB" sz="1100" b="1" i="0" u="none" strike="noStrike" dirty="0">
                        <a:solidFill>
                          <a:schemeClr val="tx1"/>
                        </a:solidFill>
                        <a:effectLst/>
                        <a:latin typeface="+mn-lt"/>
                      </a:endParaRPr>
                    </a:p>
                  </a:txBody>
                  <a:tcPr marL="8921" marR="8921" marT="8921" marB="0" anchor="ctr">
                    <a:solidFill>
                      <a:schemeClr val="accent4"/>
                    </a:solidFill>
                  </a:tcPr>
                </a:tc>
                <a:tc>
                  <a:txBody>
                    <a:bodyPr/>
                    <a:lstStyle/>
                    <a:p>
                      <a:pPr algn="l" fontAlgn="ctr"/>
                      <a:r>
                        <a:rPr lang="en-GB" sz="1000" u="none" strike="noStrike" dirty="0">
                          <a:solidFill>
                            <a:schemeClr val="tx1"/>
                          </a:solidFill>
                          <a:effectLst/>
                          <a:latin typeface="+mn-lt"/>
                        </a:rPr>
                        <a:t>Before starting to drive</a:t>
                      </a:r>
                      <a:endParaRPr lang="en-GB" sz="1000" b="0" i="0" u="none" strike="noStrike" dirty="0">
                        <a:solidFill>
                          <a:schemeClr val="tx1"/>
                        </a:solidFill>
                        <a:effectLst/>
                        <a:latin typeface="+mn-lt"/>
                      </a:endParaRPr>
                    </a:p>
                  </a:txBody>
                  <a:tcPr marL="8921" marR="8921" marT="8921" marB="0" anchor="ctr">
                    <a:solidFill>
                      <a:schemeClr val="bg1">
                        <a:lumMod val="85000"/>
                      </a:schemeClr>
                    </a:solidFill>
                  </a:tcPr>
                </a:tc>
                <a:tc>
                  <a:txBody>
                    <a:bodyPr/>
                    <a:lstStyle/>
                    <a:p>
                      <a:pPr marL="0" algn="l" defTabSz="914400" rtl="0" eaLnBrk="1" fontAlgn="ctr" latinLnBrk="0" hangingPunct="1"/>
                      <a:r>
                        <a:rPr lang="en-GB" sz="800" i="1" kern="1200" dirty="0">
                          <a:solidFill>
                            <a:schemeClr val="tx1"/>
                          </a:solidFill>
                          <a:latin typeface="+mn-lt"/>
                          <a:ea typeface="+mn-ea"/>
                          <a:cs typeface="+mn-cs"/>
                        </a:rPr>
                        <a:t>E.g., Safety belts fastened (if applicable), Number of passengers compatible with vehicle capacity, …</a:t>
                      </a:r>
                    </a:p>
                  </a:txBody>
                  <a:tcPr marL="8921" marR="8921" marT="8921" marB="0" anchor="ctr">
                    <a:solidFill>
                      <a:schemeClr val="bg1">
                        <a:lumMod val="95000"/>
                      </a:schemeClr>
                    </a:solidFill>
                  </a:tcPr>
                </a:tc>
                <a:extLst>
                  <a:ext uri="{0D108BD9-81ED-4DB2-BD59-A6C34878D82A}">
                    <a16:rowId xmlns:a16="http://schemas.microsoft.com/office/drawing/2014/main" val="177019880"/>
                  </a:ext>
                </a:extLst>
              </a:tr>
              <a:tr h="237966">
                <a:tc vMerge="1">
                  <a:txBody>
                    <a:bodyPr/>
                    <a:lstStyle/>
                    <a:p>
                      <a:endParaRPr lang="en-IT"/>
                    </a:p>
                  </a:txBody>
                  <a:tcPr/>
                </a:tc>
                <a:tc>
                  <a:txBody>
                    <a:bodyPr/>
                    <a:lstStyle/>
                    <a:p>
                      <a:pPr algn="l" fontAlgn="ctr"/>
                      <a:r>
                        <a:rPr lang="en-GB" sz="1000" u="none" strike="noStrike" dirty="0">
                          <a:solidFill>
                            <a:schemeClr val="tx1"/>
                          </a:solidFill>
                          <a:effectLst/>
                          <a:latin typeface="+mn-lt"/>
                        </a:rPr>
                        <a:t>While driving</a:t>
                      </a:r>
                      <a:endParaRPr lang="en-GB" sz="1000" b="0" i="0" u="none" strike="noStrike" dirty="0">
                        <a:solidFill>
                          <a:schemeClr val="tx1"/>
                        </a:solidFill>
                        <a:effectLst/>
                        <a:latin typeface="+mn-lt"/>
                      </a:endParaRPr>
                    </a:p>
                  </a:txBody>
                  <a:tcPr marL="8921" marR="8921" marT="8921" marB="0" anchor="ctr">
                    <a:solidFill>
                      <a:schemeClr val="bg1">
                        <a:lumMod val="85000"/>
                      </a:schemeClr>
                    </a:solidFill>
                  </a:tcPr>
                </a:tc>
                <a:tc>
                  <a:txBody>
                    <a:bodyPr/>
                    <a:lstStyle/>
                    <a:p>
                      <a:pPr marL="0" algn="l" defTabSz="914400" rtl="0" eaLnBrk="1" fontAlgn="ctr" latinLnBrk="0" hangingPunct="1"/>
                      <a:r>
                        <a:rPr lang="en-GB" sz="800" i="1" kern="1200" dirty="0">
                          <a:solidFill>
                            <a:schemeClr val="tx1"/>
                          </a:solidFill>
                          <a:latin typeface="+mn-lt"/>
                          <a:ea typeface="+mn-ea"/>
                          <a:cs typeface="+mn-cs"/>
                        </a:rPr>
                        <a:t>E.g., Safety belts unfastened (if applicable), Standing passengers (in vehicles not designed for standing passengers), …</a:t>
                      </a:r>
                    </a:p>
                  </a:txBody>
                  <a:tcPr marL="8921" marR="8921" marT="8921" marB="0" anchor="ctr">
                    <a:solidFill>
                      <a:schemeClr val="bg1">
                        <a:lumMod val="95000"/>
                      </a:schemeClr>
                    </a:solidFill>
                  </a:tcPr>
                </a:tc>
                <a:extLst>
                  <a:ext uri="{0D108BD9-81ED-4DB2-BD59-A6C34878D82A}">
                    <a16:rowId xmlns:a16="http://schemas.microsoft.com/office/drawing/2014/main" val="237685472"/>
                  </a:ext>
                </a:extLst>
              </a:tr>
              <a:tr h="352750">
                <a:tc rowSpan="2">
                  <a:txBody>
                    <a:bodyPr/>
                    <a:lstStyle/>
                    <a:p>
                      <a:pPr algn="l" fontAlgn="ctr"/>
                      <a:r>
                        <a:rPr lang="en-GB" sz="1100" b="1" u="none" strike="noStrike" dirty="0">
                          <a:solidFill>
                            <a:schemeClr val="tx1"/>
                          </a:solidFill>
                          <a:effectLst/>
                          <a:latin typeface="+mn-lt"/>
                        </a:rPr>
                        <a:t>Operating safely, non-DDT related tasks</a:t>
                      </a:r>
                      <a:endParaRPr lang="en-GB" sz="1100" b="1" i="0" u="none" strike="noStrike" dirty="0">
                        <a:solidFill>
                          <a:schemeClr val="tx1"/>
                        </a:solidFill>
                        <a:effectLst/>
                        <a:latin typeface="+mn-lt"/>
                      </a:endParaRPr>
                    </a:p>
                  </a:txBody>
                  <a:tcPr marL="8921" marR="8921" marT="8921" marB="0" anchor="ctr">
                    <a:solidFill>
                      <a:schemeClr val="accent4"/>
                    </a:solidFill>
                  </a:tcPr>
                </a:tc>
                <a:tc>
                  <a:txBody>
                    <a:bodyPr/>
                    <a:lstStyle/>
                    <a:p>
                      <a:r>
                        <a:rPr lang="en-GB" sz="1000" dirty="0">
                          <a:solidFill>
                            <a:schemeClr val="tx1"/>
                          </a:solidFill>
                          <a:latin typeface="+mn-lt"/>
                        </a:rPr>
                        <a:t>Of the vehicle</a:t>
                      </a:r>
                    </a:p>
                  </a:txBody>
                  <a:tcPr marL="8921" marR="8921" marT="8921" marB="0" anchor="ctr">
                    <a:solidFill>
                      <a:schemeClr val="bg1">
                        <a:lumMod val="85000"/>
                      </a:schemeClr>
                    </a:solidFill>
                  </a:tcPr>
                </a:tc>
                <a:tc>
                  <a:txBody>
                    <a:bodyPr/>
                    <a:lstStyle/>
                    <a:p>
                      <a:r>
                        <a:rPr lang="en-GB" sz="800" i="1" dirty="0">
                          <a:solidFill>
                            <a:schemeClr val="tx1"/>
                          </a:solidFill>
                          <a:latin typeface="+mn-lt"/>
                        </a:rPr>
                        <a:t>E.g., Doors and door locks (doors can be operated automatically, or operated by the on-board or remote operator, or operated locally by the passengers), Windows and window locks, Folding roof, retractable hardtop, panoramic roof, …</a:t>
                      </a:r>
                      <a:endParaRPr lang="en-GB" sz="800" dirty="0">
                        <a:solidFill>
                          <a:schemeClr val="tx1"/>
                        </a:solidFill>
                        <a:latin typeface="+mn-lt"/>
                      </a:endParaRPr>
                    </a:p>
                  </a:txBody>
                  <a:tcPr marL="8921" marR="8921" marT="8921" marB="0" anchor="ctr">
                    <a:solidFill>
                      <a:schemeClr val="bg1">
                        <a:lumMod val="95000"/>
                      </a:schemeClr>
                    </a:solidFill>
                  </a:tcPr>
                </a:tc>
                <a:extLst>
                  <a:ext uri="{0D108BD9-81ED-4DB2-BD59-A6C34878D82A}">
                    <a16:rowId xmlns:a16="http://schemas.microsoft.com/office/drawing/2014/main" val="3066762687"/>
                  </a:ext>
                </a:extLst>
              </a:tr>
              <a:tr h="237966">
                <a:tc vMerge="1">
                  <a:txBody>
                    <a:bodyPr/>
                    <a:lstStyle/>
                    <a:p>
                      <a:pPr algn="l" fontAlgn="ctr"/>
                      <a:endParaRPr lang="en-GB" sz="1200" b="1" i="0" u="none" strike="noStrike" dirty="0">
                        <a:solidFill>
                          <a:schemeClr val="bg1"/>
                        </a:solidFill>
                        <a:effectLst/>
                        <a:latin typeface="+mn-lt"/>
                      </a:endParaRPr>
                    </a:p>
                  </a:txBody>
                  <a:tcPr marL="8921" marR="8921" marT="8921" marB="0" anchor="ctr">
                    <a:solidFill>
                      <a:schemeClr val="accent3"/>
                    </a:solidFill>
                  </a:tcPr>
                </a:tc>
                <a:tc>
                  <a:txBody>
                    <a:bodyPr/>
                    <a:lstStyle/>
                    <a:p>
                      <a:r>
                        <a:rPr lang="en-GB" sz="1000" dirty="0">
                          <a:solidFill>
                            <a:schemeClr val="tx1"/>
                          </a:solidFill>
                          <a:latin typeface="+mn-lt"/>
                        </a:rPr>
                        <a:t>Outside of the vehicle</a:t>
                      </a:r>
                      <a:endParaRPr lang="en-IT" sz="1000" dirty="0">
                        <a:solidFill>
                          <a:schemeClr val="tx1"/>
                        </a:solidFill>
                        <a:latin typeface="+mn-lt"/>
                      </a:endParaRPr>
                    </a:p>
                  </a:txBody>
                  <a:tcPr marL="8921" marR="8921" marT="8921" marB="0" anchor="ctr">
                    <a:solidFill>
                      <a:schemeClr val="bg1">
                        <a:lumMod val="85000"/>
                      </a:schemeClr>
                    </a:solidFill>
                  </a:tcPr>
                </a:tc>
                <a:tc>
                  <a:txBody>
                    <a:bodyPr/>
                    <a:lstStyle/>
                    <a:p>
                      <a:r>
                        <a:rPr lang="en-GB" sz="800" i="1" dirty="0">
                          <a:solidFill>
                            <a:schemeClr val="tx1"/>
                          </a:solidFill>
                          <a:latin typeface="+mn-lt"/>
                        </a:rPr>
                        <a:t>E.g., Equipment for loading and unloading, Signalization devices, mobile equipment (fences, doors,..) </a:t>
                      </a:r>
                      <a:endParaRPr lang="en-IT" sz="800" dirty="0">
                        <a:solidFill>
                          <a:schemeClr val="tx1"/>
                        </a:solidFill>
                        <a:latin typeface="+mn-lt"/>
                      </a:endParaRPr>
                    </a:p>
                  </a:txBody>
                  <a:tcPr marL="8921" marR="8921" marT="8921" marB="0" anchor="ctr">
                    <a:solidFill>
                      <a:schemeClr val="bg1">
                        <a:lumMod val="95000"/>
                      </a:schemeClr>
                    </a:solidFill>
                  </a:tcPr>
                </a:tc>
                <a:extLst>
                  <a:ext uri="{0D108BD9-81ED-4DB2-BD59-A6C34878D82A}">
                    <a16:rowId xmlns:a16="http://schemas.microsoft.com/office/drawing/2014/main" val="2606847098"/>
                  </a:ext>
                </a:extLst>
              </a:tr>
            </a:tbl>
          </a:graphicData>
        </a:graphic>
      </p:graphicFrame>
      <p:pic>
        <p:nvPicPr>
          <p:cNvPr id="5" name="Picture 4" descr="A car with a wrench on top&#10;&#10;AI-generated content may be incorrect.">
            <a:extLst>
              <a:ext uri="{FF2B5EF4-FFF2-40B4-BE49-F238E27FC236}">
                <a16:creationId xmlns:a16="http://schemas.microsoft.com/office/drawing/2014/main" id="{821E9F83-60A7-ECED-9B82-CF070BAAB70F}"/>
              </a:ext>
            </a:extLst>
          </p:cNvPr>
          <p:cNvPicPr>
            <a:picLocks noChangeAspect="1"/>
          </p:cNvPicPr>
          <p:nvPr/>
        </p:nvPicPr>
        <p:blipFill>
          <a:blip r:embed="rId2" cstate="print">
            <a:alphaModFix amt="35000"/>
            <a:extLst>
              <a:ext uri="{28A0092B-C50C-407E-A947-70E740481C1C}">
                <a14:useLocalDpi xmlns:a14="http://schemas.microsoft.com/office/drawing/2010/main" val="0"/>
              </a:ext>
            </a:extLst>
          </a:blip>
          <a:stretch>
            <a:fillRect/>
          </a:stretch>
        </p:blipFill>
        <p:spPr>
          <a:xfrm>
            <a:off x="532057" y="1939141"/>
            <a:ext cx="432000" cy="432000"/>
          </a:xfrm>
          <a:prstGeom prst="rect">
            <a:avLst/>
          </a:prstGeom>
        </p:spPr>
      </p:pic>
      <p:pic>
        <p:nvPicPr>
          <p:cNvPr id="8" name="Picture 7" descr="A person sitting in a chair&#10;&#10;AI-generated content may be incorrect.">
            <a:extLst>
              <a:ext uri="{FF2B5EF4-FFF2-40B4-BE49-F238E27FC236}">
                <a16:creationId xmlns:a16="http://schemas.microsoft.com/office/drawing/2014/main" id="{BD7A4D30-F8E4-070D-3A8C-8C259B9498EC}"/>
              </a:ext>
            </a:extLst>
          </p:cNvPr>
          <p:cNvPicPr>
            <a:picLocks noChangeAspect="1"/>
          </p:cNvPicPr>
          <p:nvPr/>
        </p:nvPicPr>
        <p:blipFill>
          <a:blip r:embed="rId3" cstate="print">
            <a:alphaModFix amt="35000"/>
            <a:extLst>
              <a:ext uri="{28A0092B-C50C-407E-A947-70E740481C1C}">
                <a14:useLocalDpi xmlns:a14="http://schemas.microsoft.com/office/drawing/2010/main" val="0"/>
              </a:ext>
            </a:extLst>
          </a:blip>
          <a:stretch>
            <a:fillRect/>
          </a:stretch>
        </p:blipFill>
        <p:spPr>
          <a:xfrm>
            <a:off x="540297" y="2475242"/>
            <a:ext cx="432000" cy="432000"/>
          </a:xfrm>
          <a:prstGeom prst="rect">
            <a:avLst/>
          </a:prstGeom>
        </p:spPr>
      </p:pic>
      <p:pic>
        <p:nvPicPr>
          <p:cNvPr id="10" name="Picture 9" descr="A black and white logo&#10;&#10;AI-generated content may be incorrect.">
            <a:extLst>
              <a:ext uri="{FF2B5EF4-FFF2-40B4-BE49-F238E27FC236}">
                <a16:creationId xmlns:a16="http://schemas.microsoft.com/office/drawing/2014/main" id="{1A31ED28-FA54-9F45-676C-8C75B774814D}"/>
              </a:ext>
            </a:extLst>
          </p:cNvPr>
          <p:cNvPicPr>
            <a:picLocks noChangeAspect="1"/>
          </p:cNvPicPr>
          <p:nvPr/>
        </p:nvPicPr>
        <p:blipFill>
          <a:blip r:embed="rId4" cstate="print">
            <a:alphaModFix amt="35000"/>
            <a:extLst>
              <a:ext uri="{28A0092B-C50C-407E-A947-70E740481C1C}">
                <a14:useLocalDpi xmlns:a14="http://schemas.microsoft.com/office/drawing/2010/main" val="0"/>
              </a:ext>
            </a:extLst>
          </a:blip>
          <a:stretch>
            <a:fillRect/>
          </a:stretch>
        </p:blipFill>
        <p:spPr>
          <a:xfrm>
            <a:off x="532057" y="3033017"/>
            <a:ext cx="432000" cy="432000"/>
          </a:xfrm>
          <a:prstGeom prst="rect">
            <a:avLst/>
          </a:prstGeom>
        </p:spPr>
      </p:pic>
      <p:pic>
        <p:nvPicPr>
          <p:cNvPr id="14" name="Picture 13" descr="A black and white image of a speedometer and a black background&#10;&#10;AI-generated content may be incorrect.">
            <a:extLst>
              <a:ext uri="{FF2B5EF4-FFF2-40B4-BE49-F238E27FC236}">
                <a16:creationId xmlns:a16="http://schemas.microsoft.com/office/drawing/2014/main" id="{EE6C0D81-F342-3454-BCB6-2143FC92BC90}"/>
              </a:ext>
            </a:extLst>
          </p:cNvPr>
          <p:cNvPicPr>
            <a:picLocks noChangeAspect="1"/>
          </p:cNvPicPr>
          <p:nvPr/>
        </p:nvPicPr>
        <p:blipFill>
          <a:blip r:embed="rId5" cstate="print">
            <a:alphaModFix amt="35000"/>
            <a:extLst>
              <a:ext uri="{28A0092B-C50C-407E-A947-70E740481C1C}">
                <a14:useLocalDpi xmlns:a14="http://schemas.microsoft.com/office/drawing/2010/main" val="0"/>
              </a:ext>
            </a:extLst>
          </a:blip>
          <a:stretch>
            <a:fillRect/>
          </a:stretch>
        </p:blipFill>
        <p:spPr>
          <a:xfrm>
            <a:off x="540297" y="3689567"/>
            <a:ext cx="432000" cy="432000"/>
          </a:xfrm>
          <a:prstGeom prst="rect">
            <a:avLst/>
          </a:prstGeom>
        </p:spPr>
      </p:pic>
      <p:pic>
        <p:nvPicPr>
          <p:cNvPr id="16" name="Picture 15" descr="A black and white image of a key&#10;&#10;AI-generated content may be incorrect.">
            <a:extLst>
              <a:ext uri="{FF2B5EF4-FFF2-40B4-BE49-F238E27FC236}">
                <a16:creationId xmlns:a16="http://schemas.microsoft.com/office/drawing/2014/main" id="{A28C98B1-3198-28A4-54F1-4FF6ACF591EF}"/>
              </a:ext>
            </a:extLst>
          </p:cNvPr>
          <p:cNvPicPr>
            <a:picLocks noChangeAspect="1"/>
          </p:cNvPicPr>
          <p:nvPr/>
        </p:nvPicPr>
        <p:blipFill>
          <a:blip r:embed="rId6" cstate="print">
            <a:alphaModFix amt="35000"/>
            <a:extLst>
              <a:ext uri="{28A0092B-C50C-407E-A947-70E740481C1C}">
                <a14:useLocalDpi xmlns:a14="http://schemas.microsoft.com/office/drawing/2010/main" val="0"/>
              </a:ext>
            </a:extLst>
          </a:blip>
          <a:stretch>
            <a:fillRect/>
          </a:stretch>
        </p:blipFill>
        <p:spPr>
          <a:xfrm>
            <a:off x="540297" y="4152981"/>
            <a:ext cx="432000" cy="432000"/>
          </a:xfrm>
          <a:prstGeom prst="rect">
            <a:avLst/>
          </a:prstGeom>
        </p:spPr>
      </p:pic>
      <p:pic>
        <p:nvPicPr>
          <p:cNvPr id="18" name="Picture 17" descr="A black background with a black square&#10;&#10;AI-generated content may be incorrect.">
            <a:extLst>
              <a:ext uri="{FF2B5EF4-FFF2-40B4-BE49-F238E27FC236}">
                <a16:creationId xmlns:a16="http://schemas.microsoft.com/office/drawing/2014/main" id="{6E946323-FBC5-5403-A3E1-45668287B39D}"/>
              </a:ext>
            </a:extLst>
          </p:cNvPr>
          <p:cNvPicPr>
            <a:picLocks noChangeAspect="1"/>
          </p:cNvPicPr>
          <p:nvPr/>
        </p:nvPicPr>
        <p:blipFill>
          <a:blip r:embed="rId7" cstate="print">
            <a:duotone>
              <a:prstClr val="black"/>
              <a:schemeClr val="tx1">
                <a:tint val="45000"/>
                <a:satMod val="400000"/>
              </a:schemeClr>
            </a:duotone>
            <a:alphaModFix amt="35000"/>
            <a:extLst>
              <a:ext uri="{BEBA8EAE-BF5A-486C-A8C5-ECC9F3942E4B}">
                <a14:imgProps xmlns:a14="http://schemas.microsoft.com/office/drawing/2010/main">
                  <a14:imgLayer r:embed="rId8">
                    <a14:imgEffect>
                      <a14:brightnessContrast bright="-29000"/>
                    </a14:imgEffect>
                  </a14:imgLayer>
                </a14:imgProps>
              </a:ext>
              <a:ext uri="{28A0092B-C50C-407E-A947-70E740481C1C}">
                <a14:useLocalDpi xmlns:a14="http://schemas.microsoft.com/office/drawing/2010/main" val="0"/>
              </a:ext>
            </a:extLst>
          </a:blip>
          <a:stretch>
            <a:fillRect/>
          </a:stretch>
        </p:blipFill>
        <p:spPr>
          <a:xfrm>
            <a:off x="540297" y="4588674"/>
            <a:ext cx="432000" cy="432000"/>
          </a:xfrm>
          <a:prstGeom prst="rect">
            <a:avLst/>
          </a:prstGeom>
        </p:spPr>
      </p:pic>
      <p:pic>
        <p:nvPicPr>
          <p:cNvPr id="20" name="Picture 19" descr="A black and white image of a horn&#10;&#10;AI-generated content may be incorrect.">
            <a:extLst>
              <a:ext uri="{FF2B5EF4-FFF2-40B4-BE49-F238E27FC236}">
                <a16:creationId xmlns:a16="http://schemas.microsoft.com/office/drawing/2014/main" id="{C0D126D1-7E62-F6F5-A1D0-AF6DB6068214}"/>
              </a:ext>
            </a:extLst>
          </p:cNvPr>
          <p:cNvPicPr>
            <a:picLocks noChangeAspect="1"/>
          </p:cNvPicPr>
          <p:nvPr/>
        </p:nvPicPr>
        <p:blipFill>
          <a:blip r:embed="rId9" cstate="print">
            <a:alphaModFix amt="35000"/>
            <a:extLst>
              <a:ext uri="{28A0092B-C50C-407E-A947-70E740481C1C}">
                <a14:useLocalDpi xmlns:a14="http://schemas.microsoft.com/office/drawing/2010/main" val="0"/>
              </a:ext>
            </a:extLst>
          </a:blip>
          <a:stretch>
            <a:fillRect/>
          </a:stretch>
        </p:blipFill>
        <p:spPr>
          <a:xfrm>
            <a:off x="540297" y="5071143"/>
            <a:ext cx="432000" cy="432000"/>
          </a:xfrm>
          <a:prstGeom prst="rect">
            <a:avLst/>
          </a:prstGeom>
        </p:spPr>
      </p:pic>
      <p:pic>
        <p:nvPicPr>
          <p:cNvPr id="22" name="Picture 21" descr="A phone and a phone receiver&#10;&#10;AI-generated content may be incorrect.">
            <a:extLst>
              <a:ext uri="{FF2B5EF4-FFF2-40B4-BE49-F238E27FC236}">
                <a16:creationId xmlns:a16="http://schemas.microsoft.com/office/drawing/2014/main" id="{DD363009-2503-3077-24A5-2E87C07652B4}"/>
              </a:ext>
            </a:extLst>
          </p:cNvPr>
          <p:cNvPicPr>
            <a:picLocks noChangeAspect="1"/>
          </p:cNvPicPr>
          <p:nvPr/>
        </p:nvPicPr>
        <p:blipFill>
          <a:blip r:embed="rId10" cstate="print">
            <a:alphaModFix amt="35000"/>
            <a:extLst>
              <a:ext uri="{28A0092B-C50C-407E-A947-70E740481C1C}">
                <a14:useLocalDpi xmlns:a14="http://schemas.microsoft.com/office/drawing/2010/main" val="0"/>
              </a:ext>
            </a:extLst>
          </a:blip>
          <a:stretch>
            <a:fillRect/>
          </a:stretch>
        </p:blipFill>
        <p:spPr>
          <a:xfrm>
            <a:off x="540297" y="5605279"/>
            <a:ext cx="432000" cy="432000"/>
          </a:xfrm>
          <a:prstGeom prst="rect">
            <a:avLst/>
          </a:prstGeom>
        </p:spPr>
      </p:pic>
      <p:sp>
        <p:nvSpPr>
          <p:cNvPr id="17" name="Titre 1">
            <a:extLst>
              <a:ext uri="{FF2B5EF4-FFF2-40B4-BE49-F238E27FC236}">
                <a16:creationId xmlns:a16="http://schemas.microsoft.com/office/drawing/2014/main" id="{C402E740-EF3D-4B3E-AB98-85EE209BD186}"/>
              </a:ext>
            </a:extLst>
          </p:cNvPr>
          <p:cNvSpPr txBox="1">
            <a:spLocks/>
          </p:cNvSpPr>
          <p:nvPr/>
        </p:nvSpPr>
        <p:spPr>
          <a:xfrm>
            <a:off x="481763" y="268072"/>
            <a:ext cx="11210544" cy="557784"/>
          </a:xfrm>
          <a:prstGeom prst="rect">
            <a:avLst/>
          </a:prstGeom>
        </p:spPr>
        <p:txBody>
          <a:bodyPr vert="horz" lIns="91440" tIns="45720" rIns="91440" bIns="0" rtlCol="0" anchor="b" anchorCtr="0">
            <a:normAutofit/>
          </a:bodyPr>
          <a:lstStyle>
            <a:lvl1pPr algn="l" defTabSz="914400" rtl="0" eaLnBrk="1" latinLnBrk="0" hangingPunct="1">
              <a:spcBef>
                <a:spcPct val="0"/>
              </a:spcBef>
              <a:buNone/>
              <a:defRPr sz="3800" kern="1200">
                <a:solidFill>
                  <a:schemeClr val="bg2">
                    <a:lumMod val="25000"/>
                  </a:schemeClr>
                </a:solidFill>
                <a:latin typeface="+mn-lt"/>
                <a:ea typeface="+mj-ea"/>
                <a:cs typeface="+mj-cs"/>
              </a:defRPr>
            </a:lvl1pPr>
          </a:lstStyle>
          <a:p>
            <a:r>
              <a:rPr lang="en-US" sz="2500" b="1" dirty="0"/>
              <a:t>Non-DDT tasks and communication with users </a:t>
            </a:r>
            <a:r>
              <a:rPr lang="en-US" sz="2500" dirty="0"/>
              <a:t>– Synthesis</a:t>
            </a:r>
            <a:endParaRPr lang="fr-FR" sz="2500" dirty="0"/>
          </a:p>
        </p:txBody>
      </p:sp>
    </p:spTree>
    <p:extLst>
      <p:ext uri="{BB962C8B-B14F-4D97-AF65-F5344CB8AC3E}">
        <p14:creationId xmlns:p14="http://schemas.microsoft.com/office/powerpoint/2010/main" val="976774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48402C-DBC5-4698-902D-268466D9B9BF}"/>
              </a:ext>
            </a:extLst>
          </p:cNvPr>
          <p:cNvSpPr>
            <a:spLocks noGrp="1"/>
          </p:cNvSpPr>
          <p:nvPr>
            <p:ph type="title"/>
          </p:nvPr>
        </p:nvSpPr>
        <p:spPr/>
        <p:txBody>
          <a:bodyPr>
            <a:normAutofit/>
          </a:bodyPr>
          <a:lstStyle/>
          <a:p>
            <a:r>
              <a:rPr lang="en-GB" sz="2500" b="1" dirty="0"/>
              <a:t>Misc. issue No. 1 </a:t>
            </a:r>
            <a:r>
              <a:rPr lang="en-GB" sz="2500" dirty="0"/>
              <a:t>– ADS Features of Type 1 and Type 2</a:t>
            </a:r>
            <a:endParaRPr lang="fr-FR" sz="2500" dirty="0"/>
          </a:p>
        </p:txBody>
      </p:sp>
      <p:sp>
        <p:nvSpPr>
          <p:cNvPr id="3" name="Espace réservé du numéro de diapositive 2">
            <a:extLst>
              <a:ext uri="{FF2B5EF4-FFF2-40B4-BE49-F238E27FC236}">
                <a16:creationId xmlns:a16="http://schemas.microsoft.com/office/drawing/2014/main" id="{A7B5831B-85DB-463E-8E35-02120F5EA0A8}"/>
              </a:ext>
            </a:extLst>
          </p:cNvPr>
          <p:cNvSpPr>
            <a:spLocks noGrp="1"/>
          </p:cNvSpPr>
          <p:nvPr>
            <p:ph type="sldNum" sz="quarter" idx="12"/>
          </p:nvPr>
        </p:nvSpPr>
        <p:spPr/>
        <p:txBody>
          <a:bodyPr/>
          <a:lstStyle/>
          <a:p>
            <a:fld id="{9860EDB8-5305-433F-BE41-D7A86D811DB3}" type="slidenum">
              <a:rPr lang="en-US" smtClean="0"/>
              <a:pPr/>
              <a:t>6</a:t>
            </a:fld>
            <a:endParaRPr lang="en-US"/>
          </a:p>
        </p:txBody>
      </p:sp>
      <p:sp>
        <p:nvSpPr>
          <p:cNvPr id="4" name="Espace réservé du contenu 3">
            <a:extLst>
              <a:ext uri="{FF2B5EF4-FFF2-40B4-BE49-F238E27FC236}">
                <a16:creationId xmlns:a16="http://schemas.microsoft.com/office/drawing/2014/main" id="{F6C4AACE-33F9-4656-984C-88BFE64C2A5B}"/>
              </a:ext>
            </a:extLst>
          </p:cNvPr>
          <p:cNvSpPr>
            <a:spLocks noGrp="1"/>
          </p:cNvSpPr>
          <p:nvPr>
            <p:ph sz="quarter" idx="13"/>
          </p:nvPr>
        </p:nvSpPr>
        <p:spPr>
          <a:xfrm>
            <a:off x="444500" y="1463040"/>
            <a:ext cx="11185142" cy="1102607"/>
          </a:xfrm>
        </p:spPr>
        <p:txBody>
          <a:bodyPr/>
          <a:lstStyle/>
          <a:p>
            <a:r>
              <a:rPr lang="en-GB" i="1" dirty="0"/>
              <a:t> </a:t>
            </a:r>
            <a:endParaRPr lang="fr-FR" i="1" dirty="0"/>
          </a:p>
        </p:txBody>
      </p:sp>
      <p:sp>
        <p:nvSpPr>
          <p:cNvPr id="6" name="ZoneTexte 5">
            <a:extLst>
              <a:ext uri="{FF2B5EF4-FFF2-40B4-BE49-F238E27FC236}">
                <a16:creationId xmlns:a16="http://schemas.microsoft.com/office/drawing/2014/main" id="{ED665C30-FCE8-481F-8E1C-FCFC25809881}"/>
              </a:ext>
            </a:extLst>
          </p:cNvPr>
          <p:cNvSpPr txBox="1"/>
          <p:nvPr/>
        </p:nvSpPr>
        <p:spPr>
          <a:xfrm>
            <a:off x="562358" y="1241555"/>
            <a:ext cx="11092686" cy="1200329"/>
          </a:xfrm>
          <a:prstGeom prst="rect">
            <a:avLst/>
          </a:prstGeom>
          <a:noFill/>
          <a:ln w="38100">
            <a:solidFill>
              <a:schemeClr val="accent4"/>
            </a:solidFill>
          </a:ln>
        </p:spPr>
        <p:txBody>
          <a:bodyPr wrap="square">
            <a:spAutoFit/>
          </a:bodyPr>
          <a:lstStyle/>
          <a:p>
            <a:r>
              <a:rPr lang="en-GB" dirty="0">
                <a:latin typeface="Times New Roman" panose="02020603050405020304" pitchFamily="18" charset="0"/>
                <a:cs typeface="Times New Roman" panose="02020603050405020304" pitchFamily="18" charset="0"/>
              </a:rPr>
              <a:t>3.34. “System-initiated deactivation of the ADS” means a procedure by which the ADS initiates the transfer of performance of the DDT from the ADS to a vehicle fallback user.</a:t>
            </a:r>
          </a:p>
          <a:p>
            <a:endParaRPr lang="fr-FR" dirty="0">
              <a:latin typeface="Times New Roman" panose="02020603050405020304" pitchFamily="18" charset="0"/>
              <a:cs typeface="Times New Roman" panose="02020603050405020304" pitchFamily="18" charset="0"/>
            </a:endParaRPr>
          </a:p>
          <a:p>
            <a:r>
              <a:rPr lang="fr-FR" dirty="0">
                <a:latin typeface="Times New Roman" panose="02020603050405020304" pitchFamily="18" charset="0"/>
                <a:cs typeface="Times New Roman" panose="02020603050405020304" pitchFamily="18" charset="0"/>
              </a:rPr>
              <a:t>5.2.2.6. </a:t>
            </a:r>
            <a:r>
              <a:rPr lang="en-US" dirty="0">
                <a:latin typeface="Times New Roman" panose="02020603050405020304" pitchFamily="18" charset="0"/>
                <a:cs typeface="Times New Roman" panose="02020603050405020304" pitchFamily="18" charset="0"/>
              </a:rPr>
              <a:t>While active, features that have a system-initiated deactivation of the ADS to a fallback user shall:</a:t>
            </a:r>
            <a:r>
              <a:rPr lang="fr-FR" dirty="0">
                <a:latin typeface="Times New Roman" panose="02020603050405020304" pitchFamily="18" charset="0"/>
                <a:cs typeface="Times New Roman" panose="02020603050405020304" pitchFamily="18" charset="0"/>
              </a:rPr>
              <a:t> …</a:t>
            </a:r>
          </a:p>
        </p:txBody>
      </p:sp>
      <p:sp>
        <p:nvSpPr>
          <p:cNvPr id="7" name="ZoneTexte 6">
            <a:extLst>
              <a:ext uri="{FF2B5EF4-FFF2-40B4-BE49-F238E27FC236}">
                <a16:creationId xmlns:a16="http://schemas.microsoft.com/office/drawing/2014/main" id="{3DAB8BEB-03C8-4052-9151-D518EC7949AB}"/>
              </a:ext>
            </a:extLst>
          </p:cNvPr>
          <p:cNvSpPr txBox="1"/>
          <p:nvPr/>
        </p:nvSpPr>
        <p:spPr>
          <a:xfrm>
            <a:off x="10280341" y="2396845"/>
            <a:ext cx="1660124" cy="369332"/>
          </a:xfrm>
          <a:prstGeom prst="rect">
            <a:avLst/>
          </a:prstGeom>
          <a:noFill/>
        </p:spPr>
        <p:txBody>
          <a:bodyPr wrap="square" rtlCol="0">
            <a:spAutoFit/>
          </a:bodyPr>
          <a:lstStyle/>
          <a:p>
            <a:r>
              <a:rPr lang="en-GB" dirty="0"/>
              <a:t>ADS-06-04r1</a:t>
            </a:r>
            <a:endParaRPr lang="fr-FR" dirty="0"/>
          </a:p>
        </p:txBody>
      </p:sp>
      <p:sp>
        <p:nvSpPr>
          <p:cNvPr id="8" name="ZoneTexte 7">
            <a:extLst>
              <a:ext uri="{FF2B5EF4-FFF2-40B4-BE49-F238E27FC236}">
                <a16:creationId xmlns:a16="http://schemas.microsoft.com/office/drawing/2014/main" id="{35BB25F3-286A-4C47-B107-003406D23D41}"/>
              </a:ext>
            </a:extLst>
          </p:cNvPr>
          <p:cNvSpPr txBox="1"/>
          <p:nvPr/>
        </p:nvSpPr>
        <p:spPr>
          <a:xfrm>
            <a:off x="536956" y="2441884"/>
            <a:ext cx="11118088" cy="1754326"/>
          </a:xfrm>
          <a:prstGeom prst="rect">
            <a:avLst/>
          </a:prstGeom>
          <a:noFill/>
        </p:spPr>
        <p:txBody>
          <a:bodyPr wrap="square" rtlCol="0">
            <a:spAutoFit/>
          </a:bodyPr>
          <a:lstStyle/>
          <a:p>
            <a:r>
              <a:rPr lang="en-GB" dirty="0"/>
              <a:t>The expert groups wish to be able to differentiate:</a:t>
            </a:r>
          </a:p>
          <a:p>
            <a:r>
              <a:rPr lang="en-GB" b="1" dirty="0"/>
              <a:t>“</a:t>
            </a:r>
            <a:r>
              <a:rPr lang="en-GB" b="1" i="1" dirty="0"/>
              <a:t>ADS features that have a system-initiated deactivation of the ADS to a fallback user</a:t>
            </a:r>
            <a:r>
              <a:rPr lang="en-GB" b="1" dirty="0"/>
              <a:t>” </a:t>
            </a:r>
          </a:p>
          <a:p>
            <a:r>
              <a:rPr lang="en-GB" dirty="0"/>
              <a:t>from</a:t>
            </a:r>
          </a:p>
          <a:p>
            <a:r>
              <a:rPr lang="en-GB" b="1" dirty="0"/>
              <a:t>“</a:t>
            </a:r>
            <a:r>
              <a:rPr lang="en-GB" b="1" i="1" dirty="0"/>
              <a:t>ADS features that do not have a system-initiated deactivation of the ADS to a fallback user</a:t>
            </a:r>
            <a:r>
              <a:rPr lang="en-GB" b="1" dirty="0"/>
              <a:t>” </a:t>
            </a:r>
            <a:endParaRPr lang="fr-FR" dirty="0"/>
          </a:p>
          <a:p>
            <a:r>
              <a:rPr lang="en-GB" dirty="0"/>
              <a:t>Given the fact that these definitions are already in ADS-06-04r1, the expert groups simply propose to define them as ‘’Type-1 ADS features’’ (ADSF 1) and ‘’Type-2 ADS features’’ (ADSF 2) respectively.</a:t>
            </a:r>
          </a:p>
        </p:txBody>
      </p:sp>
      <p:graphicFrame>
        <p:nvGraphicFramePr>
          <p:cNvPr id="5" name="Tableau 8">
            <a:extLst>
              <a:ext uri="{FF2B5EF4-FFF2-40B4-BE49-F238E27FC236}">
                <a16:creationId xmlns:a16="http://schemas.microsoft.com/office/drawing/2014/main" id="{6732AF80-1E68-4E55-9E25-D4AF0E6F56B5}"/>
              </a:ext>
            </a:extLst>
          </p:cNvPr>
          <p:cNvGraphicFramePr>
            <a:graphicFrameLocks noGrp="1"/>
          </p:cNvGraphicFramePr>
          <p:nvPr>
            <p:extLst>
              <p:ext uri="{D42A27DB-BD31-4B8C-83A1-F6EECF244321}">
                <p14:modId xmlns:p14="http://schemas.microsoft.com/office/powerpoint/2010/main" val="190688267"/>
              </p:ext>
            </p:extLst>
          </p:nvPr>
        </p:nvGraphicFramePr>
        <p:xfrm>
          <a:off x="562358" y="4225773"/>
          <a:ext cx="11067284" cy="2159842"/>
        </p:xfrm>
        <a:graphic>
          <a:graphicData uri="http://schemas.openxmlformats.org/drawingml/2006/table">
            <a:tbl>
              <a:tblPr firstRow="1" bandRow="1">
                <a:tableStyleId>{00A15C55-8517-42AA-B614-E9B94910E393}</a:tableStyleId>
              </a:tblPr>
              <a:tblGrid>
                <a:gridCol w="2997588">
                  <a:extLst>
                    <a:ext uri="{9D8B030D-6E8A-4147-A177-3AD203B41FA5}">
                      <a16:colId xmlns:a16="http://schemas.microsoft.com/office/drawing/2014/main" val="3187981891"/>
                    </a:ext>
                  </a:extLst>
                </a:gridCol>
                <a:gridCol w="8069696">
                  <a:extLst>
                    <a:ext uri="{9D8B030D-6E8A-4147-A177-3AD203B41FA5}">
                      <a16:colId xmlns:a16="http://schemas.microsoft.com/office/drawing/2014/main" val="408105814"/>
                    </a:ext>
                  </a:extLst>
                </a:gridCol>
              </a:tblGrid>
              <a:tr h="381842">
                <a:tc>
                  <a:txBody>
                    <a:bodyPr/>
                    <a:lstStyle/>
                    <a:p>
                      <a:r>
                        <a:rPr lang="en-GB" sz="1400" dirty="0">
                          <a:solidFill>
                            <a:sysClr val="windowText" lastClr="000000"/>
                          </a:solidFill>
                        </a:rPr>
                        <a:t>Regulation</a:t>
                      </a:r>
                      <a:endParaRPr lang="fr-FR" sz="1400" dirty="0">
                        <a:solidFill>
                          <a:sysClr val="windowText" lastClr="000000"/>
                        </a:solidFill>
                      </a:endParaRPr>
                    </a:p>
                  </a:txBody>
                  <a:tcPr/>
                </a:tc>
                <a:tc>
                  <a:txBody>
                    <a:bodyPr/>
                    <a:lstStyle/>
                    <a:p>
                      <a:r>
                        <a:rPr lang="en-GB" sz="1400" dirty="0">
                          <a:solidFill>
                            <a:sysClr val="windowText" lastClr="000000"/>
                          </a:solidFill>
                        </a:rPr>
                        <a:t>Relevant use of ADSF 1 and 2</a:t>
                      </a:r>
                      <a:endParaRPr lang="fr-FR" sz="1400" dirty="0">
                        <a:solidFill>
                          <a:sysClr val="windowText" lastClr="000000"/>
                        </a:solidFill>
                      </a:endParaRPr>
                    </a:p>
                  </a:txBody>
                  <a:tcPr/>
                </a:tc>
                <a:extLst>
                  <a:ext uri="{0D108BD9-81ED-4DB2-BD59-A6C34878D82A}">
                    <a16:rowId xmlns:a16="http://schemas.microsoft.com/office/drawing/2014/main" val="741604574"/>
                  </a:ext>
                </a:extLst>
              </a:tr>
              <a:tr h="370840">
                <a:tc>
                  <a:txBody>
                    <a:bodyPr/>
                    <a:lstStyle/>
                    <a:p>
                      <a:r>
                        <a:rPr lang="en-GB" sz="1400" dirty="0"/>
                        <a:t>R174 (safety belt reminder)</a:t>
                      </a:r>
                      <a:endParaRPr lang="fr-FR" sz="1400" dirty="0"/>
                    </a:p>
                  </a:txBody>
                  <a:tcPr/>
                </a:tc>
                <a:tc>
                  <a:txBody>
                    <a:bodyPr/>
                    <a:lstStyle/>
                    <a:p>
                      <a:r>
                        <a:rPr lang="en-GB" sz="1400" dirty="0"/>
                        <a:t>Vehicles equipped with ADSF 2 shall provide the SBR warning to occupants.</a:t>
                      </a:r>
                      <a:endParaRPr lang="fr-FR" sz="1400" dirty="0"/>
                    </a:p>
                  </a:txBody>
                  <a:tcPr/>
                </a:tc>
                <a:extLst>
                  <a:ext uri="{0D108BD9-81ED-4DB2-BD59-A6C34878D82A}">
                    <a16:rowId xmlns:a16="http://schemas.microsoft.com/office/drawing/2014/main" val="3177667240"/>
                  </a:ext>
                </a:extLst>
              </a:tr>
              <a:tr h="370840">
                <a:tc>
                  <a:txBody>
                    <a:bodyPr/>
                    <a:lstStyle/>
                    <a:p>
                      <a:r>
                        <a:rPr lang="en-GB" sz="1400" dirty="0"/>
                        <a:t>R11 (door closure warning)</a:t>
                      </a:r>
                      <a:endParaRPr lang="fr-FR" sz="1400" dirty="0"/>
                    </a:p>
                  </a:txBody>
                  <a:tcPr/>
                </a:tc>
                <a:tc>
                  <a:txBody>
                    <a:bodyPr/>
                    <a:lstStyle/>
                    <a:p>
                      <a:r>
                        <a:rPr lang="en-GB" sz="1400" dirty="0"/>
                        <a:t>Vehicles equipped with ADSF 2 shall provide the door closure warning to occupants.</a:t>
                      </a:r>
                      <a:endParaRPr lang="fr-FR" sz="1400" dirty="0"/>
                    </a:p>
                  </a:txBody>
                  <a:tcPr/>
                </a:tc>
                <a:extLst>
                  <a:ext uri="{0D108BD9-81ED-4DB2-BD59-A6C34878D82A}">
                    <a16:rowId xmlns:a16="http://schemas.microsoft.com/office/drawing/2014/main" val="2865632903"/>
                  </a:ext>
                </a:extLst>
              </a:tr>
              <a:tr h="370840">
                <a:tc>
                  <a:txBody>
                    <a:bodyPr/>
                    <a:lstStyle/>
                    <a:p>
                      <a:r>
                        <a:rPr lang="en-GB" sz="1400" dirty="0"/>
                        <a:t>R121 (controls, tell-tales and indicators)</a:t>
                      </a:r>
                      <a:endParaRPr lang="fr-FR" sz="1400" dirty="0"/>
                    </a:p>
                  </a:txBody>
                  <a:tcPr/>
                </a:tc>
                <a:tc>
                  <a:txBody>
                    <a:bodyPr/>
                    <a:lstStyle/>
                    <a:p>
                      <a:r>
                        <a:rPr lang="en-US" sz="1400" dirty="0"/>
                        <a:t>While an ADSF 2 is active, occupants shall not be informed by DDT-related tell-tales and indicators. </a:t>
                      </a:r>
                    </a:p>
                    <a:p>
                      <a:r>
                        <a:rPr lang="en-US" sz="1400" dirty="0"/>
                        <a:t>While an ADSF 1 is active, displaying DDT-related tell-tales and indicators is optional.</a:t>
                      </a:r>
                    </a:p>
                  </a:txBody>
                  <a:tcPr/>
                </a:tc>
                <a:extLst>
                  <a:ext uri="{0D108BD9-81ED-4DB2-BD59-A6C34878D82A}">
                    <a16:rowId xmlns:a16="http://schemas.microsoft.com/office/drawing/2014/main" val="1515870755"/>
                  </a:ext>
                </a:extLst>
              </a:tr>
              <a:tr h="370840">
                <a:tc>
                  <a:txBody>
                    <a:bodyPr/>
                    <a:lstStyle/>
                    <a:p>
                      <a:r>
                        <a:rPr lang="en-GB" sz="1400" dirty="0"/>
                        <a:t>R107 (construction of buses &amp; coaches)</a:t>
                      </a:r>
                      <a:endParaRPr lang="fr-FR" sz="1400" dirty="0"/>
                    </a:p>
                  </a:txBody>
                  <a:tcPr/>
                </a:tc>
                <a:tc>
                  <a:txBody>
                    <a:bodyPr/>
                    <a:lstStyle/>
                    <a:p>
                      <a:r>
                        <a:rPr lang="en-US" sz="1400" dirty="0"/>
                        <a:t>For vehicles equipped with an ADSF 2, every door shall be so constructed that its opening movement is not likely to cause injury to passengers in normal conditions of use.</a:t>
                      </a:r>
                      <a:endParaRPr lang="fr-FR" sz="1400" dirty="0"/>
                    </a:p>
                  </a:txBody>
                  <a:tcPr/>
                </a:tc>
                <a:extLst>
                  <a:ext uri="{0D108BD9-81ED-4DB2-BD59-A6C34878D82A}">
                    <a16:rowId xmlns:a16="http://schemas.microsoft.com/office/drawing/2014/main" val="2362157442"/>
                  </a:ext>
                </a:extLst>
              </a:tr>
            </a:tbl>
          </a:graphicData>
        </a:graphic>
      </p:graphicFrame>
      <p:sp>
        <p:nvSpPr>
          <p:cNvPr id="9" name="ZoneTexte 8">
            <a:extLst>
              <a:ext uri="{FF2B5EF4-FFF2-40B4-BE49-F238E27FC236}">
                <a16:creationId xmlns:a16="http://schemas.microsoft.com/office/drawing/2014/main" id="{E6BF4C53-6A77-43B5-AE83-6F44F5662681}"/>
              </a:ext>
            </a:extLst>
          </p:cNvPr>
          <p:cNvSpPr txBox="1"/>
          <p:nvPr/>
        </p:nvSpPr>
        <p:spPr>
          <a:xfrm>
            <a:off x="536956" y="6395575"/>
            <a:ext cx="5819020" cy="369332"/>
          </a:xfrm>
          <a:prstGeom prst="rect">
            <a:avLst/>
          </a:prstGeom>
          <a:noFill/>
        </p:spPr>
        <p:txBody>
          <a:bodyPr wrap="square" rtlCol="0">
            <a:spAutoFit/>
          </a:bodyPr>
          <a:lstStyle/>
          <a:p>
            <a:r>
              <a:rPr lang="en-GB" dirty="0">
                <a:hlinkClick r:id="rId2"/>
              </a:rPr>
              <a:t>Link to more relevant requirements (GRSP examples) </a:t>
            </a:r>
            <a:endParaRPr lang="fr-FR" dirty="0"/>
          </a:p>
        </p:txBody>
      </p:sp>
    </p:spTree>
    <p:extLst>
      <p:ext uri="{BB962C8B-B14F-4D97-AF65-F5344CB8AC3E}">
        <p14:creationId xmlns:p14="http://schemas.microsoft.com/office/powerpoint/2010/main" val="3580867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74AE43-3F17-4F89-8AB2-BAF878696D4C}"/>
              </a:ext>
            </a:extLst>
          </p:cNvPr>
          <p:cNvSpPr>
            <a:spLocks noGrp="1"/>
          </p:cNvSpPr>
          <p:nvPr>
            <p:ph type="title"/>
          </p:nvPr>
        </p:nvSpPr>
        <p:spPr/>
        <p:txBody>
          <a:bodyPr>
            <a:normAutofit fontScale="90000"/>
          </a:bodyPr>
          <a:lstStyle/>
          <a:p>
            <a:r>
              <a:rPr lang="en-GB" b="1" dirty="0"/>
              <a:t>Misc. issue No. 2 </a:t>
            </a:r>
            <a:r>
              <a:rPr lang="en-GB" dirty="0"/>
              <a:t>- Performance of the DDT by ADS and other systems</a:t>
            </a:r>
            <a:endParaRPr lang="fr-FR" dirty="0"/>
          </a:p>
        </p:txBody>
      </p:sp>
      <p:sp>
        <p:nvSpPr>
          <p:cNvPr id="3" name="Espace réservé du numéro de diapositive 2">
            <a:extLst>
              <a:ext uri="{FF2B5EF4-FFF2-40B4-BE49-F238E27FC236}">
                <a16:creationId xmlns:a16="http://schemas.microsoft.com/office/drawing/2014/main" id="{3D0692C5-C72E-41AC-BE5F-142E36A0A885}"/>
              </a:ext>
            </a:extLst>
          </p:cNvPr>
          <p:cNvSpPr>
            <a:spLocks noGrp="1"/>
          </p:cNvSpPr>
          <p:nvPr>
            <p:ph type="sldNum" sz="quarter" idx="12"/>
          </p:nvPr>
        </p:nvSpPr>
        <p:spPr/>
        <p:txBody>
          <a:bodyPr/>
          <a:lstStyle/>
          <a:p>
            <a:fld id="{9860EDB8-5305-433F-BE41-D7A86D811DB3}" type="slidenum">
              <a:rPr lang="en-US" smtClean="0"/>
              <a:pPr/>
              <a:t>7</a:t>
            </a:fld>
            <a:endParaRPr lang="en-US"/>
          </a:p>
        </p:txBody>
      </p:sp>
      <p:sp>
        <p:nvSpPr>
          <p:cNvPr id="12" name="ZoneTexte 11">
            <a:extLst>
              <a:ext uri="{FF2B5EF4-FFF2-40B4-BE49-F238E27FC236}">
                <a16:creationId xmlns:a16="http://schemas.microsoft.com/office/drawing/2014/main" id="{C54E0CD7-2918-447F-8059-8FE91CFA2D8C}"/>
              </a:ext>
            </a:extLst>
          </p:cNvPr>
          <p:cNvSpPr txBox="1"/>
          <p:nvPr/>
        </p:nvSpPr>
        <p:spPr>
          <a:xfrm>
            <a:off x="309874" y="3142695"/>
            <a:ext cx="2433326" cy="369332"/>
          </a:xfrm>
          <a:prstGeom prst="rect">
            <a:avLst/>
          </a:prstGeom>
          <a:noFill/>
        </p:spPr>
        <p:txBody>
          <a:bodyPr wrap="square" rtlCol="0">
            <a:spAutoFit/>
          </a:bodyPr>
          <a:lstStyle/>
          <a:p>
            <a:r>
              <a:rPr lang="en-GB" i="1" dirty="0"/>
              <a:t>From ADS-06-04</a:t>
            </a:r>
            <a:endParaRPr lang="fr-FR" i="1" dirty="0"/>
          </a:p>
        </p:txBody>
      </p:sp>
      <p:sp>
        <p:nvSpPr>
          <p:cNvPr id="13" name="ZoneTexte 12">
            <a:extLst>
              <a:ext uri="{FF2B5EF4-FFF2-40B4-BE49-F238E27FC236}">
                <a16:creationId xmlns:a16="http://schemas.microsoft.com/office/drawing/2014/main" id="{E6A25BDB-2D59-40B8-80E4-2412E1960A24}"/>
              </a:ext>
            </a:extLst>
          </p:cNvPr>
          <p:cNvSpPr txBox="1"/>
          <p:nvPr/>
        </p:nvSpPr>
        <p:spPr>
          <a:xfrm>
            <a:off x="444500" y="3912911"/>
            <a:ext cx="11424226" cy="2585323"/>
          </a:xfrm>
          <a:prstGeom prst="rect">
            <a:avLst/>
          </a:prstGeom>
          <a:noFill/>
        </p:spPr>
        <p:txBody>
          <a:bodyPr wrap="square" rtlCol="0">
            <a:spAutoFit/>
          </a:bodyPr>
          <a:lstStyle/>
          <a:p>
            <a:r>
              <a:rPr lang="en-GB" dirty="0"/>
              <a:t>Current consensus in GRVA TF FADS is that other systems might contribute to the DDT at the same time as the ADS.</a:t>
            </a:r>
          </a:p>
          <a:p>
            <a:endParaRPr lang="en-GB" dirty="0"/>
          </a:p>
          <a:p>
            <a:r>
              <a:rPr lang="en-GB" dirty="0"/>
              <a:t>This is the case in particular for ESC/ABS, where the industry has indicated that some vehicles will keep an ESC that could override ADS performance of the DDT to maintain vehicle stability. The ESC may be approved to R140 and may be independent from the ADS. </a:t>
            </a:r>
          </a:p>
          <a:p>
            <a:endParaRPr lang="en-GB" dirty="0"/>
          </a:p>
          <a:p>
            <a:r>
              <a:rPr lang="en-GB" dirty="0"/>
              <a:t>This seems to be incompatible with ADS-06-04 where the entire DDT must be performed by the ADS. </a:t>
            </a:r>
          </a:p>
          <a:p>
            <a:endParaRPr lang="en-GB" dirty="0"/>
          </a:p>
        </p:txBody>
      </p:sp>
      <p:sp>
        <p:nvSpPr>
          <p:cNvPr id="15" name="ZoneTexte 14">
            <a:extLst>
              <a:ext uri="{FF2B5EF4-FFF2-40B4-BE49-F238E27FC236}">
                <a16:creationId xmlns:a16="http://schemas.microsoft.com/office/drawing/2014/main" id="{631ABD93-AC69-4030-9CC0-05BE29953A22}"/>
              </a:ext>
            </a:extLst>
          </p:cNvPr>
          <p:cNvSpPr txBox="1"/>
          <p:nvPr/>
        </p:nvSpPr>
        <p:spPr>
          <a:xfrm>
            <a:off x="6096000" y="1384839"/>
            <a:ext cx="5559044" cy="1778949"/>
          </a:xfrm>
          <a:prstGeom prst="rect">
            <a:avLst/>
          </a:prstGeom>
          <a:noFill/>
          <a:ln w="38100">
            <a:solidFill>
              <a:schemeClr val="accent4"/>
            </a:solidFill>
          </a:ln>
        </p:spPr>
        <p:txBody>
          <a:bodyPr wrap="square">
            <a:spAutoFit/>
          </a:bodyPr>
          <a:lstStyle/>
          <a:p>
            <a:r>
              <a:rPr lang="en-GB" sz="1370" dirty="0">
                <a:latin typeface="Times New Roman" panose="02020603050405020304" pitchFamily="18" charset="0"/>
                <a:cs typeface="Times New Roman" panose="02020603050405020304" pitchFamily="18" charset="0"/>
              </a:rPr>
              <a:t>2.7. "Electronic Stability Control (ESC) System" means a system that has all of the following attributes:</a:t>
            </a:r>
          </a:p>
          <a:p>
            <a:r>
              <a:rPr lang="en-GB" sz="1370" dirty="0">
                <a:latin typeface="Times New Roman" panose="02020603050405020304" pitchFamily="18" charset="0"/>
                <a:cs typeface="Times New Roman" panose="02020603050405020304" pitchFamily="18" charset="0"/>
              </a:rPr>
              <a:t>2.7.1. That </a:t>
            </a:r>
            <a:r>
              <a:rPr lang="en-GB" sz="1370" b="1" dirty="0">
                <a:latin typeface="Times New Roman" panose="02020603050405020304" pitchFamily="18" charset="0"/>
                <a:cs typeface="Times New Roman" panose="02020603050405020304" pitchFamily="18" charset="0"/>
              </a:rPr>
              <a:t>improves vehicle directional stability</a:t>
            </a:r>
            <a:r>
              <a:rPr lang="en-GB" sz="1370" dirty="0">
                <a:latin typeface="Times New Roman" panose="02020603050405020304" pitchFamily="18" charset="0"/>
                <a:cs typeface="Times New Roman" panose="02020603050405020304" pitchFamily="18" charset="0"/>
              </a:rPr>
              <a:t> by at least having the ability to </a:t>
            </a:r>
            <a:r>
              <a:rPr lang="en-GB" sz="1370" b="1" dirty="0">
                <a:latin typeface="Times New Roman" panose="02020603050405020304" pitchFamily="18" charset="0"/>
                <a:cs typeface="Times New Roman" panose="02020603050405020304" pitchFamily="18" charset="0"/>
              </a:rPr>
              <a:t>automatically control individually the braking torques of the left and right wheels </a:t>
            </a:r>
            <a:r>
              <a:rPr lang="en-GB" sz="1370" dirty="0">
                <a:latin typeface="Times New Roman" panose="02020603050405020304" pitchFamily="18" charset="0"/>
                <a:cs typeface="Times New Roman" panose="02020603050405020304" pitchFamily="18" charset="0"/>
              </a:rPr>
              <a:t>on each axle to induce a correcting yaw moment based on the evaluation of actual vehicle behaviour in comparison with a determination of vehicle behaviour </a:t>
            </a:r>
            <a:r>
              <a:rPr lang="en-GB" sz="1370" strike="sngStrike" dirty="0">
                <a:latin typeface="Times New Roman" panose="02020603050405020304" pitchFamily="18" charset="0"/>
                <a:cs typeface="Times New Roman" panose="02020603050405020304" pitchFamily="18" charset="0"/>
              </a:rPr>
              <a:t>demanded by the driver</a:t>
            </a:r>
            <a:r>
              <a:rPr lang="en-GB" sz="1370" dirty="0">
                <a:latin typeface="Times New Roman" panose="02020603050405020304" pitchFamily="18" charset="0"/>
                <a:cs typeface="Times New Roman" panose="02020603050405020304" pitchFamily="18" charset="0"/>
              </a:rPr>
              <a:t>;</a:t>
            </a:r>
          </a:p>
          <a:p>
            <a:r>
              <a:rPr lang="en-GB" sz="1370" dirty="0">
                <a:latin typeface="Times New Roman" panose="02020603050405020304" pitchFamily="18" charset="0"/>
                <a:cs typeface="Times New Roman" panose="02020603050405020304" pitchFamily="18" charset="0"/>
              </a:rPr>
              <a:t>…</a:t>
            </a:r>
          </a:p>
        </p:txBody>
      </p:sp>
      <p:pic>
        <p:nvPicPr>
          <p:cNvPr id="19" name="Image 18">
            <a:extLst>
              <a:ext uri="{FF2B5EF4-FFF2-40B4-BE49-F238E27FC236}">
                <a16:creationId xmlns:a16="http://schemas.microsoft.com/office/drawing/2014/main" id="{877D51E8-5C48-4A2B-A504-754A32651841}"/>
              </a:ext>
            </a:extLst>
          </p:cNvPr>
          <p:cNvPicPr>
            <a:picLocks noChangeAspect="1"/>
          </p:cNvPicPr>
          <p:nvPr/>
        </p:nvPicPr>
        <p:blipFill>
          <a:blip r:embed="rId2"/>
          <a:stretch>
            <a:fillRect/>
          </a:stretch>
        </p:blipFill>
        <p:spPr>
          <a:xfrm>
            <a:off x="380804" y="1411511"/>
            <a:ext cx="5578774" cy="1731184"/>
          </a:xfrm>
          <a:prstGeom prst="rect">
            <a:avLst/>
          </a:prstGeom>
          <a:ln w="38100">
            <a:solidFill>
              <a:schemeClr val="accent4"/>
            </a:solidFill>
          </a:ln>
        </p:spPr>
      </p:pic>
      <p:sp>
        <p:nvSpPr>
          <p:cNvPr id="20" name="ZoneTexte 19">
            <a:extLst>
              <a:ext uri="{FF2B5EF4-FFF2-40B4-BE49-F238E27FC236}">
                <a16:creationId xmlns:a16="http://schemas.microsoft.com/office/drawing/2014/main" id="{A9D2E959-DC57-402C-A3E0-DC3BA224E4A3}"/>
              </a:ext>
            </a:extLst>
          </p:cNvPr>
          <p:cNvSpPr txBox="1"/>
          <p:nvPr/>
        </p:nvSpPr>
        <p:spPr>
          <a:xfrm>
            <a:off x="10005134" y="3155614"/>
            <a:ext cx="1786332" cy="369332"/>
          </a:xfrm>
          <a:prstGeom prst="rect">
            <a:avLst/>
          </a:prstGeom>
          <a:noFill/>
        </p:spPr>
        <p:txBody>
          <a:bodyPr wrap="square" rtlCol="0">
            <a:spAutoFit/>
          </a:bodyPr>
          <a:lstStyle/>
          <a:p>
            <a:r>
              <a:rPr lang="en-GB" i="1" dirty="0"/>
              <a:t>From UN R140</a:t>
            </a:r>
            <a:endParaRPr lang="fr-FR" i="1" dirty="0"/>
          </a:p>
        </p:txBody>
      </p:sp>
    </p:spTree>
    <p:extLst>
      <p:ext uri="{BB962C8B-B14F-4D97-AF65-F5344CB8AC3E}">
        <p14:creationId xmlns:p14="http://schemas.microsoft.com/office/powerpoint/2010/main" val="1563600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934C53-2559-4BBB-8AA4-648A13E7E4C6}"/>
              </a:ext>
            </a:extLst>
          </p:cNvPr>
          <p:cNvSpPr>
            <a:spLocks noGrp="1"/>
          </p:cNvSpPr>
          <p:nvPr>
            <p:ph type="title"/>
          </p:nvPr>
        </p:nvSpPr>
        <p:spPr/>
        <p:txBody>
          <a:bodyPr>
            <a:normAutofit/>
          </a:bodyPr>
          <a:lstStyle/>
          <a:p>
            <a:r>
              <a:rPr lang="en-GB" sz="2500" b="1" dirty="0" err="1"/>
              <a:t>Misc</a:t>
            </a:r>
            <a:r>
              <a:rPr lang="en-GB" sz="2500" b="1" dirty="0"/>
              <a:t> issue No. 3 </a:t>
            </a:r>
            <a:r>
              <a:rPr lang="en-GB" sz="2500" dirty="0"/>
              <a:t>– Activation status of ADS and ADS features</a:t>
            </a:r>
            <a:endParaRPr lang="fr-FR" sz="2500" dirty="0"/>
          </a:p>
        </p:txBody>
      </p:sp>
      <p:sp>
        <p:nvSpPr>
          <p:cNvPr id="3" name="Espace réservé du numéro de diapositive 2">
            <a:extLst>
              <a:ext uri="{FF2B5EF4-FFF2-40B4-BE49-F238E27FC236}">
                <a16:creationId xmlns:a16="http://schemas.microsoft.com/office/drawing/2014/main" id="{3DC65E5C-563C-4ABD-91BB-5508A254CCBE}"/>
              </a:ext>
            </a:extLst>
          </p:cNvPr>
          <p:cNvSpPr>
            <a:spLocks noGrp="1"/>
          </p:cNvSpPr>
          <p:nvPr>
            <p:ph type="sldNum" sz="quarter" idx="12"/>
          </p:nvPr>
        </p:nvSpPr>
        <p:spPr/>
        <p:txBody>
          <a:bodyPr/>
          <a:lstStyle/>
          <a:p>
            <a:fld id="{9860EDB8-5305-433F-BE41-D7A86D811DB3}" type="slidenum">
              <a:rPr lang="en-US" smtClean="0"/>
              <a:pPr/>
              <a:t>8</a:t>
            </a:fld>
            <a:endParaRPr lang="en-US"/>
          </a:p>
        </p:txBody>
      </p:sp>
      <p:sp>
        <p:nvSpPr>
          <p:cNvPr id="4" name="Espace réservé du contenu 3">
            <a:extLst>
              <a:ext uri="{FF2B5EF4-FFF2-40B4-BE49-F238E27FC236}">
                <a16:creationId xmlns:a16="http://schemas.microsoft.com/office/drawing/2014/main" id="{5592F98C-0F36-42C1-A8CF-21695FA9281F}"/>
              </a:ext>
            </a:extLst>
          </p:cNvPr>
          <p:cNvSpPr>
            <a:spLocks noGrp="1"/>
          </p:cNvSpPr>
          <p:nvPr>
            <p:ph sz="quarter" idx="13"/>
          </p:nvPr>
        </p:nvSpPr>
        <p:spPr>
          <a:xfrm>
            <a:off x="444499" y="1463040"/>
            <a:ext cx="11210543" cy="2372114"/>
          </a:xfrm>
          <a:ln w="38100">
            <a:solidFill>
              <a:schemeClr val="accent4"/>
            </a:solidFill>
          </a:ln>
        </p:spPr>
        <p:txBody>
          <a:bodyPr>
            <a:normAutofit lnSpcReduction="10000"/>
          </a:bodyPr>
          <a:lstStyle/>
          <a:p>
            <a:r>
              <a:rPr lang="en-GB" dirty="0"/>
              <a:t>Based on the current text of ADS-06-04r1, one can draw the following conclusions:</a:t>
            </a:r>
          </a:p>
          <a:p>
            <a:pPr marL="342900" indent="-342900">
              <a:buAutoNum type="arabicParenR"/>
            </a:pPr>
            <a:r>
              <a:rPr lang="fr-FR" dirty="0"/>
              <a:t>If a </a:t>
            </a:r>
            <a:r>
              <a:rPr lang="fr-FR" dirty="0" err="1"/>
              <a:t>vehicle</a:t>
            </a:r>
            <a:r>
              <a:rPr lang="fr-FR" dirty="0"/>
              <a:t> </a:t>
            </a:r>
            <a:r>
              <a:rPr lang="fr-FR" dirty="0" err="1"/>
              <a:t>is</a:t>
            </a:r>
            <a:r>
              <a:rPr lang="fr-FR" dirty="0"/>
              <a:t> </a:t>
            </a:r>
            <a:r>
              <a:rPr lang="fr-FR" dirty="0" err="1"/>
              <a:t>equipped</a:t>
            </a:r>
            <a:r>
              <a:rPr lang="fr-FR" dirty="0"/>
              <a:t> </a:t>
            </a:r>
            <a:r>
              <a:rPr lang="fr-FR" dirty="0" err="1"/>
              <a:t>with</a:t>
            </a:r>
            <a:r>
              <a:rPr lang="fr-FR" dirty="0"/>
              <a:t> an ADS, </a:t>
            </a:r>
            <a:r>
              <a:rPr lang="fr-FR" b="1" dirty="0"/>
              <a:t>the ADS </a:t>
            </a:r>
            <a:r>
              <a:rPr lang="fr-FR" b="1" dirty="0" err="1"/>
              <a:t>is</a:t>
            </a:r>
            <a:r>
              <a:rPr lang="fr-FR" b="1" dirty="0"/>
              <a:t> </a:t>
            </a:r>
            <a:r>
              <a:rPr lang="fr-FR" b="1" dirty="0" err="1"/>
              <a:t>always</a:t>
            </a:r>
            <a:r>
              <a:rPr lang="fr-FR" b="1" dirty="0"/>
              <a:t> active, </a:t>
            </a:r>
            <a:r>
              <a:rPr lang="fr-FR" b="1" dirty="0" err="1"/>
              <a:t>even</a:t>
            </a:r>
            <a:r>
              <a:rPr lang="fr-FR" b="1" dirty="0"/>
              <a:t> if no ADS </a:t>
            </a:r>
            <a:r>
              <a:rPr lang="fr-FR" b="1" dirty="0" err="1"/>
              <a:t>feature</a:t>
            </a:r>
            <a:r>
              <a:rPr lang="fr-FR" b="1" dirty="0"/>
              <a:t> </a:t>
            </a:r>
            <a:r>
              <a:rPr lang="fr-FR" b="1" dirty="0" err="1"/>
              <a:t>is</a:t>
            </a:r>
            <a:r>
              <a:rPr lang="fr-FR" b="1" dirty="0"/>
              <a:t> </a:t>
            </a:r>
            <a:r>
              <a:rPr lang="fr-FR" b="1" dirty="0" err="1"/>
              <a:t>activated</a:t>
            </a:r>
            <a:r>
              <a:rPr lang="fr-FR" b="1" dirty="0"/>
              <a:t>. </a:t>
            </a:r>
            <a:r>
              <a:rPr lang="fr-FR" dirty="0"/>
              <a:t>(ADS-06-04r1 5.2.1.1., etc.)</a:t>
            </a:r>
            <a:endParaRPr lang="fr-FR" b="1" dirty="0"/>
          </a:p>
          <a:p>
            <a:pPr marL="342900" indent="-342900">
              <a:buAutoNum type="arabicParenR"/>
            </a:pPr>
            <a:r>
              <a:rPr lang="fr-FR" dirty="0"/>
              <a:t>A </a:t>
            </a:r>
            <a:r>
              <a:rPr lang="fr-FR" dirty="0" err="1"/>
              <a:t>vehicle</a:t>
            </a:r>
            <a:r>
              <a:rPr lang="fr-FR" dirty="0"/>
              <a:t> </a:t>
            </a:r>
            <a:r>
              <a:rPr lang="fr-FR" dirty="0" err="1"/>
              <a:t>equipped</a:t>
            </a:r>
            <a:r>
              <a:rPr lang="fr-FR" dirty="0"/>
              <a:t> </a:t>
            </a:r>
            <a:r>
              <a:rPr lang="fr-FR" dirty="0" err="1"/>
              <a:t>with</a:t>
            </a:r>
            <a:r>
              <a:rPr lang="fr-FR" dirty="0"/>
              <a:t> an ADS </a:t>
            </a:r>
            <a:r>
              <a:rPr lang="fr-FR" b="1" dirty="0"/>
              <a:t>must have at least one ADS </a:t>
            </a:r>
            <a:r>
              <a:rPr lang="fr-FR" b="1" dirty="0" err="1"/>
              <a:t>feature</a:t>
            </a:r>
            <a:r>
              <a:rPr lang="fr-FR" b="1" dirty="0"/>
              <a:t> </a:t>
            </a:r>
            <a:r>
              <a:rPr lang="fr-FR" dirty="0"/>
              <a:t>(ADS-06-04r1 5.1.1., etc.)</a:t>
            </a:r>
          </a:p>
          <a:p>
            <a:pPr marL="342900" indent="-342900">
              <a:buAutoNum type="arabicParenR"/>
            </a:pPr>
            <a:r>
              <a:rPr lang="fr-FR" dirty="0"/>
              <a:t>The possible states of an ADS are </a:t>
            </a:r>
            <a:r>
              <a:rPr lang="fr-FR" dirty="0" err="1"/>
              <a:t>therefore</a:t>
            </a:r>
            <a:r>
              <a:rPr lang="fr-FR" b="1" dirty="0"/>
              <a:t> ‘’ADS active, but no ADS </a:t>
            </a:r>
            <a:r>
              <a:rPr lang="fr-FR" b="1" dirty="0" err="1"/>
              <a:t>feature</a:t>
            </a:r>
            <a:r>
              <a:rPr lang="fr-FR" b="1" dirty="0"/>
              <a:t> </a:t>
            </a:r>
            <a:r>
              <a:rPr lang="fr-FR" b="1" dirty="0" err="1"/>
              <a:t>is</a:t>
            </a:r>
            <a:r>
              <a:rPr lang="fr-FR" b="1" dirty="0"/>
              <a:t> active‘’ and ‘’ADS active, and an ADS </a:t>
            </a:r>
            <a:r>
              <a:rPr lang="fr-FR" b="1" dirty="0" err="1"/>
              <a:t>feature</a:t>
            </a:r>
            <a:r>
              <a:rPr lang="fr-FR" b="1" dirty="0"/>
              <a:t> </a:t>
            </a:r>
            <a:r>
              <a:rPr lang="fr-FR" b="1" dirty="0" err="1"/>
              <a:t>is</a:t>
            </a:r>
            <a:r>
              <a:rPr lang="fr-FR" b="1" dirty="0"/>
              <a:t> active’’</a:t>
            </a:r>
            <a:r>
              <a:rPr lang="fr-FR" dirty="0"/>
              <a:t>.</a:t>
            </a:r>
          </a:p>
        </p:txBody>
      </p:sp>
      <p:sp>
        <p:nvSpPr>
          <p:cNvPr id="6" name="ZoneTexte 5">
            <a:extLst>
              <a:ext uri="{FF2B5EF4-FFF2-40B4-BE49-F238E27FC236}">
                <a16:creationId xmlns:a16="http://schemas.microsoft.com/office/drawing/2014/main" id="{78919518-2328-40EC-A895-B4766086574F}"/>
              </a:ext>
            </a:extLst>
          </p:cNvPr>
          <p:cNvSpPr txBox="1"/>
          <p:nvPr/>
        </p:nvSpPr>
        <p:spPr>
          <a:xfrm>
            <a:off x="444499" y="3835154"/>
            <a:ext cx="10927796" cy="2785378"/>
          </a:xfrm>
          <a:prstGeom prst="rect">
            <a:avLst/>
          </a:prstGeom>
          <a:noFill/>
        </p:spPr>
        <p:txBody>
          <a:bodyPr wrap="square">
            <a:spAutoFit/>
          </a:bodyPr>
          <a:lstStyle/>
          <a:p>
            <a:r>
              <a:rPr lang="fr-FR" sz="1400" i="1" dirty="0"/>
              <a:t>Ho</a:t>
            </a:r>
            <a:r>
              <a:rPr lang="en-GB" sz="1400" i="1" dirty="0" err="1"/>
              <a:t>wever</a:t>
            </a:r>
            <a:r>
              <a:rPr lang="en-GB" sz="1400" i="1" dirty="0"/>
              <a:t>, there seem to be some inconsistencies with other requirements of ADS-06-04r1:</a:t>
            </a:r>
          </a:p>
          <a:p>
            <a:pPr>
              <a:spcBef>
                <a:spcPts val="0"/>
              </a:spcBef>
              <a:spcAft>
                <a:spcPts val="600"/>
              </a:spcAft>
            </a:pPr>
            <a:r>
              <a:rPr lang="en-GB" sz="1400" i="1" dirty="0"/>
              <a:t>1) </a:t>
            </a:r>
            <a:r>
              <a:rPr lang="en-US" sz="1400" i="1" dirty="0"/>
              <a:t>3.2. “ADS fallback response” means a system-initiated </a:t>
            </a:r>
            <a:r>
              <a:rPr lang="en-US" sz="1400" b="1" i="1" dirty="0"/>
              <a:t>deactivation of the ADS </a:t>
            </a:r>
            <a:r>
              <a:rPr lang="en-US" sz="1400" i="1" dirty="0"/>
              <a:t>or an ADS-controlled procedure…</a:t>
            </a:r>
          </a:p>
          <a:p>
            <a:pPr>
              <a:spcBef>
                <a:spcPts val="0"/>
              </a:spcBef>
              <a:spcAft>
                <a:spcPts val="600"/>
              </a:spcAft>
            </a:pPr>
            <a:r>
              <a:rPr lang="en-US" sz="1400" i="1" dirty="0"/>
              <a:t>2) 3.34. “System-initiated </a:t>
            </a:r>
            <a:r>
              <a:rPr lang="en-US" sz="1400" b="1" i="1" dirty="0"/>
              <a:t>deactivation of the ADS</a:t>
            </a:r>
            <a:r>
              <a:rPr lang="en-US" sz="1400" i="1" dirty="0"/>
              <a:t>” and 3.37. “User-initiated </a:t>
            </a:r>
            <a:r>
              <a:rPr lang="en-US" sz="1400" b="1" i="1" dirty="0"/>
              <a:t>deactivation of the ADS</a:t>
            </a:r>
            <a:r>
              <a:rPr lang="en-US" sz="1400" i="1" dirty="0"/>
              <a:t>”</a:t>
            </a:r>
          </a:p>
          <a:p>
            <a:pPr>
              <a:spcBef>
                <a:spcPts val="0"/>
              </a:spcBef>
              <a:spcAft>
                <a:spcPts val="600"/>
              </a:spcAft>
            </a:pPr>
            <a:r>
              <a:rPr lang="en-US" sz="1400" i="1" dirty="0"/>
              <a:t>3) 5.1.4.4.2. Remote termination </a:t>
            </a:r>
            <a:r>
              <a:rPr lang="en-US" sz="1400" b="1" i="1" dirty="0"/>
              <a:t>of an ADS </a:t>
            </a:r>
            <a:r>
              <a:rPr lang="en-US" sz="1400" i="1" dirty="0"/>
              <a:t>or ADS feature(s) …</a:t>
            </a:r>
          </a:p>
          <a:p>
            <a:pPr>
              <a:spcBef>
                <a:spcPts val="0"/>
              </a:spcBef>
              <a:spcAft>
                <a:spcPts val="600"/>
              </a:spcAft>
            </a:pPr>
            <a:r>
              <a:rPr lang="en-US" sz="1400" i="1" dirty="0"/>
              <a:t>4) 5.2.3.8. The ADS shall provide a specific indication of the completion of the </a:t>
            </a:r>
            <a:r>
              <a:rPr lang="en-US" sz="1400" b="1" i="1" dirty="0"/>
              <a:t>deactivation of the ADS</a:t>
            </a:r>
            <a:r>
              <a:rPr lang="en-US" sz="1400" i="1" dirty="0"/>
              <a:t>.</a:t>
            </a:r>
          </a:p>
          <a:p>
            <a:pPr>
              <a:spcBef>
                <a:spcPts val="0"/>
              </a:spcBef>
              <a:spcAft>
                <a:spcPts val="600"/>
              </a:spcAft>
            </a:pPr>
            <a:r>
              <a:rPr lang="en-GB" sz="1400" i="1" dirty="0"/>
              <a:t>5) 5.2.5.1. </a:t>
            </a:r>
            <a:r>
              <a:rPr lang="en-US" sz="1400" i="1" dirty="0"/>
              <a:t>(c) Instructions for the </a:t>
            </a:r>
            <a:r>
              <a:rPr lang="en-US" sz="1400" b="1" i="1" dirty="0"/>
              <a:t>activation and deactivation of the ADS</a:t>
            </a:r>
            <a:r>
              <a:rPr lang="en-US" sz="1400" i="1" dirty="0"/>
              <a:t>, with clear explanations of the distinctions between user-initiated deactivation and system-initiated deactivation where applicable</a:t>
            </a:r>
            <a:endParaRPr lang="fr-FR" sz="1400" i="1" dirty="0"/>
          </a:p>
          <a:p>
            <a:pPr>
              <a:spcBef>
                <a:spcPts val="0"/>
              </a:spcBef>
              <a:spcAft>
                <a:spcPts val="600"/>
              </a:spcAft>
            </a:pPr>
            <a:r>
              <a:rPr lang="en-GB" sz="1400" i="1" dirty="0"/>
              <a:t>6) 7.2.7.2.1. …</a:t>
            </a:r>
            <a:r>
              <a:rPr lang="en-US" sz="1400" i="1" dirty="0"/>
              <a:t>or that </a:t>
            </a:r>
            <a:r>
              <a:rPr lang="en-US" sz="1400" b="1" i="1" dirty="0"/>
              <a:t>the ADS cannot be activated </a:t>
            </a:r>
            <a:r>
              <a:rPr lang="en-US" sz="1400" i="1" dirty="0"/>
              <a:t>outside its ODD, where applicable.</a:t>
            </a:r>
          </a:p>
          <a:p>
            <a:pPr>
              <a:spcBef>
                <a:spcPts val="0"/>
              </a:spcBef>
              <a:spcAft>
                <a:spcPts val="600"/>
              </a:spcAft>
            </a:pPr>
            <a:endParaRPr lang="en-US" sz="1400" i="1" dirty="0"/>
          </a:p>
          <a:p>
            <a:pPr>
              <a:spcBef>
                <a:spcPts val="0"/>
              </a:spcBef>
              <a:spcAft>
                <a:spcPts val="600"/>
              </a:spcAft>
            </a:pPr>
            <a:r>
              <a:rPr lang="en-US" sz="1400" dirty="0"/>
              <a:t>For reference, UN R171 on DCAS has a more detailed management of the different states of the system</a:t>
            </a:r>
          </a:p>
        </p:txBody>
      </p:sp>
    </p:spTree>
    <p:extLst>
      <p:ext uri="{BB962C8B-B14F-4D97-AF65-F5344CB8AC3E}">
        <p14:creationId xmlns:p14="http://schemas.microsoft.com/office/powerpoint/2010/main" val="2041948388"/>
      </p:ext>
    </p:extLst>
  </p:cSld>
  <p:clrMapOvr>
    <a:masterClrMapping/>
  </p:clrMapOvr>
</p:sld>
</file>

<file path=ppt/theme/theme1.xml><?xml version="1.0" encoding="utf-8"?>
<a:theme xmlns:a="http://schemas.openxmlformats.org/drawingml/2006/main" name="WelcomeDoc">
  <a:themeElements>
    <a:clrScheme name="Custom 1">
      <a:dk1>
        <a:srgbClr val="000000"/>
      </a:dk1>
      <a:lt1>
        <a:srgbClr val="FFFFFF"/>
      </a:lt1>
      <a:dk2>
        <a:srgbClr val="44546A"/>
      </a:dk2>
      <a:lt2>
        <a:srgbClr val="E7E6E6"/>
      </a:lt2>
      <a:accent1>
        <a:srgbClr val="4472C4"/>
      </a:accent1>
      <a:accent2>
        <a:srgbClr val="CF3D1C"/>
      </a:accent2>
      <a:accent3>
        <a:srgbClr val="A5A5A5"/>
      </a:accent3>
      <a:accent4>
        <a:srgbClr val="FFC000"/>
      </a:accent4>
      <a:accent5>
        <a:srgbClr val="5B9BD5"/>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ow-To_Effective-Presentations_DN_Win32_v7" id="{39C2C81D-BA0B-4426-BCFA-DAB3EE6B3909}" vid="{C40840AC-33CF-4B91-A9AA-8F24EB00927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cccb6d4-dbe5-46d2-b4d3-5733603d8cc6">
      <Terms xmlns="http://schemas.microsoft.com/office/infopath/2007/PartnerControls"/>
    </lcf76f155ced4ddcb4097134ff3c332f>
    <TaxCatchAll xmlns="985ec44e-1bab-4c0b-9df0-6ba128686fc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9" ma:contentTypeDescription="Crée un document." ma:contentTypeScope="" ma:versionID="52b44823ef0053eacd17618c4087f0a0">
  <xsd:schema xmlns:xsd="http://www.w3.org/2001/XMLSchema" xmlns:xs="http://www.w3.org/2001/XMLSchema" xmlns:p="http://schemas.microsoft.com/office/2006/metadata/properties" xmlns:ns2="4b4a1c0d-4a69-4996-a84a-fc699b9f49de" xmlns:ns3="acccb6d4-dbe5-46d2-b4d3-5733603d8cc6" xmlns:ns4="985ec44e-1bab-4c0b-9df0-6ba128686fc9" targetNamespace="http://schemas.microsoft.com/office/2006/metadata/properties" ma:root="true" ma:fieldsID="58afff9b86f3ba890056f1ee7ef951e8" ns2:_="" ns3:_="" ns4:_="">
    <xsd:import namespace="4b4a1c0d-4a69-4996-a84a-fc699b9f49de"/>
    <xsd:import namespace="acccb6d4-dbe5-46d2-b4d3-5733603d8cc6"/>
    <xsd:import namespace="985ec44e-1bab-4c0b-9df0-6ba128686fc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2cb41a6-c265-4598-b948-df01c7e084ec}" ma:internalName="TaxCatchAll" ma:showField="CatchAllData" ma:web="4b4a1c0d-4a69-4996-a84a-fc699b9f49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0A4992-40E9-4984-B4A3-6302E30EDB13}">
  <ds:schemaRefs>
    <ds:schemaRef ds:uri="http://schemas.microsoft.com/sharepoint/v3/contenttype/forms"/>
  </ds:schemaRefs>
</ds:datastoreItem>
</file>

<file path=customXml/itemProps2.xml><?xml version="1.0" encoding="utf-8"?>
<ds:datastoreItem xmlns:ds="http://schemas.openxmlformats.org/officeDocument/2006/customXml" ds:itemID="{16549FC5-160C-46CF-9E73-3CA69B4A28EC}">
  <ds:schemaRefs>
    <ds:schemaRef ds:uri="http://schemas.microsoft.com/office/2006/metadata/properties"/>
    <ds:schemaRef ds:uri="http://schemas.microsoft.com/office/infopath/2007/PartnerControls"/>
    <ds:schemaRef ds:uri="acccb6d4-dbe5-46d2-b4d3-5733603d8cc6"/>
    <ds:schemaRef ds:uri="985ec44e-1bab-4c0b-9df0-6ba128686fc9"/>
  </ds:schemaRefs>
</ds:datastoreItem>
</file>

<file path=customXml/itemProps3.xml><?xml version="1.0" encoding="utf-8"?>
<ds:datastoreItem xmlns:ds="http://schemas.openxmlformats.org/officeDocument/2006/customXml" ds:itemID="{5FD7B811-C3E3-40D2-B378-59C5DF344F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Online presentation tips</Template>
  <TotalTime>0</TotalTime>
  <Words>1967</Words>
  <Application>Microsoft Office PowerPoint</Application>
  <PresentationFormat>Widescreen</PresentationFormat>
  <Paragraphs>171</Paragraphs>
  <Slides>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Segoe UI</vt:lpstr>
      <vt:lpstr>Times New Roman</vt:lpstr>
      <vt:lpstr>WelcomeDoc</vt:lpstr>
      <vt:lpstr>Regulatory fitness for  Automated Driving Systems</vt:lpstr>
      <vt:lpstr>Non-DDT tasks of the driver – Background</vt:lpstr>
      <vt:lpstr>Communication with ADS users – Background</vt:lpstr>
      <vt:lpstr>Non-DDT tasks and communication with users – Process</vt:lpstr>
      <vt:lpstr>PowerPoint Presentation</vt:lpstr>
      <vt:lpstr>Misc. issue No. 1 – ADS Features of Type 1 and Type 2</vt:lpstr>
      <vt:lpstr>Misc. issue No. 2 - Performance of the DDT by ADS and other systems</vt:lpstr>
      <vt:lpstr>Misc issue No. 3 – Activation status of ADS and ADS features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2023-09-24T22:35:53Z</dcterms:created>
  <dcterms:modified xsi:type="dcterms:W3CDTF">2025-03-14T18:02:32Z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0x0101003B8422D08C252547BB1CFA7F78E2CB83</vt:lpwstr>
  </property>
  <property fmtid="{D5CDD505-2E9C-101B-9397-08002B2CF9AE}" pid="3" name="MediaServiceImageTags">
    <vt:lpwstr/>
  </property>
  <property fmtid="{D5CDD505-2E9C-101B-9397-08002B2CF9AE}" pid="4" name="gba66df640194346a5267c50f24d4797">
    <vt:lpwstr/>
  </property>
  <property fmtid="{D5CDD505-2E9C-101B-9397-08002B2CF9AE}" pid="5" name="Office_x0020_of_x0020_Origin">
    <vt:lpwstr/>
  </property>
  <property fmtid="{D5CDD505-2E9C-101B-9397-08002B2CF9AE}" pid="6" name="Office of Origin">
    <vt:lpwstr/>
  </property>
</Properties>
</file>