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F7E03D-5BA1-426D-8AE0-C4781D3A35E4}" v="46" dt="2025-03-15T14:55:58.1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0015" autoAdjust="0"/>
    <p:restoredTop sz="94660"/>
  </p:normalViewPr>
  <p:slideViewPr>
    <p:cSldViewPr snapToGrid="0">
      <p:cViewPr varScale="1">
        <p:scale>
          <a:sx n="62" d="100"/>
          <a:sy n="62" d="100"/>
        </p:scale>
        <p:origin x="584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318B3-57E8-36C8-902F-2DC01D8FD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03624D7-55BF-F657-9E92-2931035A9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8F15A-47C0-38BB-FDD0-18840C12E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61EC44-2502-B240-D1E1-0712E239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AFA28-D7E3-B47C-B4EB-970E66D46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51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AA0C3B-860A-1E3F-DBB3-C31BDA9DF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B20D49-BB03-A410-2142-C26500F42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9B57D-3447-E641-7F9B-45F3C1291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832DE2-11B5-F6B7-36BB-906CA218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789771-108B-8F5A-F2A9-7F2B8A9C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2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C2745A4-D505-9B12-C4C9-C8CD01CE7B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1464A6-5B90-175D-A375-9F777FE49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682DFE-16A0-8240-9D49-9296BF921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A7A91E-23F7-62AD-6D2C-7D6C4AABC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280B31-0B81-D0E6-4B95-287D7DA80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67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397F8-67C2-AD31-7065-8EB63BE5F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C31743-3733-879B-03BE-5E5EE0C7A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9473CC-14EF-0F62-031D-9F9852855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7E52E-FE7B-06D9-E884-4087A935A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61E6D5-2B0C-60D5-A1CC-B0FFD07E2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31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6C91C1-466E-6BC2-CF74-0C73DE451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85406-C7B7-97C4-712A-28F760CB2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D1D1C7-8C2D-9F89-D4EF-012D39CAD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A1E487-511C-3B84-8054-C3C90A354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0453FA-900B-DAFB-5B40-2866D9FA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82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E84368-EC54-5343-BBDB-D63D8A272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0CBCED-DCF3-AEA8-A91C-3DDA9F171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F78753-0947-B7A6-E878-4BD3D5497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628DA9-F022-E586-2790-84C801B73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A73C14-AE89-B8A1-F5E5-00BAA21C1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C52361-468A-5095-5A7D-8C4ED0DF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54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D48CD9-785C-2B9C-33EC-9B6A017C5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ACCBC0-8E17-0CAC-9A25-064C77BA3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43560A-74A4-C533-B8FA-B42A6C95D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FE41270-D41F-F403-9B49-62B7D0435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064EBCA-DBB8-8508-539D-5B6839A9C0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FC6F40-C362-B12C-2922-78A71D837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49F1ED-EFB3-5D7E-0D78-F30F0874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D302FA-4543-6E60-722D-F5323354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42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AFCAA-A395-AF04-FC1B-F96390BBC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97B1FE-BB94-6F8B-92D7-7F093031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A6ADCE-0DFE-D1D5-775F-E960BB82E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5AFA3D-6432-1669-A4CC-42F9D22C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8FD20A8-CD44-4A1E-8CD3-BEB47C97B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B81295-0BA8-D530-89F0-5DCCC73FE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92337B-B8B4-ADF8-756E-07BFFE5F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23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634190-02C8-2A72-87A7-B2AE5E237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624A0C-BCA8-5DD2-A611-907ABB47C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96BE8A-5FCD-A8B3-76AD-5EE7700A6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18A9E0-DA12-1257-2DF2-11636379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46333E-B865-A64D-E72D-ABF1ED86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BB2493-D1AC-BC22-09B6-7E27FB44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84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AD7490-7EC5-ABE7-4064-9BA1F4D77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71B03F7-FA8A-BBF7-FBD9-8A6F89E50F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9A7C44-0886-B2B2-D97A-1AB2BECD2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D740BF-2CBB-4EB3-1884-C8DFB3F95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50D011-1F7B-AB8C-03BD-AC39D2A19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FB73CE-1BF8-AF5C-2764-034776EFF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27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A5ACD9-7E5B-EDCD-DE06-AAE89245E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963A36-A0C4-7B68-50D4-89ED4EDB9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4A8CF4-973C-50AA-0754-F671C2667E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DC7E9E-C527-4BB7-B3D9-F4D28002CBDC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D2F948-85AC-5728-B7CD-8CCBC4981D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783388-244E-6D84-ACDD-53753CB5E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3D69AC-97C6-4B5B-9DC6-A15B69ECB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66D30-A340-C3D2-CF98-E855BA8B0759}"/>
              </a:ext>
            </a:extLst>
          </p:cNvPr>
          <p:cNvSpPr txBox="1"/>
          <p:nvPr userDrawn="1"/>
        </p:nvSpPr>
        <p:spPr>
          <a:xfrm>
            <a:off x="323637" y="145406"/>
            <a:ext cx="2541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OPI on SMS and Audit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29BE8F-3BC0-0E0E-08D6-71AA52788B9D}"/>
              </a:ext>
            </a:extLst>
          </p:cNvPr>
          <p:cNvSpPr txBox="1"/>
          <p:nvPr userDrawn="1"/>
        </p:nvSpPr>
        <p:spPr>
          <a:xfrm>
            <a:off x="10393519" y="111209"/>
            <a:ext cx="1535998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ADSs-07-15</a:t>
            </a:r>
          </a:p>
          <a:p>
            <a:pPr algn="r"/>
            <a:r>
              <a:rPr lang="en-GB" sz="105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</a:t>
            </a:r>
            <a:r>
              <a:rPr lang="en-GB" sz="105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05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05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17-21 March 2025</a:t>
            </a:r>
          </a:p>
        </p:txBody>
      </p:sp>
    </p:spTree>
    <p:extLst>
      <p:ext uri="{BB962C8B-B14F-4D97-AF65-F5344CB8AC3E}">
        <p14:creationId xmlns:p14="http://schemas.microsoft.com/office/powerpoint/2010/main" val="220081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0F49C3-DC8E-D909-9199-916D40E8A235}"/>
              </a:ext>
            </a:extLst>
          </p:cNvPr>
          <p:cNvSpPr txBox="1"/>
          <p:nvPr/>
        </p:nvSpPr>
        <p:spPr>
          <a:xfrm>
            <a:off x="2841523" y="2064774"/>
            <a:ext cx="69072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>
                <a:latin typeface="Arial" panose="020B0604020202020204" pitchFamily="34" charset="0"/>
                <a:cs typeface="Arial" panose="020B0604020202020204" pitchFamily="34" charset="0"/>
              </a:rPr>
              <a:t>Progress Report on </a:t>
            </a:r>
          </a:p>
          <a:p>
            <a:pPr algn="ctr"/>
            <a:r>
              <a:rPr kumimoji="1" lang="en-US" altLang="ja-JP" sz="4800" b="1" dirty="0"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ja-JP" alt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8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ja-JP" alt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800" b="1" dirty="0">
                <a:latin typeface="Arial" panose="020B0604020202020204" pitchFamily="34" charset="0"/>
                <a:cs typeface="Arial" panose="020B0604020202020204" pitchFamily="34" charset="0"/>
              </a:rPr>
              <a:t>Audit</a:t>
            </a:r>
            <a:r>
              <a:rPr lang="ja-JP" alt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800" b="1" dirty="0"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endParaRPr kumimoji="1" lang="ja-JP" alt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780376-26DD-BEB9-29DD-57E01AAA3096}"/>
              </a:ext>
            </a:extLst>
          </p:cNvPr>
          <p:cNvSpPr txBox="1"/>
          <p:nvPr/>
        </p:nvSpPr>
        <p:spPr>
          <a:xfrm>
            <a:off x="3900206" y="5245510"/>
            <a:ext cx="5095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OPI for SMS and Audit Section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406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BD1B97-DFA3-AC21-4953-74B3EFC198BF}"/>
              </a:ext>
            </a:extLst>
          </p:cNvPr>
          <p:cNvSpPr txBox="1"/>
          <p:nvPr/>
        </p:nvSpPr>
        <p:spPr>
          <a:xfrm>
            <a:off x="609600" y="1005869"/>
            <a:ext cx="1097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0" lang="ja-JP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the SMS and Audit Section, all texts related to Phase 1 and Phase 2 (provisions based on the FRAV/VMAD integrated document) were approved at the Seoul meeting. 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0" lang="ja-JP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Currently, Phase 3 has begun, which is new proposals that are not in the FRAV/VMAD integrated document. Open items are being collected and discussed.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0" lang="ja-JP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After the Seoul meeting, it was agreed that the following provisions would be included in the regulation under the Audit section.</a:t>
            </a:r>
            <a:endParaRPr kumimoji="0" lang="ja-JP" altLang="ja-JP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8300B8-3215-0E6A-F993-9B7D1C38BE62}"/>
              </a:ext>
            </a:extLst>
          </p:cNvPr>
          <p:cNvSpPr txBox="1"/>
          <p:nvPr/>
        </p:nvSpPr>
        <p:spPr>
          <a:xfrm>
            <a:off x="457200" y="365760"/>
            <a:ext cx="7238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ja-JP" altLang="ja-JP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Current Status</a:t>
            </a: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on SMS and Audit Section</a:t>
            </a:r>
            <a:endParaRPr kumimoji="0" lang="ja-JP" altLang="ja-JP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ECA4AA-C845-FB91-F236-5FD70707EBBF}"/>
              </a:ext>
            </a:extLst>
          </p:cNvPr>
          <p:cNvSpPr txBox="1"/>
          <p:nvPr/>
        </p:nvSpPr>
        <p:spPr>
          <a:xfrm>
            <a:off x="609600" y="5852131"/>
            <a:ext cx="1097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We would like to incorporate the above text into the appropriate place of the Audit section in the ADS-IWG Base document.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20B767-977D-7980-EA2E-D56C5D662DE1}"/>
              </a:ext>
            </a:extLst>
          </p:cNvPr>
          <p:cNvSpPr txBox="1"/>
          <p:nvPr/>
        </p:nvSpPr>
        <p:spPr>
          <a:xfrm>
            <a:off x="1022554" y="4174530"/>
            <a:ext cx="1055984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reporting of the audit of the safety management system of the manufacturer shall be performed in such a manner that allows traceability, e.g. versions of documents inspected are coded and listed in the records of the assessor.</a:t>
            </a:r>
          </a:p>
        </p:txBody>
      </p:sp>
    </p:spTree>
    <p:extLst>
      <p:ext uri="{BB962C8B-B14F-4D97-AF65-F5344CB8AC3E}">
        <p14:creationId xmlns:p14="http://schemas.microsoft.com/office/powerpoint/2010/main" val="316691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F77C54-C7F3-DCD0-3E00-B9F769642B81}"/>
              </a:ext>
            </a:extLst>
          </p:cNvPr>
          <p:cNvSpPr txBox="1"/>
          <p:nvPr/>
        </p:nvSpPr>
        <p:spPr>
          <a:xfrm>
            <a:off x="4480560" y="182880"/>
            <a:ext cx="2760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/>
              <a:t>Open Item List</a:t>
            </a:r>
            <a:endParaRPr kumimoji="1" lang="ja-JP" altLang="en-US" sz="28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7DE6E8-F8A5-CB28-51AB-C65905C3BBB6}"/>
              </a:ext>
            </a:extLst>
          </p:cNvPr>
          <p:cNvSpPr txBox="1"/>
          <p:nvPr/>
        </p:nvSpPr>
        <p:spPr>
          <a:xfrm>
            <a:off x="180444" y="522934"/>
            <a:ext cx="2242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/>
              <a:t>SMS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Section</a:t>
            </a:r>
            <a:endParaRPr kumimoji="1" lang="ja-JP" altLang="en-US" sz="2000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C6A016-5BFF-0CFF-C811-4407F32EEF52}"/>
              </a:ext>
            </a:extLst>
          </p:cNvPr>
          <p:cNvSpPr txBox="1"/>
          <p:nvPr/>
        </p:nvSpPr>
        <p:spPr>
          <a:xfrm>
            <a:off x="180444" y="1766581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/>
              <a:t>Audit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Section</a:t>
            </a:r>
            <a:endParaRPr kumimoji="1" lang="ja-JP" altLang="en-US" sz="2000" b="1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41C27A4-43AD-A386-A5CA-74DC79A3E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679711"/>
              </p:ext>
            </p:extLst>
          </p:nvPr>
        </p:nvGraphicFramePr>
        <p:xfrm>
          <a:off x="180444" y="893477"/>
          <a:ext cx="11923066" cy="85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063">
                  <a:extLst>
                    <a:ext uri="{9D8B030D-6E8A-4147-A177-3AD203B41FA5}">
                      <a16:colId xmlns:a16="http://schemas.microsoft.com/office/drawing/2014/main" val="1613737024"/>
                    </a:ext>
                  </a:extLst>
                </a:gridCol>
                <a:gridCol w="11541003">
                  <a:extLst>
                    <a:ext uri="{9D8B030D-6E8A-4147-A177-3AD203B41FA5}">
                      <a16:colId xmlns:a16="http://schemas.microsoft.com/office/drawing/2014/main" val="2849930074"/>
                    </a:ext>
                  </a:extLst>
                </a:gridCol>
              </a:tblGrid>
              <a:tr h="50286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Providing safety-relevant information to relevant parties</a:t>
                      </a:r>
                      <a:r>
                        <a:rPr kumimoji="1" lang="en-US" altLang="ja-JP" dirty="0"/>
                        <a:t> </a:t>
                      </a:r>
                      <a:endParaRPr kumimoji="1" lang="en-US" altLang="ja-JP" b="1" dirty="0"/>
                    </a:p>
                    <a:p>
                      <a:r>
                        <a:rPr kumimoji="1" lang="en-US" altLang="ja-JP" sz="1600" dirty="0"/>
                        <a:t>The manufacturer shall have processes for providing safety-relevant information to relevant parties as needed, enabling them to meet their legal obligations.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708875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A2775DFD-8082-341F-88CA-D72EA70B2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90688"/>
              </p:ext>
            </p:extLst>
          </p:nvPr>
        </p:nvGraphicFramePr>
        <p:xfrm>
          <a:off x="180444" y="2147027"/>
          <a:ext cx="11923066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958">
                  <a:extLst>
                    <a:ext uri="{9D8B030D-6E8A-4147-A177-3AD203B41FA5}">
                      <a16:colId xmlns:a16="http://schemas.microsoft.com/office/drawing/2014/main" val="1613737024"/>
                    </a:ext>
                  </a:extLst>
                </a:gridCol>
                <a:gridCol w="11571108">
                  <a:extLst>
                    <a:ext uri="{9D8B030D-6E8A-4147-A177-3AD203B41FA5}">
                      <a16:colId xmlns:a16="http://schemas.microsoft.com/office/drawing/2014/main" val="2849930074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Certificate of Compliance for the SMS</a:t>
                      </a:r>
                    </a:p>
                    <a:p>
                      <a:r>
                        <a:rPr kumimoji="1" lang="en-US" altLang="ja-JP" sz="1600" dirty="0"/>
                        <a:t>Contracting Parties shall appoint an Approval Authority to carry out the assessment of the manufacturer and to issue a Certificate of Compliance for the SMS.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708875"/>
                  </a:ext>
                </a:extLst>
              </a:tr>
              <a:tr h="52322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/>
                        <a:t>Certificate of Compliance</a:t>
                      </a:r>
                      <a:r>
                        <a:rPr kumimoji="1" lang="ja-JP" altLang="en-US" b="0" dirty="0"/>
                        <a:t> </a:t>
                      </a:r>
                      <a:r>
                        <a:rPr kumimoji="1" lang="en-US" altLang="ja-JP" b="1" dirty="0"/>
                        <a:t>extension</a:t>
                      </a:r>
                      <a:r>
                        <a:rPr kumimoji="1" lang="ja-JP" altLang="en-US" b="1" dirty="0"/>
                        <a:t> </a:t>
                      </a:r>
                      <a:r>
                        <a:rPr kumimoji="1" lang="en-US" altLang="ja-JP" b="1" dirty="0"/>
                        <a:t>period for 3 years</a:t>
                      </a:r>
                    </a:p>
                    <a:p>
                      <a:r>
                        <a:rPr kumimoji="1" lang="en-US" altLang="ja-JP" sz="1600" dirty="0"/>
                        <a:t>The Initial assessment has a validity of one year. After a positive assessment at the end of this first year the Approval Authority may extend the compliance statement for the period of max 3 years.  from the date of deliverance of the certificate unless it is withdrawn.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5569"/>
                  </a:ext>
                </a:extLst>
              </a:tr>
              <a:tr h="52322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 Audit of the SMS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6.1.2.1 Review of the Safety Policy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6.1.2.2 Review of the Risk Management</a:t>
                      </a:r>
                      <a:endParaRPr kumimoji="1" lang="ja-JP" altLang="en-US" sz="1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6.1.2.3 Review of Design and Development, Production, and post deployment processes</a:t>
                      </a:r>
                      <a:endParaRPr kumimoji="1" lang="ja-JP" altLang="ja-JP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6.1.2.4 Review of the Safety Assurance</a:t>
                      </a:r>
                      <a:endParaRPr kumimoji="1" lang="ja-JP" altLang="ja-JP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6.1.2.5 Review of the Safety Promotion</a:t>
                      </a:r>
                      <a:endParaRPr kumimoji="1" lang="ja-JP" altLang="ja-JP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744154"/>
                  </a:ext>
                </a:extLst>
              </a:tr>
              <a:tr h="52322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6.1.3 Audit process</a:t>
                      </a:r>
                      <a:endParaRPr kumimoji="1" lang="ja-JP" altLang="ja-JP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6.1.3.1 Initial SMS implementation/Certification audit: </a:t>
                      </a:r>
                      <a:endParaRPr kumimoji="1" lang="ja-JP" altLang="ja-JP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6.1.3.2 Surveillance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6.1.3.3 Observations and Findings</a:t>
                      </a:r>
                      <a:endParaRPr kumimoji="1" lang="ja-JP" altLang="ja-JP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296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584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806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Roboto</vt:lpstr>
      <vt:lpstr>Wingdings</vt:lpstr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H.Matsukawa</dc:creator>
  <cp:lastModifiedBy>John Creamer</cp:lastModifiedBy>
  <cp:revision>3</cp:revision>
  <dcterms:created xsi:type="dcterms:W3CDTF">2025-03-14T17:19:13Z</dcterms:created>
  <dcterms:modified xsi:type="dcterms:W3CDTF">2025-03-16T06:31:09Z</dcterms:modified>
</cp:coreProperties>
</file>