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4"/>
  </p:notesMasterIdLst>
  <p:sldIdLst>
    <p:sldId id="256" r:id="rId2"/>
    <p:sldId id="295" r:id="rId3"/>
    <p:sldId id="293" r:id="rId4"/>
    <p:sldId id="296" r:id="rId5"/>
    <p:sldId id="297" r:id="rId6"/>
    <p:sldId id="298" r:id="rId7"/>
    <p:sldId id="299" r:id="rId8"/>
    <p:sldId id="300" r:id="rId9"/>
    <p:sldId id="301" r:id="rId10"/>
    <p:sldId id="302" r:id="rId11"/>
    <p:sldId id="303" r:id="rId12"/>
    <p:sldId id="30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2E5"/>
    <a:srgbClr val="990033"/>
    <a:srgbClr val="70AD47"/>
    <a:srgbClr val="00B0F0"/>
    <a:srgbClr val="FFFF00"/>
    <a:srgbClr val="257CA7"/>
    <a:srgbClr val="ED7D31"/>
    <a:srgbClr val="C4A9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0"/>
  </p:normalViewPr>
  <p:slideViewPr>
    <p:cSldViewPr snapToGrid="0">
      <p:cViewPr varScale="1">
        <p:scale>
          <a:sx n="57" d="100"/>
          <a:sy n="57" d="100"/>
        </p:scale>
        <p:origin x="962" y="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B5C903-6BE3-4D7F-A94F-FE4E88EF7C85}" type="datetimeFigureOut">
              <a:rPr lang="en-GB" smtClean="0"/>
              <a:t>16/03/2025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135CD3-A2B4-450B-8142-FDF4704DF721}" type="slidenum">
              <a:rPr lang="en-GB" smtClean="0"/>
              <a:t>‹#›</a:t>
            </a:fld>
            <a:endParaRPr lang="en-GB"/>
          </a:p>
        </p:txBody>
      </p:sp>
    </p:spTree>
    <p:extLst>
      <p:ext uri="{BB962C8B-B14F-4D97-AF65-F5344CB8AC3E}">
        <p14:creationId xmlns:p14="http://schemas.microsoft.com/office/powerpoint/2010/main" val="2797231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135CD3-A2B4-450B-8142-FDF4704DF721}" type="slidenum">
              <a:rPr lang="en-GB" smtClean="0"/>
              <a:t>1</a:t>
            </a:fld>
            <a:endParaRPr lang="en-GB"/>
          </a:p>
        </p:txBody>
      </p:sp>
    </p:spTree>
    <p:extLst>
      <p:ext uri="{BB962C8B-B14F-4D97-AF65-F5344CB8AC3E}">
        <p14:creationId xmlns:p14="http://schemas.microsoft.com/office/powerpoint/2010/main" val="16586546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4EC3E43-E936-28B5-E705-FD62E2686A6C}"/>
              </a:ext>
            </a:extLst>
          </p:cNvPr>
          <p:cNvSpPr/>
          <p:nvPr userDrawn="1"/>
        </p:nvSpPr>
        <p:spPr>
          <a:xfrm>
            <a:off x="0" y="0"/>
            <a:ext cx="4929103" cy="6858000"/>
          </a:xfrm>
          <a:prstGeom prst="rect">
            <a:avLst/>
          </a:prstGeom>
          <a:solidFill>
            <a:srgbClr val="5B92E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noFill/>
              </a:ln>
            </a:endParaRPr>
          </a:p>
        </p:txBody>
      </p:sp>
      <p:sp>
        <p:nvSpPr>
          <p:cNvPr id="2" name="Title 1">
            <a:extLst>
              <a:ext uri="{FF2B5EF4-FFF2-40B4-BE49-F238E27FC236}">
                <a16:creationId xmlns:a16="http://schemas.microsoft.com/office/drawing/2014/main" id="{D471E633-42A7-7F0B-CCE9-73034CCDFD9B}"/>
              </a:ext>
            </a:extLst>
          </p:cNvPr>
          <p:cNvSpPr>
            <a:spLocks noGrp="1"/>
          </p:cNvSpPr>
          <p:nvPr>
            <p:ph type="ctrTitle"/>
          </p:nvPr>
        </p:nvSpPr>
        <p:spPr>
          <a:xfrm>
            <a:off x="302996" y="914400"/>
            <a:ext cx="4333932" cy="3067840"/>
          </a:xfrm>
        </p:spPr>
        <p:txBody>
          <a:bodyPr anchor="b">
            <a:normAutofit/>
          </a:bodyPr>
          <a:lstStyle>
            <a:lvl1pPr algn="r">
              <a:defRPr sz="4800">
                <a:solidFill>
                  <a:schemeClr val="bg1"/>
                </a:solidFill>
                <a:latin typeface="Roboto Light" panose="02000000000000000000" pitchFamily="2" charset="0"/>
                <a:ea typeface="Roboto Light" panose="02000000000000000000" pitchFamily="2" charset="0"/>
              </a:defRPr>
            </a:lvl1pPr>
          </a:lstStyle>
          <a:p>
            <a:r>
              <a:rPr lang="en-GB" dirty="0"/>
              <a:t>Click to edit Master title style</a:t>
            </a:r>
          </a:p>
        </p:txBody>
      </p:sp>
      <p:sp>
        <p:nvSpPr>
          <p:cNvPr id="3" name="Subtitle 2">
            <a:extLst>
              <a:ext uri="{FF2B5EF4-FFF2-40B4-BE49-F238E27FC236}">
                <a16:creationId xmlns:a16="http://schemas.microsoft.com/office/drawing/2014/main" id="{63EEA05E-0BBC-4633-340D-6D43A472C71C}"/>
              </a:ext>
            </a:extLst>
          </p:cNvPr>
          <p:cNvSpPr>
            <a:spLocks noGrp="1"/>
          </p:cNvSpPr>
          <p:nvPr>
            <p:ph type="subTitle" idx="1"/>
          </p:nvPr>
        </p:nvSpPr>
        <p:spPr>
          <a:xfrm>
            <a:off x="290868" y="4206240"/>
            <a:ext cx="4333932" cy="1655762"/>
          </a:xfrm>
        </p:spPr>
        <p:txBody>
          <a:bodyPr>
            <a:normAutofit/>
          </a:bodyPr>
          <a:lstStyle>
            <a:lvl1pPr marL="0" indent="0" algn="r">
              <a:buNone/>
              <a:defRPr sz="1800">
                <a:solidFill>
                  <a:schemeClr val="bg1"/>
                </a:solidFill>
                <a:latin typeface="Roboto" panose="02000000000000000000" pitchFamily="2" charset="0"/>
                <a:ea typeface="Roboto" panose="02000000000000000000" pitchFamily="2" charset="0"/>
                <a:cs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4" name="Date Placeholder 3">
            <a:extLst>
              <a:ext uri="{FF2B5EF4-FFF2-40B4-BE49-F238E27FC236}">
                <a16:creationId xmlns:a16="http://schemas.microsoft.com/office/drawing/2014/main" id="{901BD2F5-9CEF-DDEB-EC74-5FA916F3DD73}"/>
              </a:ext>
            </a:extLst>
          </p:cNvPr>
          <p:cNvSpPr>
            <a:spLocks noGrp="1"/>
          </p:cNvSpPr>
          <p:nvPr>
            <p:ph type="dt" sz="half" idx="10"/>
          </p:nvPr>
        </p:nvSpPr>
        <p:spPr/>
        <p:txBody>
          <a:bodyPr/>
          <a:lstStyle/>
          <a:p>
            <a:fld id="{F1596217-AB61-4B73-BA0C-18D6D1854454}" type="datetime1">
              <a:rPr lang="en-GB" smtClean="0"/>
              <a:t>16/03/2025</a:t>
            </a:fld>
            <a:endParaRPr lang="en-GB"/>
          </a:p>
        </p:txBody>
      </p:sp>
      <p:sp>
        <p:nvSpPr>
          <p:cNvPr id="5" name="Footer Placeholder 4">
            <a:extLst>
              <a:ext uri="{FF2B5EF4-FFF2-40B4-BE49-F238E27FC236}">
                <a16:creationId xmlns:a16="http://schemas.microsoft.com/office/drawing/2014/main" id="{E8AD5A11-E3F7-FA58-DDCA-68C9BAA46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9801BF-3F84-F3AD-09FD-06A62C704B48}"/>
              </a:ext>
            </a:extLst>
          </p:cNvPr>
          <p:cNvSpPr>
            <a:spLocks noGrp="1"/>
          </p:cNvSpPr>
          <p:nvPr>
            <p:ph type="sldNum" sz="quarter" idx="12"/>
          </p:nvPr>
        </p:nvSpPr>
        <p:spPr/>
        <p:txBody>
          <a:bodyPr/>
          <a:lstStyle/>
          <a:p>
            <a:fld id="{E86BEC5D-650B-45AB-8A82-D87DAB8534EE}" type="slidenum">
              <a:rPr lang="en-GB" smtClean="0"/>
              <a:t>‹#›</a:t>
            </a:fld>
            <a:endParaRPr lang="en-GB"/>
          </a:p>
        </p:txBody>
      </p:sp>
      <p:cxnSp>
        <p:nvCxnSpPr>
          <p:cNvPr id="16" name="Straight Connector 15">
            <a:extLst>
              <a:ext uri="{FF2B5EF4-FFF2-40B4-BE49-F238E27FC236}">
                <a16:creationId xmlns:a16="http://schemas.microsoft.com/office/drawing/2014/main" id="{37AF2806-FD7A-4026-B1CE-D4843246060E}"/>
              </a:ext>
            </a:extLst>
          </p:cNvPr>
          <p:cNvCxnSpPr/>
          <p:nvPr userDrawn="1"/>
        </p:nvCxnSpPr>
        <p:spPr>
          <a:xfrm>
            <a:off x="302996" y="4114800"/>
            <a:ext cx="433393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818ADB0F-769C-B2C9-B798-27290DC13474}"/>
              </a:ext>
            </a:extLst>
          </p:cNvPr>
          <p:cNvPicPr>
            <a:picLocks noChangeAspect="1"/>
          </p:cNvPicPr>
          <p:nvPr userDrawn="1"/>
        </p:nvPicPr>
        <p:blipFill>
          <a:blip r:embed="rId2"/>
          <a:stretch>
            <a:fillRect/>
          </a:stretch>
        </p:blipFill>
        <p:spPr>
          <a:xfrm>
            <a:off x="6699378" y="1910454"/>
            <a:ext cx="2908044" cy="2944623"/>
          </a:xfrm>
          <a:prstGeom prst="rect">
            <a:avLst/>
          </a:prstGeom>
        </p:spPr>
      </p:pic>
    </p:spTree>
    <p:extLst>
      <p:ext uri="{BB962C8B-B14F-4D97-AF65-F5344CB8AC3E}">
        <p14:creationId xmlns:p14="http://schemas.microsoft.com/office/powerpoint/2010/main" val="2606941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AB4E6-B7BA-1A92-6902-F20F5B55E2C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9C2B674A-0DB7-60E7-7A35-63A8013AA14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89CF55E-2CA1-60C7-E9C1-3E88BF3F8FF0}"/>
              </a:ext>
            </a:extLst>
          </p:cNvPr>
          <p:cNvSpPr>
            <a:spLocks noGrp="1"/>
          </p:cNvSpPr>
          <p:nvPr>
            <p:ph type="dt" sz="half" idx="10"/>
          </p:nvPr>
        </p:nvSpPr>
        <p:spPr/>
        <p:txBody>
          <a:bodyPr/>
          <a:lstStyle/>
          <a:p>
            <a:fld id="{A92CA473-8EEC-45F3-8A86-850B125293FB}" type="datetime1">
              <a:rPr lang="en-GB" smtClean="0"/>
              <a:t>16/03/2025</a:t>
            </a:fld>
            <a:endParaRPr lang="en-GB"/>
          </a:p>
        </p:txBody>
      </p:sp>
      <p:sp>
        <p:nvSpPr>
          <p:cNvPr id="5" name="Footer Placeholder 4">
            <a:extLst>
              <a:ext uri="{FF2B5EF4-FFF2-40B4-BE49-F238E27FC236}">
                <a16:creationId xmlns:a16="http://schemas.microsoft.com/office/drawing/2014/main" id="{CC1695E2-13DB-6EF4-5CAA-22CB645CD2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D1A8C4-86AA-F152-91F8-3D1262772ED8}"/>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2488305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1009AE-662B-EC86-52DF-6EEA4B6707B7}"/>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88A3AB30-E195-0430-2C85-ED31B02D5AD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42C0E1E-9D0C-7A15-8929-304F5A6F2CFC}"/>
              </a:ext>
            </a:extLst>
          </p:cNvPr>
          <p:cNvSpPr>
            <a:spLocks noGrp="1"/>
          </p:cNvSpPr>
          <p:nvPr>
            <p:ph type="dt" sz="half" idx="10"/>
          </p:nvPr>
        </p:nvSpPr>
        <p:spPr/>
        <p:txBody>
          <a:bodyPr/>
          <a:lstStyle/>
          <a:p>
            <a:fld id="{26656411-5585-4063-BEAF-94AC4A1E8A62}" type="datetime1">
              <a:rPr lang="en-GB" smtClean="0"/>
              <a:t>16/03/2025</a:t>
            </a:fld>
            <a:endParaRPr lang="en-GB"/>
          </a:p>
        </p:txBody>
      </p:sp>
      <p:sp>
        <p:nvSpPr>
          <p:cNvPr id="5" name="Footer Placeholder 4">
            <a:extLst>
              <a:ext uri="{FF2B5EF4-FFF2-40B4-BE49-F238E27FC236}">
                <a16:creationId xmlns:a16="http://schemas.microsoft.com/office/drawing/2014/main" id="{B7E90212-5E98-50FF-B97D-DD631D9260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93A2F6A-4B8C-618A-0DB9-F9FF372AAB29}"/>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128712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6A3B4D-B39E-4081-B83B-D9CEB0BEC043}"/>
              </a:ext>
            </a:extLst>
          </p:cNvPr>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a:extLst>
              <a:ext uri="{FF2B5EF4-FFF2-40B4-BE49-F238E27FC236}">
                <a16:creationId xmlns:a16="http://schemas.microsoft.com/office/drawing/2014/main" id="{1D53D391-EDA5-4E8D-E51D-B4A99639ABBB}"/>
              </a:ext>
            </a:extLst>
          </p:cNvPr>
          <p:cNvSpPr>
            <a:spLocks noGrp="1"/>
          </p:cNvSpPr>
          <p:nvPr>
            <p:ph type="dt" sz="half" idx="10"/>
          </p:nvPr>
        </p:nvSpPr>
        <p:spPr/>
        <p:txBody>
          <a:bodyPr/>
          <a:lstStyle/>
          <a:p>
            <a:fld id="{5B071F06-698C-4E77-9E7C-26C7C8269AB0}" type="datetime1">
              <a:rPr lang="en-GB" smtClean="0"/>
              <a:t>16/03/2025</a:t>
            </a:fld>
            <a:endParaRPr lang="en-GB"/>
          </a:p>
        </p:txBody>
      </p:sp>
      <p:sp>
        <p:nvSpPr>
          <p:cNvPr id="5" name="Footer Placeholder 4">
            <a:extLst>
              <a:ext uri="{FF2B5EF4-FFF2-40B4-BE49-F238E27FC236}">
                <a16:creationId xmlns:a16="http://schemas.microsoft.com/office/drawing/2014/main" id="{9FAD3C91-840F-BB04-6DB9-460E86104C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15DAB1-E3BF-956C-7E2A-DA3AECC4BBFD}"/>
              </a:ext>
            </a:extLst>
          </p:cNvPr>
          <p:cNvSpPr>
            <a:spLocks noGrp="1"/>
          </p:cNvSpPr>
          <p:nvPr>
            <p:ph type="sldNum" sz="quarter" idx="12"/>
          </p:nvPr>
        </p:nvSpPr>
        <p:spPr/>
        <p:txBody>
          <a:bodyPr/>
          <a:lstStyle/>
          <a:p>
            <a:fld id="{E86BEC5D-650B-45AB-8A82-D87DAB8534EE}" type="slidenum">
              <a:rPr lang="en-GB" smtClean="0"/>
              <a:t>‹#›</a:t>
            </a:fld>
            <a:endParaRPr lang="en-GB"/>
          </a:p>
        </p:txBody>
      </p:sp>
      <p:sp>
        <p:nvSpPr>
          <p:cNvPr id="8" name="Title 1">
            <a:extLst>
              <a:ext uri="{FF2B5EF4-FFF2-40B4-BE49-F238E27FC236}">
                <a16:creationId xmlns:a16="http://schemas.microsoft.com/office/drawing/2014/main" id="{FFD875E9-F814-C971-7F18-367A7C20F030}"/>
              </a:ext>
            </a:extLst>
          </p:cNvPr>
          <p:cNvSpPr>
            <a:spLocks noGrp="1"/>
          </p:cNvSpPr>
          <p:nvPr>
            <p:ph type="title"/>
          </p:nvPr>
        </p:nvSpPr>
        <p:spPr>
          <a:xfrm>
            <a:off x="1026486" y="0"/>
            <a:ext cx="10515600" cy="1140432"/>
          </a:xfrm>
        </p:spPr>
        <p:txBody>
          <a:bodyPr/>
          <a:lstStyle/>
          <a:p>
            <a:r>
              <a:rPr lang="en-GB"/>
              <a:t>Click to edit Master title style</a:t>
            </a:r>
          </a:p>
        </p:txBody>
      </p:sp>
    </p:spTree>
    <p:extLst>
      <p:ext uri="{BB962C8B-B14F-4D97-AF65-F5344CB8AC3E}">
        <p14:creationId xmlns:p14="http://schemas.microsoft.com/office/powerpoint/2010/main" val="3808725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7E8D5-80CA-3A36-E4AD-9D5FFDE3674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53BB05A6-84AF-14DA-9AF6-7BB0DEAF0BE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46068B4-7DAD-6911-968D-521217E8CB16}"/>
              </a:ext>
            </a:extLst>
          </p:cNvPr>
          <p:cNvSpPr>
            <a:spLocks noGrp="1"/>
          </p:cNvSpPr>
          <p:nvPr>
            <p:ph type="dt" sz="half" idx="10"/>
          </p:nvPr>
        </p:nvSpPr>
        <p:spPr/>
        <p:txBody>
          <a:bodyPr/>
          <a:lstStyle/>
          <a:p>
            <a:fld id="{3FA4DBAA-892C-4C05-B787-49694C8819C1}" type="datetime1">
              <a:rPr lang="en-GB" smtClean="0"/>
              <a:t>16/03/2025</a:t>
            </a:fld>
            <a:endParaRPr lang="en-GB"/>
          </a:p>
        </p:txBody>
      </p:sp>
      <p:sp>
        <p:nvSpPr>
          <p:cNvPr id="5" name="Footer Placeholder 4">
            <a:extLst>
              <a:ext uri="{FF2B5EF4-FFF2-40B4-BE49-F238E27FC236}">
                <a16:creationId xmlns:a16="http://schemas.microsoft.com/office/drawing/2014/main" id="{A9E822AB-7082-1E32-9A9B-D53699396D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E3B4A31-6CF2-54E7-CC4D-B9F1F2C96569}"/>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1811865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85F1B-11FB-03BE-0DDA-58500B9FDC6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D4A7EF5-92DC-568D-8BA8-6624F8392176}"/>
              </a:ext>
            </a:extLst>
          </p:cNvPr>
          <p:cNvSpPr>
            <a:spLocks noGrp="1"/>
          </p:cNvSpPr>
          <p:nvPr>
            <p:ph sz="half" idx="1"/>
          </p:nvPr>
        </p:nvSpPr>
        <p:spPr>
          <a:xfrm>
            <a:off x="838200" y="1422971"/>
            <a:ext cx="5181600" cy="4753992"/>
          </a:xfrm>
        </p:spPr>
        <p:txBody>
          <a:bodyPr>
            <a:normAutofit/>
          </a:bodyPr>
          <a:lstStyle>
            <a:lvl1pPr>
              <a:defRPr sz="2400"/>
            </a:lvl1pPr>
            <a:lvl2pPr>
              <a:defRPr sz="2000"/>
            </a:lvl2pPr>
            <a:lvl3pPr>
              <a:defRPr sz="18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a:extLst>
              <a:ext uri="{FF2B5EF4-FFF2-40B4-BE49-F238E27FC236}">
                <a16:creationId xmlns:a16="http://schemas.microsoft.com/office/drawing/2014/main" id="{2B67E318-5F77-1257-73BF-5A3BEE7070E7}"/>
              </a:ext>
            </a:extLst>
          </p:cNvPr>
          <p:cNvSpPr>
            <a:spLocks noGrp="1"/>
          </p:cNvSpPr>
          <p:nvPr>
            <p:ph sz="half" idx="2"/>
          </p:nvPr>
        </p:nvSpPr>
        <p:spPr>
          <a:xfrm>
            <a:off x="6360486" y="1422971"/>
            <a:ext cx="5181600" cy="4753992"/>
          </a:xfrm>
        </p:spPr>
        <p:txBody>
          <a:bodyPr>
            <a:normAutofit/>
          </a:bodyPr>
          <a:lstStyle>
            <a:lvl1pPr>
              <a:defRPr sz="2400"/>
            </a:lvl1pPr>
            <a:lvl2pPr>
              <a:defRPr sz="2000"/>
            </a:lvl2pPr>
            <a:lvl3pPr>
              <a:defRPr sz="18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Date Placeholder 4">
            <a:extLst>
              <a:ext uri="{FF2B5EF4-FFF2-40B4-BE49-F238E27FC236}">
                <a16:creationId xmlns:a16="http://schemas.microsoft.com/office/drawing/2014/main" id="{482F8C72-FA4D-AB27-A566-391A61CF76F0}"/>
              </a:ext>
            </a:extLst>
          </p:cNvPr>
          <p:cNvSpPr>
            <a:spLocks noGrp="1"/>
          </p:cNvSpPr>
          <p:nvPr>
            <p:ph type="dt" sz="half" idx="10"/>
          </p:nvPr>
        </p:nvSpPr>
        <p:spPr/>
        <p:txBody>
          <a:bodyPr/>
          <a:lstStyle/>
          <a:p>
            <a:fld id="{FF2DE7DA-8D66-4254-A6B4-C4C0CDE4F04F}" type="datetime1">
              <a:rPr lang="en-GB" smtClean="0"/>
              <a:t>16/03/2025</a:t>
            </a:fld>
            <a:endParaRPr lang="en-GB"/>
          </a:p>
        </p:txBody>
      </p:sp>
      <p:sp>
        <p:nvSpPr>
          <p:cNvPr id="6" name="Footer Placeholder 5">
            <a:extLst>
              <a:ext uri="{FF2B5EF4-FFF2-40B4-BE49-F238E27FC236}">
                <a16:creationId xmlns:a16="http://schemas.microsoft.com/office/drawing/2014/main" id="{1192C50A-9CE4-92E5-14D7-FF82ED6C17A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30AE6DA-C480-A258-F8DC-43D6B3BDEF57}"/>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1948145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5CC5685-1F85-5A3E-AE8C-7475FC8950C6}"/>
              </a:ext>
            </a:extLst>
          </p:cNvPr>
          <p:cNvSpPr>
            <a:spLocks noGrp="1"/>
          </p:cNvSpPr>
          <p:nvPr>
            <p:ph type="body" idx="1"/>
          </p:nvPr>
        </p:nvSpPr>
        <p:spPr>
          <a:xfrm>
            <a:off x="839788" y="1266281"/>
            <a:ext cx="5157787" cy="696084"/>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4828B96F-15CD-49BA-E391-5C2189716238}"/>
              </a:ext>
            </a:extLst>
          </p:cNvPr>
          <p:cNvSpPr>
            <a:spLocks noGrp="1"/>
          </p:cNvSpPr>
          <p:nvPr>
            <p:ph sz="half" idx="2"/>
          </p:nvPr>
        </p:nvSpPr>
        <p:spPr>
          <a:xfrm>
            <a:off x="839788" y="2083077"/>
            <a:ext cx="5157787" cy="410658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Text Placeholder 4">
            <a:extLst>
              <a:ext uri="{FF2B5EF4-FFF2-40B4-BE49-F238E27FC236}">
                <a16:creationId xmlns:a16="http://schemas.microsoft.com/office/drawing/2014/main" id="{6F89A3EC-C217-B04A-810A-06803EB037E4}"/>
              </a:ext>
            </a:extLst>
          </p:cNvPr>
          <p:cNvSpPr>
            <a:spLocks noGrp="1"/>
          </p:cNvSpPr>
          <p:nvPr>
            <p:ph type="body" sz="quarter" idx="3"/>
          </p:nvPr>
        </p:nvSpPr>
        <p:spPr>
          <a:xfrm>
            <a:off x="6172200" y="1266281"/>
            <a:ext cx="5183188" cy="696084"/>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FEC00EC-46B3-10CE-47CB-8395543AC38F}"/>
              </a:ext>
            </a:extLst>
          </p:cNvPr>
          <p:cNvSpPr>
            <a:spLocks noGrp="1"/>
          </p:cNvSpPr>
          <p:nvPr>
            <p:ph sz="quarter" idx="4"/>
          </p:nvPr>
        </p:nvSpPr>
        <p:spPr>
          <a:xfrm>
            <a:off x="6172200" y="2083077"/>
            <a:ext cx="5183188" cy="410658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AD3424EE-D0AD-246C-F9AC-E33287E6DE1D}"/>
              </a:ext>
            </a:extLst>
          </p:cNvPr>
          <p:cNvSpPr>
            <a:spLocks noGrp="1"/>
          </p:cNvSpPr>
          <p:nvPr>
            <p:ph type="dt" sz="half" idx="10"/>
          </p:nvPr>
        </p:nvSpPr>
        <p:spPr/>
        <p:txBody>
          <a:bodyPr/>
          <a:lstStyle/>
          <a:p>
            <a:fld id="{4459BE9E-BD44-4454-ACA8-8E73310FD76A}" type="datetime1">
              <a:rPr lang="en-GB" smtClean="0"/>
              <a:t>16/03/2025</a:t>
            </a:fld>
            <a:endParaRPr lang="en-GB"/>
          </a:p>
        </p:txBody>
      </p:sp>
      <p:sp>
        <p:nvSpPr>
          <p:cNvPr id="8" name="Footer Placeholder 7">
            <a:extLst>
              <a:ext uri="{FF2B5EF4-FFF2-40B4-BE49-F238E27FC236}">
                <a16:creationId xmlns:a16="http://schemas.microsoft.com/office/drawing/2014/main" id="{70AC9192-8F6B-3401-7281-CB3008965BF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7B502A4-A5F3-67BE-AFEF-655BFAA70B84}"/>
              </a:ext>
            </a:extLst>
          </p:cNvPr>
          <p:cNvSpPr>
            <a:spLocks noGrp="1"/>
          </p:cNvSpPr>
          <p:nvPr>
            <p:ph type="sldNum" sz="quarter" idx="12"/>
          </p:nvPr>
        </p:nvSpPr>
        <p:spPr/>
        <p:txBody>
          <a:bodyPr/>
          <a:lstStyle/>
          <a:p>
            <a:fld id="{E86BEC5D-650B-45AB-8A82-D87DAB8534EE}" type="slidenum">
              <a:rPr lang="en-GB" smtClean="0"/>
              <a:t>‹#›</a:t>
            </a:fld>
            <a:endParaRPr lang="en-GB"/>
          </a:p>
        </p:txBody>
      </p:sp>
      <p:sp>
        <p:nvSpPr>
          <p:cNvPr id="11" name="Title 1">
            <a:extLst>
              <a:ext uri="{FF2B5EF4-FFF2-40B4-BE49-F238E27FC236}">
                <a16:creationId xmlns:a16="http://schemas.microsoft.com/office/drawing/2014/main" id="{EDAE05C5-19EB-037F-15F8-90FE44940170}"/>
              </a:ext>
            </a:extLst>
          </p:cNvPr>
          <p:cNvSpPr>
            <a:spLocks noGrp="1"/>
          </p:cNvSpPr>
          <p:nvPr>
            <p:ph type="title"/>
          </p:nvPr>
        </p:nvSpPr>
        <p:spPr>
          <a:xfrm>
            <a:off x="1026486" y="0"/>
            <a:ext cx="9301154" cy="1140432"/>
          </a:xfrm>
        </p:spPr>
        <p:txBody>
          <a:bodyPr/>
          <a:lstStyle/>
          <a:p>
            <a:r>
              <a:rPr lang="en-GB" dirty="0"/>
              <a:t>Click to edit Master title style</a:t>
            </a:r>
          </a:p>
        </p:txBody>
      </p:sp>
    </p:spTree>
    <p:extLst>
      <p:ext uri="{BB962C8B-B14F-4D97-AF65-F5344CB8AC3E}">
        <p14:creationId xmlns:p14="http://schemas.microsoft.com/office/powerpoint/2010/main" val="2206790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D9ADCCB-0427-F296-6E55-10A60E6C3A19}"/>
              </a:ext>
            </a:extLst>
          </p:cNvPr>
          <p:cNvSpPr>
            <a:spLocks noGrp="1"/>
          </p:cNvSpPr>
          <p:nvPr>
            <p:ph type="dt" sz="half" idx="10"/>
          </p:nvPr>
        </p:nvSpPr>
        <p:spPr/>
        <p:txBody>
          <a:bodyPr/>
          <a:lstStyle/>
          <a:p>
            <a:fld id="{7DFD6665-F016-4BFF-8ADD-A7A7283AA220}" type="datetime1">
              <a:rPr lang="en-GB" smtClean="0"/>
              <a:t>16/03/2025</a:t>
            </a:fld>
            <a:endParaRPr lang="en-GB"/>
          </a:p>
        </p:txBody>
      </p:sp>
      <p:sp>
        <p:nvSpPr>
          <p:cNvPr id="4" name="Footer Placeholder 3">
            <a:extLst>
              <a:ext uri="{FF2B5EF4-FFF2-40B4-BE49-F238E27FC236}">
                <a16:creationId xmlns:a16="http://schemas.microsoft.com/office/drawing/2014/main" id="{D2D4BA60-1574-FC9C-96E1-2F5FF44D204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B51C6F5-7DCA-F3A3-23BB-0F11A271DEB4}"/>
              </a:ext>
            </a:extLst>
          </p:cNvPr>
          <p:cNvSpPr>
            <a:spLocks noGrp="1"/>
          </p:cNvSpPr>
          <p:nvPr>
            <p:ph type="sldNum" sz="quarter" idx="12"/>
          </p:nvPr>
        </p:nvSpPr>
        <p:spPr/>
        <p:txBody>
          <a:bodyPr/>
          <a:lstStyle/>
          <a:p>
            <a:fld id="{E86BEC5D-650B-45AB-8A82-D87DAB8534EE}" type="slidenum">
              <a:rPr lang="en-GB" smtClean="0"/>
              <a:t>‹#›</a:t>
            </a:fld>
            <a:endParaRPr lang="en-GB"/>
          </a:p>
        </p:txBody>
      </p:sp>
      <p:sp>
        <p:nvSpPr>
          <p:cNvPr id="6" name="Title 1">
            <a:extLst>
              <a:ext uri="{FF2B5EF4-FFF2-40B4-BE49-F238E27FC236}">
                <a16:creationId xmlns:a16="http://schemas.microsoft.com/office/drawing/2014/main" id="{4D7BF4C5-A8A4-0181-9A22-E6B19D3824C4}"/>
              </a:ext>
            </a:extLst>
          </p:cNvPr>
          <p:cNvSpPr>
            <a:spLocks noGrp="1"/>
          </p:cNvSpPr>
          <p:nvPr>
            <p:ph type="title"/>
          </p:nvPr>
        </p:nvSpPr>
        <p:spPr>
          <a:xfrm>
            <a:off x="1026486" y="0"/>
            <a:ext cx="10515600" cy="1140432"/>
          </a:xfrm>
        </p:spPr>
        <p:txBody>
          <a:bodyPr/>
          <a:lstStyle/>
          <a:p>
            <a:r>
              <a:rPr lang="en-GB"/>
              <a:t>Click to edit Master title style</a:t>
            </a:r>
          </a:p>
        </p:txBody>
      </p:sp>
    </p:spTree>
    <p:extLst>
      <p:ext uri="{BB962C8B-B14F-4D97-AF65-F5344CB8AC3E}">
        <p14:creationId xmlns:p14="http://schemas.microsoft.com/office/powerpoint/2010/main" val="3389678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806FAF7-9181-9CC3-D041-F8DE213723CD}"/>
              </a:ext>
            </a:extLst>
          </p:cNvPr>
          <p:cNvSpPr>
            <a:spLocks noGrp="1"/>
          </p:cNvSpPr>
          <p:nvPr>
            <p:ph type="dt" sz="half" idx="10"/>
          </p:nvPr>
        </p:nvSpPr>
        <p:spPr/>
        <p:txBody>
          <a:bodyPr/>
          <a:lstStyle/>
          <a:p>
            <a:fld id="{5CA53EE0-D651-43FD-987B-EAEA795A6A06}" type="datetime1">
              <a:rPr lang="en-GB" smtClean="0"/>
              <a:t>16/03/2025</a:t>
            </a:fld>
            <a:endParaRPr lang="en-GB"/>
          </a:p>
        </p:txBody>
      </p:sp>
      <p:sp>
        <p:nvSpPr>
          <p:cNvPr id="3" name="Footer Placeholder 2">
            <a:extLst>
              <a:ext uri="{FF2B5EF4-FFF2-40B4-BE49-F238E27FC236}">
                <a16:creationId xmlns:a16="http://schemas.microsoft.com/office/drawing/2014/main" id="{18C32C37-07B6-F576-6210-6CA7AE70E95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D20F2ED-689B-AC20-C098-7E361F3E20E3}"/>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2596550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EE861-CF43-E13B-BC4F-E3D4F40AD28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EB22015-39A4-059E-E399-9BCE651ED1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DC3010AC-A78A-9773-018E-B87E4CB246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518DF38-FB55-99CB-252E-AD7C5B87EA13}"/>
              </a:ext>
            </a:extLst>
          </p:cNvPr>
          <p:cNvSpPr>
            <a:spLocks noGrp="1"/>
          </p:cNvSpPr>
          <p:nvPr>
            <p:ph type="dt" sz="half" idx="10"/>
          </p:nvPr>
        </p:nvSpPr>
        <p:spPr/>
        <p:txBody>
          <a:bodyPr/>
          <a:lstStyle/>
          <a:p>
            <a:fld id="{0A19542E-99C4-4322-9592-0FE1567070A1}" type="datetime1">
              <a:rPr lang="en-GB" smtClean="0"/>
              <a:t>16/03/2025</a:t>
            </a:fld>
            <a:endParaRPr lang="en-GB"/>
          </a:p>
        </p:txBody>
      </p:sp>
      <p:sp>
        <p:nvSpPr>
          <p:cNvPr id="6" name="Footer Placeholder 5">
            <a:extLst>
              <a:ext uri="{FF2B5EF4-FFF2-40B4-BE49-F238E27FC236}">
                <a16:creationId xmlns:a16="http://schemas.microsoft.com/office/drawing/2014/main" id="{5608BBFE-9131-2D42-3225-0162A68AFD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2ECF2C7-2E4D-4E12-3E45-008A6E17B271}"/>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1003703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5EB49-EF4E-4EB9-C03B-1A68626B9F6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63337048-FB90-2623-8F87-4CF9C42381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28D79AA-DC1E-FE97-9594-C92540016F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648EE57-D513-3396-8FBD-90E7B258A1DB}"/>
              </a:ext>
            </a:extLst>
          </p:cNvPr>
          <p:cNvSpPr>
            <a:spLocks noGrp="1"/>
          </p:cNvSpPr>
          <p:nvPr>
            <p:ph type="dt" sz="half" idx="10"/>
          </p:nvPr>
        </p:nvSpPr>
        <p:spPr/>
        <p:txBody>
          <a:bodyPr/>
          <a:lstStyle/>
          <a:p>
            <a:fld id="{245BE479-01D8-4D7B-9DA9-7CB9A4C0D5E7}" type="datetime1">
              <a:rPr lang="en-GB" smtClean="0"/>
              <a:t>16/03/2025</a:t>
            </a:fld>
            <a:endParaRPr lang="en-GB"/>
          </a:p>
        </p:txBody>
      </p:sp>
      <p:sp>
        <p:nvSpPr>
          <p:cNvPr id="6" name="Footer Placeholder 5">
            <a:extLst>
              <a:ext uri="{FF2B5EF4-FFF2-40B4-BE49-F238E27FC236}">
                <a16:creationId xmlns:a16="http://schemas.microsoft.com/office/drawing/2014/main" id="{F19D661A-B7F8-7801-C172-B72F1FD221B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F135DDD-C7D9-312B-0A37-5AAF08377833}"/>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3086553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A9D34C-DD53-0A80-9C60-65DB6082D0C4}"/>
              </a:ext>
            </a:extLst>
          </p:cNvPr>
          <p:cNvSpPr>
            <a:spLocks noGrp="1"/>
          </p:cNvSpPr>
          <p:nvPr>
            <p:ph type="title"/>
          </p:nvPr>
        </p:nvSpPr>
        <p:spPr>
          <a:xfrm>
            <a:off x="1026486" y="0"/>
            <a:ext cx="10515600" cy="1140432"/>
          </a:xfrm>
          <a:prstGeom prst="rect">
            <a:avLst/>
          </a:prstGeom>
        </p:spPr>
        <p:txBody>
          <a:bodyPr vert="horz" lIns="91440" tIns="45720" rIns="91440" bIns="45720" rtlCol="0" anchor="b">
            <a:normAutofit/>
          </a:bodyPr>
          <a:lstStyle/>
          <a:p>
            <a:r>
              <a:rPr lang="en-GB"/>
              <a:t>Click to edit Master title style</a:t>
            </a:r>
          </a:p>
        </p:txBody>
      </p:sp>
      <p:sp>
        <p:nvSpPr>
          <p:cNvPr id="3" name="Text Placeholder 2">
            <a:extLst>
              <a:ext uri="{FF2B5EF4-FFF2-40B4-BE49-F238E27FC236}">
                <a16:creationId xmlns:a16="http://schemas.microsoft.com/office/drawing/2014/main" id="{B8643C9F-0F76-6D12-46EF-FE92D30EF8F5}"/>
              </a:ext>
            </a:extLst>
          </p:cNvPr>
          <p:cNvSpPr>
            <a:spLocks noGrp="1"/>
          </p:cNvSpPr>
          <p:nvPr>
            <p:ph type="body" idx="1"/>
          </p:nvPr>
        </p:nvSpPr>
        <p:spPr>
          <a:xfrm>
            <a:off x="1026486" y="1361326"/>
            <a:ext cx="10327314" cy="481563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04B7B69-A257-3B82-AEC0-40B18FBE51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0D3DA6A-8206-46B2-8221-B5621B2A4A25}" type="datetime1">
              <a:rPr lang="en-GB" smtClean="0"/>
              <a:t>16/03/2025</a:t>
            </a:fld>
            <a:endParaRPr lang="en-GB"/>
          </a:p>
        </p:txBody>
      </p:sp>
      <p:sp>
        <p:nvSpPr>
          <p:cNvPr id="5" name="Footer Placeholder 4">
            <a:extLst>
              <a:ext uri="{FF2B5EF4-FFF2-40B4-BE49-F238E27FC236}">
                <a16:creationId xmlns:a16="http://schemas.microsoft.com/office/drawing/2014/main" id="{7C23596F-F340-60D3-D0FA-18BC0E2914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67169C6-8780-9D14-E790-84FFAA605A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86BEC5D-650B-45AB-8A82-D87DAB8534EE}" type="slidenum">
              <a:rPr lang="en-GB" smtClean="0"/>
              <a:t>‹#›</a:t>
            </a:fld>
            <a:endParaRPr lang="en-GB"/>
          </a:p>
        </p:txBody>
      </p:sp>
      <p:pic>
        <p:nvPicPr>
          <p:cNvPr id="8" name="Picture 7">
            <a:extLst>
              <a:ext uri="{FF2B5EF4-FFF2-40B4-BE49-F238E27FC236}">
                <a16:creationId xmlns:a16="http://schemas.microsoft.com/office/drawing/2014/main" id="{35F62147-11E4-626A-FD52-E2467DD4CB6D}"/>
              </a:ext>
            </a:extLst>
          </p:cNvPr>
          <p:cNvPicPr>
            <a:picLocks noChangeAspect="1"/>
          </p:cNvPicPr>
          <p:nvPr userDrawn="1"/>
        </p:nvPicPr>
        <p:blipFill>
          <a:blip r:embed="rId13"/>
          <a:stretch>
            <a:fillRect/>
          </a:stretch>
        </p:blipFill>
        <p:spPr>
          <a:xfrm>
            <a:off x="0" y="0"/>
            <a:ext cx="1083651" cy="1097280"/>
          </a:xfrm>
          <a:prstGeom prst="rect">
            <a:avLst/>
          </a:prstGeom>
        </p:spPr>
      </p:pic>
      <p:sp>
        <p:nvSpPr>
          <p:cNvPr id="10" name="TextBox 9">
            <a:extLst>
              <a:ext uri="{FF2B5EF4-FFF2-40B4-BE49-F238E27FC236}">
                <a16:creationId xmlns:a16="http://schemas.microsoft.com/office/drawing/2014/main" id="{DABEAE22-613A-7039-654B-296B0B4022A8}"/>
              </a:ext>
            </a:extLst>
          </p:cNvPr>
          <p:cNvSpPr txBox="1"/>
          <p:nvPr userDrawn="1"/>
        </p:nvSpPr>
        <p:spPr>
          <a:xfrm>
            <a:off x="10237024" y="50181"/>
            <a:ext cx="1731500" cy="738664"/>
          </a:xfrm>
          <a:prstGeom prst="rect">
            <a:avLst/>
          </a:prstGeom>
          <a:noFill/>
        </p:spPr>
        <p:txBody>
          <a:bodyPr wrap="none" rtlCol="0">
            <a:spAutoFit/>
          </a:bodyPr>
          <a:lstStyle/>
          <a:p>
            <a:pPr algn="r"/>
            <a:r>
              <a:rPr lang="en-GB" sz="1400" dirty="0"/>
              <a:t>Document ADS-07-xx</a:t>
            </a:r>
          </a:p>
          <a:p>
            <a:pPr algn="r"/>
            <a:r>
              <a:rPr lang="en-GB" sz="1400" baseline="0" dirty="0"/>
              <a:t>7</a:t>
            </a:r>
            <a:r>
              <a:rPr lang="en-GB" sz="1400" baseline="30000" dirty="0"/>
              <a:t>th</a:t>
            </a:r>
            <a:r>
              <a:rPr lang="en-GB" sz="1400" dirty="0"/>
              <a:t> ADS IWG session</a:t>
            </a:r>
          </a:p>
          <a:p>
            <a:pPr algn="r"/>
            <a:r>
              <a:rPr lang="en-GB" sz="1400" dirty="0"/>
              <a:t>17-21 March 2025</a:t>
            </a:r>
          </a:p>
        </p:txBody>
      </p:sp>
    </p:spTree>
    <p:extLst>
      <p:ext uri="{BB962C8B-B14F-4D97-AF65-F5344CB8AC3E}">
        <p14:creationId xmlns:p14="http://schemas.microsoft.com/office/powerpoint/2010/main" val="10636430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000" kern="1200">
          <a:solidFill>
            <a:srgbClr val="5B92E5"/>
          </a:solidFill>
          <a:latin typeface="Roboto" panose="02000000000000000000" pitchFamily="2" charset="0"/>
          <a:ea typeface="Roboto" panose="02000000000000000000" pitchFamily="2" charset="0"/>
          <a:cs typeface="Roboto" panose="02000000000000000000"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BA91E-B657-3DA6-7296-C01477B8C187}"/>
              </a:ext>
            </a:extLst>
          </p:cNvPr>
          <p:cNvSpPr>
            <a:spLocks noGrp="1"/>
          </p:cNvSpPr>
          <p:nvPr>
            <p:ph type="ctrTitle"/>
          </p:nvPr>
        </p:nvSpPr>
        <p:spPr/>
        <p:txBody>
          <a:bodyPr>
            <a:normAutofit/>
          </a:bodyPr>
          <a:lstStyle/>
          <a:p>
            <a:r>
              <a:rPr lang="en-GB" sz="4000" dirty="0"/>
              <a:t>Status update on Chapter 3: Terms and definitions</a:t>
            </a:r>
          </a:p>
        </p:txBody>
      </p:sp>
      <p:sp>
        <p:nvSpPr>
          <p:cNvPr id="3" name="Subtitle 2">
            <a:extLst>
              <a:ext uri="{FF2B5EF4-FFF2-40B4-BE49-F238E27FC236}">
                <a16:creationId xmlns:a16="http://schemas.microsoft.com/office/drawing/2014/main" id="{AE489641-66C9-6FC8-0659-354AA42B73A5}"/>
              </a:ext>
            </a:extLst>
          </p:cNvPr>
          <p:cNvSpPr>
            <a:spLocks noGrp="1"/>
          </p:cNvSpPr>
          <p:nvPr>
            <p:ph type="subTitle" idx="1"/>
          </p:nvPr>
        </p:nvSpPr>
        <p:spPr/>
        <p:txBody>
          <a:bodyPr>
            <a:normAutofit/>
          </a:bodyPr>
          <a:lstStyle/>
          <a:p>
            <a:r>
              <a:rPr lang="en-GB" sz="2000" dirty="0"/>
              <a:t>17-21 March 2025, Petten</a:t>
            </a:r>
          </a:p>
        </p:txBody>
      </p:sp>
      <p:sp>
        <p:nvSpPr>
          <p:cNvPr id="5" name="Slide Number Placeholder 4">
            <a:extLst>
              <a:ext uri="{FF2B5EF4-FFF2-40B4-BE49-F238E27FC236}">
                <a16:creationId xmlns:a16="http://schemas.microsoft.com/office/drawing/2014/main" id="{B9C0202F-B632-B10B-E266-C0F65CA7F262}"/>
              </a:ext>
            </a:extLst>
          </p:cNvPr>
          <p:cNvSpPr>
            <a:spLocks noGrp="1"/>
          </p:cNvSpPr>
          <p:nvPr>
            <p:ph type="sldNum" sz="quarter" idx="12"/>
          </p:nvPr>
        </p:nvSpPr>
        <p:spPr/>
        <p:txBody>
          <a:bodyPr/>
          <a:lstStyle/>
          <a:p>
            <a:fld id="{E86BEC5D-650B-45AB-8A82-D87DAB8534EE}" type="slidenum">
              <a:rPr lang="en-GB" smtClean="0"/>
              <a:t>1</a:t>
            </a:fld>
            <a:endParaRPr lang="en-GB"/>
          </a:p>
        </p:txBody>
      </p:sp>
    </p:spTree>
    <p:extLst>
      <p:ext uri="{BB962C8B-B14F-4D97-AF65-F5344CB8AC3E}">
        <p14:creationId xmlns:p14="http://schemas.microsoft.com/office/powerpoint/2010/main" val="258806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E99DE9-BF29-F5A9-4928-D1863DAE958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53058BF-31DD-CBBF-E2DA-46442083C315}"/>
              </a:ext>
            </a:extLst>
          </p:cNvPr>
          <p:cNvSpPr>
            <a:spLocks noGrp="1"/>
          </p:cNvSpPr>
          <p:nvPr>
            <p:ph type="sldNum" sz="quarter" idx="12"/>
          </p:nvPr>
        </p:nvSpPr>
        <p:spPr/>
        <p:txBody>
          <a:bodyPr/>
          <a:lstStyle/>
          <a:p>
            <a:fld id="{E86BEC5D-650B-45AB-8A82-D87DAB8534EE}" type="slidenum">
              <a:rPr lang="en-GB" smtClean="0"/>
              <a:t>10</a:t>
            </a:fld>
            <a:endParaRPr lang="en-GB"/>
          </a:p>
        </p:txBody>
      </p:sp>
      <p:sp>
        <p:nvSpPr>
          <p:cNvPr id="4" name="Title 3">
            <a:extLst>
              <a:ext uri="{FF2B5EF4-FFF2-40B4-BE49-F238E27FC236}">
                <a16:creationId xmlns:a16="http://schemas.microsoft.com/office/drawing/2014/main" id="{01B4236C-BDE0-791B-18FE-A5C532F5F9A1}"/>
              </a:ext>
            </a:extLst>
          </p:cNvPr>
          <p:cNvSpPr>
            <a:spLocks noGrp="1"/>
          </p:cNvSpPr>
          <p:nvPr>
            <p:ph type="title"/>
          </p:nvPr>
        </p:nvSpPr>
        <p:spPr/>
        <p:txBody>
          <a:bodyPr/>
          <a:lstStyle/>
          <a:p>
            <a:r>
              <a:rPr lang="en-GB" dirty="0"/>
              <a:t>Nominal, critical, failure</a:t>
            </a:r>
          </a:p>
        </p:txBody>
      </p:sp>
      <p:sp>
        <p:nvSpPr>
          <p:cNvPr id="5" name="TextBox 4">
            <a:extLst>
              <a:ext uri="{FF2B5EF4-FFF2-40B4-BE49-F238E27FC236}">
                <a16:creationId xmlns:a16="http://schemas.microsoft.com/office/drawing/2014/main" id="{51630D86-05E0-EFBA-752D-DA4539865AA7}"/>
              </a:ext>
            </a:extLst>
          </p:cNvPr>
          <p:cNvSpPr txBox="1"/>
          <p:nvPr/>
        </p:nvSpPr>
        <p:spPr>
          <a:xfrm>
            <a:off x="919977" y="1360449"/>
            <a:ext cx="5419491" cy="3570208"/>
          </a:xfrm>
          <a:prstGeom prst="rect">
            <a:avLst/>
          </a:prstGeom>
          <a:noFill/>
        </p:spPr>
        <p:txBody>
          <a:bodyPr wrap="square" rtlCol="0">
            <a:spAutoFit/>
          </a:bodyPr>
          <a:lstStyle/>
          <a:p>
            <a:pPr marL="803275" indent="-803275">
              <a:spcAft>
                <a:spcPts val="600"/>
              </a:spcAft>
            </a:pPr>
            <a:r>
              <a:rPr lang="en-GB" sz="1800" dirty="0">
                <a:effectLst/>
                <a:latin typeface="Times New Roman" panose="02020603050405020304" pitchFamily="18" charset="0"/>
                <a:ea typeface="Aptos" panose="02110004020202020204"/>
              </a:rPr>
              <a:t>3.29.1.	“Nominal scenario” means [any scenario that is not a critical or failure scenario].</a:t>
            </a:r>
          </a:p>
          <a:p>
            <a:pPr marL="803275" indent="-803275">
              <a:spcAft>
                <a:spcPts val="600"/>
              </a:spcAft>
            </a:pPr>
            <a:r>
              <a:rPr lang="en-US" sz="1800" dirty="0">
                <a:effectLst/>
                <a:latin typeface="Times New Roman" panose="02020603050405020304" pitchFamily="18" charset="0"/>
                <a:ea typeface="Aptos" panose="02110004020202020204"/>
              </a:rPr>
              <a:t>3.29.2.	“Critical scenario” means a traffic scenario [where the operating conditions or </a:t>
            </a:r>
            <a:r>
              <a:rPr lang="en-US" sz="1800" dirty="0" err="1">
                <a:effectLst/>
                <a:latin typeface="Times New Roman" panose="02020603050405020304" pitchFamily="18" charset="0"/>
                <a:ea typeface="Aptos" panose="02110004020202020204"/>
              </a:rPr>
              <a:t>behaviour</a:t>
            </a:r>
            <a:r>
              <a:rPr lang="en-US" sz="1800" dirty="0">
                <a:effectLst/>
                <a:latin typeface="Times New Roman" panose="02020603050405020304" pitchFamily="18" charset="0"/>
                <a:ea typeface="Aptos" panose="02110004020202020204"/>
              </a:rPr>
              <a:t> of other road users requires a prompt action of the ADS to avoid or mitigate a collision with adverse consequences on human health or property damage].</a:t>
            </a:r>
          </a:p>
          <a:p>
            <a:pPr marL="803275" indent="-803275">
              <a:spcAft>
                <a:spcPts val="600"/>
              </a:spcAft>
            </a:pPr>
            <a:r>
              <a:rPr lang="en-US" sz="1800" dirty="0">
                <a:effectLst/>
                <a:latin typeface="Times New Roman" panose="02020603050405020304" pitchFamily="18" charset="0"/>
                <a:ea typeface="Aptos" panose="02110004020202020204"/>
              </a:rPr>
              <a:t>3.29.3.	“Failure scenario” means a traffic scenario representing a system failure that compromises the capability of the ADS to perform the entire DDT.</a:t>
            </a:r>
            <a:endParaRPr lang="en-GB" sz="1800" dirty="0">
              <a:effectLst/>
              <a:latin typeface="Times New Roman" panose="02020603050405020304" pitchFamily="18" charset="0"/>
              <a:ea typeface="Aptos" panose="02110004020202020204"/>
            </a:endParaRPr>
          </a:p>
        </p:txBody>
      </p:sp>
      <p:sp>
        <p:nvSpPr>
          <p:cNvPr id="9" name="TextBox 8">
            <a:extLst>
              <a:ext uri="{FF2B5EF4-FFF2-40B4-BE49-F238E27FC236}">
                <a16:creationId xmlns:a16="http://schemas.microsoft.com/office/drawing/2014/main" id="{237B06DF-0F4D-D525-7ADA-D5E0C71139EF}"/>
              </a:ext>
            </a:extLst>
          </p:cNvPr>
          <p:cNvSpPr txBox="1"/>
          <p:nvPr/>
        </p:nvSpPr>
        <p:spPr>
          <a:xfrm>
            <a:off x="6284286" y="1360449"/>
            <a:ext cx="5419491" cy="3570208"/>
          </a:xfrm>
          <a:prstGeom prst="rect">
            <a:avLst/>
          </a:prstGeom>
          <a:noFill/>
        </p:spPr>
        <p:txBody>
          <a:bodyPr wrap="square" rtlCol="0">
            <a:spAutoFit/>
          </a:bodyPr>
          <a:lstStyle/>
          <a:p>
            <a:pPr marL="803275" indent="-803275">
              <a:spcAft>
                <a:spcPts val="600"/>
              </a:spcAft>
            </a:pPr>
            <a:r>
              <a:rPr lang="en-GB" sz="1800" dirty="0">
                <a:solidFill>
                  <a:srgbClr val="0070C0"/>
                </a:solidFill>
                <a:effectLst/>
                <a:latin typeface="Times New Roman" panose="02020603050405020304" pitchFamily="18" charset="0"/>
                <a:ea typeface="Aptos" panose="02110004020202020204"/>
              </a:rPr>
              <a:t>3.29.1.	</a:t>
            </a:r>
            <a:r>
              <a:rPr lang="en-GB" sz="1800" i="1" dirty="0">
                <a:solidFill>
                  <a:srgbClr val="0070C0"/>
                </a:solidFill>
                <a:effectLst/>
                <a:latin typeface="Times New Roman" panose="02020603050405020304" pitchFamily="18" charset="0"/>
                <a:ea typeface="Aptos" panose="02110004020202020204"/>
              </a:rPr>
              <a:t>“Nominal scenario” </a:t>
            </a:r>
            <a:r>
              <a:rPr lang="en-GB" sz="1800" dirty="0">
                <a:solidFill>
                  <a:srgbClr val="0070C0"/>
                </a:solidFill>
                <a:effectLst/>
                <a:latin typeface="Times New Roman" panose="02020603050405020304" pitchFamily="18" charset="0"/>
                <a:ea typeface="Aptos" panose="02110004020202020204"/>
              </a:rPr>
              <a:t>means a scenario entirely navigated by the ADS within the boundaries for nominal vehicle motion.</a:t>
            </a:r>
          </a:p>
          <a:p>
            <a:pPr marL="803275" indent="-803275">
              <a:spcAft>
                <a:spcPts val="600"/>
              </a:spcAft>
            </a:pPr>
            <a:r>
              <a:rPr lang="en-GB" sz="1800" dirty="0">
                <a:solidFill>
                  <a:srgbClr val="0070C0"/>
                </a:solidFill>
                <a:effectLst/>
                <a:latin typeface="Times New Roman" panose="02020603050405020304" pitchFamily="18" charset="0"/>
                <a:ea typeface="Aptos" panose="02110004020202020204"/>
              </a:rPr>
              <a:t>3.29.2.	</a:t>
            </a:r>
            <a:r>
              <a:rPr lang="en-GB" sz="1800" i="1" dirty="0">
                <a:solidFill>
                  <a:srgbClr val="0070C0"/>
                </a:solidFill>
                <a:effectLst/>
                <a:latin typeface="Times New Roman" panose="02020603050405020304" pitchFamily="18" charset="0"/>
                <a:ea typeface="Aptos" panose="02110004020202020204"/>
              </a:rPr>
              <a:t>“Critical scenario” </a:t>
            </a:r>
            <a:r>
              <a:rPr lang="en-GB" sz="1800" dirty="0">
                <a:solidFill>
                  <a:srgbClr val="0070C0"/>
                </a:solidFill>
                <a:effectLst/>
                <a:latin typeface="Times New Roman" panose="02020603050405020304" pitchFamily="18" charset="0"/>
                <a:ea typeface="Aptos" panose="02110004020202020204"/>
              </a:rPr>
              <a:t>means a scenario during which the ADS control inputs result in vehicle motion outside the boundaries for nominal motion and/or in a crash.</a:t>
            </a:r>
          </a:p>
          <a:p>
            <a:pPr marL="803275" indent="-803275">
              <a:spcAft>
                <a:spcPts val="600"/>
              </a:spcAft>
            </a:pPr>
            <a:r>
              <a:rPr lang="en-GB" sz="1800" dirty="0">
                <a:solidFill>
                  <a:srgbClr val="0070C0"/>
                </a:solidFill>
                <a:effectLst/>
                <a:latin typeface="Times New Roman" panose="02020603050405020304" pitchFamily="18" charset="0"/>
                <a:ea typeface="Aptos" panose="02110004020202020204"/>
              </a:rPr>
              <a:t>3.29.3.	</a:t>
            </a:r>
            <a:r>
              <a:rPr lang="en-GB" sz="1800" i="1" dirty="0">
                <a:solidFill>
                  <a:srgbClr val="0070C0"/>
                </a:solidFill>
                <a:effectLst/>
                <a:latin typeface="Times New Roman" panose="02020603050405020304" pitchFamily="18" charset="0"/>
                <a:ea typeface="Aptos" panose="02110004020202020204"/>
              </a:rPr>
              <a:t>“Failure scenario” </a:t>
            </a:r>
            <a:r>
              <a:rPr lang="en-GB" sz="1800" dirty="0">
                <a:solidFill>
                  <a:srgbClr val="0070C0"/>
                </a:solidFill>
                <a:effectLst/>
                <a:latin typeface="Times New Roman" panose="02020603050405020304" pitchFamily="18" charset="0"/>
                <a:ea typeface="Aptos" panose="02110004020202020204"/>
              </a:rPr>
              <a:t>means a nominal or critical scenario during which the ADS executes a fallback in response to a fault in the system, vehicle, or other dependency necessary for performance of the DDT.</a:t>
            </a:r>
            <a:endParaRPr lang="en-GB" sz="1800" dirty="0">
              <a:effectLst/>
              <a:latin typeface="Times New Roman" panose="02020603050405020304" pitchFamily="18" charset="0"/>
              <a:ea typeface="Aptos" panose="02110004020202020204"/>
            </a:endParaRPr>
          </a:p>
        </p:txBody>
      </p:sp>
      <p:sp>
        <p:nvSpPr>
          <p:cNvPr id="10" name="TextBox 9">
            <a:extLst>
              <a:ext uri="{FF2B5EF4-FFF2-40B4-BE49-F238E27FC236}">
                <a16:creationId xmlns:a16="http://schemas.microsoft.com/office/drawing/2014/main" id="{B28862D4-DD09-2A1D-331C-5468A11B1A17}"/>
              </a:ext>
            </a:extLst>
          </p:cNvPr>
          <p:cNvSpPr txBox="1"/>
          <p:nvPr/>
        </p:nvSpPr>
        <p:spPr>
          <a:xfrm>
            <a:off x="931701" y="5223319"/>
            <a:ext cx="10705169" cy="830997"/>
          </a:xfrm>
          <a:prstGeom prst="rect">
            <a:avLst/>
          </a:prstGeom>
          <a:noFill/>
        </p:spPr>
        <p:txBody>
          <a:bodyPr wrap="square" rtlCol="0">
            <a:spAutoFit/>
          </a:bodyPr>
          <a:lstStyle/>
          <a:p>
            <a:pPr algn="ctr"/>
            <a:r>
              <a:rPr lang="en-GB" sz="2400" dirty="0"/>
              <a:t>Shifts the perspective from guessing the scenario attributes to categorising the scenario based on the ADS response.</a:t>
            </a:r>
          </a:p>
        </p:txBody>
      </p:sp>
    </p:spTree>
    <p:extLst>
      <p:ext uri="{BB962C8B-B14F-4D97-AF65-F5344CB8AC3E}">
        <p14:creationId xmlns:p14="http://schemas.microsoft.com/office/powerpoint/2010/main" val="100985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AD7FFA7-2ED1-C6F6-CED7-AB00E31BCD3B}"/>
              </a:ext>
            </a:extLst>
          </p:cNvPr>
          <p:cNvSpPr>
            <a:spLocks noGrp="1"/>
          </p:cNvSpPr>
          <p:nvPr>
            <p:ph type="sldNum" sz="quarter" idx="12"/>
          </p:nvPr>
        </p:nvSpPr>
        <p:spPr/>
        <p:txBody>
          <a:bodyPr/>
          <a:lstStyle/>
          <a:p>
            <a:fld id="{E86BEC5D-650B-45AB-8A82-D87DAB8534EE}" type="slidenum">
              <a:rPr lang="en-GB" smtClean="0"/>
              <a:t>11</a:t>
            </a:fld>
            <a:endParaRPr lang="en-GB"/>
          </a:p>
        </p:txBody>
      </p:sp>
      <p:sp>
        <p:nvSpPr>
          <p:cNvPr id="4" name="Title 3">
            <a:extLst>
              <a:ext uri="{FF2B5EF4-FFF2-40B4-BE49-F238E27FC236}">
                <a16:creationId xmlns:a16="http://schemas.microsoft.com/office/drawing/2014/main" id="{A7639E39-2932-073A-13BD-AE517CB20F49}"/>
              </a:ext>
            </a:extLst>
          </p:cNvPr>
          <p:cNvSpPr>
            <a:spLocks noGrp="1"/>
          </p:cNvSpPr>
          <p:nvPr>
            <p:ph type="title"/>
          </p:nvPr>
        </p:nvSpPr>
        <p:spPr/>
        <p:txBody>
          <a:bodyPr/>
          <a:lstStyle/>
          <a:p>
            <a:r>
              <a:rPr lang="en-GB" dirty="0"/>
              <a:t>Safety case, concept, claim, etc.</a:t>
            </a:r>
          </a:p>
        </p:txBody>
      </p:sp>
      <p:sp>
        <p:nvSpPr>
          <p:cNvPr id="5" name="TextBox 4">
            <a:extLst>
              <a:ext uri="{FF2B5EF4-FFF2-40B4-BE49-F238E27FC236}">
                <a16:creationId xmlns:a16="http://schemas.microsoft.com/office/drawing/2014/main" id="{FE62C29D-3F53-A1E2-1FD0-190825C7608B}"/>
              </a:ext>
            </a:extLst>
          </p:cNvPr>
          <p:cNvSpPr txBox="1"/>
          <p:nvPr/>
        </p:nvSpPr>
        <p:spPr>
          <a:xfrm>
            <a:off x="1026486" y="1274928"/>
            <a:ext cx="9692640" cy="3689087"/>
          </a:xfrm>
          <a:prstGeom prst="rect">
            <a:avLst/>
          </a:prstGeom>
          <a:noFill/>
        </p:spPr>
        <p:txBody>
          <a:bodyPr wrap="square" rtlCol="0">
            <a:spAutoFit/>
          </a:bodyPr>
          <a:lstStyle/>
          <a:p>
            <a:pPr marL="685800" indent="-685800">
              <a:spcAft>
                <a:spcPts val="600"/>
              </a:spcAft>
            </a:pPr>
            <a:r>
              <a:rPr lang="en-GB" sz="1600" kern="100" dirty="0">
                <a:effectLst/>
                <a:latin typeface="Times New Roman" panose="02020603050405020304" pitchFamily="18" charset="0"/>
                <a:ea typeface="Aptos" panose="02110004020202020204"/>
                <a:cs typeface="Times New Roman" panose="02020603050405020304" pitchFamily="18" charset="0"/>
              </a:rPr>
              <a:t>3.26.	“</a:t>
            </a:r>
            <a:r>
              <a:rPr lang="en-GB" sz="1600" i="1" kern="100" dirty="0">
                <a:effectLst/>
                <a:latin typeface="Times New Roman" panose="02020603050405020304" pitchFamily="18" charset="0"/>
                <a:ea typeface="Aptos" panose="02110004020202020204"/>
                <a:cs typeface="Times New Roman" panose="02020603050405020304" pitchFamily="18" charset="0"/>
              </a:rPr>
              <a:t>Safety case”</a:t>
            </a:r>
            <a:r>
              <a:rPr lang="en-GB" sz="1600" kern="100" dirty="0">
                <a:effectLst/>
                <a:latin typeface="Times New Roman" panose="02020603050405020304" pitchFamily="18" charset="0"/>
                <a:ea typeface="Aptos" panose="02110004020202020204"/>
                <a:cs typeface="Times New Roman" panose="02020603050405020304" pitchFamily="18" charset="0"/>
              </a:rPr>
              <a:t> means a structured argument supported by a body of evidence that provides a compelling, comprehensible, and valid case that the ADS is or will be free from unreasonable risk for a given application in a given environment.</a:t>
            </a:r>
          </a:p>
          <a:p>
            <a:pPr marL="640080" marR="0" indent="-640080">
              <a:lnSpc>
                <a:spcPct val="107000"/>
              </a:lnSpc>
              <a:spcBef>
                <a:spcPts val="600"/>
              </a:spcBef>
              <a:spcAft>
                <a:spcPts val="600"/>
              </a:spcAft>
              <a:buNone/>
            </a:pPr>
            <a:r>
              <a:rPr lang="en-GB" sz="1600" kern="100" dirty="0">
                <a:effectLst/>
                <a:latin typeface="Times New Roman" panose="02020603050405020304" pitchFamily="18" charset="0"/>
                <a:ea typeface="Aptos" panose="02110004020202020204"/>
                <a:cs typeface="Times New Roman" panose="02020603050405020304" pitchFamily="18" charset="0"/>
              </a:rPr>
              <a:t>[3.26.1.	</a:t>
            </a:r>
            <a:r>
              <a:rPr lang="en-GB" sz="1600" i="1" kern="100" dirty="0">
                <a:effectLst/>
                <a:latin typeface="Times New Roman" panose="02020603050405020304" pitchFamily="18" charset="0"/>
                <a:ea typeface="Aptos" panose="02110004020202020204"/>
                <a:cs typeface="Times New Roman" panose="02020603050405020304" pitchFamily="18" charset="0"/>
              </a:rPr>
              <a:t>“Argument”</a:t>
            </a:r>
            <a:r>
              <a:rPr lang="en-GB" sz="1600" kern="100" dirty="0">
                <a:effectLst/>
                <a:latin typeface="Times New Roman" panose="02020603050405020304" pitchFamily="18" charset="0"/>
                <a:ea typeface="Aptos" panose="02110004020202020204"/>
                <a:cs typeface="Times New Roman" panose="02020603050405020304" pitchFamily="18" charset="0"/>
              </a:rPr>
              <a:t> means a written explanation within a safety case that captures the logical connections between a claim and the evidence for achievement of that claim.]</a:t>
            </a:r>
          </a:p>
          <a:p>
            <a:pPr marL="640080" marR="0" indent="-640080">
              <a:lnSpc>
                <a:spcPct val="107000"/>
              </a:lnSpc>
              <a:spcBef>
                <a:spcPts val="600"/>
              </a:spcBef>
              <a:spcAft>
                <a:spcPts val="600"/>
              </a:spcAft>
              <a:buNone/>
            </a:pPr>
            <a:r>
              <a:rPr lang="en-GB" sz="1600" kern="100" dirty="0">
                <a:effectLst/>
                <a:latin typeface="Times New Roman" panose="02020603050405020304" pitchFamily="18" charset="0"/>
                <a:ea typeface="Aptos" panose="02110004020202020204"/>
                <a:cs typeface="Times New Roman" panose="02020603050405020304" pitchFamily="18" charset="0"/>
              </a:rPr>
              <a:t>[3.26.2.	</a:t>
            </a:r>
            <a:r>
              <a:rPr lang="en-GB" sz="1600" i="1" kern="100" dirty="0">
                <a:effectLst/>
                <a:latin typeface="Times New Roman" panose="02020603050405020304" pitchFamily="18" charset="0"/>
                <a:ea typeface="Aptos" panose="02110004020202020204"/>
                <a:cs typeface="Times New Roman" panose="02020603050405020304" pitchFamily="18" charset="0"/>
              </a:rPr>
              <a:t>“Claim” </a:t>
            </a:r>
            <a:r>
              <a:rPr lang="en-GB" sz="1600" kern="100" dirty="0">
                <a:effectLst/>
                <a:latin typeface="Times New Roman" panose="02020603050405020304" pitchFamily="18" charset="0"/>
                <a:ea typeface="Aptos" panose="02110004020202020204"/>
                <a:cs typeface="Times New Roman" panose="02020603050405020304" pitchFamily="18" charset="0"/>
              </a:rPr>
              <a:t>means a high-level assertion that the behaviour competencies of an ADS will satisfy the DDT performance requirements applicable to one or more scenarios. ]</a:t>
            </a:r>
          </a:p>
          <a:p>
            <a:pPr marL="640080" marR="0" indent="-640080">
              <a:lnSpc>
                <a:spcPct val="107000"/>
              </a:lnSpc>
              <a:spcBef>
                <a:spcPts val="600"/>
              </a:spcBef>
              <a:spcAft>
                <a:spcPts val="600"/>
              </a:spcAft>
              <a:buNone/>
            </a:pPr>
            <a:r>
              <a:rPr lang="en-GB" sz="1600" kern="100" dirty="0">
                <a:effectLst/>
                <a:latin typeface="Times New Roman" panose="02020603050405020304" pitchFamily="18" charset="0"/>
                <a:ea typeface="Aptos" panose="02110004020202020204"/>
                <a:cs typeface="Times New Roman" panose="02020603050405020304" pitchFamily="18" charset="0"/>
              </a:rPr>
              <a:t>[3.26.3.	</a:t>
            </a:r>
            <a:r>
              <a:rPr lang="en-GB" sz="1600" i="1" kern="100" dirty="0">
                <a:effectLst/>
                <a:latin typeface="Times New Roman" panose="02020603050405020304" pitchFamily="18" charset="0"/>
                <a:ea typeface="Aptos" panose="02110004020202020204"/>
                <a:cs typeface="Times New Roman" panose="02020603050405020304" pitchFamily="18" charset="0"/>
              </a:rPr>
              <a:t>“Evidence” </a:t>
            </a:r>
            <a:r>
              <a:rPr lang="en-GB" sz="1600" kern="100" dirty="0">
                <a:effectLst/>
                <a:latin typeface="Times New Roman" panose="02020603050405020304" pitchFamily="18" charset="0"/>
                <a:ea typeface="Aptos" panose="02110004020202020204"/>
                <a:cs typeface="Times New Roman" panose="02020603050405020304" pitchFamily="18" charset="0"/>
              </a:rPr>
              <a:t>means a set of results of analyses, simulations, and physical testing pertinent to demonstrating the validity of an argument within a safety case.]</a:t>
            </a:r>
          </a:p>
          <a:p>
            <a:pPr marL="685800" indent="-685800">
              <a:spcAft>
                <a:spcPts val="600"/>
              </a:spcAft>
            </a:pPr>
            <a:r>
              <a:rPr lang="en-GB" sz="1600" kern="100" dirty="0">
                <a:effectLst/>
                <a:latin typeface="Times New Roman" panose="02020603050405020304" pitchFamily="18" charset="0"/>
                <a:ea typeface="Aptos" panose="02110004020202020204"/>
                <a:cs typeface="Times New Roman" panose="02020603050405020304" pitchFamily="18" charset="0"/>
              </a:rPr>
              <a:t>3.27.	</a:t>
            </a:r>
            <a:r>
              <a:rPr lang="en-GB" sz="1600" i="1" kern="100" dirty="0">
                <a:effectLst/>
                <a:latin typeface="Times New Roman" panose="02020603050405020304" pitchFamily="18" charset="0"/>
                <a:ea typeface="Aptos" panose="02110004020202020204"/>
                <a:cs typeface="Times New Roman" panose="02020603050405020304" pitchFamily="18" charset="0"/>
              </a:rPr>
              <a:t>“Safety concept”</a:t>
            </a:r>
            <a:r>
              <a:rPr lang="en-GB" sz="1600" kern="100" dirty="0">
                <a:effectLst/>
                <a:latin typeface="Times New Roman" panose="02020603050405020304" pitchFamily="18" charset="0"/>
                <a:ea typeface="Aptos" panose="02110004020202020204"/>
                <a:cs typeface="Times New Roman" panose="02020603050405020304" pitchFamily="18" charset="0"/>
              </a:rPr>
              <a:t> means a description of the measures designed into the ADS so that it operates in such a way that it is free of unreasonable safety risks to the ADS vehicle user(s) and other road users in every operating condition relevant to the ODD.</a:t>
            </a:r>
          </a:p>
        </p:txBody>
      </p:sp>
      <p:sp>
        <p:nvSpPr>
          <p:cNvPr id="6" name="Content Placeholder 1">
            <a:extLst>
              <a:ext uri="{FF2B5EF4-FFF2-40B4-BE49-F238E27FC236}">
                <a16:creationId xmlns:a16="http://schemas.microsoft.com/office/drawing/2014/main" id="{59776211-4AAE-9F5C-71AD-8463F0B3635D}"/>
              </a:ext>
            </a:extLst>
          </p:cNvPr>
          <p:cNvSpPr txBox="1">
            <a:spLocks/>
          </p:cNvSpPr>
          <p:nvPr/>
        </p:nvSpPr>
        <p:spPr>
          <a:xfrm>
            <a:off x="1389981" y="4946461"/>
            <a:ext cx="8965649" cy="16996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spcAft>
                <a:spcPts val="600"/>
              </a:spcAft>
              <a:buNone/>
            </a:pPr>
            <a:r>
              <a:rPr lang="en-US" sz="1800" dirty="0">
                <a:solidFill>
                  <a:srgbClr val="0070C0"/>
                </a:solidFill>
              </a:rPr>
              <a:t>Issues</a:t>
            </a:r>
            <a:endParaRPr lang="en-GB" sz="1800" dirty="0">
              <a:solidFill>
                <a:srgbClr val="0070C0"/>
              </a:solidFill>
            </a:endParaRPr>
          </a:p>
          <a:p>
            <a:pPr>
              <a:spcBef>
                <a:spcPts val="0"/>
              </a:spcBef>
              <a:spcAft>
                <a:spcPts val="600"/>
              </a:spcAft>
            </a:pPr>
            <a:r>
              <a:rPr lang="en-US" sz="1800" dirty="0">
                <a:solidFill>
                  <a:srgbClr val="0070C0"/>
                </a:solidFill>
              </a:rPr>
              <a:t>“Safety case” used in the Section 6.3. title and in its subsection 6.3.2.</a:t>
            </a:r>
          </a:p>
          <a:p>
            <a:pPr>
              <a:spcBef>
                <a:spcPts val="0"/>
              </a:spcBef>
              <a:spcAft>
                <a:spcPts val="600"/>
              </a:spcAft>
            </a:pPr>
            <a:r>
              <a:rPr lang="en-US" sz="1800" dirty="0">
                <a:solidFill>
                  <a:srgbClr val="0070C0"/>
                </a:solidFill>
              </a:rPr>
              <a:t>Subsection 6.3.1. concerns the “safety concept” but the provisions set requirements for the “safety case”.</a:t>
            </a:r>
          </a:p>
          <a:p>
            <a:pPr>
              <a:spcBef>
                <a:spcPts val="0"/>
              </a:spcBef>
            </a:pPr>
            <a:r>
              <a:rPr lang="en-US" sz="1800" dirty="0">
                <a:solidFill>
                  <a:srgbClr val="0070C0"/>
                </a:solidFill>
              </a:rPr>
              <a:t>Clearer?: 6.3. Safety case, 6.3.1. Safety concept, 6.3.2. Claims</a:t>
            </a:r>
          </a:p>
        </p:txBody>
      </p:sp>
    </p:spTree>
    <p:extLst>
      <p:ext uri="{BB962C8B-B14F-4D97-AF65-F5344CB8AC3E}">
        <p14:creationId xmlns:p14="http://schemas.microsoft.com/office/powerpoint/2010/main" val="3173853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3DB655-6A58-1270-567F-432B05C1EB61}"/>
              </a:ext>
            </a:extLst>
          </p:cNvPr>
          <p:cNvSpPr>
            <a:spLocks noGrp="1"/>
          </p:cNvSpPr>
          <p:nvPr>
            <p:ph idx="1"/>
          </p:nvPr>
        </p:nvSpPr>
        <p:spPr/>
        <p:txBody>
          <a:bodyPr>
            <a:normAutofit/>
          </a:bodyPr>
          <a:lstStyle/>
          <a:p>
            <a:pPr>
              <a:spcBef>
                <a:spcPts val="600"/>
              </a:spcBef>
            </a:pPr>
            <a:r>
              <a:rPr lang="en-GB" sz="2000" dirty="0"/>
              <a:t>Defined: Driver, User (100+!), fallback user</a:t>
            </a:r>
          </a:p>
          <a:p>
            <a:pPr>
              <a:spcBef>
                <a:spcPts val="600"/>
              </a:spcBef>
            </a:pPr>
            <a:r>
              <a:rPr lang="en-GB" sz="2000" dirty="0"/>
              <a:t>Used: Human, occupant, operator, owner, passenger, remote assistant</a:t>
            </a:r>
          </a:p>
          <a:p>
            <a:pPr>
              <a:spcBef>
                <a:spcPts val="600"/>
              </a:spcBef>
            </a:pPr>
            <a:r>
              <a:rPr lang="en-US" sz="2000" dirty="0"/>
              <a:t>SAE: (human) user, driver, passenger, DDT fallback-ready user, driverless operation dispatcher, and remote assistant</a:t>
            </a:r>
          </a:p>
          <a:p>
            <a:pPr>
              <a:spcBef>
                <a:spcPts val="600"/>
              </a:spcBef>
            </a:pPr>
            <a:r>
              <a:rPr lang="en-US" sz="2000" dirty="0"/>
              <a:t>UK (ADS-07-14)</a:t>
            </a:r>
          </a:p>
          <a:p>
            <a:pPr>
              <a:spcBef>
                <a:spcPts val="600"/>
              </a:spcBef>
            </a:pPr>
            <a:r>
              <a:rPr lang="en-US" sz="2000" dirty="0"/>
              <a:t>Also Law Commissions terms such as “user in charge”, other CP regulations, AV screening needs</a:t>
            </a:r>
          </a:p>
          <a:p>
            <a:pPr lvl="1">
              <a:spcBef>
                <a:spcPts val="600"/>
              </a:spcBef>
            </a:pPr>
            <a:endParaRPr lang="en-GB" sz="1600" dirty="0"/>
          </a:p>
        </p:txBody>
      </p:sp>
      <p:sp>
        <p:nvSpPr>
          <p:cNvPr id="3" name="Slide Number Placeholder 2">
            <a:extLst>
              <a:ext uri="{FF2B5EF4-FFF2-40B4-BE49-F238E27FC236}">
                <a16:creationId xmlns:a16="http://schemas.microsoft.com/office/drawing/2014/main" id="{C7738D94-F394-59B1-4830-367F8C2CDF9D}"/>
              </a:ext>
            </a:extLst>
          </p:cNvPr>
          <p:cNvSpPr>
            <a:spLocks noGrp="1"/>
          </p:cNvSpPr>
          <p:nvPr>
            <p:ph type="sldNum" sz="quarter" idx="12"/>
          </p:nvPr>
        </p:nvSpPr>
        <p:spPr/>
        <p:txBody>
          <a:bodyPr/>
          <a:lstStyle/>
          <a:p>
            <a:fld id="{E86BEC5D-650B-45AB-8A82-D87DAB8534EE}" type="slidenum">
              <a:rPr lang="en-GB" smtClean="0"/>
              <a:t>12</a:t>
            </a:fld>
            <a:endParaRPr lang="en-GB"/>
          </a:p>
        </p:txBody>
      </p:sp>
      <p:sp>
        <p:nvSpPr>
          <p:cNvPr id="4" name="Title 3">
            <a:extLst>
              <a:ext uri="{FF2B5EF4-FFF2-40B4-BE49-F238E27FC236}">
                <a16:creationId xmlns:a16="http://schemas.microsoft.com/office/drawing/2014/main" id="{5791A950-4CF4-50E5-3ACA-6A520110DFA4}"/>
              </a:ext>
            </a:extLst>
          </p:cNvPr>
          <p:cNvSpPr>
            <a:spLocks noGrp="1"/>
          </p:cNvSpPr>
          <p:nvPr>
            <p:ph type="title"/>
          </p:nvPr>
        </p:nvSpPr>
        <p:spPr/>
        <p:txBody>
          <a:bodyPr/>
          <a:lstStyle/>
          <a:p>
            <a:r>
              <a:rPr lang="en-GB" dirty="0"/>
              <a:t>ADS users</a:t>
            </a:r>
          </a:p>
        </p:txBody>
      </p:sp>
      <p:sp>
        <p:nvSpPr>
          <p:cNvPr id="5" name="Content Placeholder 1">
            <a:extLst>
              <a:ext uri="{FF2B5EF4-FFF2-40B4-BE49-F238E27FC236}">
                <a16:creationId xmlns:a16="http://schemas.microsoft.com/office/drawing/2014/main" id="{46133CF2-F01A-57BD-618E-57374BA58988}"/>
              </a:ext>
            </a:extLst>
          </p:cNvPr>
          <p:cNvSpPr txBox="1">
            <a:spLocks/>
          </p:cNvSpPr>
          <p:nvPr/>
        </p:nvSpPr>
        <p:spPr>
          <a:xfrm>
            <a:off x="1473616" y="3892671"/>
            <a:ext cx="8965649" cy="22349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spcAft>
                <a:spcPts val="600"/>
              </a:spcAft>
              <a:buNone/>
            </a:pPr>
            <a:r>
              <a:rPr lang="en-US" sz="1800" dirty="0">
                <a:solidFill>
                  <a:srgbClr val="0070C0"/>
                </a:solidFill>
              </a:rPr>
              <a:t>Issues</a:t>
            </a:r>
            <a:endParaRPr lang="en-GB" sz="1800" dirty="0">
              <a:solidFill>
                <a:srgbClr val="0070C0"/>
              </a:solidFill>
            </a:endParaRPr>
          </a:p>
          <a:p>
            <a:pPr>
              <a:spcBef>
                <a:spcPts val="0"/>
              </a:spcBef>
              <a:spcAft>
                <a:spcPts val="600"/>
              </a:spcAft>
            </a:pPr>
            <a:r>
              <a:rPr lang="en-US" sz="1800" dirty="0">
                <a:solidFill>
                  <a:srgbClr val="0070C0"/>
                </a:solidFill>
              </a:rPr>
              <a:t>Text refers to “roles” and to various terms for human users and use of ADS.</a:t>
            </a:r>
          </a:p>
          <a:p>
            <a:pPr>
              <a:spcBef>
                <a:spcPts val="0"/>
              </a:spcBef>
              <a:spcAft>
                <a:spcPts val="600"/>
              </a:spcAft>
            </a:pPr>
            <a:r>
              <a:rPr lang="en-US" sz="1800" dirty="0">
                <a:solidFill>
                  <a:srgbClr val="0070C0"/>
                </a:solidFill>
              </a:rPr>
              <a:t>Some terms are not defined and term not structured for clarity (hierarchy, specificity).</a:t>
            </a:r>
          </a:p>
          <a:p>
            <a:pPr>
              <a:spcBef>
                <a:spcPts val="0"/>
              </a:spcBef>
              <a:spcAft>
                <a:spcPts val="600"/>
              </a:spcAft>
            </a:pPr>
            <a:r>
              <a:rPr lang="en-US" sz="1800" dirty="0">
                <a:solidFill>
                  <a:srgbClr val="0070C0"/>
                </a:solidFill>
              </a:rPr>
              <a:t>Clarity of user-safety provisions and issues with “non-DDT tasks” in conventional regulations.</a:t>
            </a:r>
          </a:p>
        </p:txBody>
      </p:sp>
    </p:spTree>
    <p:extLst>
      <p:ext uri="{BB962C8B-B14F-4D97-AF65-F5344CB8AC3E}">
        <p14:creationId xmlns:p14="http://schemas.microsoft.com/office/powerpoint/2010/main" val="2713188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0834362-FCB7-BB77-24C1-0EF1780BDD29}"/>
              </a:ext>
            </a:extLst>
          </p:cNvPr>
          <p:cNvSpPr>
            <a:spLocks noGrp="1"/>
          </p:cNvSpPr>
          <p:nvPr>
            <p:ph idx="1"/>
          </p:nvPr>
        </p:nvSpPr>
        <p:spPr>
          <a:xfrm>
            <a:off x="1026486" y="1361326"/>
            <a:ext cx="10327314" cy="5360149"/>
          </a:xfrm>
        </p:spPr>
        <p:txBody>
          <a:bodyPr>
            <a:normAutofit/>
          </a:bodyPr>
          <a:lstStyle/>
          <a:p>
            <a:pPr>
              <a:spcBef>
                <a:spcPts val="0"/>
              </a:spcBef>
              <a:spcAft>
                <a:spcPts val="600"/>
              </a:spcAft>
            </a:pPr>
            <a:r>
              <a:rPr lang="en-GB" sz="2000" dirty="0"/>
              <a:t>“ADS feature”</a:t>
            </a:r>
          </a:p>
          <a:p>
            <a:pPr lvl="1">
              <a:spcBef>
                <a:spcPts val="0"/>
              </a:spcBef>
              <a:spcAft>
                <a:spcPts val="600"/>
              </a:spcAft>
            </a:pPr>
            <a:r>
              <a:rPr lang="en-GB" sz="1600" dirty="0"/>
              <a:t>Proposals for “Type 1” and “Type 2”</a:t>
            </a:r>
          </a:p>
          <a:p>
            <a:pPr>
              <a:spcBef>
                <a:spcPts val="0"/>
              </a:spcBef>
              <a:spcAft>
                <a:spcPts val="600"/>
              </a:spcAft>
            </a:pPr>
            <a:r>
              <a:rPr lang="en-GB" sz="2000" dirty="0"/>
              <a:t>Updates to “occurrence” definitions</a:t>
            </a:r>
            <a:endParaRPr lang="en-GB" sz="1800" dirty="0"/>
          </a:p>
          <a:p>
            <a:pPr>
              <a:spcBef>
                <a:spcPts val="0"/>
              </a:spcBef>
              <a:spcAft>
                <a:spcPts val="600"/>
              </a:spcAft>
            </a:pPr>
            <a:r>
              <a:rPr lang="en-GB" sz="2000" dirty="0"/>
              <a:t>Deactivation</a:t>
            </a:r>
          </a:p>
          <a:p>
            <a:pPr lvl="1">
              <a:spcBef>
                <a:spcPts val="0"/>
              </a:spcBef>
              <a:spcAft>
                <a:spcPts val="600"/>
              </a:spcAft>
            </a:pPr>
            <a:r>
              <a:rPr lang="en-GB" sz="1800" dirty="0"/>
              <a:t>“process/procedure”, “initiation”, “transfer”, etc.</a:t>
            </a:r>
          </a:p>
          <a:p>
            <a:pPr>
              <a:spcBef>
                <a:spcPts val="0"/>
              </a:spcBef>
              <a:spcAft>
                <a:spcPts val="600"/>
              </a:spcAft>
            </a:pPr>
            <a:r>
              <a:rPr lang="en-GB" sz="2000" dirty="0"/>
              <a:t>Scenarios and situations</a:t>
            </a:r>
          </a:p>
          <a:p>
            <a:pPr lvl="1">
              <a:spcBef>
                <a:spcPts val="0"/>
              </a:spcBef>
              <a:spcAft>
                <a:spcPts val="600"/>
              </a:spcAft>
            </a:pPr>
            <a:r>
              <a:rPr lang="en-GB" sz="1800" dirty="0"/>
              <a:t>“Scenario” used 150+ times, “situation” 75+ times, interchangeably and variably</a:t>
            </a:r>
          </a:p>
          <a:p>
            <a:pPr lvl="1">
              <a:spcBef>
                <a:spcPts val="0"/>
              </a:spcBef>
              <a:spcAft>
                <a:spcPts val="600"/>
              </a:spcAft>
            </a:pPr>
            <a:r>
              <a:rPr lang="en-GB" sz="1800" dirty="0"/>
              <a:t>Nominal, critical, and failure scenario categories</a:t>
            </a:r>
          </a:p>
          <a:p>
            <a:pPr lvl="2">
              <a:spcBef>
                <a:spcPts val="0"/>
              </a:spcBef>
              <a:spcAft>
                <a:spcPts val="600"/>
              </a:spcAft>
            </a:pPr>
            <a:r>
              <a:rPr lang="en-GB" sz="1600" dirty="0"/>
              <a:t>Ambiguous definitions and fitness for purposes</a:t>
            </a:r>
          </a:p>
          <a:p>
            <a:pPr lvl="1">
              <a:spcBef>
                <a:spcPts val="0"/>
              </a:spcBef>
              <a:spcAft>
                <a:spcPts val="600"/>
              </a:spcAft>
            </a:pPr>
            <a:r>
              <a:rPr lang="en-GB" sz="1800" dirty="0"/>
              <a:t>Complex scenario</a:t>
            </a:r>
          </a:p>
          <a:p>
            <a:pPr>
              <a:spcBef>
                <a:spcPts val="0"/>
              </a:spcBef>
              <a:spcAft>
                <a:spcPts val="600"/>
              </a:spcAft>
            </a:pPr>
            <a:r>
              <a:rPr lang="en-GB" sz="2000" dirty="0"/>
              <a:t>Safety case, concept, argument, claim, evidence</a:t>
            </a:r>
            <a:endParaRPr lang="en-GB" sz="1800" dirty="0"/>
          </a:p>
          <a:p>
            <a:pPr lvl="1">
              <a:spcBef>
                <a:spcPts val="0"/>
              </a:spcBef>
              <a:spcAft>
                <a:spcPts val="600"/>
              </a:spcAft>
            </a:pPr>
            <a:r>
              <a:rPr lang="en-GB" sz="1800" dirty="0"/>
              <a:t>“Case” used 90+ times to mean different things in different contexts</a:t>
            </a:r>
          </a:p>
          <a:p>
            <a:pPr>
              <a:spcBef>
                <a:spcPts val="0"/>
              </a:spcBef>
              <a:spcAft>
                <a:spcPts val="600"/>
              </a:spcAft>
            </a:pPr>
            <a:r>
              <a:rPr lang="en-GB" sz="2000" dirty="0"/>
              <a:t>“User” terms</a:t>
            </a:r>
          </a:p>
          <a:p>
            <a:pPr>
              <a:spcBef>
                <a:spcPts val="0"/>
              </a:spcBef>
              <a:spcAft>
                <a:spcPts val="600"/>
              </a:spcAft>
            </a:pPr>
            <a:r>
              <a:rPr lang="en-GB" sz="2000" dirty="0"/>
              <a:t>Manufacturer: Definition proposal</a:t>
            </a:r>
          </a:p>
          <a:p>
            <a:pPr>
              <a:spcBef>
                <a:spcPts val="0"/>
              </a:spcBef>
              <a:spcAft>
                <a:spcPts val="600"/>
              </a:spcAft>
            </a:pPr>
            <a:r>
              <a:rPr lang="en-GB" sz="2000" dirty="0">
                <a:solidFill>
                  <a:srgbClr val="C00000"/>
                </a:solidFill>
              </a:rPr>
              <a:t>“Authority”, “Competent authority”, etc.: Resolve open issue for referring to authorities, assessors, etc.</a:t>
            </a:r>
          </a:p>
        </p:txBody>
      </p:sp>
      <p:sp>
        <p:nvSpPr>
          <p:cNvPr id="3" name="Slide Number Placeholder 2">
            <a:extLst>
              <a:ext uri="{FF2B5EF4-FFF2-40B4-BE49-F238E27FC236}">
                <a16:creationId xmlns:a16="http://schemas.microsoft.com/office/drawing/2014/main" id="{6F441A70-8863-1980-B10E-4708B8FA184E}"/>
              </a:ext>
            </a:extLst>
          </p:cNvPr>
          <p:cNvSpPr>
            <a:spLocks noGrp="1"/>
          </p:cNvSpPr>
          <p:nvPr>
            <p:ph type="sldNum" sz="quarter" idx="12"/>
          </p:nvPr>
        </p:nvSpPr>
        <p:spPr/>
        <p:txBody>
          <a:bodyPr/>
          <a:lstStyle/>
          <a:p>
            <a:fld id="{E86BEC5D-650B-45AB-8A82-D87DAB8534EE}" type="slidenum">
              <a:rPr lang="en-GB" smtClean="0"/>
              <a:t>2</a:t>
            </a:fld>
            <a:endParaRPr lang="en-GB"/>
          </a:p>
        </p:txBody>
      </p:sp>
      <p:sp>
        <p:nvSpPr>
          <p:cNvPr id="4" name="Title 3">
            <a:extLst>
              <a:ext uri="{FF2B5EF4-FFF2-40B4-BE49-F238E27FC236}">
                <a16:creationId xmlns:a16="http://schemas.microsoft.com/office/drawing/2014/main" id="{E083065E-B488-3CBF-BC9D-CD09A73AF78F}"/>
              </a:ext>
            </a:extLst>
          </p:cNvPr>
          <p:cNvSpPr>
            <a:spLocks noGrp="1"/>
          </p:cNvSpPr>
          <p:nvPr>
            <p:ph type="title"/>
          </p:nvPr>
        </p:nvSpPr>
        <p:spPr/>
        <p:txBody>
          <a:bodyPr/>
          <a:lstStyle/>
          <a:p>
            <a:r>
              <a:rPr lang="en-GB" dirty="0"/>
              <a:t>Issues</a:t>
            </a:r>
          </a:p>
        </p:txBody>
      </p:sp>
    </p:spTree>
    <p:extLst>
      <p:ext uri="{BB962C8B-B14F-4D97-AF65-F5344CB8AC3E}">
        <p14:creationId xmlns:p14="http://schemas.microsoft.com/office/powerpoint/2010/main" val="188460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50ADEA6-5BB3-EA8A-96B1-F3D4C1EFEB43}"/>
              </a:ext>
            </a:extLst>
          </p:cNvPr>
          <p:cNvSpPr>
            <a:spLocks noGrp="1"/>
          </p:cNvSpPr>
          <p:nvPr>
            <p:ph idx="1"/>
          </p:nvPr>
        </p:nvSpPr>
        <p:spPr>
          <a:xfrm>
            <a:off x="1026486" y="2548055"/>
            <a:ext cx="10327314" cy="1900380"/>
          </a:xfrm>
        </p:spPr>
        <p:txBody>
          <a:bodyPr>
            <a:normAutofit/>
          </a:bodyPr>
          <a:lstStyle/>
          <a:p>
            <a:pPr marL="0" indent="0" algn="ctr">
              <a:buNone/>
            </a:pPr>
            <a:r>
              <a:rPr lang="en-US" sz="1800" dirty="0"/>
              <a:t>FADS-J4-02 (Joint meeting of AV screening groups)</a:t>
            </a:r>
          </a:p>
          <a:p>
            <a:r>
              <a:rPr lang="en-US" sz="1800" dirty="0"/>
              <a:t>ADS feature of Type 1 (ADSF1)</a:t>
            </a:r>
            <a:endParaRPr lang="en-GB" sz="1800" dirty="0"/>
          </a:p>
          <a:p>
            <a:pPr lvl="1"/>
            <a:r>
              <a:rPr lang="en-US" sz="1600" dirty="0"/>
              <a:t>ADS feature that </a:t>
            </a:r>
            <a:r>
              <a:rPr lang="en-US" sz="1600" dirty="0">
                <a:solidFill>
                  <a:srgbClr val="C00000"/>
                </a:solidFill>
              </a:rPr>
              <a:t>has</a:t>
            </a:r>
            <a:r>
              <a:rPr lang="en-US" sz="1600" dirty="0"/>
              <a:t> a system-initiated deactivation of the ADS to a </a:t>
            </a:r>
            <a:r>
              <a:rPr lang="en-US" sz="1600" dirty="0">
                <a:solidFill>
                  <a:srgbClr val="C00000"/>
                </a:solidFill>
              </a:rPr>
              <a:t>fallback user</a:t>
            </a:r>
            <a:r>
              <a:rPr lang="en-US" sz="1600" dirty="0"/>
              <a:t>. Only use if needed.</a:t>
            </a:r>
          </a:p>
          <a:p>
            <a:r>
              <a:rPr lang="en-US" sz="1800" dirty="0"/>
              <a:t>ADS feature of Type 2 (ADSF2)</a:t>
            </a:r>
          </a:p>
          <a:p>
            <a:pPr lvl="1"/>
            <a:r>
              <a:rPr lang="en-US" sz="1600" dirty="0"/>
              <a:t>ADS feature that </a:t>
            </a:r>
            <a:r>
              <a:rPr lang="en-US" sz="1600" dirty="0">
                <a:solidFill>
                  <a:srgbClr val="C00000"/>
                </a:solidFill>
              </a:rPr>
              <a:t>does not have </a:t>
            </a:r>
            <a:r>
              <a:rPr lang="en-US" sz="1600" dirty="0"/>
              <a:t>a system-initiated deactivation of the ADS to a </a:t>
            </a:r>
            <a:r>
              <a:rPr lang="en-US" sz="1600" dirty="0">
                <a:solidFill>
                  <a:srgbClr val="C00000"/>
                </a:solidFill>
              </a:rPr>
              <a:t>fallback user</a:t>
            </a:r>
            <a:r>
              <a:rPr lang="en-US" sz="1600" dirty="0"/>
              <a:t>. Only use if needed.</a:t>
            </a:r>
          </a:p>
        </p:txBody>
      </p:sp>
      <p:sp>
        <p:nvSpPr>
          <p:cNvPr id="3" name="Slide Number Placeholder 2">
            <a:extLst>
              <a:ext uri="{FF2B5EF4-FFF2-40B4-BE49-F238E27FC236}">
                <a16:creationId xmlns:a16="http://schemas.microsoft.com/office/drawing/2014/main" id="{70A9E595-CAD8-933E-B233-ACE366CED9ED}"/>
              </a:ext>
            </a:extLst>
          </p:cNvPr>
          <p:cNvSpPr>
            <a:spLocks noGrp="1"/>
          </p:cNvSpPr>
          <p:nvPr>
            <p:ph type="sldNum" sz="quarter" idx="12"/>
          </p:nvPr>
        </p:nvSpPr>
        <p:spPr/>
        <p:txBody>
          <a:bodyPr/>
          <a:lstStyle/>
          <a:p>
            <a:fld id="{E86BEC5D-650B-45AB-8A82-D87DAB8534EE}" type="slidenum">
              <a:rPr lang="en-GB" smtClean="0"/>
              <a:t>3</a:t>
            </a:fld>
            <a:endParaRPr lang="en-GB"/>
          </a:p>
        </p:txBody>
      </p:sp>
      <p:sp>
        <p:nvSpPr>
          <p:cNvPr id="4" name="Title 3">
            <a:extLst>
              <a:ext uri="{FF2B5EF4-FFF2-40B4-BE49-F238E27FC236}">
                <a16:creationId xmlns:a16="http://schemas.microsoft.com/office/drawing/2014/main" id="{FC132DA0-D443-07C3-8B61-10869B178DE7}"/>
              </a:ext>
            </a:extLst>
          </p:cNvPr>
          <p:cNvSpPr>
            <a:spLocks noGrp="1"/>
          </p:cNvSpPr>
          <p:nvPr>
            <p:ph type="title"/>
          </p:nvPr>
        </p:nvSpPr>
        <p:spPr/>
        <p:txBody>
          <a:bodyPr/>
          <a:lstStyle/>
          <a:p>
            <a:r>
              <a:rPr lang="en-GB" dirty="0"/>
              <a:t>ADS feature</a:t>
            </a:r>
          </a:p>
        </p:txBody>
      </p:sp>
      <p:sp>
        <p:nvSpPr>
          <p:cNvPr id="5" name="TextBox 4">
            <a:extLst>
              <a:ext uri="{FF2B5EF4-FFF2-40B4-BE49-F238E27FC236}">
                <a16:creationId xmlns:a16="http://schemas.microsoft.com/office/drawing/2014/main" id="{5D3D2700-1789-61A4-9B94-3E5645A23F46}"/>
              </a:ext>
            </a:extLst>
          </p:cNvPr>
          <p:cNvSpPr txBox="1"/>
          <p:nvPr/>
        </p:nvSpPr>
        <p:spPr>
          <a:xfrm>
            <a:off x="1026486" y="1393903"/>
            <a:ext cx="7863840" cy="1015663"/>
          </a:xfrm>
          <a:prstGeom prst="rect">
            <a:avLst/>
          </a:prstGeom>
          <a:noFill/>
          <a:ln>
            <a:solidFill>
              <a:srgbClr val="5B92E5"/>
            </a:solidFill>
          </a:ln>
        </p:spPr>
        <p:txBody>
          <a:bodyPr wrap="square" rtlCol="0">
            <a:spAutoFit/>
          </a:bodyPr>
          <a:lstStyle/>
          <a:p>
            <a:pPr marL="730250" indent="-730250"/>
            <a:r>
              <a:rPr lang="en-GB" sz="2000" kern="100" dirty="0">
                <a:effectLst/>
                <a:latin typeface="Times New Roman" panose="02020603050405020304" pitchFamily="18" charset="0"/>
                <a:ea typeface="Aptos" panose="02110004020202020204"/>
                <a:cs typeface="Times New Roman" panose="02020603050405020304" pitchFamily="18" charset="0"/>
              </a:rPr>
              <a:t>3.3.</a:t>
            </a:r>
            <a:r>
              <a:rPr lang="en-GB" sz="2000" i="1" kern="100" dirty="0">
                <a:effectLst/>
                <a:latin typeface="Times New Roman" panose="02020603050405020304" pitchFamily="18" charset="0"/>
                <a:ea typeface="Aptos" panose="02110004020202020204"/>
                <a:cs typeface="Times New Roman" panose="02020603050405020304" pitchFamily="18" charset="0"/>
              </a:rPr>
              <a:t>	“ADS feature”</a:t>
            </a:r>
            <a:r>
              <a:rPr lang="en-GB" sz="2000" kern="100" dirty="0">
                <a:effectLst/>
                <a:latin typeface="Times New Roman" panose="02020603050405020304" pitchFamily="18" charset="0"/>
                <a:ea typeface="Aptos" panose="02110004020202020204"/>
                <a:cs typeface="Times New Roman" panose="02020603050405020304" pitchFamily="18" charset="0"/>
              </a:rPr>
              <a:t> means an application of an ADS designed specifically for use within an Operational Design Domain (ODD).</a:t>
            </a:r>
          </a:p>
        </p:txBody>
      </p:sp>
      <p:sp>
        <p:nvSpPr>
          <p:cNvPr id="6" name="Content Placeholder 1">
            <a:extLst>
              <a:ext uri="{FF2B5EF4-FFF2-40B4-BE49-F238E27FC236}">
                <a16:creationId xmlns:a16="http://schemas.microsoft.com/office/drawing/2014/main" id="{155B8722-F7DF-BB55-FF60-E0567FAD6776}"/>
              </a:ext>
            </a:extLst>
          </p:cNvPr>
          <p:cNvSpPr txBox="1">
            <a:spLocks/>
          </p:cNvSpPr>
          <p:nvPr/>
        </p:nvSpPr>
        <p:spPr>
          <a:xfrm>
            <a:off x="1026486" y="4513907"/>
            <a:ext cx="10327314" cy="19649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solidFill>
                  <a:srgbClr val="0070C0"/>
                </a:solidFill>
              </a:rPr>
              <a:t>Issues</a:t>
            </a:r>
            <a:endParaRPr lang="en-GB" sz="1800" dirty="0">
              <a:solidFill>
                <a:srgbClr val="0070C0"/>
              </a:solidFill>
            </a:endParaRPr>
          </a:p>
          <a:p>
            <a:r>
              <a:rPr lang="en-US" sz="1800" dirty="0">
                <a:solidFill>
                  <a:srgbClr val="0070C0"/>
                </a:solidFill>
              </a:rPr>
              <a:t>A feature is defined by its ODD. “Feature” defined to address ADS operating in more than one ODD. Could these definitions adversely impact the aim to assess each ADS feature?</a:t>
            </a:r>
            <a:endParaRPr lang="en-US" sz="2000" dirty="0">
              <a:solidFill>
                <a:srgbClr val="0070C0"/>
              </a:solidFill>
            </a:endParaRPr>
          </a:p>
          <a:p>
            <a:r>
              <a:rPr lang="en-US" sz="1800" dirty="0">
                <a:solidFill>
                  <a:srgbClr val="0070C0"/>
                </a:solidFill>
              </a:rPr>
              <a:t>Nothing prohibits a feature from operating with or without a fallback user within the ODD. The definitions assume one or the other but not flexibility to do both. Does this violate the principle of technological neutrality?</a:t>
            </a:r>
          </a:p>
        </p:txBody>
      </p:sp>
    </p:spTree>
    <p:extLst>
      <p:ext uri="{BB962C8B-B14F-4D97-AF65-F5344CB8AC3E}">
        <p14:creationId xmlns:p14="http://schemas.microsoft.com/office/powerpoint/2010/main" val="578655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144754-A8BC-0AD9-A3F8-AFFD99AD2AA4}"/>
              </a:ext>
            </a:extLst>
          </p:cNvPr>
          <p:cNvSpPr>
            <a:spLocks noGrp="1"/>
          </p:cNvSpPr>
          <p:nvPr>
            <p:ph idx="1"/>
          </p:nvPr>
        </p:nvSpPr>
        <p:spPr>
          <a:xfrm>
            <a:off x="1026486" y="1361327"/>
            <a:ext cx="10327314" cy="1966396"/>
          </a:xfrm>
        </p:spPr>
        <p:txBody>
          <a:bodyPr/>
          <a:lstStyle/>
          <a:p>
            <a:r>
              <a:rPr lang="en-GB" dirty="0"/>
              <a:t>Added criteria</a:t>
            </a:r>
          </a:p>
          <a:p>
            <a:pPr marL="457200" lvl="1" indent="0">
              <a:buNone/>
            </a:pPr>
            <a:r>
              <a:rPr lang="en-US" dirty="0"/>
              <a:t>d) Injury/fatality as a result of being in the ADS vehicle or being involved in the event</a:t>
            </a:r>
          </a:p>
          <a:p>
            <a:pPr marL="457200" lvl="1" indent="0">
              <a:buNone/>
            </a:pPr>
            <a:r>
              <a:rPr lang="en-US" dirty="0"/>
              <a:t>e) Normal operations which are relevant to argument specific ADS design choices and/or the safety case.</a:t>
            </a:r>
          </a:p>
          <a:p>
            <a:pPr marL="457200" lvl="1" indent="0">
              <a:buNone/>
            </a:pPr>
            <a:endParaRPr lang="en-GB" dirty="0"/>
          </a:p>
        </p:txBody>
      </p:sp>
      <p:sp>
        <p:nvSpPr>
          <p:cNvPr id="3" name="Slide Number Placeholder 2">
            <a:extLst>
              <a:ext uri="{FF2B5EF4-FFF2-40B4-BE49-F238E27FC236}">
                <a16:creationId xmlns:a16="http://schemas.microsoft.com/office/drawing/2014/main" id="{1763E5D3-4450-7D4F-8453-1BD86E84C77D}"/>
              </a:ext>
            </a:extLst>
          </p:cNvPr>
          <p:cNvSpPr>
            <a:spLocks noGrp="1"/>
          </p:cNvSpPr>
          <p:nvPr>
            <p:ph type="sldNum" sz="quarter" idx="12"/>
          </p:nvPr>
        </p:nvSpPr>
        <p:spPr/>
        <p:txBody>
          <a:bodyPr/>
          <a:lstStyle/>
          <a:p>
            <a:fld id="{E86BEC5D-650B-45AB-8A82-D87DAB8534EE}" type="slidenum">
              <a:rPr lang="en-GB" smtClean="0"/>
              <a:t>4</a:t>
            </a:fld>
            <a:endParaRPr lang="en-GB"/>
          </a:p>
        </p:txBody>
      </p:sp>
      <p:sp>
        <p:nvSpPr>
          <p:cNvPr id="4" name="Title 3">
            <a:extLst>
              <a:ext uri="{FF2B5EF4-FFF2-40B4-BE49-F238E27FC236}">
                <a16:creationId xmlns:a16="http://schemas.microsoft.com/office/drawing/2014/main" id="{ADE80668-B129-0FC7-777E-877EF20E2D51}"/>
              </a:ext>
            </a:extLst>
          </p:cNvPr>
          <p:cNvSpPr>
            <a:spLocks noGrp="1"/>
          </p:cNvSpPr>
          <p:nvPr>
            <p:ph type="title"/>
          </p:nvPr>
        </p:nvSpPr>
        <p:spPr/>
        <p:txBody>
          <a:bodyPr/>
          <a:lstStyle/>
          <a:p>
            <a:r>
              <a:rPr lang="en-GB" dirty="0"/>
              <a:t>Occurrence</a:t>
            </a:r>
          </a:p>
        </p:txBody>
      </p:sp>
      <p:sp>
        <p:nvSpPr>
          <p:cNvPr id="15" name="Content Placeholder 1">
            <a:extLst>
              <a:ext uri="{FF2B5EF4-FFF2-40B4-BE49-F238E27FC236}">
                <a16:creationId xmlns:a16="http://schemas.microsoft.com/office/drawing/2014/main" id="{A8C27789-3221-E676-E019-4A331032D65B}"/>
              </a:ext>
            </a:extLst>
          </p:cNvPr>
          <p:cNvSpPr txBox="1">
            <a:spLocks/>
          </p:cNvSpPr>
          <p:nvPr/>
        </p:nvSpPr>
        <p:spPr>
          <a:xfrm>
            <a:off x="932343" y="3142307"/>
            <a:ext cx="10327314" cy="34089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solidFill>
                  <a:srgbClr val="0070C0"/>
                </a:solidFill>
              </a:rPr>
              <a:t>Issues</a:t>
            </a:r>
            <a:endParaRPr lang="en-GB" sz="1800" dirty="0">
              <a:solidFill>
                <a:srgbClr val="0070C0"/>
              </a:solidFill>
            </a:endParaRPr>
          </a:p>
          <a:p>
            <a:r>
              <a:rPr lang="en-US" sz="1800" dirty="0">
                <a:solidFill>
                  <a:srgbClr val="0070C0"/>
                </a:solidFill>
              </a:rPr>
              <a:t>Why add more criteria to “occurrence”? It seems that an occurrence is any safety-relevant event and that a “critical occurrence” is an event with a collision, injury, airbag deployment, etc. Are these reportable occurrences only? It seems more logical for “occurrence” to be general and then “critical/significant occurrence” to be a subset of occurrence.</a:t>
            </a:r>
          </a:p>
          <a:p>
            <a:r>
              <a:rPr lang="en-US" sz="1800" dirty="0">
                <a:solidFill>
                  <a:srgbClr val="0070C0"/>
                </a:solidFill>
              </a:rPr>
              <a:t>Item (e) introduces new and undefined concepts. What are “normal operations”, “design choices”, and “relevant to…the safety case”? It seems ambiguous and open-ended. How is a “normal operation” an “occurrence”? The definition needs to be grounded in explicit and objective sources (e.g., specific paragraphs where, say, “normal operations” have been identified) that provide the basis for determining whether something qualifies as an “occurrence”.</a:t>
            </a:r>
          </a:p>
        </p:txBody>
      </p:sp>
    </p:spTree>
    <p:extLst>
      <p:ext uri="{BB962C8B-B14F-4D97-AF65-F5344CB8AC3E}">
        <p14:creationId xmlns:p14="http://schemas.microsoft.com/office/powerpoint/2010/main" val="383179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A92BD-9B1D-19E8-EA18-4E9A9F5A190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EC46C2-0487-1389-1C01-6E6B24E02BBC}"/>
              </a:ext>
            </a:extLst>
          </p:cNvPr>
          <p:cNvSpPr>
            <a:spLocks noGrp="1"/>
          </p:cNvSpPr>
          <p:nvPr>
            <p:ph idx="1"/>
          </p:nvPr>
        </p:nvSpPr>
        <p:spPr>
          <a:xfrm>
            <a:off x="1026486" y="1361327"/>
            <a:ext cx="10327314" cy="1966396"/>
          </a:xfrm>
        </p:spPr>
        <p:txBody>
          <a:bodyPr/>
          <a:lstStyle/>
          <a:p>
            <a:r>
              <a:rPr lang="en-GB" dirty="0"/>
              <a:t>Editorial improvements</a:t>
            </a:r>
          </a:p>
          <a:p>
            <a:r>
              <a:rPr lang="en-GB" dirty="0"/>
              <a:t>Added criteria</a:t>
            </a:r>
          </a:p>
          <a:p>
            <a:pPr marL="969963" lvl="1" indent="-512763">
              <a:buNone/>
            </a:pPr>
            <a:r>
              <a:rPr lang="en-US" dirty="0"/>
              <a:t>(c)	Any vehicle involved in the event experiences a deployment of any non-reversible occupant restraint system, </a:t>
            </a:r>
            <a:r>
              <a:rPr lang="en-US" dirty="0">
                <a:solidFill>
                  <a:srgbClr val="C00000"/>
                </a:solidFill>
              </a:rPr>
              <a:t>vulnerable road user secondary safety system or the delta-V thresholds to be met, whichever occurs first</a:t>
            </a:r>
            <a:r>
              <a:rPr lang="en-US" dirty="0"/>
              <a:t>.</a:t>
            </a:r>
            <a:endParaRPr lang="en-GB" dirty="0"/>
          </a:p>
        </p:txBody>
      </p:sp>
      <p:sp>
        <p:nvSpPr>
          <p:cNvPr id="3" name="Slide Number Placeholder 2">
            <a:extLst>
              <a:ext uri="{FF2B5EF4-FFF2-40B4-BE49-F238E27FC236}">
                <a16:creationId xmlns:a16="http://schemas.microsoft.com/office/drawing/2014/main" id="{05175603-1ADA-3A84-7485-0DF08DDBB195}"/>
              </a:ext>
            </a:extLst>
          </p:cNvPr>
          <p:cNvSpPr>
            <a:spLocks noGrp="1"/>
          </p:cNvSpPr>
          <p:nvPr>
            <p:ph type="sldNum" sz="quarter" idx="12"/>
          </p:nvPr>
        </p:nvSpPr>
        <p:spPr/>
        <p:txBody>
          <a:bodyPr/>
          <a:lstStyle/>
          <a:p>
            <a:fld id="{E86BEC5D-650B-45AB-8A82-D87DAB8534EE}" type="slidenum">
              <a:rPr lang="en-GB" smtClean="0"/>
              <a:t>5</a:t>
            </a:fld>
            <a:endParaRPr lang="en-GB"/>
          </a:p>
        </p:txBody>
      </p:sp>
      <p:sp>
        <p:nvSpPr>
          <p:cNvPr id="4" name="Title 3">
            <a:extLst>
              <a:ext uri="{FF2B5EF4-FFF2-40B4-BE49-F238E27FC236}">
                <a16:creationId xmlns:a16="http://schemas.microsoft.com/office/drawing/2014/main" id="{6D29DD48-ECB5-F87D-512D-921E24626E39}"/>
              </a:ext>
            </a:extLst>
          </p:cNvPr>
          <p:cNvSpPr>
            <a:spLocks noGrp="1"/>
          </p:cNvSpPr>
          <p:nvPr>
            <p:ph type="title"/>
          </p:nvPr>
        </p:nvSpPr>
        <p:spPr/>
        <p:txBody>
          <a:bodyPr/>
          <a:lstStyle/>
          <a:p>
            <a:r>
              <a:rPr lang="en-GB" dirty="0"/>
              <a:t>Critical Occurrence</a:t>
            </a:r>
          </a:p>
        </p:txBody>
      </p:sp>
      <p:sp>
        <p:nvSpPr>
          <p:cNvPr id="15" name="Content Placeholder 1">
            <a:extLst>
              <a:ext uri="{FF2B5EF4-FFF2-40B4-BE49-F238E27FC236}">
                <a16:creationId xmlns:a16="http://schemas.microsoft.com/office/drawing/2014/main" id="{DAAF09E0-5686-AD37-36AE-5D8AF62F1492}"/>
              </a:ext>
            </a:extLst>
          </p:cNvPr>
          <p:cNvSpPr txBox="1">
            <a:spLocks/>
          </p:cNvSpPr>
          <p:nvPr/>
        </p:nvSpPr>
        <p:spPr>
          <a:xfrm>
            <a:off x="932343" y="3476843"/>
            <a:ext cx="10327314" cy="19649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solidFill>
                  <a:srgbClr val="0070C0"/>
                </a:solidFill>
              </a:rPr>
              <a:t>Issues</a:t>
            </a:r>
            <a:endParaRPr lang="en-GB" sz="1800" dirty="0">
              <a:solidFill>
                <a:srgbClr val="0070C0"/>
              </a:solidFill>
            </a:endParaRPr>
          </a:p>
          <a:p>
            <a:r>
              <a:rPr lang="en-US" sz="1800" dirty="0">
                <a:solidFill>
                  <a:srgbClr val="0070C0"/>
                </a:solidFill>
              </a:rPr>
              <a:t>“VRU secondary safety system” needs to be defined.</a:t>
            </a:r>
          </a:p>
          <a:p>
            <a:r>
              <a:rPr lang="en-US" sz="1800" dirty="0">
                <a:solidFill>
                  <a:srgbClr val="0070C0"/>
                </a:solidFill>
              </a:rPr>
              <a:t>Where does the regulation specify “delta-V thresholds”?</a:t>
            </a:r>
          </a:p>
          <a:p>
            <a:r>
              <a:rPr lang="en-US" sz="1800" dirty="0">
                <a:solidFill>
                  <a:srgbClr val="0070C0"/>
                </a:solidFill>
              </a:rPr>
              <a:t>Why would it matter “whichever occurs first”?</a:t>
            </a:r>
            <a:endParaRPr lang="en-US" sz="2000" dirty="0">
              <a:solidFill>
                <a:srgbClr val="0070C0"/>
              </a:solidFill>
            </a:endParaRPr>
          </a:p>
        </p:txBody>
      </p:sp>
    </p:spTree>
    <p:extLst>
      <p:ext uri="{BB962C8B-B14F-4D97-AF65-F5344CB8AC3E}">
        <p14:creationId xmlns:p14="http://schemas.microsoft.com/office/powerpoint/2010/main" val="3458686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80DC47-16A3-44E7-6963-DAF76FDC3AC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4655B51-C28F-B67F-DCB7-81BBAF50DB92}"/>
              </a:ext>
            </a:extLst>
          </p:cNvPr>
          <p:cNvSpPr>
            <a:spLocks noGrp="1"/>
          </p:cNvSpPr>
          <p:nvPr>
            <p:ph idx="1"/>
          </p:nvPr>
        </p:nvSpPr>
        <p:spPr>
          <a:xfrm>
            <a:off x="1026486" y="1361327"/>
            <a:ext cx="10327314" cy="1638351"/>
          </a:xfrm>
        </p:spPr>
        <p:txBody>
          <a:bodyPr>
            <a:normAutofit/>
          </a:bodyPr>
          <a:lstStyle/>
          <a:p>
            <a:r>
              <a:rPr lang="en-US" dirty="0"/>
              <a:t>“Significant Occurrence” means occurrences which are not “Critical Occurrences”, but require to be reported on short term basis due to their relevance on safety</a:t>
            </a:r>
            <a:endParaRPr lang="en-GB" dirty="0"/>
          </a:p>
          <a:p>
            <a:pPr lvl="1"/>
            <a:r>
              <a:rPr lang="en-GB" dirty="0"/>
              <a:t>Replaces “non-critical occurrence”</a:t>
            </a:r>
          </a:p>
        </p:txBody>
      </p:sp>
      <p:sp>
        <p:nvSpPr>
          <p:cNvPr id="3" name="Slide Number Placeholder 2">
            <a:extLst>
              <a:ext uri="{FF2B5EF4-FFF2-40B4-BE49-F238E27FC236}">
                <a16:creationId xmlns:a16="http://schemas.microsoft.com/office/drawing/2014/main" id="{CFECBF21-8BE9-D51A-DB2D-38374B745153}"/>
              </a:ext>
            </a:extLst>
          </p:cNvPr>
          <p:cNvSpPr>
            <a:spLocks noGrp="1"/>
          </p:cNvSpPr>
          <p:nvPr>
            <p:ph type="sldNum" sz="quarter" idx="12"/>
          </p:nvPr>
        </p:nvSpPr>
        <p:spPr/>
        <p:txBody>
          <a:bodyPr/>
          <a:lstStyle/>
          <a:p>
            <a:fld id="{E86BEC5D-650B-45AB-8A82-D87DAB8534EE}" type="slidenum">
              <a:rPr lang="en-GB" smtClean="0"/>
              <a:t>6</a:t>
            </a:fld>
            <a:endParaRPr lang="en-GB"/>
          </a:p>
        </p:txBody>
      </p:sp>
      <p:sp>
        <p:nvSpPr>
          <p:cNvPr id="4" name="Title 3">
            <a:extLst>
              <a:ext uri="{FF2B5EF4-FFF2-40B4-BE49-F238E27FC236}">
                <a16:creationId xmlns:a16="http://schemas.microsoft.com/office/drawing/2014/main" id="{E8973EB1-D450-100C-5158-9BC1727BED86}"/>
              </a:ext>
            </a:extLst>
          </p:cNvPr>
          <p:cNvSpPr>
            <a:spLocks noGrp="1"/>
          </p:cNvSpPr>
          <p:nvPr>
            <p:ph type="title"/>
          </p:nvPr>
        </p:nvSpPr>
        <p:spPr/>
        <p:txBody>
          <a:bodyPr/>
          <a:lstStyle/>
          <a:p>
            <a:r>
              <a:rPr lang="en-GB" dirty="0"/>
              <a:t>Significant Occurrence</a:t>
            </a:r>
          </a:p>
        </p:txBody>
      </p:sp>
      <p:sp>
        <p:nvSpPr>
          <p:cNvPr id="15" name="Content Placeholder 1">
            <a:extLst>
              <a:ext uri="{FF2B5EF4-FFF2-40B4-BE49-F238E27FC236}">
                <a16:creationId xmlns:a16="http://schemas.microsoft.com/office/drawing/2014/main" id="{67FCDCFB-F1AA-9871-6400-153D7EB923D4}"/>
              </a:ext>
            </a:extLst>
          </p:cNvPr>
          <p:cNvSpPr txBox="1">
            <a:spLocks/>
          </p:cNvSpPr>
          <p:nvPr/>
        </p:nvSpPr>
        <p:spPr>
          <a:xfrm>
            <a:off x="932343" y="2999679"/>
            <a:ext cx="10327314" cy="35628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solidFill>
                  <a:srgbClr val="0070C0"/>
                </a:solidFill>
              </a:rPr>
              <a:t>Issues</a:t>
            </a:r>
            <a:endParaRPr lang="en-GB" sz="1800" dirty="0">
              <a:solidFill>
                <a:srgbClr val="0070C0"/>
              </a:solidFill>
            </a:endParaRPr>
          </a:p>
          <a:p>
            <a:r>
              <a:rPr lang="en-US" sz="1800" dirty="0">
                <a:solidFill>
                  <a:srgbClr val="0070C0"/>
                </a:solidFill>
              </a:rPr>
              <a:t>Confuses definition with requirement. Where does the regulation provide the list of “significant occurrences” required to be reported? Is there a “significant occurrences” subsection that defines the reporting requirement?</a:t>
            </a:r>
          </a:p>
          <a:p>
            <a:r>
              <a:rPr lang="en-US" sz="1800" dirty="0">
                <a:solidFill>
                  <a:srgbClr val="0070C0"/>
                </a:solidFill>
              </a:rPr>
              <a:t>As written, the term is ambiguous. Where is the threshold implicit in “due to their relevance to safety” provided?</a:t>
            </a:r>
          </a:p>
          <a:p>
            <a:r>
              <a:rPr lang="en-US" sz="1800" dirty="0">
                <a:solidFill>
                  <a:srgbClr val="0070C0"/>
                </a:solidFill>
              </a:rPr>
              <a:t>Depending upon its use in the regulation, it might be clearer to specific the reporting requirement(s). For example, “Significant occurrence” means an occurrence subject to the reporting requirement under para. 6.4.x.</a:t>
            </a:r>
            <a:endParaRPr lang="en-US" sz="2000" dirty="0">
              <a:solidFill>
                <a:srgbClr val="0070C0"/>
              </a:solidFill>
            </a:endParaRPr>
          </a:p>
        </p:txBody>
      </p:sp>
    </p:spTree>
    <p:extLst>
      <p:ext uri="{BB962C8B-B14F-4D97-AF65-F5344CB8AC3E}">
        <p14:creationId xmlns:p14="http://schemas.microsoft.com/office/powerpoint/2010/main" val="1033615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DCFFAD-B218-3D70-490B-4031A607378A}"/>
              </a:ext>
            </a:extLst>
          </p:cNvPr>
          <p:cNvSpPr>
            <a:spLocks noGrp="1"/>
          </p:cNvSpPr>
          <p:nvPr>
            <p:ph idx="1"/>
          </p:nvPr>
        </p:nvSpPr>
        <p:spPr>
          <a:xfrm>
            <a:off x="675223" y="3544923"/>
            <a:ext cx="6584221" cy="949334"/>
          </a:xfrm>
        </p:spPr>
        <p:txBody>
          <a:bodyPr>
            <a:normAutofit/>
          </a:bodyPr>
          <a:lstStyle/>
          <a:p>
            <a:r>
              <a:rPr lang="en-GB" sz="2000" dirty="0"/>
              <a:t>“Deactivation process”: 5.1.6.3., 5.2.3.1-3., 5.2.3.5-9.</a:t>
            </a:r>
          </a:p>
          <a:p>
            <a:r>
              <a:rPr lang="en-GB" sz="2000" dirty="0"/>
              <a:t>“Deactivation procedure”: 5.2.2.6., 5.2.3.10.</a:t>
            </a:r>
          </a:p>
        </p:txBody>
      </p:sp>
      <p:sp>
        <p:nvSpPr>
          <p:cNvPr id="3" name="Slide Number Placeholder 2">
            <a:extLst>
              <a:ext uri="{FF2B5EF4-FFF2-40B4-BE49-F238E27FC236}">
                <a16:creationId xmlns:a16="http://schemas.microsoft.com/office/drawing/2014/main" id="{0A446A35-5004-EDFF-9C95-23546B06F9E2}"/>
              </a:ext>
            </a:extLst>
          </p:cNvPr>
          <p:cNvSpPr>
            <a:spLocks noGrp="1"/>
          </p:cNvSpPr>
          <p:nvPr>
            <p:ph type="sldNum" sz="quarter" idx="12"/>
          </p:nvPr>
        </p:nvSpPr>
        <p:spPr/>
        <p:txBody>
          <a:bodyPr/>
          <a:lstStyle/>
          <a:p>
            <a:fld id="{E86BEC5D-650B-45AB-8A82-D87DAB8534EE}" type="slidenum">
              <a:rPr lang="en-GB" smtClean="0"/>
              <a:t>7</a:t>
            </a:fld>
            <a:endParaRPr lang="en-GB"/>
          </a:p>
        </p:txBody>
      </p:sp>
      <p:sp>
        <p:nvSpPr>
          <p:cNvPr id="4" name="Title 3">
            <a:extLst>
              <a:ext uri="{FF2B5EF4-FFF2-40B4-BE49-F238E27FC236}">
                <a16:creationId xmlns:a16="http://schemas.microsoft.com/office/drawing/2014/main" id="{0B943F61-0861-28B2-EF16-E98173DDF3DA}"/>
              </a:ext>
            </a:extLst>
          </p:cNvPr>
          <p:cNvSpPr>
            <a:spLocks noGrp="1"/>
          </p:cNvSpPr>
          <p:nvPr>
            <p:ph type="title"/>
          </p:nvPr>
        </p:nvSpPr>
        <p:spPr/>
        <p:txBody>
          <a:bodyPr/>
          <a:lstStyle/>
          <a:p>
            <a:r>
              <a:rPr lang="en-GB" dirty="0"/>
              <a:t>Deactivation</a:t>
            </a:r>
          </a:p>
        </p:txBody>
      </p:sp>
      <p:sp>
        <p:nvSpPr>
          <p:cNvPr id="5" name="TextBox 4">
            <a:extLst>
              <a:ext uri="{FF2B5EF4-FFF2-40B4-BE49-F238E27FC236}">
                <a16:creationId xmlns:a16="http://schemas.microsoft.com/office/drawing/2014/main" id="{6ECBF50F-A8B0-0951-235B-66E289EDCC4D}"/>
              </a:ext>
            </a:extLst>
          </p:cNvPr>
          <p:cNvSpPr txBox="1"/>
          <p:nvPr/>
        </p:nvSpPr>
        <p:spPr>
          <a:xfrm>
            <a:off x="618893" y="1361455"/>
            <a:ext cx="6640551" cy="923330"/>
          </a:xfrm>
          <a:prstGeom prst="rect">
            <a:avLst/>
          </a:prstGeom>
          <a:noFill/>
        </p:spPr>
        <p:txBody>
          <a:bodyPr wrap="square" rtlCol="0">
            <a:spAutoFit/>
          </a:bodyPr>
          <a:lstStyle/>
          <a:p>
            <a:pPr marL="685800" indent="-685800"/>
            <a:r>
              <a:rPr lang="en-GB" sz="1800" kern="100" dirty="0">
                <a:effectLst/>
                <a:latin typeface="Times New Roman" panose="02020603050405020304" pitchFamily="18" charset="0"/>
                <a:ea typeface="Aptos" panose="02110004020202020204"/>
                <a:cs typeface="Times New Roman" panose="02020603050405020304" pitchFamily="18" charset="0"/>
              </a:rPr>
              <a:t>3.34.</a:t>
            </a:r>
            <a:r>
              <a:rPr lang="en-GB" sz="1800" i="1" kern="100" dirty="0">
                <a:effectLst/>
                <a:latin typeface="Times New Roman" panose="02020603050405020304" pitchFamily="18" charset="0"/>
                <a:ea typeface="Aptos" panose="02110004020202020204"/>
                <a:cs typeface="Times New Roman" panose="02020603050405020304" pitchFamily="18" charset="0"/>
              </a:rPr>
              <a:t>	“System-initiated deactivation of the ADS”</a:t>
            </a:r>
            <a:r>
              <a:rPr lang="en-GB" sz="1800" kern="100" dirty="0">
                <a:effectLst/>
                <a:latin typeface="Times New Roman" panose="02020603050405020304" pitchFamily="18" charset="0"/>
                <a:ea typeface="Aptos" panose="02110004020202020204"/>
                <a:cs typeface="Times New Roman" panose="02020603050405020304" pitchFamily="18" charset="0"/>
              </a:rPr>
              <a:t> means a procedure by which the ADS initiates the transfer of performance of the DDT from the ADS to a vehicle fallback user.</a:t>
            </a:r>
          </a:p>
        </p:txBody>
      </p:sp>
      <p:sp>
        <p:nvSpPr>
          <p:cNvPr id="6" name="TextBox 5">
            <a:extLst>
              <a:ext uri="{FF2B5EF4-FFF2-40B4-BE49-F238E27FC236}">
                <a16:creationId xmlns:a16="http://schemas.microsoft.com/office/drawing/2014/main" id="{8105DC81-DD4E-D385-1A8D-CD9766ACA169}"/>
              </a:ext>
            </a:extLst>
          </p:cNvPr>
          <p:cNvSpPr txBox="1"/>
          <p:nvPr/>
        </p:nvSpPr>
        <p:spPr>
          <a:xfrm>
            <a:off x="618894" y="2414458"/>
            <a:ext cx="6523462" cy="923330"/>
          </a:xfrm>
          <a:prstGeom prst="rect">
            <a:avLst/>
          </a:prstGeom>
          <a:noFill/>
        </p:spPr>
        <p:txBody>
          <a:bodyPr wrap="square" rtlCol="0">
            <a:spAutoFit/>
          </a:bodyPr>
          <a:lstStyle/>
          <a:p>
            <a:pPr marL="685800" indent="-685800"/>
            <a:r>
              <a:rPr lang="en-GB" sz="1800" kern="100" dirty="0">
                <a:effectLst/>
                <a:latin typeface="Times New Roman" panose="02020603050405020304" pitchFamily="18" charset="0"/>
                <a:ea typeface="Aptos" panose="02110004020202020204"/>
                <a:cs typeface="Times New Roman" panose="02020603050405020304" pitchFamily="18" charset="0"/>
              </a:rPr>
              <a:t>3.37.</a:t>
            </a:r>
            <a:r>
              <a:rPr lang="en-GB" sz="1800" i="1" kern="100" dirty="0">
                <a:effectLst/>
                <a:latin typeface="Times New Roman" panose="02020603050405020304" pitchFamily="18" charset="0"/>
                <a:ea typeface="Aptos" panose="02110004020202020204"/>
                <a:cs typeface="Times New Roman" panose="02020603050405020304" pitchFamily="18" charset="0"/>
              </a:rPr>
              <a:t>	“User-initiated deactivation of the ADS”</a:t>
            </a:r>
            <a:r>
              <a:rPr lang="en-GB" sz="1800" kern="100" dirty="0">
                <a:effectLst/>
                <a:latin typeface="Times New Roman" panose="02020603050405020304" pitchFamily="18" charset="0"/>
                <a:ea typeface="Aptos" panose="02110004020202020204"/>
                <a:cs typeface="Times New Roman" panose="02020603050405020304" pitchFamily="18" charset="0"/>
              </a:rPr>
              <a:t> means a procedure by which the user initiates the transfer of performance of the DDT from the ADS to the vehicle user.</a:t>
            </a:r>
          </a:p>
        </p:txBody>
      </p:sp>
      <p:sp>
        <p:nvSpPr>
          <p:cNvPr id="7" name="TextBox 6">
            <a:extLst>
              <a:ext uri="{FF2B5EF4-FFF2-40B4-BE49-F238E27FC236}">
                <a16:creationId xmlns:a16="http://schemas.microsoft.com/office/drawing/2014/main" id="{4D4367D4-4552-C2C2-6C62-2828B8646407}"/>
              </a:ext>
            </a:extLst>
          </p:cNvPr>
          <p:cNvSpPr txBox="1"/>
          <p:nvPr/>
        </p:nvSpPr>
        <p:spPr>
          <a:xfrm>
            <a:off x="7259444" y="1509809"/>
            <a:ext cx="4388006" cy="1631216"/>
          </a:xfrm>
          <a:prstGeom prst="rect">
            <a:avLst/>
          </a:prstGeom>
          <a:noFill/>
          <a:ln>
            <a:solidFill>
              <a:srgbClr val="5B92E5"/>
            </a:solidFill>
          </a:ln>
        </p:spPr>
        <p:txBody>
          <a:bodyPr wrap="square" rtlCol="0" anchor="ctr">
            <a:spAutoFit/>
          </a:bodyPr>
          <a:lstStyle/>
          <a:p>
            <a:pPr algn="ctr">
              <a:spcAft>
                <a:spcPts val="600"/>
              </a:spcAft>
            </a:pPr>
            <a:r>
              <a:rPr lang="en-GB" dirty="0">
                <a:solidFill>
                  <a:srgbClr val="0070C0"/>
                </a:solidFill>
              </a:rPr>
              <a:t>“System vs user” is self-evident.</a:t>
            </a:r>
          </a:p>
          <a:p>
            <a:pPr algn="ctr">
              <a:spcAft>
                <a:spcPts val="600"/>
              </a:spcAft>
            </a:pPr>
            <a:r>
              <a:rPr lang="en-GB" dirty="0">
                <a:solidFill>
                  <a:srgbClr val="0070C0"/>
                </a:solidFill>
              </a:rPr>
              <a:t>Is this really about the “procedure that initiates the transfer”</a:t>
            </a:r>
          </a:p>
          <a:p>
            <a:pPr algn="ctr">
              <a:spcAft>
                <a:spcPts val="600"/>
              </a:spcAft>
            </a:pPr>
            <a:r>
              <a:rPr lang="en-GB" dirty="0">
                <a:solidFill>
                  <a:srgbClr val="0070C0"/>
                </a:solidFill>
              </a:rPr>
              <a:t>Why is this terminology clearer than “transition of control” and “take-over”?</a:t>
            </a:r>
          </a:p>
        </p:txBody>
      </p:sp>
      <p:sp>
        <p:nvSpPr>
          <p:cNvPr id="8" name="TextBox 7">
            <a:extLst>
              <a:ext uri="{FF2B5EF4-FFF2-40B4-BE49-F238E27FC236}">
                <a16:creationId xmlns:a16="http://schemas.microsoft.com/office/drawing/2014/main" id="{A55AEB7A-1CA0-381D-6B22-DD27B093B7A2}"/>
              </a:ext>
            </a:extLst>
          </p:cNvPr>
          <p:cNvSpPr txBox="1"/>
          <p:nvPr/>
        </p:nvSpPr>
        <p:spPr>
          <a:xfrm>
            <a:off x="2542480" y="4494256"/>
            <a:ext cx="7192536" cy="1908215"/>
          </a:xfrm>
          <a:prstGeom prst="rect">
            <a:avLst/>
          </a:prstGeom>
          <a:noFill/>
          <a:ln>
            <a:solidFill>
              <a:srgbClr val="5B92E5"/>
            </a:solidFill>
          </a:ln>
        </p:spPr>
        <p:txBody>
          <a:bodyPr wrap="square" rtlCol="0" anchor="ctr">
            <a:spAutoFit/>
          </a:bodyPr>
          <a:lstStyle/>
          <a:p>
            <a:pPr>
              <a:spcAft>
                <a:spcPts val="600"/>
              </a:spcAft>
            </a:pPr>
            <a:r>
              <a:rPr lang="en-GB" dirty="0">
                <a:solidFill>
                  <a:srgbClr val="0070C0"/>
                </a:solidFill>
              </a:rPr>
              <a:t>The text indicates that the safety concern is the “process” or “procedure” that results in the “deactivation” (including but not limited to “initiation”).</a:t>
            </a:r>
          </a:p>
          <a:p>
            <a:pPr>
              <a:spcAft>
                <a:spcPts val="600"/>
              </a:spcAft>
            </a:pPr>
            <a:r>
              <a:rPr lang="en-GB" dirty="0">
                <a:solidFill>
                  <a:srgbClr val="0070C0"/>
                </a:solidFill>
              </a:rPr>
              <a:t>Is this a “process” or a “procedure”? In either case, the term “deactivation </a:t>
            </a:r>
            <a:r>
              <a:rPr lang="en-GB" dirty="0" err="1">
                <a:solidFill>
                  <a:srgbClr val="0070C0"/>
                </a:solidFill>
              </a:rPr>
              <a:t>proce</a:t>
            </a:r>
            <a:r>
              <a:rPr lang="en-GB" dirty="0">
                <a:solidFill>
                  <a:srgbClr val="0070C0"/>
                </a:solidFill>
              </a:rPr>
              <a:t>____” needs to be defined to understand the requirements.</a:t>
            </a:r>
          </a:p>
          <a:p>
            <a:pPr>
              <a:spcAft>
                <a:spcPts val="600"/>
              </a:spcAft>
            </a:pPr>
            <a:r>
              <a:rPr lang="en-GB" dirty="0">
                <a:solidFill>
                  <a:srgbClr val="0070C0"/>
                </a:solidFill>
              </a:rPr>
              <a:t>The term can be defined via reference to one or more requirements (i.e., a requirement to document the “deactivation process/procedure”).</a:t>
            </a:r>
          </a:p>
        </p:txBody>
      </p:sp>
    </p:spTree>
    <p:extLst>
      <p:ext uri="{BB962C8B-B14F-4D97-AF65-F5344CB8AC3E}">
        <p14:creationId xmlns:p14="http://schemas.microsoft.com/office/powerpoint/2010/main" val="3712933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853FE3-42DD-52B8-120B-9FD0765E1F5B}"/>
              </a:ext>
            </a:extLst>
          </p:cNvPr>
          <p:cNvSpPr>
            <a:spLocks noGrp="1"/>
          </p:cNvSpPr>
          <p:nvPr>
            <p:ph idx="1"/>
          </p:nvPr>
        </p:nvSpPr>
        <p:spPr>
          <a:xfrm>
            <a:off x="1026486" y="1361326"/>
            <a:ext cx="10327314" cy="2106703"/>
          </a:xfrm>
        </p:spPr>
        <p:txBody>
          <a:bodyPr/>
          <a:lstStyle/>
          <a:p>
            <a:r>
              <a:rPr lang="en-GB" dirty="0"/>
              <a:t>The text uses “scenario” more than 150 times and “situation” more than 70 times.</a:t>
            </a:r>
          </a:p>
          <a:p>
            <a:r>
              <a:rPr lang="en-GB" dirty="0"/>
              <a:t>The terms are used interchangeably and sometimes refer to testing and sometimes to actual road events.</a:t>
            </a:r>
          </a:p>
          <a:p>
            <a:r>
              <a:rPr lang="en-GB" dirty="0"/>
              <a:t>Proposal to differentiate terms to clarify text.</a:t>
            </a:r>
          </a:p>
        </p:txBody>
      </p:sp>
      <p:sp>
        <p:nvSpPr>
          <p:cNvPr id="3" name="Slide Number Placeholder 2">
            <a:extLst>
              <a:ext uri="{FF2B5EF4-FFF2-40B4-BE49-F238E27FC236}">
                <a16:creationId xmlns:a16="http://schemas.microsoft.com/office/drawing/2014/main" id="{A4A772BB-0C23-624C-1E48-317BAB528473}"/>
              </a:ext>
            </a:extLst>
          </p:cNvPr>
          <p:cNvSpPr>
            <a:spLocks noGrp="1"/>
          </p:cNvSpPr>
          <p:nvPr>
            <p:ph type="sldNum" sz="quarter" idx="12"/>
          </p:nvPr>
        </p:nvSpPr>
        <p:spPr/>
        <p:txBody>
          <a:bodyPr/>
          <a:lstStyle/>
          <a:p>
            <a:fld id="{E86BEC5D-650B-45AB-8A82-D87DAB8534EE}" type="slidenum">
              <a:rPr lang="en-GB" smtClean="0"/>
              <a:t>8</a:t>
            </a:fld>
            <a:endParaRPr lang="en-GB"/>
          </a:p>
        </p:txBody>
      </p:sp>
      <p:sp>
        <p:nvSpPr>
          <p:cNvPr id="4" name="Title 3">
            <a:extLst>
              <a:ext uri="{FF2B5EF4-FFF2-40B4-BE49-F238E27FC236}">
                <a16:creationId xmlns:a16="http://schemas.microsoft.com/office/drawing/2014/main" id="{D1E04D7A-7221-3BF4-61B9-848AA82853AD}"/>
              </a:ext>
            </a:extLst>
          </p:cNvPr>
          <p:cNvSpPr>
            <a:spLocks noGrp="1"/>
          </p:cNvSpPr>
          <p:nvPr>
            <p:ph type="title"/>
          </p:nvPr>
        </p:nvSpPr>
        <p:spPr/>
        <p:txBody>
          <a:bodyPr/>
          <a:lstStyle/>
          <a:p>
            <a:r>
              <a:rPr lang="en-GB" dirty="0"/>
              <a:t>Scenarios and situations</a:t>
            </a:r>
          </a:p>
        </p:txBody>
      </p:sp>
      <p:sp>
        <p:nvSpPr>
          <p:cNvPr id="5" name="TextBox 4">
            <a:extLst>
              <a:ext uri="{FF2B5EF4-FFF2-40B4-BE49-F238E27FC236}">
                <a16:creationId xmlns:a16="http://schemas.microsoft.com/office/drawing/2014/main" id="{6C93F9CC-1181-A789-D4CA-12ECF17181FF}"/>
              </a:ext>
            </a:extLst>
          </p:cNvPr>
          <p:cNvSpPr txBox="1"/>
          <p:nvPr/>
        </p:nvSpPr>
        <p:spPr>
          <a:xfrm>
            <a:off x="1409344" y="3534935"/>
            <a:ext cx="9561597" cy="1200329"/>
          </a:xfrm>
          <a:prstGeom prst="rect">
            <a:avLst/>
          </a:prstGeom>
          <a:noFill/>
          <a:ln>
            <a:solidFill>
              <a:srgbClr val="5B92E5"/>
            </a:solidFill>
          </a:ln>
        </p:spPr>
        <p:txBody>
          <a:bodyPr wrap="square" rtlCol="0">
            <a:spAutoFit/>
          </a:bodyPr>
          <a:lstStyle/>
          <a:p>
            <a:pPr marL="685800" indent="-685800"/>
            <a:r>
              <a:rPr lang="en-GB" sz="1800" dirty="0">
                <a:effectLst/>
                <a:latin typeface="Times New Roman" panose="02020603050405020304" pitchFamily="18" charset="0"/>
                <a:ea typeface="Aptos" panose="02110004020202020204"/>
              </a:rPr>
              <a:t>3.xx	</a:t>
            </a:r>
            <a:r>
              <a:rPr lang="en-GB" sz="1800" i="1" dirty="0">
                <a:effectLst/>
                <a:latin typeface="Times New Roman" panose="02020603050405020304" pitchFamily="18" charset="0"/>
                <a:ea typeface="Aptos" panose="02110004020202020204"/>
              </a:rPr>
              <a:t>“(Driving) Situation” </a:t>
            </a:r>
            <a:r>
              <a:rPr lang="en-GB" sz="1800" dirty="0">
                <a:effectLst/>
                <a:latin typeface="Times New Roman" panose="02020603050405020304" pitchFamily="18" charset="0"/>
                <a:ea typeface="Aptos" panose="02110004020202020204"/>
              </a:rPr>
              <a:t>means the actual conditions surrounding a vehicle in use at a point in time that are relevant to performance of the DDT for that vehicle.</a:t>
            </a:r>
          </a:p>
          <a:p>
            <a:pPr marL="685800" indent="-685800"/>
            <a:endParaRPr lang="en-GB" dirty="0">
              <a:latin typeface="Times New Roman" panose="02020603050405020304" pitchFamily="18" charset="0"/>
            </a:endParaRPr>
          </a:p>
          <a:p>
            <a:pPr marL="685800" indent="-685800"/>
            <a:r>
              <a:rPr lang="en-GB" sz="1800" dirty="0">
                <a:effectLst/>
                <a:latin typeface="Times New Roman" panose="02020603050405020304" pitchFamily="18" charset="0"/>
                <a:ea typeface="Aptos" panose="02110004020202020204"/>
              </a:rPr>
              <a:t>3.29.	</a:t>
            </a:r>
            <a:r>
              <a:rPr lang="en-GB" sz="1800" i="1" dirty="0">
                <a:effectLst/>
                <a:latin typeface="Times New Roman" panose="02020603050405020304" pitchFamily="18" charset="0"/>
                <a:ea typeface="Aptos" panose="02110004020202020204"/>
              </a:rPr>
              <a:t>“(Traffic) Scenario” </a:t>
            </a:r>
            <a:r>
              <a:rPr lang="en-GB" sz="1800" dirty="0">
                <a:effectLst/>
                <a:latin typeface="Times New Roman" panose="02020603050405020304" pitchFamily="18" charset="0"/>
                <a:ea typeface="Aptos" panose="02110004020202020204"/>
              </a:rPr>
              <a:t>means a temporal representation of a sequence of driving situations.</a:t>
            </a:r>
            <a:endParaRPr lang="en-GB" dirty="0"/>
          </a:p>
        </p:txBody>
      </p:sp>
    </p:spTree>
    <p:extLst>
      <p:ext uri="{BB962C8B-B14F-4D97-AF65-F5344CB8AC3E}">
        <p14:creationId xmlns:p14="http://schemas.microsoft.com/office/powerpoint/2010/main" val="4177725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BE9F18-742F-D7E1-10DB-0190430DC65E}"/>
              </a:ext>
            </a:extLst>
          </p:cNvPr>
          <p:cNvSpPr>
            <a:spLocks noGrp="1"/>
          </p:cNvSpPr>
          <p:nvPr>
            <p:ph idx="1"/>
          </p:nvPr>
        </p:nvSpPr>
        <p:spPr/>
        <p:txBody>
          <a:bodyPr/>
          <a:lstStyle/>
          <a:p>
            <a:r>
              <a:rPr lang="en-GB" dirty="0"/>
              <a:t>Current definitions ambiguous and not fit for purposes of the regulations.</a:t>
            </a:r>
          </a:p>
          <a:p>
            <a:r>
              <a:rPr lang="en-GB" dirty="0"/>
              <a:t>Original purpose to differentiate sets of requirements</a:t>
            </a:r>
          </a:p>
          <a:p>
            <a:pPr lvl="1"/>
            <a:r>
              <a:rPr lang="en-GB" dirty="0"/>
              <a:t>ADS capability to drive safely (functional capability to perform the DDT)</a:t>
            </a:r>
          </a:p>
          <a:p>
            <a:pPr lvl="1"/>
            <a:r>
              <a:rPr lang="en-GB" dirty="0"/>
              <a:t>ADS capability to manage safety-critical external conditions (planning/decision-making, collision avoidance)</a:t>
            </a:r>
          </a:p>
          <a:p>
            <a:pPr lvl="1"/>
            <a:r>
              <a:rPr lang="en-GB" dirty="0"/>
              <a:t>ADS capability to safely manage failures in its dependencies (system/vehicle faults, failures in things the ADS relies on for safety)</a:t>
            </a:r>
          </a:p>
        </p:txBody>
      </p:sp>
      <p:sp>
        <p:nvSpPr>
          <p:cNvPr id="3" name="Slide Number Placeholder 2">
            <a:extLst>
              <a:ext uri="{FF2B5EF4-FFF2-40B4-BE49-F238E27FC236}">
                <a16:creationId xmlns:a16="http://schemas.microsoft.com/office/drawing/2014/main" id="{446A8AA7-45F5-A4A4-14A2-351137EACB05}"/>
              </a:ext>
            </a:extLst>
          </p:cNvPr>
          <p:cNvSpPr>
            <a:spLocks noGrp="1"/>
          </p:cNvSpPr>
          <p:nvPr>
            <p:ph type="sldNum" sz="quarter" idx="12"/>
          </p:nvPr>
        </p:nvSpPr>
        <p:spPr/>
        <p:txBody>
          <a:bodyPr/>
          <a:lstStyle/>
          <a:p>
            <a:fld id="{E86BEC5D-650B-45AB-8A82-D87DAB8534EE}" type="slidenum">
              <a:rPr lang="en-GB" smtClean="0"/>
              <a:t>9</a:t>
            </a:fld>
            <a:endParaRPr lang="en-GB"/>
          </a:p>
        </p:txBody>
      </p:sp>
      <p:sp>
        <p:nvSpPr>
          <p:cNvPr id="4" name="Title 3">
            <a:extLst>
              <a:ext uri="{FF2B5EF4-FFF2-40B4-BE49-F238E27FC236}">
                <a16:creationId xmlns:a16="http://schemas.microsoft.com/office/drawing/2014/main" id="{ED1B9393-01B5-7AA3-D292-9E3B80769599}"/>
              </a:ext>
            </a:extLst>
          </p:cNvPr>
          <p:cNvSpPr>
            <a:spLocks noGrp="1"/>
          </p:cNvSpPr>
          <p:nvPr>
            <p:ph type="title"/>
          </p:nvPr>
        </p:nvSpPr>
        <p:spPr/>
        <p:txBody>
          <a:bodyPr/>
          <a:lstStyle/>
          <a:p>
            <a:r>
              <a:rPr lang="en-GB" dirty="0"/>
              <a:t>Nominal, critical, failure</a:t>
            </a:r>
          </a:p>
        </p:txBody>
      </p:sp>
      <p:sp>
        <p:nvSpPr>
          <p:cNvPr id="5" name="TextBox 4">
            <a:extLst>
              <a:ext uri="{FF2B5EF4-FFF2-40B4-BE49-F238E27FC236}">
                <a16:creationId xmlns:a16="http://schemas.microsoft.com/office/drawing/2014/main" id="{E87EE081-82E7-CFF0-8AF6-CCC783539B67}"/>
              </a:ext>
            </a:extLst>
          </p:cNvPr>
          <p:cNvSpPr txBox="1"/>
          <p:nvPr/>
        </p:nvSpPr>
        <p:spPr>
          <a:xfrm>
            <a:off x="1087246" y="3852746"/>
            <a:ext cx="6523462" cy="2739211"/>
          </a:xfrm>
          <a:prstGeom prst="rect">
            <a:avLst/>
          </a:prstGeom>
          <a:noFill/>
        </p:spPr>
        <p:txBody>
          <a:bodyPr wrap="square" rtlCol="0">
            <a:spAutoFit/>
          </a:bodyPr>
          <a:lstStyle/>
          <a:p>
            <a:pPr>
              <a:spcAft>
                <a:spcPts val="600"/>
              </a:spcAft>
            </a:pPr>
            <a:r>
              <a:rPr lang="en-GB" sz="1800" dirty="0">
                <a:effectLst/>
                <a:latin typeface="Times New Roman" panose="02020603050405020304" pitchFamily="18" charset="0"/>
                <a:ea typeface="Aptos" panose="02110004020202020204"/>
              </a:rPr>
              <a:t>3.29.1.	“Nominal scenario” means [any scenario that is not a critical or failure scenario].</a:t>
            </a:r>
          </a:p>
          <a:p>
            <a:pPr>
              <a:spcAft>
                <a:spcPts val="600"/>
              </a:spcAft>
            </a:pPr>
            <a:r>
              <a:rPr lang="en-US" sz="1800" dirty="0">
                <a:effectLst/>
                <a:latin typeface="Times New Roman" panose="02020603050405020304" pitchFamily="18" charset="0"/>
                <a:ea typeface="Aptos" panose="02110004020202020204"/>
              </a:rPr>
              <a:t>3.29.2.	“Critical scenario” means a traffic scenario [where the operating conditions or </a:t>
            </a:r>
            <a:r>
              <a:rPr lang="en-US" sz="1800" dirty="0" err="1">
                <a:effectLst/>
                <a:latin typeface="Times New Roman" panose="02020603050405020304" pitchFamily="18" charset="0"/>
                <a:ea typeface="Aptos" panose="02110004020202020204"/>
              </a:rPr>
              <a:t>behaviour</a:t>
            </a:r>
            <a:r>
              <a:rPr lang="en-US" sz="1800" dirty="0">
                <a:effectLst/>
                <a:latin typeface="Times New Roman" panose="02020603050405020304" pitchFamily="18" charset="0"/>
                <a:ea typeface="Aptos" panose="02110004020202020204"/>
              </a:rPr>
              <a:t> of other road users requires a prompt action of the ADS to avoid or mitigate a collision with adverse consequences on human health or property damage].</a:t>
            </a:r>
          </a:p>
          <a:p>
            <a:pPr>
              <a:spcAft>
                <a:spcPts val="600"/>
              </a:spcAft>
            </a:pPr>
            <a:r>
              <a:rPr lang="en-US" sz="1800" dirty="0">
                <a:effectLst/>
                <a:latin typeface="Times New Roman" panose="02020603050405020304" pitchFamily="18" charset="0"/>
                <a:ea typeface="Aptos" panose="02110004020202020204"/>
              </a:rPr>
              <a:t>3.29.3.	“Failure scenario” means a traffic scenario representing a system failure that compromises the capability of the ADS to perform the entire DDT.</a:t>
            </a:r>
            <a:endParaRPr lang="en-GB" sz="1800" dirty="0">
              <a:effectLst/>
              <a:latin typeface="Times New Roman" panose="02020603050405020304" pitchFamily="18" charset="0"/>
              <a:ea typeface="Aptos" panose="02110004020202020204"/>
            </a:endParaRPr>
          </a:p>
        </p:txBody>
      </p:sp>
      <p:sp>
        <p:nvSpPr>
          <p:cNvPr id="6" name="TextBox 5">
            <a:extLst>
              <a:ext uri="{FF2B5EF4-FFF2-40B4-BE49-F238E27FC236}">
                <a16:creationId xmlns:a16="http://schemas.microsoft.com/office/drawing/2014/main" id="{50D86F00-D819-CF0C-5323-456AAE3F81E7}"/>
              </a:ext>
            </a:extLst>
          </p:cNvPr>
          <p:cNvSpPr txBox="1"/>
          <p:nvPr/>
        </p:nvSpPr>
        <p:spPr>
          <a:xfrm>
            <a:off x="7374674" y="3852746"/>
            <a:ext cx="4215161" cy="2816156"/>
          </a:xfrm>
          <a:prstGeom prst="rect">
            <a:avLst/>
          </a:prstGeom>
          <a:noFill/>
          <a:ln>
            <a:solidFill>
              <a:srgbClr val="5B92E5"/>
            </a:solidFill>
          </a:ln>
        </p:spPr>
        <p:txBody>
          <a:bodyPr wrap="square" rtlCol="0">
            <a:spAutoFit/>
          </a:bodyPr>
          <a:lstStyle/>
          <a:p>
            <a:pPr>
              <a:spcAft>
                <a:spcPts val="600"/>
              </a:spcAft>
            </a:pPr>
            <a:r>
              <a:rPr lang="en-GB" dirty="0">
                <a:solidFill>
                  <a:srgbClr val="0070C0"/>
                </a:solidFill>
              </a:rPr>
              <a:t>Definition should state what something is, not what it is not.</a:t>
            </a:r>
          </a:p>
          <a:p>
            <a:pPr>
              <a:spcAft>
                <a:spcPts val="600"/>
              </a:spcAft>
            </a:pPr>
            <a:r>
              <a:rPr lang="en-GB" dirty="0">
                <a:solidFill>
                  <a:srgbClr val="0070C0"/>
                </a:solidFill>
              </a:rPr>
              <a:t>“Critical” points towards definition based on ADS response.</a:t>
            </a:r>
          </a:p>
          <a:p>
            <a:pPr>
              <a:spcAft>
                <a:spcPts val="600"/>
              </a:spcAft>
            </a:pPr>
            <a:r>
              <a:rPr lang="en-GB" dirty="0">
                <a:solidFill>
                  <a:srgbClr val="0070C0"/>
                </a:solidFill>
              </a:rPr>
              <a:t>“Failure” definition omits use of “failure” in things like fallbacks to an MRC, user responsiveness, etc. mentioned in the text.</a:t>
            </a:r>
          </a:p>
          <a:p>
            <a:pPr>
              <a:spcAft>
                <a:spcPts val="600"/>
              </a:spcAft>
            </a:pPr>
            <a:r>
              <a:rPr lang="en-GB" dirty="0">
                <a:solidFill>
                  <a:srgbClr val="0070C0"/>
                </a:solidFill>
              </a:rPr>
              <a:t>How does a functional scenario range from nominal to critical to failure?</a:t>
            </a:r>
          </a:p>
        </p:txBody>
      </p:sp>
    </p:spTree>
    <p:extLst>
      <p:ext uri="{BB962C8B-B14F-4D97-AF65-F5344CB8AC3E}">
        <p14:creationId xmlns:p14="http://schemas.microsoft.com/office/powerpoint/2010/main" val="411301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4224</TotalTime>
  <Words>1878</Words>
  <Application>Microsoft Office PowerPoint</Application>
  <PresentationFormat>Widescreen</PresentationFormat>
  <Paragraphs>122</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Aptos</vt:lpstr>
      <vt:lpstr>Arial</vt:lpstr>
      <vt:lpstr>Roboto</vt:lpstr>
      <vt:lpstr>Roboto Light</vt:lpstr>
      <vt:lpstr>Times New Roman</vt:lpstr>
      <vt:lpstr>Office Theme</vt:lpstr>
      <vt:lpstr>Status update on Chapter 3: Terms and definitions</vt:lpstr>
      <vt:lpstr>Issues</vt:lpstr>
      <vt:lpstr>ADS feature</vt:lpstr>
      <vt:lpstr>Occurrence</vt:lpstr>
      <vt:lpstr>Critical Occurrence</vt:lpstr>
      <vt:lpstr>Significant Occurrence</vt:lpstr>
      <vt:lpstr>Deactivation</vt:lpstr>
      <vt:lpstr>Scenarios and situations</vt:lpstr>
      <vt:lpstr>Nominal, critical, failure</vt:lpstr>
      <vt:lpstr>Nominal, critical, failure</vt:lpstr>
      <vt:lpstr>Safety case, concept, claim, etc.</vt:lpstr>
      <vt:lpstr>ADS users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Orientation deck</dc:title>
  <dc:creator>John Creamer</dc:creator>
  <cp:lastModifiedBy>John Creamer</cp:lastModifiedBy>
  <cp:revision>62</cp:revision>
  <dcterms:created xsi:type="dcterms:W3CDTF">2024-05-13T08:09:26Z</dcterms:created>
  <dcterms:modified xsi:type="dcterms:W3CDTF">2025-03-16T16:58:13Z</dcterms:modified>
</cp:coreProperties>
</file>