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8" r:id="rId2"/>
    <p:sldId id="345" r:id="rId3"/>
    <p:sldId id="337" r:id="rId4"/>
    <p:sldId id="338" r:id="rId5"/>
    <p:sldId id="357" r:id="rId6"/>
    <p:sldId id="359" r:id="rId7"/>
    <p:sldId id="358" r:id="rId8"/>
    <p:sldId id="360" r:id="rId9"/>
    <p:sldId id="361" r:id="rId10"/>
    <p:sldId id="344" r:id="rId11"/>
    <p:sldId id="284" r:id="rId12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DC1"/>
    <a:srgbClr val="0356B1"/>
    <a:srgbClr val="004494"/>
    <a:srgbClr val="024EA2"/>
    <a:srgbClr val="024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4159" autoAdjust="0"/>
    <p:restoredTop sz="92209" autoAdjust="0"/>
  </p:normalViewPr>
  <p:slideViewPr>
    <p:cSldViewPr snapToGrid="0">
      <p:cViewPr varScale="1">
        <p:scale>
          <a:sx n="62" d="100"/>
          <a:sy n="62" d="100"/>
        </p:scale>
        <p:origin x="808" y="22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A939EFE-0303-44F6-9A16-FD3B5E015DB1}" type="datetimeFigureOut">
              <a:rPr lang="en-GB" smtClean="0"/>
              <a:t>18/03/2025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3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3B926D1-0013-4A80-B64E-9D824EE65210}" type="datetimeFigureOut">
              <a:rPr lang="en-GB" smtClean="0"/>
              <a:t>18/03/2025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3886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79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3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938761" y="94004"/>
            <a:ext cx="21706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Document ADS-07-18</a:t>
            </a:r>
          </a:p>
          <a:p>
            <a:pPr algn="r"/>
            <a:r>
              <a:rPr lang="en-GB" sz="1400" dirty="0"/>
              <a:t>7</a:t>
            </a:r>
            <a:r>
              <a:rPr lang="en-GB" sz="1400" baseline="30000" dirty="0"/>
              <a:t>th</a:t>
            </a:r>
            <a:r>
              <a:rPr lang="en-GB" sz="1400" baseline="0" dirty="0"/>
              <a:t> ADS-IWG session</a:t>
            </a:r>
          </a:p>
          <a:p>
            <a:pPr algn="r"/>
            <a:r>
              <a:rPr lang="en-GB" sz="1400" baseline="0" dirty="0"/>
              <a:t>17-21 March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63388" y="1933830"/>
            <a:ext cx="10065224" cy="2149523"/>
          </a:xfrm>
        </p:spPr>
        <p:txBody>
          <a:bodyPr>
            <a:noAutofit/>
          </a:bodyPr>
          <a:lstStyle/>
          <a:p>
            <a:r>
              <a:rPr lang="en-GB" dirty="0"/>
              <a:t>ADS-IWG Phase 2</a:t>
            </a:r>
            <a:br>
              <a:rPr lang="en-GB" dirty="0"/>
            </a:br>
            <a:r>
              <a:rPr lang="en-GB" dirty="0"/>
              <a:t>Credibility and Testing </a:t>
            </a:r>
            <a:br>
              <a:rPr lang="en-GB" dirty="0"/>
            </a:br>
            <a:r>
              <a:rPr lang="en-GB" dirty="0"/>
              <a:t>provisions</a:t>
            </a:r>
            <a:br>
              <a:rPr lang="en-GB" dirty="0"/>
            </a:b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326144" y="5557903"/>
            <a:ext cx="5810169" cy="528998"/>
          </a:xfrm>
        </p:spPr>
        <p:txBody>
          <a:bodyPr/>
          <a:lstStyle/>
          <a:p>
            <a:r>
              <a:rPr lang="en-GB" dirty="0"/>
              <a:t>R. Brouwer, B. Ciuffo, R. </a:t>
            </a:r>
            <a:r>
              <a:rPr lang="en-GB" dirty="0" err="1"/>
              <a:t>Donà</a:t>
            </a:r>
            <a:r>
              <a:rPr lang="en-GB" dirty="0"/>
              <a:t>, E. </a:t>
            </a:r>
            <a:r>
              <a:rPr lang="en-GB" dirty="0" err="1"/>
              <a:t>Rusciano</a:t>
            </a:r>
            <a:endParaRPr lang="en-GB" dirty="0"/>
          </a:p>
        </p:txBody>
      </p:sp>
      <p:sp>
        <p:nvSpPr>
          <p:cNvPr id="4" name="Subtitle 1">
            <a:extLst>
              <a:ext uri="{FF2B5EF4-FFF2-40B4-BE49-F238E27FC236}">
                <a16:creationId xmlns:a16="http://schemas.microsoft.com/office/drawing/2014/main" id="{8D4AC1B1-E20F-D848-A33F-CD59C7466E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1351" y="4521746"/>
            <a:ext cx="10065224" cy="89775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GB" dirty="0"/>
              <a:t>ADS-IWG 7</a:t>
            </a:r>
            <a:r>
              <a:rPr lang="en-GB" baseline="30000" dirty="0"/>
              <a:t>th</a:t>
            </a:r>
            <a:r>
              <a:rPr lang="en-GB" dirty="0"/>
              <a:t> session</a:t>
            </a:r>
          </a:p>
          <a:p>
            <a:pPr>
              <a:spcAft>
                <a:spcPts val="0"/>
              </a:spcAft>
            </a:pPr>
            <a:r>
              <a:rPr lang="en-GB" dirty="0" err="1"/>
              <a:t>Petten</a:t>
            </a:r>
            <a:r>
              <a:rPr lang="en-GB" dirty="0"/>
              <a:t> </a:t>
            </a:r>
            <a:r>
              <a:rPr lang="en-GB"/>
              <a:t>- 17-21/03/2025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Review and finalization of the text</a:t>
            </a:r>
          </a:p>
          <a:p>
            <a:pPr lvl="1"/>
            <a:r>
              <a:rPr lang="en-US" dirty="0"/>
              <a:t>Identification of missing parts (if any)</a:t>
            </a:r>
          </a:p>
          <a:p>
            <a:pPr lvl="1"/>
            <a:r>
              <a:rPr lang="en-US" dirty="0"/>
              <a:t>Assessment of the need for higher level of details in the regulatory text (if possible)</a:t>
            </a:r>
          </a:p>
          <a:p>
            <a:pPr lvl="1"/>
            <a:r>
              <a:rPr lang="en-US" dirty="0"/>
              <a:t>Development of the referenced annexes (if possible)</a:t>
            </a:r>
          </a:p>
          <a:p>
            <a:pPr lvl="1"/>
            <a:r>
              <a:rPr lang="en-US" dirty="0"/>
              <a:t>Establishment of the correct links with the other parts of the regulatory text</a:t>
            </a:r>
          </a:p>
          <a:p>
            <a:pPr lvl="1"/>
            <a:r>
              <a:rPr lang="en-US" dirty="0"/>
              <a:t>Ensuring consistency between requirements and assessment provisions</a:t>
            </a:r>
            <a:endParaRPr lang="en-GB" dirty="0"/>
          </a:p>
          <a:p>
            <a:r>
              <a:rPr lang="en-GB" dirty="0"/>
              <a:t>The group is confident that finalization of the work by April is possible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3488453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Thank you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/>
              <a:t>Credibility of the test environment</a:t>
            </a:r>
          </a:p>
          <a:p>
            <a:pPr lvl="1"/>
            <a:r>
              <a:rPr lang="en-GB" sz="2800" dirty="0"/>
              <a:t>Work to define manufacturers’ requirements completed</a:t>
            </a:r>
          </a:p>
          <a:p>
            <a:pPr lvl="1"/>
            <a:r>
              <a:rPr lang="en-GB" sz="2800" dirty="0"/>
              <a:t>Work to define assessment principles transferred to testing sub-group after Seoul</a:t>
            </a:r>
          </a:p>
          <a:p>
            <a:r>
              <a:rPr lang="en-GB" sz="3200" dirty="0"/>
              <a:t>Testing provisions</a:t>
            </a:r>
          </a:p>
          <a:p>
            <a:pPr lvl="1"/>
            <a:r>
              <a:rPr lang="en-GB" sz="2800" dirty="0"/>
              <a:t>3 meetings since ADS-IWG 6</a:t>
            </a:r>
            <a:r>
              <a:rPr lang="en-GB" sz="2800" baseline="30000" dirty="0"/>
              <a:t>th</a:t>
            </a:r>
            <a:r>
              <a:rPr lang="en-GB" sz="2800" dirty="0"/>
              <a:t> and 8 meetings since ADS-IWG 5</a:t>
            </a:r>
            <a:r>
              <a:rPr lang="en-GB" sz="2800" baseline="30000" dirty="0"/>
              <a:t>th</a:t>
            </a:r>
            <a:r>
              <a:rPr lang="en-GB" sz="2800" dirty="0"/>
              <a:t> meeting (Seoul)</a:t>
            </a:r>
          </a:p>
          <a:p>
            <a:pPr lvl="1"/>
            <a:r>
              <a:rPr lang="en-GB" sz="2800" dirty="0"/>
              <a:t>Revised structure and content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Updates from the credibility and testing sub-groups</a:t>
            </a:r>
          </a:p>
        </p:txBody>
      </p:sp>
    </p:spTree>
    <p:extLst>
      <p:ext uri="{BB962C8B-B14F-4D97-AF65-F5344CB8AC3E}">
        <p14:creationId xmlns:p14="http://schemas.microsoft.com/office/powerpoint/2010/main" val="2424404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Multi-pillar approach (GRVA-20-36e)</a:t>
            </a:r>
            <a:endParaRPr lang="en-GB" dirty="0"/>
          </a:p>
        </p:txBody>
      </p:sp>
      <p:pic>
        <p:nvPicPr>
          <p:cNvPr id="4" name="Picture 3" descr="A diagram of a safety management system&#10;&#10;Description automatically generated">
            <a:extLst>
              <a:ext uri="{FF2B5EF4-FFF2-40B4-BE49-F238E27FC236}">
                <a16:creationId xmlns:a16="http://schemas.microsoft.com/office/drawing/2014/main" id="{905AFCE3-3D4F-EEE5-B389-6342CDF536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99" t="-841" r="-2181" b="1401"/>
          <a:stretch/>
        </p:blipFill>
        <p:spPr bwMode="auto">
          <a:xfrm>
            <a:off x="2146373" y="1619573"/>
            <a:ext cx="7899254" cy="4951708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17508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Scope of Testing section (and related topic)</a:t>
            </a:r>
            <a:endParaRPr lang="en-GB" dirty="0"/>
          </a:p>
        </p:txBody>
      </p:sp>
      <p:pic>
        <p:nvPicPr>
          <p:cNvPr id="4" name="Picture 3" descr="A diagram of a safety management system&#10;&#10;Description automatically generated">
            <a:extLst>
              <a:ext uri="{FF2B5EF4-FFF2-40B4-BE49-F238E27FC236}">
                <a16:creationId xmlns:a16="http://schemas.microsoft.com/office/drawing/2014/main" id="{905AFCE3-3D4F-EEE5-B389-6342CDF536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99" t="-841" r="-2181" b="1401"/>
          <a:stretch/>
        </p:blipFill>
        <p:spPr bwMode="auto">
          <a:xfrm>
            <a:off x="2146373" y="1619573"/>
            <a:ext cx="7899254" cy="4951708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14500" y="1497330"/>
            <a:ext cx="1383030" cy="524637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 rot="5400000">
            <a:off x="6064742" y="-1469882"/>
            <a:ext cx="1243616" cy="717804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 rot="5400000">
            <a:off x="7676023" y="2041033"/>
            <a:ext cx="1899634" cy="329946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 rot="5400000">
            <a:off x="8519160" y="4747260"/>
            <a:ext cx="2103120" cy="188976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 rot="5400000">
            <a:off x="7473315" y="5024718"/>
            <a:ext cx="415290" cy="188976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592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Suggested changes to the structure to include the work after ADS-IWG#5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26" y="1618513"/>
            <a:ext cx="5573768" cy="5040000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4026883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Suggested changes to the structure to include the work after ADS-IWG#5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26" y="1618513"/>
            <a:ext cx="5573768" cy="5040000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3195687" y="2036190"/>
            <a:ext cx="2639505" cy="3299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5976594" y="2036190"/>
            <a:ext cx="688157" cy="329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985262" y="1877993"/>
            <a:ext cx="4930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Suggest to move to general requirements section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280528" y="3610466"/>
            <a:ext cx="2403835" cy="716437"/>
          </a:xfrm>
          <a:prstGeom prst="lin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280528" y="3610466"/>
            <a:ext cx="2403835" cy="716437"/>
          </a:xfrm>
          <a:prstGeom prst="lin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Right Arrow 16"/>
          <p:cNvSpPr/>
          <p:nvPr/>
        </p:nvSpPr>
        <p:spPr>
          <a:xfrm>
            <a:off x="5976594" y="3787517"/>
            <a:ext cx="688157" cy="329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985262" y="3629320"/>
            <a:ext cx="51187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Suggest to remove this sections being a duplication of aspects dealt with in testing section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195687" y="5577740"/>
            <a:ext cx="2639505" cy="4742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ight Arrow 20"/>
          <p:cNvSpPr/>
          <p:nvPr/>
        </p:nvSpPr>
        <p:spPr>
          <a:xfrm>
            <a:off x="5976594" y="5649905"/>
            <a:ext cx="688157" cy="329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6985262" y="5221231"/>
            <a:ext cx="50244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Suggest to keep only this and the equivalent for physical testing into 7.2 and move the rest to 7.3 as part of the safety case assessment. 7.2 is indeed a prerequisite for the other parts</a:t>
            </a:r>
          </a:p>
        </p:txBody>
      </p:sp>
    </p:spTree>
    <p:extLst>
      <p:ext uri="{BB962C8B-B14F-4D97-AF65-F5344CB8AC3E}">
        <p14:creationId xmlns:p14="http://schemas.microsoft.com/office/powerpoint/2010/main" val="2625878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Suggested changes to the structure to include the work after ADS-IWG#5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26" y="1618513"/>
            <a:ext cx="5573768" cy="5040000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sp>
        <p:nvSpPr>
          <p:cNvPr id="5" name="Right Arrow 4"/>
          <p:cNvSpPr/>
          <p:nvPr/>
        </p:nvSpPr>
        <p:spPr>
          <a:xfrm>
            <a:off x="5927555" y="3695526"/>
            <a:ext cx="458204" cy="885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65988" y="1517715"/>
            <a:ext cx="5795151" cy="522245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9405" y="1618513"/>
            <a:ext cx="5562439" cy="5040000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446683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Are confirmatory tests mandatory or left to the judgement of the assessor/authority?</a:t>
            </a:r>
          </a:p>
          <a:p>
            <a:pPr lvl="1"/>
            <a:r>
              <a:rPr lang="en-GB" dirty="0"/>
              <a:t>7.3.3.2.1.	The assessor </a:t>
            </a:r>
            <a:r>
              <a:rPr lang="en-GB" b="1" dirty="0"/>
              <a:t>[shall/may]</a:t>
            </a:r>
            <a:r>
              <a:rPr lang="en-GB" dirty="0"/>
              <a:t> use track testing to confirm the performance of the ADS in a number of selected relevant nominal, critical, and failure scenarios. </a:t>
            </a:r>
          </a:p>
          <a:p>
            <a:pPr lvl="1"/>
            <a:r>
              <a:rPr lang="en-GB" dirty="0"/>
              <a:t>7.3.3.3.1.	The assessor </a:t>
            </a:r>
            <a:r>
              <a:rPr lang="en-GB" b="1" dirty="0"/>
              <a:t>[shall/may]</a:t>
            </a:r>
            <a:r>
              <a:rPr lang="en-GB" dirty="0"/>
              <a:t> conduct real world testing of the ADS in nominal scenarios […]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Outstanding issues – Confirmatory tests</a:t>
            </a:r>
          </a:p>
        </p:txBody>
      </p:sp>
    </p:spTree>
    <p:extLst>
      <p:ext uri="{BB962C8B-B14F-4D97-AF65-F5344CB8AC3E}">
        <p14:creationId xmlns:p14="http://schemas.microsoft.com/office/powerpoint/2010/main" val="864692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the text there are several references to information available in annexes</a:t>
            </a:r>
          </a:p>
          <a:p>
            <a:pPr lvl="1"/>
            <a:r>
              <a:rPr lang="en-GB" dirty="0"/>
              <a:t>E.g. The methodology in the Annex [X] is one suitable process against which to review the process adopted by the manufacturer.</a:t>
            </a:r>
          </a:p>
          <a:p>
            <a:r>
              <a:rPr lang="en-GB" dirty="0"/>
              <a:t>The group suggested to have more general discussion on the role of these annexes. Are the information included binding or not?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Outstanding issues – Annexes</a:t>
            </a:r>
          </a:p>
        </p:txBody>
      </p:sp>
    </p:spTree>
    <p:extLst>
      <p:ext uri="{BB962C8B-B14F-4D97-AF65-F5344CB8AC3E}">
        <p14:creationId xmlns:p14="http://schemas.microsoft.com/office/powerpoint/2010/main" val="3183720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.potx" id="{4E874F3A-6BB1-4334-AA3C-CB69D53C2FB0}" vid="{CFDAC62F-BBD6-4674-995E-7A3058955A7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15081</TotalTime>
  <Words>454</Words>
  <Application>Microsoft Office PowerPoint</Application>
  <PresentationFormat>Widescreen</PresentationFormat>
  <Paragraphs>41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ADS-IWG Phase 2 Credibility and Testing  provisions </vt:lpstr>
      <vt:lpstr>Updates from the credibility and testing sub-groups</vt:lpstr>
      <vt:lpstr>Multi-pillar approach (GRVA-20-36e)</vt:lpstr>
      <vt:lpstr>Scope of Testing section (and related topic)</vt:lpstr>
      <vt:lpstr>Suggested changes to the structure to include the work after ADS-IWG#5</vt:lpstr>
      <vt:lpstr>Suggested changes to the structure to include the work after ADS-IWG#5</vt:lpstr>
      <vt:lpstr>Suggested changes to the structure to include the work after ADS-IWG#5</vt:lpstr>
      <vt:lpstr>Outstanding issues – Confirmatory tests</vt:lpstr>
      <vt:lpstr>Outstanding issues – Annexes</vt:lpstr>
      <vt:lpstr>Next steps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ADS-IWG In-Service Monitoring  and Reporting</dc:title>
  <dc:creator>RUSCIANO Espedito (JRC-PETTEN)</dc:creator>
  <cp:lastModifiedBy>John Creamer</cp:lastModifiedBy>
  <cp:revision>193</cp:revision>
  <cp:lastPrinted>2024-08-27T08:49:15Z</cp:lastPrinted>
  <dcterms:created xsi:type="dcterms:W3CDTF">2024-06-17T08:01:51Z</dcterms:created>
  <dcterms:modified xsi:type="dcterms:W3CDTF">2025-03-18T08:30:44Z</dcterms:modified>
</cp:coreProperties>
</file>