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648" r:id="rId1"/>
  </p:sldMasterIdLst>
  <p:notesMasterIdLst>
    <p:notesMasterId r:id="rId20"/>
  </p:notesMasterIdLst>
  <p:handoutMasterIdLst>
    <p:handoutMasterId r:id="rId21"/>
  </p:handoutMasterIdLst>
  <p:sldIdLst>
    <p:sldId id="258" r:id="rId2"/>
    <p:sldId id="399" r:id="rId3"/>
    <p:sldId id="431" r:id="rId4"/>
    <p:sldId id="428" r:id="rId5"/>
    <p:sldId id="429" r:id="rId6"/>
    <p:sldId id="430" r:id="rId7"/>
    <p:sldId id="432" r:id="rId8"/>
    <p:sldId id="413" r:id="rId9"/>
    <p:sldId id="414" r:id="rId10"/>
    <p:sldId id="433" r:id="rId11"/>
    <p:sldId id="423" r:id="rId12"/>
    <p:sldId id="425" r:id="rId13"/>
    <p:sldId id="426" r:id="rId14"/>
    <p:sldId id="420" r:id="rId15"/>
    <p:sldId id="424" r:id="rId16"/>
    <p:sldId id="284" r:id="rId17"/>
    <p:sldId id="274" r:id="rId18"/>
    <p:sldId id="401" r:id="rId19"/>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USCIANO Espedito (JRC-PETTEN)" initials="RE(" lastIdx="2" clrIdx="0">
    <p:extLst>
      <p:ext uri="{19B8F6BF-5375-455C-9EA6-DF929625EA0E}">
        <p15:presenceInfo xmlns:p15="http://schemas.microsoft.com/office/powerpoint/2012/main" userId="S-1-5-21-1606980848-2025429265-839522115-149557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5DC1"/>
    <a:srgbClr val="0356B1"/>
    <a:srgbClr val="004494"/>
    <a:srgbClr val="024EA2"/>
    <a:srgbClr val="024B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75" autoAdjust="0"/>
    <p:restoredTop sz="96395" autoAdjust="0"/>
  </p:normalViewPr>
  <p:slideViewPr>
    <p:cSldViewPr snapToGrid="0">
      <p:cViewPr varScale="1">
        <p:scale>
          <a:sx n="61" d="100"/>
          <a:sy n="61" d="100"/>
        </p:scale>
        <p:origin x="964" y="38"/>
      </p:cViewPr>
      <p:guideLst>
        <p:guide orient="horz" pos="2092"/>
        <p:guide pos="3840"/>
      </p:guideLst>
    </p:cSldViewPr>
  </p:slideViewPr>
  <p:notesTextViewPr>
    <p:cViewPr>
      <p:scale>
        <a:sx n="300" d="100"/>
        <a:sy n="3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58AF71-6BC2-ED46-80B4-E78C8FBFA1E8}" type="doc">
      <dgm:prSet loTypeId="urn:microsoft.com/office/officeart/2005/8/layout/venn2" loCatId="" qsTypeId="urn:microsoft.com/office/officeart/2005/8/quickstyle/simple1" qsCatId="simple" csTypeId="urn:microsoft.com/office/officeart/2005/8/colors/colorful1" csCatId="colorful" phldr="1"/>
      <dgm:spPr/>
      <dgm:t>
        <a:bodyPr/>
        <a:lstStyle/>
        <a:p>
          <a:endParaRPr lang="en-GB"/>
        </a:p>
      </dgm:t>
    </dgm:pt>
    <dgm:pt modelId="{E9410A25-D582-E54E-9582-882221D90B4B}">
      <dgm:prSet phldrT="[Text]" custT="1"/>
      <dgm:spPr>
        <a:solidFill>
          <a:srgbClr val="FF0000"/>
        </a:solidFill>
      </dgm:spPr>
      <dgm:t>
        <a:bodyPr/>
        <a:lstStyle/>
        <a:p>
          <a:r>
            <a:rPr lang="en-GB" sz="1600" b="1" dirty="0">
              <a:solidFill>
                <a:srgbClr val="002060"/>
              </a:solidFill>
            </a:rPr>
            <a:t>Critical occurrence</a:t>
          </a:r>
        </a:p>
      </dgm:t>
    </dgm:pt>
    <dgm:pt modelId="{6DEB8A26-5715-2F46-A7C7-C89E04264929}" type="sibTrans" cxnId="{13214F79-AD20-F34A-8D10-3C304E8FB703}">
      <dgm:prSet/>
      <dgm:spPr/>
      <dgm:t>
        <a:bodyPr/>
        <a:lstStyle/>
        <a:p>
          <a:endParaRPr lang="en-GB" sz="2000" b="1"/>
        </a:p>
      </dgm:t>
    </dgm:pt>
    <dgm:pt modelId="{A65ABDB5-B28C-0A4A-9902-C35CAB5DF7CF}" type="parTrans" cxnId="{13214F79-AD20-F34A-8D10-3C304E8FB703}">
      <dgm:prSet/>
      <dgm:spPr/>
      <dgm:t>
        <a:bodyPr/>
        <a:lstStyle/>
        <a:p>
          <a:endParaRPr lang="en-GB" sz="2000" b="1"/>
        </a:p>
      </dgm:t>
    </dgm:pt>
    <dgm:pt modelId="{B6FE37D2-A356-4BD7-AC80-E8307DA58544}">
      <dgm:prSet phldrT="[Text]" custT="1"/>
      <dgm:spPr>
        <a:solidFill>
          <a:schemeClr val="accent4"/>
        </a:solidFill>
      </dgm:spPr>
      <dgm:t>
        <a:bodyPr/>
        <a:lstStyle/>
        <a:p>
          <a:r>
            <a:rPr lang="en-US" sz="1600" b="1" strike="noStrike" dirty="0">
              <a:solidFill>
                <a:srgbClr val="FF0000"/>
              </a:solidFill>
            </a:rPr>
            <a:t>Significant </a:t>
          </a:r>
          <a:r>
            <a:rPr lang="en-GB" sz="1600" b="1" dirty="0">
              <a:solidFill>
                <a:srgbClr val="002060"/>
              </a:solidFill>
            </a:rPr>
            <a:t>Occurrence</a:t>
          </a:r>
        </a:p>
      </dgm:t>
    </dgm:pt>
    <dgm:pt modelId="{94987804-B51B-43D8-8A3F-97BFB3C1D18B}" type="parTrans" cxnId="{F1CDEE51-912B-440F-8762-C11A9E92BD78}">
      <dgm:prSet/>
      <dgm:spPr/>
      <dgm:t>
        <a:bodyPr/>
        <a:lstStyle/>
        <a:p>
          <a:endParaRPr kumimoji="1" lang="ja-JP" altLang="en-US"/>
        </a:p>
      </dgm:t>
    </dgm:pt>
    <dgm:pt modelId="{B07F9191-5FD4-4B4F-B398-DBB5D2173355}" type="sibTrans" cxnId="{F1CDEE51-912B-440F-8762-C11A9E92BD78}">
      <dgm:prSet/>
      <dgm:spPr/>
      <dgm:t>
        <a:bodyPr/>
        <a:lstStyle/>
        <a:p>
          <a:endParaRPr kumimoji="1" lang="ja-JP" altLang="en-US"/>
        </a:p>
      </dgm:t>
    </dgm:pt>
    <dgm:pt modelId="{5D6FBE4B-AA6B-4395-85A2-56D5C247DD38}">
      <dgm:prSet phldrT="[Text]" custT="1"/>
      <dgm:spPr>
        <a:solidFill>
          <a:schemeClr val="accent3"/>
        </a:solidFill>
      </dgm:spPr>
      <dgm:t>
        <a:bodyPr/>
        <a:lstStyle/>
        <a:p>
          <a:r>
            <a:rPr lang="en-GB" sz="1600" b="1" dirty="0">
              <a:solidFill>
                <a:srgbClr val="002060"/>
              </a:solidFill>
            </a:rPr>
            <a:t>Occurrence</a:t>
          </a:r>
        </a:p>
      </dgm:t>
    </dgm:pt>
    <dgm:pt modelId="{63C8A763-F91F-4A74-A14B-2E1BC11F3DD9}" type="parTrans" cxnId="{300F9A4E-8F94-4DC1-ABA1-C209989FA2F3}">
      <dgm:prSet/>
      <dgm:spPr/>
      <dgm:t>
        <a:bodyPr/>
        <a:lstStyle/>
        <a:p>
          <a:endParaRPr lang="en-US"/>
        </a:p>
      </dgm:t>
    </dgm:pt>
    <dgm:pt modelId="{5E57A07E-0617-4097-A3A6-817D9E752658}" type="sibTrans" cxnId="{300F9A4E-8F94-4DC1-ABA1-C209989FA2F3}">
      <dgm:prSet/>
      <dgm:spPr/>
      <dgm:t>
        <a:bodyPr/>
        <a:lstStyle/>
        <a:p>
          <a:endParaRPr lang="en-US"/>
        </a:p>
      </dgm:t>
    </dgm:pt>
    <dgm:pt modelId="{D993B45E-8031-C547-AB5C-A148670C7EFC}" type="pres">
      <dgm:prSet presAssocID="{3558AF71-6BC2-ED46-80B4-E78C8FBFA1E8}" presName="Name0" presStyleCnt="0">
        <dgm:presLayoutVars>
          <dgm:chMax val="7"/>
          <dgm:resizeHandles val="exact"/>
        </dgm:presLayoutVars>
      </dgm:prSet>
      <dgm:spPr/>
    </dgm:pt>
    <dgm:pt modelId="{0E32A839-7FFB-0A4F-A53D-39FFCCA5C80B}" type="pres">
      <dgm:prSet presAssocID="{3558AF71-6BC2-ED46-80B4-E78C8FBFA1E8}" presName="comp1" presStyleCnt="0"/>
      <dgm:spPr/>
    </dgm:pt>
    <dgm:pt modelId="{513116FE-8FFF-794F-BB26-93052D458F70}" type="pres">
      <dgm:prSet presAssocID="{3558AF71-6BC2-ED46-80B4-E78C8FBFA1E8}" presName="circle1" presStyleLbl="node1" presStyleIdx="0" presStyleCnt="3" custScaleX="148015" custLinFactNeighborX="-4" custLinFactNeighborY="-431"/>
      <dgm:spPr/>
    </dgm:pt>
    <dgm:pt modelId="{960D9FE9-A352-2C45-A8FA-AF0D6C163C75}" type="pres">
      <dgm:prSet presAssocID="{3558AF71-6BC2-ED46-80B4-E78C8FBFA1E8}" presName="c1text" presStyleLbl="node1" presStyleIdx="0" presStyleCnt="3">
        <dgm:presLayoutVars>
          <dgm:bulletEnabled val="1"/>
        </dgm:presLayoutVars>
      </dgm:prSet>
      <dgm:spPr/>
    </dgm:pt>
    <dgm:pt modelId="{133F7509-5563-1744-B920-67DA052BD2F4}" type="pres">
      <dgm:prSet presAssocID="{3558AF71-6BC2-ED46-80B4-E78C8FBFA1E8}" presName="comp2" presStyleCnt="0"/>
      <dgm:spPr/>
    </dgm:pt>
    <dgm:pt modelId="{0E712C54-4437-B440-B673-54BF3022B700}" type="pres">
      <dgm:prSet presAssocID="{3558AF71-6BC2-ED46-80B4-E78C8FBFA1E8}" presName="circle2" presStyleLbl="node1" presStyleIdx="1" presStyleCnt="3" custScaleX="148015" custLinFactNeighborX="0" custLinFactNeighborY="494"/>
      <dgm:spPr/>
    </dgm:pt>
    <dgm:pt modelId="{D08375EA-9DB7-2D4A-8946-A4A582B36732}" type="pres">
      <dgm:prSet presAssocID="{3558AF71-6BC2-ED46-80B4-E78C8FBFA1E8}" presName="c2text" presStyleLbl="node1" presStyleIdx="1" presStyleCnt="3">
        <dgm:presLayoutVars>
          <dgm:bulletEnabled val="1"/>
        </dgm:presLayoutVars>
      </dgm:prSet>
      <dgm:spPr/>
    </dgm:pt>
    <dgm:pt modelId="{7954DCFA-8720-894B-8076-5C82452078D1}" type="pres">
      <dgm:prSet presAssocID="{3558AF71-6BC2-ED46-80B4-E78C8FBFA1E8}" presName="comp3" presStyleCnt="0"/>
      <dgm:spPr/>
    </dgm:pt>
    <dgm:pt modelId="{87EA94C1-2211-DB4B-B3E3-41F3A7E717A3}" type="pres">
      <dgm:prSet presAssocID="{3558AF71-6BC2-ED46-80B4-E78C8FBFA1E8}" presName="circle3" presStyleLbl="node1" presStyleIdx="2" presStyleCnt="3" custScaleX="148015"/>
      <dgm:spPr/>
    </dgm:pt>
    <dgm:pt modelId="{733C9363-9E08-3E49-BEF5-ADB8AA0529E3}" type="pres">
      <dgm:prSet presAssocID="{3558AF71-6BC2-ED46-80B4-E78C8FBFA1E8}" presName="c3text" presStyleLbl="node1" presStyleIdx="2" presStyleCnt="3">
        <dgm:presLayoutVars>
          <dgm:bulletEnabled val="1"/>
        </dgm:presLayoutVars>
      </dgm:prSet>
      <dgm:spPr/>
    </dgm:pt>
  </dgm:ptLst>
  <dgm:cxnLst>
    <dgm:cxn modelId="{12AA1921-3ED2-4F92-A16A-9BE1A2D8DEBB}" type="presOf" srcId="{E9410A25-D582-E54E-9582-882221D90B4B}" destId="{733C9363-9E08-3E49-BEF5-ADB8AA0529E3}" srcOrd="1" destOrd="0" presId="urn:microsoft.com/office/officeart/2005/8/layout/venn2"/>
    <dgm:cxn modelId="{18D89A3F-2F26-4539-B48A-F85C0289B4F4}" type="presOf" srcId="{B6FE37D2-A356-4BD7-AC80-E8307DA58544}" destId="{0E712C54-4437-B440-B673-54BF3022B700}" srcOrd="0" destOrd="0" presId="urn:microsoft.com/office/officeart/2005/8/layout/venn2"/>
    <dgm:cxn modelId="{1FA51666-3FE3-48D0-9AC2-AB20B40666EB}" type="presOf" srcId="{5D6FBE4B-AA6B-4395-85A2-56D5C247DD38}" destId="{513116FE-8FFF-794F-BB26-93052D458F70}" srcOrd="0" destOrd="0" presId="urn:microsoft.com/office/officeart/2005/8/layout/venn2"/>
    <dgm:cxn modelId="{300F9A4E-8F94-4DC1-ABA1-C209989FA2F3}" srcId="{3558AF71-6BC2-ED46-80B4-E78C8FBFA1E8}" destId="{5D6FBE4B-AA6B-4395-85A2-56D5C247DD38}" srcOrd="0" destOrd="0" parTransId="{63C8A763-F91F-4A74-A14B-2E1BC11F3DD9}" sibTransId="{5E57A07E-0617-4097-A3A6-817D9E752658}"/>
    <dgm:cxn modelId="{F1CDEE51-912B-440F-8762-C11A9E92BD78}" srcId="{3558AF71-6BC2-ED46-80B4-E78C8FBFA1E8}" destId="{B6FE37D2-A356-4BD7-AC80-E8307DA58544}" srcOrd="1" destOrd="0" parTransId="{94987804-B51B-43D8-8A3F-97BFB3C1D18B}" sibTransId="{B07F9191-5FD4-4B4F-B398-DBB5D2173355}"/>
    <dgm:cxn modelId="{13214F79-AD20-F34A-8D10-3C304E8FB703}" srcId="{3558AF71-6BC2-ED46-80B4-E78C8FBFA1E8}" destId="{E9410A25-D582-E54E-9582-882221D90B4B}" srcOrd="2" destOrd="0" parTransId="{A65ABDB5-B28C-0A4A-9902-C35CAB5DF7CF}" sibTransId="{6DEB8A26-5715-2F46-A7C7-C89E04264929}"/>
    <dgm:cxn modelId="{FF4836C5-3A1E-4DCB-A8D3-84B1F4E133B0}" type="presOf" srcId="{5D6FBE4B-AA6B-4395-85A2-56D5C247DD38}" destId="{960D9FE9-A352-2C45-A8FA-AF0D6C163C75}" srcOrd="1" destOrd="0" presId="urn:microsoft.com/office/officeart/2005/8/layout/venn2"/>
    <dgm:cxn modelId="{114D92C9-C787-4821-B2D7-DD0640E95A5C}" type="presOf" srcId="{B6FE37D2-A356-4BD7-AC80-E8307DA58544}" destId="{D08375EA-9DB7-2D4A-8946-A4A582B36732}" srcOrd="1" destOrd="0" presId="urn:microsoft.com/office/officeart/2005/8/layout/venn2"/>
    <dgm:cxn modelId="{A8EB5CDA-9791-B342-828D-843B6C83DED1}" type="presOf" srcId="{3558AF71-6BC2-ED46-80B4-E78C8FBFA1E8}" destId="{D993B45E-8031-C547-AB5C-A148670C7EFC}" srcOrd="0" destOrd="0" presId="urn:microsoft.com/office/officeart/2005/8/layout/venn2"/>
    <dgm:cxn modelId="{F08F17E1-FCF3-4CB0-AB95-15B9003DA0D0}" type="presOf" srcId="{E9410A25-D582-E54E-9582-882221D90B4B}" destId="{87EA94C1-2211-DB4B-B3E3-41F3A7E717A3}" srcOrd="0" destOrd="0" presId="urn:microsoft.com/office/officeart/2005/8/layout/venn2"/>
    <dgm:cxn modelId="{6B11476A-56CC-9546-93B4-5F72B21E5EE9}" type="presParOf" srcId="{D993B45E-8031-C547-AB5C-A148670C7EFC}" destId="{0E32A839-7FFB-0A4F-A53D-39FFCCA5C80B}" srcOrd="0" destOrd="0" presId="urn:microsoft.com/office/officeart/2005/8/layout/venn2"/>
    <dgm:cxn modelId="{717BC109-20E5-B247-8D3A-9B5C8A2251B9}" type="presParOf" srcId="{0E32A839-7FFB-0A4F-A53D-39FFCCA5C80B}" destId="{513116FE-8FFF-794F-BB26-93052D458F70}" srcOrd="0" destOrd="0" presId="urn:microsoft.com/office/officeart/2005/8/layout/venn2"/>
    <dgm:cxn modelId="{0818D2C5-2423-E947-86AE-6056CD8F638E}" type="presParOf" srcId="{0E32A839-7FFB-0A4F-A53D-39FFCCA5C80B}" destId="{960D9FE9-A352-2C45-A8FA-AF0D6C163C75}" srcOrd="1" destOrd="0" presId="urn:microsoft.com/office/officeart/2005/8/layout/venn2"/>
    <dgm:cxn modelId="{3FDCE59B-0B5C-4847-8CD9-4AC6D9CF2AAF}" type="presParOf" srcId="{D993B45E-8031-C547-AB5C-A148670C7EFC}" destId="{133F7509-5563-1744-B920-67DA052BD2F4}" srcOrd="1" destOrd="0" presId="urn:microsoft.com/office/officeart/2005/8/layout/venn2"/>
    <dgm:cxn modelId="{20CC017D-7457-A245-99E9-FC1533A58508}" type="presParOf" srcId="{133F7509-5563-1744-B920-67DA052BD2F4}" destId="{0E712C54-4437-B440-B673-54BF3022B700}" srcOrd="0" destOrd="0" presId="urn:microsoft.com/office/officeart/2005/8/layout/venn2"/>
    <dgm:cxn modelId="{26DB19B9-E6DA-BC42-8775-85188F7344D2}" type="presParOf" srcId="{133F7509-5563-1744-B920-67DA052BD2F4}" destId="{D08375EA-9DB7-2D4A-8946-A4A582B36732}" srcOrd="1" destOrd="0" presId="urn:microsoft.com/office/officeart/2005/8/layout/venn2"/>
    <dgm:cxn modelId="{22D0AE68-9D5A-F843-B035-BA3F32EB41FB}" type="presParOf" srcId="{D993B45E-8031-C547-AB5C-A148670C7EFC}" destId="{7954DCFA-8720-894B-8076-5C82452078D1}" srcOrd="2" destOrd="0" presId="urn:microsoft.com/office/officeart/2005/8/layout/venn2"/>
    <dgm:cxn modelId="{378C8577-DB80-8E40-9A3E-DB36F24BFA90}" type="presParOf" srcId="{7954DCFA-8720-894B-8076-5C82452078D1}" destId="{87EA94C1-2211-DB4B-B3E3-41F3A7E717A3}" srcOrd="0" destOrd="0" presId="urn:microsoft.com/office/officeart/2005/8/layout/venn2"/>
    <dgm:cxn modelId="{D8F44FAF-A006-A444-82E8-91B8CCFF797D}" type="presParOf" srcId="{7954DCFA-8720-894B-8076-5C82452078D1}" destId="{733C9363-9E08-3E49-BEF5-ADB8AA0529E3}" srcOrd="1" destOrd="0" presId="urn:microsoft.com/office/officeart/2005/8/layout/ven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3116FE-8FFF-794F-BB26-93052D458F70}">
      <dsp:nvSpPr>
        <dsp:cNvPr id="0" name=""/>
        <dsp:cNvSpPr/>
      </dsp:nvSpPr>
      <dsp:spPr>
        <a:xfrm>
          <a:off x="-829499" y="927200"/>
          <a:ext cx="5114168" cy="3455169"/>
        </a:xfrm>
        <a:prstGeom prst="ellipse">
          <a:avLst/>
        </a:prstGeom>
        <a:solidFill>
          <a:schemeClr val="accent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002060"/>
              </a:solidFill>
            </a:rPr>
            <a:t>Occurrence</a:t>
          </a:r>
        </a:p>
      </dsp:txBody>
      <dsp:txXfrm>
        <a:off x="833883" y="1099958"/>
        <a:ext cx="1787401" cy="518275"/>
      </dsp:txXfrm>
    </dsp:sp>
    <dsp:sp modelId="{0E712C54-4437-B440-B673-54BF3022B700}">
      <dsp:nvSpPr>
        <dsp:cNvPr id="0" name=""/>
        <dsp:cNvSpPr/>
      </dsp:nvSpPr>
      <dsp:spPr>
        <a:xfrm>
          <a:off x="-190228" y="1818685"/>
          <a:ext cx="3835626" cy="2591376"/>
        </a:xfrm>
        <a:prstGeom prst="ellipse">
          <a:avLst/>
        </a:prstGeom>
        <a:solidFill>
          <a:schemeClr val="accent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US" sz="1600" b="1" strike="noStrike" kern="1200" dirty="0">
              <a:solidFill>
                <a:srgbClr val="FF0000"/>
              </a:solidFill>
            </a:rPr>
            <a:t>Significant </a:t>
          </a:r>
          <a:r>
            <a:rPr lang="en-GB" sz="1600" b="1" kern="1200" dirty="0">
              <a:solidFill>
                <a:srgbClr val="002060"/>
              </a:solidFill>
            </a:rPr>
            <a:t>Occurrence</a:t>
          </a:r>
        </a:p>
      </dsp:txBody>
      <dsp:txXfrm>
        <a:off x="833883" y="1980646"/>
        <a:ext cx="1787401" cy="485883"/>
      </dsp:txXfrm>
    </dsp:sp>
    <dsp:sp modelId="{87EA94C1-2211-DB4B-B3E3-41F3A7E717A3}">
      <dsp:nvSpPr>
        <dsp:cNvPr id="0" name=""/>
        <dsp:cNvSpPr/>
      </dsp:nvSpPr>
      <dsp:spPr>
        <a:xfrm>
          <a:off x="449042" y="2669676"/>
          <a:ext cx="2557084" cy="1727584"/>
        </a:xfrm>
        <a:prstGeom prst="ellipse">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rgbClr val="002060"/>
              </a:solidFill>
            </a:rPr>
            <a:t>Critical occurrence</a:t>
          </a:r>
        </a:p>
      </dsp:txBody>
      <dsp:txXfrm>
        <a:off x="823518" y="3101572"/>
        <a:ext cx="1808131" cy="863792"/>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sz="quarter" idx="1"/>
          </p:nvPr>
        </p:nvSpPr>
        <p:spPr>
          <a:xfrm>
            <a:off x="4023995" y="0"/>
            <a:ext cx="3078427" cy="513508"/>
          </a:xfrm>
          <a:prstGeom prst="rect">
            <a:avLst/>
          </a:prstGeom>
        </p:spPr>
        <p:txBody>
          <a:bodyPr vert="horz" lIns="96661" tIns="48331" rIns="96661" bIns="48331" rtlCol="0"/>
          <a:lstStyle>
            <a:lvl1pPr algn="r">
              <a:defRPr sz="1300"/>
            </a:lvl1pPr>
          </a:lstStyle>
          <a:p>
            <a:fld id="{3A939EFE-0303-44F6-9A16-FD3B5E015DB1}" type="datetimeFigureOut">
              <a:rPr lang="en-GB" smtClean="0"/>
              <a:t>19/03/2025</a:t>
            </a:fld>
            <a:endParaRPr lang="en-GB"/>
          </a:p>
        </p:txBody>
      </p:sp>
      <p:sp>
        <p:nvSpPr>
          <p:cNvPr id="4" name="Footer Placeholder 3"/>
          <p:cNvSpPr>
            <a:spLocks noGrp="1"/>
          </p:cNvSpPr>
          <p:nvPr>
            <p:ph type="ftr" sz="quarter" idx="2"/>
          </p:nvPr>
        </p:nvSpPr>
        <p:spPr>
          <a:xfrm>
            <a:off x="0" y="9721106"/>
            <a:ext cx="3078427" cy="513507"/>
          </a:xfrm>
          <a:prstGeom prst="rect">
            <a:avLst/>
          </a:prstGeom>
        </p:spPr>
        <p:txBody>
          <a:bodyPr vert="horz" lIns="96661" tIns="48331" rIns="96661" bIns="48331" rtlCol="0" anchor="b"/>
          <a:lstStyle>
            <a:lvl1pPr algn="l">
              <a:defRPr sz="1300"/>
            </a:lvl1pPr>
          </a:lstStyle>
          <a:p>
            <a:endParaRPr lang="en-GB"/>
          </a:p>
        </p:txBody>
      </p:sp>
      <p:sp>
        <p:nvSpPr>
          <p:cNvPr id="5" name="Slide Number Placeholder 4"/>
          <p:cNvSpPr>
            <a:spLocks noGrp="1"/>
          </p:cNvSpPr>
          <p:nvPr>
            <p:ph type="sldNum" sz="quarter" idx="3"/>
          </p:nvPr>
        </p:nvSpPr>
        <p:spPr>
          <a:xfrm>
            <a:off x="4023995" y="9721106"/>
            <a:ext cx="3078427" cy="513507"/>
          </a:xfrm>
          <a:prstGeom prst="rect">
            <a:avLst/>
          </a:prstGeom>
        </p:spPr>
        <p:txBody>
          <a:bodyPr vert="horz" lIns="96661" tIns="48331" rIns="96661" bIns="48331" rtlCol="0" anchor="b"/>
          <a:lstStyle>
            <a:lvl1pPr algn="r">
              <a:defRPr sz="13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3508"/>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023995" y="0"/>
            <a:ext cx="3078427" cy="513508"/>
          </a:xfrm>
          <a:prstGeom prst="rect">
            <a:avLst/>
          </a:prstGeom>
        </p:spPr>
        <p:txBody>
          <a:bodyPr vert="horz" lIns="96661" tIns="48331" rIns="96661" bIns="48331" rtlCol="0"/>
          <a:lstStyle>
            <a:lvl1pPr algn="r">
              <a:defRPr sz="1300"/>
            </a:lvl1pPr>
          </a:lstStyle>
          <a:p>
            <a:fld id="{A3B926D1-0013-4A80-B64E-9D824EE65210}" type="datetimeFigureOut">
              <a:rPr lang="en-GB" smtClean="0"/>
              <a:t>19/03/2025</a:t>
            </a:fld>
            <a:endParaRPr lang="en-GB"/>
          </a:p>
        </p:txBody>
      </p:sp>
      <p:sp>
        <p:nvSpPr>
          <p:cNvPr id="4" name="Slide Image Placeholder 3"/>
          <p:cNvSpPr>
            <a:spLocks noGrp="1" noRot="1" noChangeAspect="1"/>
          </p:cNvSpPr>
          <p:nvPr>
            <p:ph type="sldImg" idx="2"/>
          </p:nvPr>
        </p:nvSpPr>
        <p:spPr>
          <a:xfrm>
            <a:off x="482600" y="1279525"/>
            <a:ext cx="6138863" cy="3454400"/>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10407" y="4925411"/>
            <a:ext cx="5683250" cy="4029879"/>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6"/>
            <a:ext cx="3078427" cy="513507"/>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023995" y="9721106"/>
            <a:ext cx="3078427" cy="513507"/>
          </a:xfrm>
          <a:prstGeom prst="rect">
            <a:avLst/>
          </a:prstGeom>
        </p:spPr>
        <p:txBody>
          <a:bodyPr vert="horz" lIns="96661" tIns="48331" rIns="96661" bIns="48331" rtlCol="0" anchor="b"/>
          <a:lstStyle>
            <a:lvl1pPr algn="r">
              <a:defRPr sz="13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28CC-BY%29.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9CF2995-AB43-4B7C-B8CD-9DC7C3692A9C}" type="slidenum">
              <a:rPr lang="en-GB" smtClean="0"/>
              <a:pPr/>
              <a:t>3</a:t>
            </a:fld>
            <a:endParaRPr lang="en-GB"/>
          </a:p>
        </p:txBody>
      </p:sp>
    </p:spTree>
    <p:extLst>
      <p:ext uri="{BB962C8B-B14F-4D97-AF65-F5344CB8AC3E}">
        <p14:creationId xmlns:p14="http://schemas.microsoft.com/office/powerpoint/2010/main" val="42909514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16</a:t>
            </a:fld>
            <a:endParaRPr lang="en-GB"/>
          </a:p>
        </p:txBody>
      </p:sp>
    </p:spTree>
    <p:extLst>
      <p:ext uri="{BB962C8B-B14F-4D97-AF65-F5344CB8AC3E}">
        <p14:creationId xmlns:p14="http://schemas.microsoft.com/office/powerpoint/2010/main" val="20075199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Delete/update</a:t>
            </a:r>
            <a:r>
              <a:rPr lang="en-IE" baseline="0" dirty="0"/>
              <a:t> as appropriate</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17</a:t>
            </a:fld>
            <a:endParaRPr lang="en-GB"/>
          </a:p>
        </p:txBody>
      </p:sp>
    </p:spTree>
    <p:extLst>
      <p:ext uri="{BB962C8B-B14F-4D97-AF65-F5344CB8AC3E}">
        <p14:creationId xmlns:p14="http://schemas.microsoft.com/office/powerpoint/2010/main" val="4819794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
        <p:nvSpPr>
          <p:cNvPr id="8" name="TextBox 7">
            <a:extLst>
              <a:ext uri="{FF2B5EF4-FFF2-40B4-BE49-F238E27FC236}">
                <a16:creationId xmlns:a16="http://schemas.microsoft.com/office/drawing/2014/main" id="{8579FEFB-E624-6CB2-5585-FCFDB7A248E3}"/>
              </a:ext>
            </a:extLst>
          </p:cNvPr>
          <p:cNvSpPr txBox="1"/>
          <p:nvPr userDrawn="1"/>
        </p:nvSpPr>
        <p:spPr>
          <a:xfrm>
            <a:off x="10678922" y="0"/>
            <a:ext cx="1433406" cy="553998"/>
          </a:xfrm>
          <a:prstGeom prst="rect">
            <a:avLst/>
          </a:prstGeom>
          <a:noFill/>
        </p:spPr>
        <p:txBody>
          <a:bodyPr wrap="none" rtlCol="0">
            <a:spAutoFit/>
          </a:bodyPr>
          <a:lstStyle/>
          <a:p>
            <a:pPr algn="r"/>
            <a:r>
              <a:rPr lang="en-GB" sz="1000" dirty="0">
                <a:latin typeface="Roboto" panose="02000000000000000000" pitchFamily="2" charset="0"/>
                <a:ea typeface="Roboto" panose="02000000000000000000" pitchFamily="2" charset="0"/>
                <a:cs typeface="Roboto" panose="02000000000000000000" pitchFamily="2" charset="0"/>
              </a:rPr>
              <a:t>Document ADS-07-22</a:t>
            </a:r>
          </a:p>
          <a:p>
            <a:pPr algn="r"/>
            <a:r>
              <a:rPr lang="en-GB" sz="1000" dirty="0">
                <a:latin typeface="Roboto" panose="02000000000000000000" pitchFamily="2" charset="0"/>
                <a:ea typeface="Roboto" panose="02000000000000000000" pitchFamily="2" charset="0"/>
                <a:cs typeface="Roboto" panose="02000000000000000000" pitchFamily="2" charset="0"/>
              </a:rPr>
              <a:t>7</a:t>
            </a:r>
            <a:r>
              <a:rPr lang="en-GB" sz="1000" baseline="30000" dirty="0">
                <a:latin typeface="Roboto" panose="02000000000000000000" pitchFamily="2" charset="0"/>
                <a:ea typeface="Roboto" panose="02000000000000000000" pitchFamily="2" charset="0"/>
                <a:cs typeface="Roboto" panose="02000000000000000000" pitchFamily="2" charset="0"/>
              </a:rPr>
              <a:t>th</a:t>
            </a:r>
            <a:r>
              <a:rPr lang="en-GB" sz="1000" dirty="0">
                <a:latin typeface="Roboto" panose="02000000000000000000" pitchFamily="2" charset="0"/>
                <a:ea typeface="Roboto" panose="02000000000000000000" pitchFamily="2" charset="0"/>
                <a:cs typeface="Roboto" panose="02000000000000000000" pitchFamily="2" charset="0"/>
              </a:rPr>
              <a:t> ADS IWG session</a:t>
            </a:r>
          </a:p>
          <a:p>
            <a:pPr algn="r"/>
            <a:r>
              <a:rPr lang="en-GB" sz="1000" dirty="0">
                <a:latin typeface="Roboto" panose="02000000000000000000" pitchFamily="2" charset="0"/>
                <a:ea typeface="Roboto" panose="02000000000000000000" pitchFamily="2" charset="0"/>
                <a:cs typeface="Roboto" panose="02000000000000000000" pitchFamily="2" charset="0"/>
              </a:rPr>
              <a:t>17-21 March 2025</a:t>
            </a:r>
          </a:p>
        </p:txBody>
      </p:sp>
      <p:sp>
        <p:nvSpPr>
          <p:cNvPr id="9" name="TextBox 8">
            <a:extLst>
              <a:ext uri="{FF2B5EF4-FFF2-40B4-BE49-F238E27FC236}">
                <a16:creationId xmlns:a16="http://schemas.microsoft.com/office/drawing/2014/main" id="{9D7F27D9-594B-414F-DF9A-749EF0B7540C}"/>
              </a:ext>
            </a:extLst>
          </p:cNvPr>
          <p:cNvSpPr txBox="1"/>
          <p:nvPr userDrawn="1"/>
        </p:nvSpPr>
        <p:spPr>
          <a:xfrm>
            <a:off x="273306" y="0"/>
            <a:ext cx="1890261" cy="246221"/>
          </a:xfrm>
          <a:prstGeom prst="rect">
            <a:avLst/>
          </a:prstGeom>
          <a:noFill/>
        </p:spPr>
        <p:txBody>
          <a:bodyPr wrap="none" rtlCol="0">
            <a:spAutoFit/>
          </a:bodyPr>
          <a:lstStyle/>
          <a:p>
            <a:pPr algn="l"/>
            <a:r>
              <a:rPr lang="en-GB" sz="1000" dirty="0">
                <a:latin typeface="Roboto" panose="02000000000000000000" pitchFamily="2" charset="0"/>
                <a:ea typeface="Roboto" panose="02000000000000000000" pitchFamily="2" charset="0"/>
                <a:cs typeface="Roboto" panose="02000000000000000000" pitchFamily="2" charset="0"/>
              </a:rPr>
              <a:t>Submitted by the OPI on ISMR</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2467745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6"/>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9" name="Content Placeholder 2"/>
          <p:cNvSpPr>
            <a:spLocks noGrp="1"/>
          </p:cNvSpPr>
          <p:nvPr>
            <p:ph sz="half" idx="13"/>
          </p:nvPr>
        </p:nvSpPr>
        <p:spPr>
          <a:xfrm>
            <a:off x="4604979"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Content Placeholder 2"/>
          <p:cNvSpPr>
            <a:spLocks noGrp="1"/>
          </p:cNvSpPr>
          <p:nvPr>
            <p:ph sz="half" idx="14"/>
          </p:nvPr>
        </p:nvSpPr>
        <p:spPr>
          <a:xfrm>
            <a:off x="8371761" y="1825625"/>
            <a:ext cx="3358489" cy="3763134"/>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2071010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7426941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4843015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solidFill>
            <a:schemeClr val="bg2"/>
          </a:solidFill>
          <a:ln w="28575">
            <a:solidFill>
              <a:schemeClr val="accent5"/>
            </a:solidFill>
          </a:ln>
        </p:spPr>
        <p:txBody>
          <a:bodyPr/>
          <a:lstStyle/>
          <a:p>
            <a:r>
              <a:rPr lang="en-US"/>
              <a:t>Click icon to add picture</a:t>
            </a:r>
            <a:endParaRPr lang="en-GB" dirty="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219447" y="743802"/>
            <a:ext cx="544923" cy="544923"/>
          </a:xfrm>
          <a:prstGeom prst="rect">
            <a:avLst/>
          </a:prstGeom>
        </p:spPr>
      </p:pic>
      <p:sp>
        <p:nvSpPr>
          <p:cNvPr id="3" name="Content Placeholder 2"/>
          <p:cNvSpPr>
            <a:spLocks noGrp="1"/>
          </p:cNvSpPr>
          <p:nvPr>
            <p:ph idx="1"/>
          </p:nvPr>
        </p:nvSpPr>
        <p:spPr>
          <a:xfrm>
            <a:off x="3538331" y="1992572"/>
            <a:ext cx="8226040" cy="3616657"/>
          </a:xfr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US"/>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817056" y="1825625"/>
            <a:ext cx="4926841" cy="3769957"/>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817056" y="482860"/>
            <a:ext cx="4669266"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7" name="Picture Placeholder 4"/>
          <p:cNvSpPr>
            <a:spLocks noGrp="1"/>
          </p:cNvSpPr>
          <p:nvPr>
            <p:ph type="pic" sz="quarter" idx="13"/>
          </p:nvPr>
        </p:nvSpPr>
        <p:spPr>
          <a:xfrm>
            <a:off x="-46383" y="-46383"/>
            <a:ext cx="6142383" cy="6964017"/>
          </a:xfrm>
          <a:solidFill>
            <a:schemeClr val="bg2"/>
          </a:solidFill>
          <a:ln w="28575">
            <a:solidFill>
              <a:schemeClr val="accent5"/>
            </a:solidFill>
          </a:ln>
        </p:spPr>
        <p:txBody>
          <a:bodyPr/>
          <a:lstStyle/>
          <a:p>
            <a:r>
              <a:rPr lang="en-US"/>
              <a:t>Click icon to add picture</a:t>
            </a:r>
            <a:endParaRPr lang="en-GB" dirty="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970722" y="2284667"/>
            <a:ext cx="3141663" cy="2090737"/>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7901451" y="2284668"/>
            <a:ext cx="3141663" cy="2090737"/>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4436086" y="2284667"/>
            <a:ext cx="3141663" cy="2090737"/>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1206774" y="403868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5" name="Text Placeholder 12"/>
          <p:cNvSpPr>
            <a:spLocks noGrp="1"/>
          </p:cNvSpPr>
          <p:nvPr>
            <p:ph type="body" sz="quarter" idx="17"/>
          </p:nvPr>
        </p:nvSpPr>
        <p:spPr>
          <a:xfrm>
            <a:off x="4672139" y="4041944"/>
            <a:ext cx="2669558" cy="1524235"/>
          </a:xfrm>
          <a:solidFill>
            <a:schemeClr val="bg1"/>
          </a:solidFill>
        </p:spPr>
        <p:txBody>
          <a:bodyPr tIns="90000"/>
          <a:lstStyle>
            <a:lvl1pPr marL="0" indent="0" algn="ctr">
              <a:buNone/>
              <a:defRPr sz="2000"/>
            </a:lvl1pPr>
          </a:lstStyle>
          <a:p>
            <a:pPr lvl="0"/>
            <a:r>
              <a:rPr lang="en-US"/>
              <a:t>Edit Master text styles</a:t>
            </a:r>
          </a:p>
        </p:txBody>
      </p:sp>
      <p:sp>
        <p:nvSpPr>
          <p:cNvPr id="16" name="Text Placeholder 12"/>
          <p:cNvSpPr>
            <a:spLocks noGrp="1"/>
          </p:cNvSpPr>
          <p:nvPr>
            <p:ph type="body" sz="quarter" idx="18"/>
          </p:nvPr>
        </p:nvSpPr>
        <p:spPr>
          <a:xfrm>
            <a:off x="8137503" y="4037437"/>
            <a:ext cx="2669558" cy="1524235"/>
          </a:xfrm>
          <a:solidFill>
            <a:schemeClr val="bg1"/>
          </a:solidFill>
        </p:spPr>
        <p:txBody>
          <a:bodyPr tIns="90000"/>
          <a:lstStyle>
            <a:lvl1pPr marL="0" indent="0" algn="ctr">
              <a:buNone/>
              <a:defRPr sz="2000"/>
            </a:lvl1pPr>
          </a:lstStyle>
          <a:p>
            <a:pPr lvl="0"/>
            <a:r>
              <a:rPr lang="en-US"/>
              <a:t>Edit Master text styles</a:t>
            </a:r>
          </a:p>
        </p:txBody>
      </p:sp>
    </p:spTree>
    <p:extLst>
      <p:ext uri="{BB962C8B-B14F-4D97-AF65-F5344CB8AC3E}">
        <p14:creationId xmlns:p14="http://schemas.microsoft.com/office/powerpoint/2010/main" val="178010722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Picture Placeholder 2"/>
          <p:cNvSpPr>
            <a:spLocks noGrp="1"/>
          </p:cNvSpPr>
          <p:nvPr>
            <p:ph type="pic" sz="quarter" idx="13"/>
          </p:nvPr>
        </p:nvSpPr>
        <p:spPr>
          <a:xfrm>
            <a:off x="3713869" y="2159957"/>
            <a:ext cx="2461591" cy="1638158"/>
          </a:xfrm>
          <a:solidFill>
            <a:schemeClr val="bg2"/>
          </a:solidFill>
        </p:spPr>
        <p:txBody>
          <a:bodyPr/>
          <a:lstStyle/>
          <a:p>
            <a:r>
              <a:rPr lang="en-US"/>
              <a:t>Click icon to add picture</a:t>
            </a:r>
            <a:endParaRPr lang="en-GB"/>
          </a:p>
        </p:txBody>
      </p:sp>
      <p:sp>
        <p:nvSpPr>
          <p:cNvPr id="11" name="Picture Placeholder 2"/>
          <p:cNvSpPr>
            <a:spLocks noGrp="1"/>
          </p:cNvSpPr>
          <p:nvPr>
            <p:ph type="pic" sz="quarter" idx="14"/>
          </p:nvPr>
        </p:nvSpPr>
        <p:spPr>
          <a:xfrm>
            <a:off x="3713868" y="3968881"/>
            <a:ext cx="2461591" cy="1638158"/>
          </a:xfrm>
          <a:solidFill>
            <a:schemeClr val="bg2"/>
          </a:solidFill>
        </p:spPr>
        <p:txBody>
          <a:bodyPr/>
          <a:lstStyle/>
          <a:p>
            <a:r>
              <a:rPr lang="en-US"/>
              <a:t>Click icon to add picture</a:t>
            </a:r>
            <a:endParaRPr lang="en-GB"/>
          </a:p>
        </p:txBody>
      </p:sp>
      <p:sp>
        <p:nvSpPr>
          <p:cNvPr id="12" name="Picture Placeholder 2"/>
          <p:cNvSpPr>
            <a:spLocks noGrp="1"/>
          </p:cNvSpPr>
          <p:nvPr>
            <p:ph type="pic" sz="quarter" idx="15"/>
          </p:nvPr>
        </p:nvSpPr>
        <p:spPr>
          <a:xfrm>
            <a:off x="6324547" y="2159956"/>
            <a:ext cx="2461593" cy="1638159"/>
          </a:xfrm>
          <a:solidFill>
            <a:schemeClr val="bg2"/>
          </a:solidFill>
        </p:spPr>
        <p:txBody>
          <a:bodyPr/>
          <a:lstStyle/>
          <a:p>
            <a:r>
              <a:rPr lang="en-US"/>
              <a:t>Click icon to add picture</a:t>
            </a:r>
            <a:endParaRPr lang="en-GB"/>
          </a:p>
        </p:txBody>
      </p:sp>
      <p:sp>
        <p:nvSpPr>
          <p:cNvPr id="13" name="Text Placeholder 12"/>
          <p:cNvSpPr>
            <a:spLocks noGrp="1"/>
          </p:cNvSpPr>
          <p:nvPr>
            <p:ph type="body" sz="quarter" idx="16"/>
          </p:nvPr>
        </p:nvSpPr>
        <p:spPr>
          <a:xfrm>
            <a:off x="8935227" y="3968880"/>
            <a:ext cx="2520000" cy="1638158"/>
          </a:xfrm>
          <a:noFill/>
        </p:spPr>
        <p:txBody>
          <a:bodyPr tIns="90000"/>
          <a:lstStyle>
            <a:lvl1pPr marL="0" indent="0" algn="l">
              <a:buNone/>
              <a:defRPr sz="2000"/>
            </a:lvl1pPr>
          </a:lstStyle>
          <a:p>
            <a:pPr lvl="0"/>
            <a:r>
              <a:rPr lang="en-US"/>
              <a:t>Edit Master text styles</a:t>
            </a:r>
          </a:p>
        </p:txBody>
      </p:sp>
      <p:sp>
        <p:nvSpPr>
          <p:cNvPr id="16" name="Text Placeholder 12"/>
          <p:cNvSpPr>
            <a:spLocks noGrp="1"/>
          </p:cNvSpPr>
          <p:nvPr>
            <p:ph type="body" sz="quarter" idx="18"/>
          </p:nvPr>
        </p:nvSpPr>
        <p:spPr>
          <a:xfrm>
            <a:off x="1033617" y="2159957"/>
            <a:ext cx="2520000" cy="1638159"/>
          </a:xfrm>
          <a:noFill/>
        </p:spPr>
        <p:txBody>
          <a:bodyPr tIns="90000"/>
          <a:lstStyle>
            <a:lvl1pPr marL="0" indent="0" algn="r">
              <a:buNone/>
              <a:defRPr sz="2000"/>
            </a:lvl1pPr>
          </a:lstStyle>
          <a:p>
            <a:pPr lvl="0"/>
            <a:r>
              <a:rPr lang="en-US"/>
              <a:t>Edit Master text styles</a:t>
            </a:r>
          </a:p>
        </p:txBody>
      </p:sp>
      <p:sp>
        <p:nvSpPr>
          <p:cNvPr id="14" name="Picture Placeholder 2"/>
          <p:cNvSpPr>
            <a:spLocks noGrp="1"/>
          </p:cNvSpPr>
          <p:nvPr>
            <p:ph type="pic" sz="quarter" idx="19"/>
          </p:nvPr>
        </p:nvSpPr>
        <p:spPr>
          <a:xfrm>
            <a:off x="6324549" y="3968880"/>
            <a:ext cx="2461591" cy="1638158"/>
          </a:xfrm>
          <a:solidFill>
            <a:schemeClr val="bg2"/>
          </a:solidFill>
        </p:spPr>
        <p:txBody>
          <a:bodyPr/>
          <a:lstStyle/>
          <a:p>
            <a:r>
              <a:rPr lang="en-US"/>
              <a:t>Click icon to add picture</a:t>
            </a:r>
            <a:endParaRPr lang="en-GB"/>
          </a:p>
        </p:txBody>
      </p:sp>
      <p:sp>
        <p:nvSpPr>
          <p:cNvPr id="17" name="Text Placeholder 12"/>
          <p:cNvSpPr>
            <a:spLocks noGrp="1"/>
          </p:cNvSpPr>
          <p:nvPr>
            <p:ph type="body" sz="quarter" idx="20"/>
          </p:nvPr>
        </p:nvSpPr>
        <p:spPr>
          <a:xfrm>
            <a:off x="1033617" y="3968881"/>
            <a:ext cx="2520000" cy="1638158"/>
          </a:xfrm>
          <a:noFill/>
        </p:spPr>
        <p:txBody>
          <a:bodyPr tIns="90000"/>
          <a:lstStyle>
            <a:lvl1pPr marL="0" indent="0" algn="r">
              <a:buNone/>
              <a:defRPr sz="2000"/>
            </a:lvl1pPr>
          </a:lstStyle>
          <a:p>
            <a:pPr lvl="0"/>
            <a:r>
              <a:rPr lang="en-US"/>
              <a:t>Edit Master text styles</a:t>
            </a:r>
          </a:p>
        </p:txBody>
      </p:sp>
      <p:sp>
        <p:nvSpPr>
          <p:cNvPr id="18" name="Text Placeholder 12"/>
          <p:cNvSpPr>
            <a:spLocks noGrp="1"/>
          </p:cNvSpPr>
          <p:nvPr>
            <p:ph type="body" sz="quarter" idx="21"/>
          </p:nvPr>
        </p:nvSpPr>
        <p:spPr>
          <a:xfrm>
            <a:off x="8966322" y="2159956"/>
            <a:ext cx="2520000" cy="1638159"/>
          </a:xfrm>
          <a:noFill/>
        </p:spPr>
        <p:txBody>
          <a:bodyPr tIns="90000"/>
          <a:lstStyle>
            <a:lvl1pPr marL="0" indent="0" algn="l">
              <a:buNone/>
              <a:defRPr sz="2000"/>
            </a:lvl1pPr>
          </a:lstStyle>
          <a:p>
            <a:pPr lvl="0"/>
            <a:r>
              <a:rPr lang="en-US"/>
              <a:t>Edit Master text styles</a:t>
            </a:r>
          </a:p>
        </p:txBody>
      </p:sp>
    </p:spTree>
    <p:extLst>
      <p:ext uri="{BB962C8B-B14F-4D97-AF65-F5344CB8AC3E}">
        <p14:creationId xmlns:p14="http://schemas.microsoft.com/office/powerpoint/2010/main" val="36385566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0" y="0"/>
            <a:ext cx="12192000" cy="3429000"/>
          </a:xfrm>
          <a:solidFill>
            <a:schemeClr val="bg2"/>
          </a:solidFill>
        </p:spPr>
        <p:txBody>
          <a:bodyPr/>
          <a:lstStyle/>
          <a:p>
            <a:r>
              <a:rPr lang="en-US"/>
              <a:t>Click icon to add picture</a:t>
            </a:r>
            <a:endParaRPr lang="en-GB"/>
          </a:p>
        </p:txBody>
      </p:sp>
      <p:sp>
        <p:nvSpPr>
          <p:cNvPr id="2" name="Title 1"/>
          <p:cNvSpPr>
            <a:spLocks noGrp="1"/>
          </p:cNvSpPr>
          <p:nvPr>
            <p:ph type="title"/>
          </p:nvPr>
        </p:nvSpPr>
        <p:spPr>
          <a:xfrm>
            <a:off x="838200" y="2646643"/>
            <a:ext cx="10515600" cy="782357"/>
          </a:xfrm>
          <a:solidFill>
            <a:schemeClr val="bg1"/>
          </a:solidFill>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F46C79FD-C571-418B-AB0F-5EE936C85276}" type="slidenum">
              <a:rPr lang="en-GB" smtClean="0"/>
              <a:pPr/>
              <a:t>‹#›</a:t>
            </a:fld>
            <a:endParaRPr lang="en-GB" dirty="0"/>
          </a:p>
        </p:txBody>
      </p:sp>
      <p:sp>
        <p:nvSpPr>
          <p:cNvPr id="6" name="Text Placeholder 5"/>
          <p:cNvSpPr>
            <a:spLocks noGrp="1"/>
          </p:cNvSpPr>
          <p:nvPr>
            <p:ph type="body" sz="quarter" idx="14"/>
          </p:nvPr>
        </p:nvSpPr>
        <p:spPr>
          <a:xfrm>
            <a:off x="838200" y="3630613"/>
            <a:ext cx="10515600" cy="20351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46C79FD-C571-418B-AB0F-5EE936C85276}" type="slidenum">
              <a:rPr lang="en-GB" smtClean="0"/>
              <a:t>‹#›</a:t>
            </a:fld>
            <a:endParaRPr lang="en-GB"/>
          </a:p>
        </p:txBody>
      </p:sp>
    </p:spTree>
    <p:extLst>
      <p:ext uri="{BB962C8B-B14F-4D97-AF65-F5344CB8AC3E}">
        <p14:creationId xmlns:p14="http://schemas.microsoft.com/office/powerpoint/2010/main" val="24141180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850288"/>
            <a:ext cx="12192000" cy="5018345"/>
          </a:xfrm>
          <a:prstGeom prst="rect">
            <a:avLst/>
          </a:prstGeom>
        </p:spPr>
      </p:pic>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4"/>
            <a:ext cx="12192000" cy="28908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872647"/>
          </a:xfrm>
        </p:spPr>
        <p:txBody>
          <a:bodyPr anchor="t">
            <a:norm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3067468"/>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19" name="Text Placeholder 18"/>
          <p:cNvSpPr>
            <a:spLocks noGrp="1"/>
          </p:cNvSpPr>
          <p:nvPr>
            <p:ph type="body" sz="quarter" idx="13"/>
          </p:nvPr>
        </p:nvSpPr>
        <p:spPr>
          <a:xfrm>
            <a:off x="6096000" y="5783535"/>
            <a:ext cx="5040313" cy="528998"/>
          </a:xfrm>
        </p:spPr>
        <p:txBody>
          <a:bodyPr anchor="b" anchorCtr="0">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06998582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802219"/>
            <a:ext cx="12192000" cy="6059194"/>
          </a:xfrm>
          <a:prstGeom prst="rect">
            <a:avLst/>
          </a:prstGeom>
        </p:spPr>
      </p:pic>
      <p:sp>
        <p:nvSpPr>
          <p:cNvPr id="14" name="Rectangle 13"/>
          <p:cNvSpPr/>
          <p:nvPr userDrawn="1"/>
        </p:nvSpPr>
        <p:spPr>
          <a:xfrm>
            <a:off x="5289" y="1078173"/>
            <a:ext cx="12197346" cy="5783239"/>
          </a:xfrm>
          <a:prstGeom prst="rect">
            <a:avLst/>
          </a:prstGeom>
          <a:solidFill>
            <a:srgbClr val="024EA2">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dirty="0"/>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2" name="Subtitle 2"/>
          <p:cNvSpPr>
            <a:spLocks noGrp="1"/>
          </p:cNvSpPr>
          <p:nvPr>
            <p:ph type="subTitle" idx="1"/>
          </p:nvPr>
        </p:nvSpPr>
        <p:spPr>
          <a:xfrm>
            <a:off x="1071351" y="4418049"/>
            <a:ext cx="10065224" cy="897754"/>
          </a:xfrm>
        </p:spPr>
        <p:txBody>
          <a:bodyPr wrap="none">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16" name="Text Placeholder 18"/>
          <p:cNvSpPr>
            <a:spLocks noGrp="1"/>
          </p:cNvSpPr>
          <p:nvPr>
            <p:ph type="body" sz="quarter" idx="13"/>
          </p:nvPr>
        </p:nvSpPr>
        <p:spPr>
          <a:xfrm>
            <a:off x="6096000" y="5557903"/>
            <a:ext cx="5040313" cy="528998"/>
          </a:xfrm>
        </p:spPr>
        <p:txBody>
          <a:bodyPr wrap="none">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8244287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dirty="0"/>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dirty="0"/>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Slide (2)">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p:nvPr>
        </p:nvSpPr>
        <p:spPr>
          <a:xfrm>
            <a:off x="1077013" y="1122363"/>
            <a:ext cx="10156297" cy="2387600"/>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3295934"/>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1070189" y="3602038"/>
            <a:ext cx="10156297" cy="1655762"/>
          </a:xfr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9325099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16886048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accent5"/>
                </a:solidFill>
              </a:defRPr>
            </a:lvl1pPr>
          </a:lstStyle>
          <a:p>
            <a:r>
              <a:rPr lang="en-US"/>
              <a:t>Click to edit Master title style</a:t>
            </a:r>
            <a:endParaRPr lang="en-GB" dirty="0"/>
          </a:p>
        </p:txBody>
      </p:sp>
      <p:cxnSp>
        <p:nvCxnSpPr>
          <p:cNvPr id="13" name="Straight Connector 12"/>
          <p:cNvCxnSpPr/>
          <p:nvPr userDrawn="1"/>
        </p:nvCxnSpPr>
        <p:spPr>
          <a:xfrm>
            <a:off x="838200" y="0"/>
            <a:ext cx="0" cy="2362711"/>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spTree>
    <p:extLst>
      <p:ext uri="{BB962C8B-B14F-4D97-AF65-F5344CB8AC3E}">
        <p14:creationId xmlns:p14="http://schemas.microsoft.com/office/powerpoint/2010/main" val="25883397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1pPr>
              <a:spcAft>
                <a:spcPts val="1800"/>
              </a:spcAft>
              <a:defRPr/>
            </a:lvl1pPr>
            <a:lvl2pPr>
              <a:spcAft>
                <a:spcPts val="1800"/>
              </a:spcAft>
              <a:defRPr/>
            </a:lvl2pPr>
            <a:lvl3pPr>
              <a:spcAft>
                <a:spcPts val="1800"/>
              </a:spcAft>
              <a:defRPr/>
            </a:lvl3pPr>
            <a:lvl4pPr>
              <a:spcAft>
                <a:spcPts val="1800"/>
              </a:spcAft>
              <a:defRPr/>
            </a:lvl4pPr>
            <a:lvl5pPr>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a:noFill/>
        </p:spPr>
        <p:txBody>
          <a:bodyPr>
            <a:noAutofit/>
          </a:bodyPr>
          <a:lstStyle>
            <a:lvl1pPr marL="0" indent="0">
              <a:buNone/>
              <a:defRPr/>
            </a:lvl1pPr>
          </a:lstStyle>
          <a:p>
            <a:pPr lvl="0"/>
            <a:r>
              <a:rPr lang="en-US"/>
              <a:t>Edit Master text styles</a:t>
            </a:r>
          </a:p>
        </p:txBody>
      </p:sp>
      <p:sp>
        <p:nvSpPr>
          <p:cNvPr id="7" name="Slide Number Placeholder 6"/>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9" name="Straight Connector 8"/>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803839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pic>
        <p:nvPicPr>
          <p:cNvPr id="7" name="Picture 6"/>
          <p:cNvPicPr>
            <a:picLocks noChangeAspect="1"/>
          </p:cNvPicPr>
          <p:nvPr userDrawn="1"/>
        </p:nvPicPr>
        <p:blipFill>
          <a:blip r:embed="rId21" cstate="print">
            <a:extLst>
              <a:ext uri="{28A0092B-C50C-407E-A947-70E740481C1C}">
                <a14:useLocalDpi xmlns:a14="http://schemas.microsoft.com/office/drawing/2010/main"/>
              </a:ext>
            </a:extLst>
          </a:blip>
          <a:stretch>
            <a:fillRect/>
          </a:stretch>
        </p:blipFill>
        <p:spPr>
          <a:xfrm>
            <a:off x="10033852" y="6045988"/>
            <a:ext cx="1715733" cy="450423"/>
          </a:xfrm>
          <a:prstGeom prst="rect">
            <a:avLst/>
          </a:prstGeom>
        </p:spPr>
      </p:pic>
      <p:sp>
        <p:nvSpPr>
          <p:cNvPr id="4" name="TextBox 3">
            <a:extLst>
              <a:ext uri="{FF2B5EF4-FFF2-40B4-BE49-F238E27FC236}">
                <a16:creationId xmlns:a16="http://schemas.microsoft.com/office/drawing/2014/main" id="{9B2170C5-3E79-ADA2-FC33-22B72B5465EA}"/>
              </a:ext>
            </a:extLst>
          </p:cNvPr>
          <p:cNvSpPr txBox="1"/>
          <p:nvPr userDrawn="1"/>
        </p:nvSpPr>
        <p:spPr>
          <a:xfrm>
            <a:off x="10678922" y="0"/>
            <a:ext cx="1433406" cy="553998"/>
          </a:xfrm>
          <a:prstGeom prst="rect">
            <a:avLst/>
          </a:prstGeom>
          <a:noFill/>
        </p:spPr>
        <p:txBody>
          <a:bodyPr wrap="none" rtlCol="0">
            <a:spAutoFit/>
          </a:bodyPr>
          <a:lstStyle/>
          <a:p>
            <a:pPr algn="r"/>
            <a:r>
              <a:rPr lang="en-GB" sz="1000" dirty="0">
                <a:latin typeface="Roboto" panose="02000000000000000000" pitchFamily="2" charset="0"/>
                <a:ea typeface="Roboto" panose="02000000000000000000" pitchFamily="2" charset="0"/>
                <a:cs typeface="Roboto" panose="02000000000000000000" pitchFamily="2" charset="0"/>
              </a:rPr>
              <a:t>Document ADS-07-22</a:t>
            </a:r>
          </a:p>
          <a:p>
            <a:pPr algn="r"/>
            <a:r>
              <a:rPr lang="en-GB" sz="1000" dirty="0">
                <a:latin typeface="Roboto" panose="02000000000000000000" pitchFamily="2" charset="0"/>
                <a:ea typeface="Roboto" panose="02000000000000000000" pitchFamily="2" charset="0"/>
                <a:cs typeface="Roboto" panose="02000000000000000000" pitchFamily="2" charset="0"/>
              </a:rPr>
              <a:t>7</a:t>
            </a:r>
            <a:r>
              <a:rPr lang="en-GB" sz="1000" baseline="30000" dirty="0">
                <a:latin typeface="Roboto" panose="02000000000000000000" pitchFamily="2" charset="0"/>
                <a:ea typeface="Roboto" panose="02000000000000000000" pitchFamily="2" charset="0"/>
                <a:cs typeface="Roboto" panose="02000000000000000000" pitchFamily="2" charset="0"/>
              </a:rPr>
              <a:t>th</a:t>
            </a:r>
            <a:r>
              <a:rPr lang="en-GB" sz="1000" dirty="0">
                <a:latin typeface="Roboto" panose="02000000000000000000" pitchFamily="2" charset="0"/>
                <a:ea typeface="Roboto" panose="02000000000000000000" pitchFamily="2" charset="0"/>
                <a:cs typeface="Roboto" panose="02000000000000000000" pitchFamily="2" charset="0"/>
              </a:rPr>
              <a:t> ADS IWG session</a:t>
            </a:r>
          </a:p>
          <a:p>
            <a:pPr algn="r"/>
            <a:r>
              <a:rPr lang="en-GB" sz="1000" dirty="0">
                <a:latin typeface="Roboto" panose="02000000000000000000" pitchFamily="2" charset="0"/>
                <a:ea typeface="Roboto" panose="02000000000000000000" pitchFamily="2" charset="0"/>
                <a:cs typeface="Roboto" panose="02000000000000000000" pitchFamily="2" charset="0"/>
              </a:rPr>
              <a:t>17-21 March 2025</a:t>
            </a:r>
          </a:p>
        </p:txBody>
      </p:sp>
      <p:sp>
        <p:nvSpPr>
          <p:cNvPr id="5" name="TextBox 4">
            <a:extLst>
              <a:ext uri="{FF2B5EF4-FFF2-40B4-BE49-F238E27FC236}">
                <a16:creationId xmlns:a16="http://schemas.microsoft.com/office/drawing/2014/main" id="{29D6EC3B-2D7E-7CB4-E0D0-31DA917CFD73}"/>
              </a:ext>
            </a:extLst>
          </p:cNvPr>
          <p:cNvSpPr txBox="1"/>
          <p:nvPr userDrawn="1"/>
        </p:nvSpPr>
        <p:spPr>
          <a:xfrm>
            <a:off x="1352092" y="0"/>
            <a:ext cx="1890261" cy="246221"/>
          </a:xfrm>
          <a:prstGeom prst="rect">
            <a:avLst/>
          </a:prstGeom>
          <a:noFill/>
        </p:spPr>
        <p:txBody>
          <a:bodyPr wrap="none" rtlCol="0">
            <a:spAutoFit/>
          </a:bodyPr>
          <a:lstStyle/>
          <a:p>
            <a:pPr algn="l"/>
            <a:r>
              <a:rPr lang="en-GB" sz="1000" dirty="0">
                <a:latin typeface="Roboto" panose="02000000000000000000" pitchFamily="2" charset="0"/>
                <a:ea typeface="Roboto" panose="02000000000000000000" pitchFamily="2" charset="0"/>
                <a:cs typeface="Roboto" panose="02000000000000000000" pitchFamily="2" charset="0"/>
              </a:rPr>
              <a:t>Submitted by the OPI on ISMR</a:t>
            </a: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62" r:id="rId2"/>
    <p:sldLayoutId id="2147483657" r:id="rId3"/>
    <p:sldLayoutId id="2147483649" r:id="rId4"/>
    <p:sldLayoutId id="2147483651" r:id="rId5"/>
    <p:sldLayoutId id="2147483669" r:id="rId6"/>
    <p:sldLayoutId id="2147483670" r:id="rId7"/>
    <p:sldLayoutId id="2147483650" r:id="rId8"/>
    <p:sldLayoutId id="2147483660" r:id="rId9"/>
    <p:sldLayoutId id="2147483652" r:id="rId10"/>
    <p:sldLayoutId id="2147483661" r:id="rId11"/>
    <p:sldLayoutId id="2147483653" r:id="rId12"/>
    <p:sldLayoutId id="2147483654" r:id="rId13"/>
    <p:sldLayoutId id="2147483659" r:id="rId14"/>
    <p:sldLayoutId id="2147483658" r:id="rId15"/>
    <p:sldLayoutId id="2147483666" r:id="rId16"/>
    <p:sldLayoutId id="2147483667" r:id="rId17"/>
    <p:sldLayoutId id="2147483668" r:id="rId18"/>
    <p:sldLayoutId id="2147483655" r:id="rId19"/>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8" Type="http://schemas.openxmlformats.org/officeDocument/2006/relationships/hyperlink" Target="https://twitter.com/eu_commission" TargetMode="External"/><Relationship Id="rId13" Type="http://schemas.openxmlformats.org/officeDocument/2006/relationships/image" Target="../media/image14.png"/><Relationship Id="rId18" Type="http://schemas.openxmlformats.org/officeDocument/2006/relationships/image" Target="../media/image16.png"/><Relationship Id="rId3" Type="http://schemas.openxmlformats.org/officeDocument/2006/relationships/hyperlink" Target="https://open.spotify.com/user/v7ra0as4ychfdatgcjt9nabh0?si=SEs1mANESea5kzyVy7HvDw" TargetMode="External"/><Relationship Id="rId7" Type="http://schemas.openxmlformats.org/officeDocument/2006/relationships/image" Target="../media/image11.png"/><Relationship Id="rId12" Type="http://schemas.openxmlformats.org/officeDocument/2006/relationships/image" Target="../media/image13.png"/><Relationship Id="rId17" Type="http://schemas.openxmlformats.org/officeDocument/2006/relationships/hyperlink" Target="https://www.youtube.com/user/eutube" TargetMode="External"/><Relationship Id="rId2" Type="http://schemas.openxmlformats.org/officeDocument/2006/relationships/notesSlide" Target="../notesSlides/notesSlide3.xml"/><Relationship Id="rId16" Type="http://schemas.openxmlformats.org/officeDocument/2006/relationships/hyperlink" Target="https://medium.com/@EuropeanCommission" TargetMode="External"/><Relationship Id="rId1" Type="http://schemas.openxmlformats.org/officeDocument/2006/relationships/slideLayout" Target="../slideLayouts/slideLayout8.xml"/><Relationship Id="rId6" Type="http://schemas.openxmlformats.org/officeDocument/2006/relationships/hyperlink" Target="https://europa.eu/" TargetMode="External"/><Relationship Id="rId11" Type="http://schemas.openxmlformats.org/officeDocument/2006/relationships/hyperlink" Target="https://www.linkedin.com/company/european-commission/" TargetMode="External"/><Relationship Id="rId5" Type="http://schemas.openxmlformats.org/officeDocument/2006/relationships/hyperlink" Target="https://ec.europa.eu/" TargetMode="External"/><Relationship Id="rId15" Type="http://schemas.openxmlformats.org/officeDocument/2006/relationships/image" Target="../media/image15.png"/><Relationship Id="rId10" Type="http://schemas.openxmlformats.org/officeDocument/2006/relationships/image" Target="../media/image12.png"/><Relationship Id="rId19" Type="http://schemas.openxmlformats.org/officeDocument/2006/relationships/image" Target="../media/image17.png"/><Relationship Id="rId4" Type="http://schemas.openxmlformats.org/officeDocument/2006/relationships/image" Target="../media/image10.png"/><Relationship Id="rId9" Type="http://schemas.openxmlformats.org/officeDocument/2006/relationships/hyperlink" Target="https://www.facebook.com/EuropeanCommission" TargetMode="External"/><Relationship Id="rId14" Type="http://schemas.openxmlformats.org/officeDocument/2006/relationships/hyperlink" Target="https://www.instagram.com/europeancommission/"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p:txBody>
          <a:bodyPr/>
          <a:lstStyle/>
          <a:p>
            <a:r>
              <a:rPr lang="en-GB" dirty="0"/>
              <a:t>Espedito </a:t>
            </a:r>
            <a:r>
              <a:rPr lang="en-GB" dirty="0" err="1"/>
              <a:t>Rusciano</a:t>
            </a:r>
            <a:r>
              <a:rPr lang="en-GB" dirty="0"/>
              <a:t>, Riccardo </a:t>
            </a:r>
            <a:r>
              <a:rPr lang="en-GB" dirty="0" err="1"/>
              <a:t>Doná</a:t>
            </a:r>
            <a:endParaRPr lang="en-GB" dirty="0"/>
          </a:p>
          <a:p>
            <a:endParaRPr lang="en-GB" dirty="0"/>
          </a:p>
        </p:txBody>
      </p:sp>
      <p:sp>
        <p:nvSpPr>
          <p:cNvPr id="4" name="Text Placeholder 7"/>
          <p:cNvSpPr txBox="1">
            <a:spLocks/>
          </p:cNvSpPr>
          <p:nvPr/>
        </p:nvSpPr>
        <p:spPr>
          <a:xfrm>
            <a:off x="1051036" y="5549893"/>
            <a:ext cx="1721414" cy="528998"/>
          </a:xfrm>
          <a:prstGeom prst="rect">
            <a:avLst/>
          </a:prstGeom>
        </p:spPr>
        <p:txBody>
          <a:bodyPr vert="horz" lIns="91440" tIns="45720" rIns="91440" bIns="45720" rtlCol="0">
            <a:noAutofit/>
          </a:bodyPr>
          <a:lstStyle>
            <a:lvl1pPr marL="0" indent="0" algn="r" defTabSz="914400" rtl="0" eaLnBrk="1" latinLnBrk="0" hangingPunct="1">
              <a:lnSpc>
                <a:spcPct val="100000"/>
              </a:lnSpc>
              <a:spcBef>
                <a:spcPts val="0"/>
              </a:spcBef>
              <a:spcAft>
                <a:spcPts val="1800"/>
              </a:spcAft>
              <a:buClr>
                <a:schemeClr val="tx2"/>
              </a:buClr>
              <a:buFontTx/>
              <a:buNone/>
              <a:defRPr sz="2200" i="1" kern="1200">
                <a:solidFill>
                  <a:schemeClr val="bg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19/03/2025</a:t>
            </a:r>
          </a:p>
        </p:txBody>
      </p:sp>
      <p:sp>
        <p:nvSpPr>
          <p:cNvPr id="3" name="Title 2"/>
          <p:cNvSpPr>
            <a:spLocks noGrp="1"/>
          </p:cNvSpPr>
          <p:nvPr>
            <p:ph type="ctrTitle"/>
          </p:nvPr>
        </p:nvSpPr>
        <p:spPr>
          <a:xfrm>
            <a:off x="1277314" y="1397719"/>
            <a:ext cx="10065224" cy="3272306"/>
          </a:xfrm>
        </p:spPr>
        <p:txBody>
          <a:bodyPr/>
          <a:lstStyle/>
          <a:p>
            <a:r>
              <a:rPr lang="en-GB" dirty="0"/>
              <a:t>ADS-IWG</a:t>
            </a:r>
            <a:br>
              <a:rPr lang="en-GB" dirty="0"/>
            </a:br>
            <a:r>
              <a:rPr lang="en-GB" dirty="0"/>
              <a:t>In-Service Monitoring </a:t>
            </a:r>
            <a:br>
              <a:rPr lang="en-GB" dirty="0"/>
            </a:br>
            <a:r>
              <a:rPr lang="en-GB" dirty="0"/>
              <a:t>and Reporting</a:t>
            </a:r>
            <a:br>
              <a:rPr lang="en-GB" dirty="0"/>
            </a:br>
            <a:r>
              <a:rPr lang="en-GB" dirty="0"/>
              <a:t>Status and open Items</a:t>
            </a:r>
            <a:br>
              <a:rPr lang="en-GB" dirty="0"/>
            </a:br>
            <a:endParaRPr lang="en-GB" dirty="0"/>
          </a:p>
        </p:txBody>
      </p:sp>
    </p:spTree>
    <p:extLst>
      <p:ext uri="{BB962C8B-B14F-4D97-AF65-F5344CB8AC3E}">
        <p14:creationId xmlns:p14="http://schemas.microsoft.com/office/powerpoint/2010/main" val="1121371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24866" y="1208635"/>
            <a:ext cx="10905699" cy="5174612"/>
          </a:xfrm>
        </p:spPr>
        <p:txBody>
          <a:bodyPr/>
          <a:lstStyle/>
          <a:p>
            <a:pPr marL="0" indent="0">
              <a:spcBef>
                <a:spcPts val="600"/>
              </a:spcBef>
              <a:spcAft>
                <a:spcPts val="600"/>
              </a:spcAft>
              <a:buNone/>
            </a:pPr>
            <a:r>
              <a:rPr lang="en-US" sz="2000" b="1" dirty="0"/>
              <a:t>ITU</a:t>
            </a:r>
            <a:r>
              <a:rPr lang="en-US" sz="2000" i="1" dirty="0"/>
              <a:t>: The Manufacturer shall [give authorization to/support] the relevant authority to use ISMR information concerning new or revised scenarios for the purpose of developing generalized scenarios to make available for general use.</a:t>
            </a:r>
          </a:p>
          <a:p>
            <a:pPr marL="0" indent="0">
              <a:spcBef>
                <a:spcPts val="600"/>
              </a:spcBef>
              <a:spcAft>
                <a:spcPts val="600"/>
              </a:spcAft>
              <a:buNone/>
            </a:pPr>
            <a:endParaRPr lang="en-CA" sz="2000" b="1" dirty="0"/>
          </a:p>
          <a:p>
            <a:pPr marL="0" indent="0">
              <a:spcBef>
                <a:spcPts val="600"/>
              </a:spcBef>
              <a:spcAft>
                <a:spcPts val="600"/>
              </a:spcAft>
              <a:buNone/>
            </a:pPr>
            <a:r>
              <a:rPr lang="en-CA" sz="2000" b="1" dirty="0"/>
              <a:t>Rationale: </a:t>
            </a:r>
            <a:r>
              <a:rPr lang="en-CA" sz="2000" i="1" dirty="0"/>
              <a:t>One goal of the ISMR is to develop </a:t>
            </a:r>
            <a:r>
              <a:rPr lang="en-US" sz="2000" i="1" dirty="0"/>
              <a:t>generalized scenarios to make available for general use. This activity will be done by a “Relevant Authority” (national or supranational) or by an entity acting on behalf of the authority. However, such activity cannot be done without the involvement of the Manufacturer</a:t>
            </a:r>
          </a:p>
          <a:p>
            <a:pPr marL="0" indent="0">
              <a:spcBef>
                <a:spcPts val="600"/>
              </a:spcBef>
              <a:spcAft>
                <a:spcPts val="600"/>
              </a:spcAft>
              <a:buNone/>
            </a:pPr>
            <a:endParaRPr lang="en-US" sz="2000" i="1" dirty="0">
              <a:solidFill>
                <a:srgbClr val="FF0000"/>
              </a:solidFill>
            </a:endParaRPr>
          </a:p>
          <a:p>
            <a:pPr marL="0" indent="0">
              <a:spcBef>
                <a:spcPts val="600"/>
              </a:spcBef>
              <a:spcAft>
                <a:spcPts val="600"/>
              </a:spcAft>
              <a:buNone/>
            </a:pPr>
            <a:r>
              <a:rPr lang="en-US" sz="2000" b="1" i="1" dirty="0"/>
              <a:t>Feedback from ISMR group: </a:t>
            </a:r>
            <a:r>
              <a:rPr lang="en-US" sz="2000" i="1" dirty="0">
                <a:solidFill>
                  <a:srgbClr val="FF0000"/>
                </a:solidFill>
              </a:rPr>
              <a:t>This proposal only requires the manufacturer  support a relevant authority in developing generalized scenarios and give authorization to use data for such purpose. The requirement is not mandating the authority to perform this activity. Therefore, there is general support on this new requirements even thought there are some open points to be solved such as data needed to characterize a scenarios. Industry is not in favor due to the uncertainty related to these open points (data, Relevant authority, etc.)</a:t>
            </a:r>
            <a:endParaRPr lang="en-US" sz="2000" i="1" dirty="0"/>
          </a:p>
          <a:p>
            <a:pPr>
              <a:spcBef>
                <a:spcPts val="600"/>
              </a:spcBef>
            </a:pPr>
            <a:endParaRPr lang="en-GB" sz="2000" dirty="0"/>
          </a:p>
        </p:txBody>
      </p:sp>
      <p:sp>
        <p:nvSpPr>
          <p:cNvPr id="3" name="Slide Number Placeholder 2"/>
          <p:cNvSpPr>
            <a:spLocks noGrp="1"/>
          </p:cNvSpPr>
          <p:nvPr>
            <p:ph type="sldNum" sz="quarter" idx="12"/>
          </p:nvPr>
        </p:nvSpPr>
        <p:spPr>
          <a:xfrm>
            <a:off x="838200" y="6432368"/>
            <a:ext cx="2743200" cy="365125"/>
          </a:xfrm>
        </p:spPr>
        <p:txBody>
          <a:bodyPr/>
          <a:lstStyle/>
          <a:p>
            <a:fld id="{F46C79FD-C571-418B-AB0F-5EE936C85276}" type="slidenum">
              <a:rPr lang="en-GB" smtClean="0"/>
              <a:t>10</a:t>
            </a:fld>
            <a:endParaRPr lang="en-GB" dirty="0"/>
          </a:p>
        </p:txBody>
      </p:sp>
      <p:sp>
        <p:nvSpPr>
          <p:cNvPr id="4" name="Title 3"/>
          <p:cNvSpPr>
            <a:spLocks noGrp="1"/>
          </p:cNvSpPr>
          <p:nvPr>
            <p:ph type="title"/>
          </p:nvPr>
        </p:nvSpPr>
        <p:spPr>
          <a:xfrm>
            <a:off x="838200" y="426278"/>
            <a:ext cx="10515600" cy="782357"/>
          </a:xfrm>
        </p:spPr>
        <p:txBody>
          <a:bodyPr/>
          <a:lstStyle/>
          <a:p>
            <a:r>
              <a:rPr lang="en-GB" b="1" dirty="0"/>
              <a:t>New requirements for phase 1</a:t>
            </a:r>
          </a:p>
        </p:txBody>
      </p:sp>
    </p:spTree>
    <p:extLst>
      <p:ext uri="{BB962C8B-B14F-4D97-AF65-F5344CB8AC3E}">
        <p14:creationId xmlns:p14="http://schemas.microsoft.com/office/powerpoint/2010/main" val="1640218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0243" y="1244452"/>
            <a:ext cx="11821285" cy="4778811"/>
          </a:xfrm>
        </p:spPr>
        <p:txBody>
          <a:bodyPr/>
          <a:lstStyle/>
          <a:p>
            <a:pPr lvl="1">
              <a:spcAft>
                <a:spcPts val="600"/>
              </a:spcAft>
            </a:pPr>
            <a:r>
              <a:rPr lang="en-GB" b="1" dirty="0"/>
              <a:t>Assessment Section</a:t>
            </a:r>
          </a:p>
          <a:p>
            <a:pPr lvl="2">
              <a:spcAft>
                <a:spcPts val="600"/>
              </a:spcAft>
            </a:pPr>
            <a:r>
              <a:rPr lang="en-GB" b="1" dirty="0"/>
              <a:t>The Assessment of the ISMR is divided in pre-deployment assessment (included in the audit of SMS, 7.1) and post deployment section (included in post deployment safety, 7.4) </a:t>
            </a:r>
          </a:p>
          <a:p>
            <a:pPr lvl="2">
              <a:spcAft>
                <a:spcPts val="600"/>
              </a:spcAft>
            </a:pPr>
            <a:r>
              <a:rPr lang="en-GB" b="1" dirty="0"/>
              <a:t> </a:t>
            </a:r>
            <a:r>
              <a:rPr lang="en-GB" sz="1600" dirty="0"/>
              <a:t>General agreement, with following open points</a:t>
            </a:r>
          </a:p>
          <a:p>
            <a:pPr lvl="3">
              <a:spcAft>
                <a:spcPts val="600"/>
              </a:spcAft>
            </a:pPr>
            <a:r>
              <a:rPr lang="en-GB" dirty="0"/>
              <a:t>7.1.4.6.(d), documentation review for the pre-deployment</a:t>
            </a:r>
          </a:p>
          <a:p>
            <a:pPr lvl="3">
              <a:spcAft>
                <a:spcPts val="600"/>
              </a:spcAft>
            </a:pPr>
            <a:r>
              <a:rPr lang="en-GB" dirty="0"/>
              <a:t>7.4.1., confirmatory evidence during the post deployment</a:t>
            </a:r>
          </a:p>
          <a:p>
            <a:pPr lvl="3">
              <a:spcAft>
                <a:spcPts val="600"/>
              </a:spcAft>
            </a:pPr>
            <a:r>
              <a:rPr lang="en-GB" dirty="0"/>
              <a:t>7.4.6., Authority enforcement action</a:t>
            </a:r>
          </a:p>
          <a:p>
            <a:pPr marL="1371600" lvl="3" indent="0">
              <a:spcAft>
                <a:spcPts val="600"/>
              </a:spcAft>
              <a:buNone/>
            </a:pPr>
            <a:endParaRPr lang="en-GB" dirty="0"/>
          </a:p>
          <a:p>
            <a:pPr lvl="1">
              <a:spcAft>
                <a:spcPts val="600"/>
              </a:spcAft>
            </a:pPr>
            <a:r>
              <a:rPr lang="en-GB" b="1" dirty="0"/>
              <a:t>Annexes,</a:t>
            </a:r>
            <a:r>
              <a:rPr lang="en-GB" dirty="0"/>
              <a:t> </a:t>
            </a:r>
          </a:p>
          <a:p>
            <a:pPr lvl="2">
              <a:spcAft>
                <a:spcPts val="600"/>
              </a:spcAft>
            </a:pPr>
            <a:r>
              <a:rPr lang="en-GB" dirty="0"/>
              <a:t>Two annexes (Short term &amp; periodic template Annex and Critical Occurrence Annex)</a:t>
            </a:r>
          </a:p>
          <a:p>
            <a:pPr lvl="2">
              <a:spcAft>
                <a:spcPts val="600"/>
              </a:spcAft>
            </a:pPr>
            <a:r>
              <a:rPr lang="en-GB" sz="1600" dirty="0"/>
              <a:t>General agreement, with following open point</a:t>
            </a:r>
          </a:p>
          <a:p>
            <a:pPr lvl="3">
              <a:spcAft>
                <a:spcPts val="600"/>
              </a:spcAft>
            </a:pPr>
            <a:r>
              <a:rPr lang="en-GB" dirty="0"/>
              <a:t>3.5.2.(a), critical occurrence in case of </a:t>
            </a:r>
            <a:r>
              <a:rPr lang="en-US" dirty="0"/>
              <a:t>ADS features not in a safe state to continue the journey in ADS mode</a:t>
            </a:r>
          </a:p>
          <a:p>
            <a:pPr lvl="3">
              <a:spcAft>
                <a:spcPts val="600"/>
              </a:spcAft>
            </a:pPr>
            <a:r>
              <a:rPr lang="en-US" dirty="0"/>
              <a:t>Status: To discuss today</a:t>
            </a:r>
          </a:p>
          <a:p>
            <a:pPr lvl="2">
              <a:spcAft>
                <a:spcPts val="600"/>
              </a:spcAft>
            </a:pPr>
            <a:endParaRPr lang="en-GB" sz="1400" dirty="0">
              <a:solidFill>
                <a:srgbClr val="FFC000"/>
              </a:solidFill>
            </a:endParaRPr>
          </a:p>
          <a:p>
            <a:pPr lvl="1">
              <a:spcAft>
                <a:spcPts val="600"/>
              </a:spcAft>
            </a:pPr>
            <a:endParaRPr lang="en-GB" b="1" dirty="0"/>
          </a:p>
          <a:p>
            <a:pPr lvl="1">
              <a:spcAft>
                <a:spcPts val="600"/>
              </a:spcAft>
            </a:pPr>
            <a:endParaRPr lang="en-GB" b="1" dirty="0"/>
          </a:p>
          <a:p>
            <a:pPr lvl="3">
              <a:spcAft>
                <a:spcPts val="600"/>
              </a:spcAft>
            </a:pPr>
            <a:endParaRPr lang="en-GB" sz="1600" dirty="0">
              <a:solidFill>
                <a:srgbClr val="FFC000"/>
              </a:solidFill>
            </a:endParaRPr>
          </a:p>
          <a:p>
            <a:pPr marL="457200" lvl="1" indent="0">
              <a:spcAft>
                <a:spcPts val="600"/>
              </a:spcAft>
              <a:buNone/>
            </a:pPr>
            <a:endParaRPr lang="en-GB" sz="1800" dirty="0"/>
          </a:p>
          <a:p>
            <a:pPr lvl="2">
              <a:spcAft>
                <a:spcPts val="600"/>
              </a:spcAft>
            </a:pPr>
            <a:endParaRPr lang="en-GB" dirty="0">
              <a:solidFill>
                <a:srgbClr val="FF0000"/>
              </a:solidFill>
            </a:endParaRPr>
          </a:p>
          <a:p>
            <a:pPr lvl="2">
              <a:spcAft>
                <a:spcPts val="600"/>
              </a:spcAft>
            </a:pPr>
            <a:endParaRPr lang="en-GB" dirty="0">
              <a:solidFill>
                <a:srgbClr val="FF0000"/>
              </a:solidFill>
            </a:endParaRPr>
          </a:p>
          <a:p>
            <a:pPr lvl="1">
              <a:spcAft>
                <a:spcPts val="600"/>
              </a:spcAft>
            </a:pPr>
            <a:endParaRPr lang="en-GB" sz="1800" dirty="0"/>
          </a:p>
        </p:txBody>
      </p:sp>
      <p:sp>
        <p:nvSpPr>
          <p:cNvPr id="3" name="Title 2"/>
          <p:cNvSpPr>
            <a:spLocks noGrp="1"/>
          </p:cNvSpPr>
          <p:nvPr>
            <p:ph type="title"/>
          </p:nvPr>
        </p:nvSpPr>
        <p:spPr>
          <a:xfrm>
            <a:off x="1060874" y="354072"/>
            <a:ext cx="10515600" cy="782357"/>
          </a:xfrm>
        </p:spPr>
        <p:txBody>
          <a:bodyPr/>
          <a:lstStyle/>
          <a:p>
            <a:r>
              <a:rPr lang="en-GB" b="1" dirty="0"/>
              <a:t>Status of activities</a:t>
            </a:r>
          </a:p>
        </p:txBody>
      </p:sp>
      <p:sp>
        <p:nvSpPr>
          <p:cNvPr id="4" name="Slide Number Placeholder 3"/>
          <p:cNvSpPr>
            <a:spLocks noGrp="1"/>
          </p:cNvSpPr>
          <p:nvPr>
            <p:ph type="sldNum" sz="quarter" idx="12"/>
          </p:nvPr>
        </p:nvSpPr>
        <p:spPr/>
        <p:txBody>
          <a:bodyPr/>
          <a:lstStyle/>
          <a:p>
            <a:fld id="{F46C79FD-C571-418B-AB0F-5EE936C85276}" type="slidenum">
              <a:rPr lang="en-GB" smtClean="0"/>
              <a:t>11</a:t>
            </a:fld>
            <a:endParaRPr lang="en-GB"/>
          </a:p>
        </p:txBody>
      </p:sp>
    </p:spTree>
    <p:extLst>
      <p:ext uri="{BB962C8B-B14F-4D97-AF65-F5344CB8AC3E}">
        <p14:creationId xmlns:p14="http://schemas.microsoft.com/office/powerpoint/2010/main" val="42411810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4297" y="1558206"/>
            <a:ext cx="10905699" cy="3881904"/>
          </a:xfrm>
        </p:spPr>
        <p:txBody>
          <a:bodyPr/>
          <a:lstStyle/>
          <a:p>
            <a:r>
              <a:rPr lang="en-US" dirty="0"/>
              <a:t>7.1.4.6.	</a:t>
            </a:r>
            <a:r>
              <a:rPr lang="en-US" i="1" dirty="0"/>
              <a:t>The documentation review shall provide evidence that, at least:</a:t>
            </a:r>
          </a:p>
          <a:p>
            <a:r>
              <a:rPr lang="en-US" i="1" dirty="0"/>
              <a:t>…….</a:t>
            </a:r>
          </a:p>
          <a:p>
            <a:r>
              <a:rPr lang="en-US" i="1" dirty="0"/>
              <a:t>(c) ADS safety performance will be verified in reference to the safety performance indicators and safety performance targets as indicated in the Safety Case.</a:t>
            </a:r>
          </a:p>
          <a:p>
            <a:r>
              <a:rPr lang="en-US" i="1" dirty="0"/>
              <a:t>(d)	[</a:t>
            </a:r>
            <a:r>
              <a:rPr lang="en-US" i="1" dirty="0">
                <a:solidFill>
                  <a:srgbClr val="FF0000"/>
                </a:solidFill>
              </a:rPr>
              <a:t>the risk assessment, including residual risks, will be evaluated regularly through the information coming from the monitoring activities</a:t>
            </a:r>
            <a:r>
              <a:rPr lang="en-US" i="1" dirty="0"/>
              <a:t>.]</a:t>
            </a:r>
          </a:p>
          <a:p>
            <a:r>
              <a:rPr lang="en-GB" i="1" dirty="0"/>
              <a:t>(e)	the monitoring takes into account feedback and </a:t>
            </a:r>
            <a:r>
              <a:rPr lang="en-GB" i="1" strike="sngStrike" dirty="0">
                <a:solidFill>
                  <a:srgbClr val="FF0000"/>
                </a:solidFill>
              </a:rPr>
              <a:t>reports</a:t>
            </a:r>
            <a:r>
              <a:rPr lang="en-GB" i="1" dirty="0">
                <a:solidFill>
                  <a:srgbClr val="FF0000"/>
                </a:solidFill>
              </a:rPr>
              <a:t> information </a:t>
            </a:r>
            <a:r>
              <a:rPr lang="en-GB" i="1" dirty="0"/>
              <a:t>received from sources other than the ADS vehicle data</a:t>
            </a:r>
            <a:r>
              <a:rPr lang="en-GB" dirty="0"/>
              <a:t> </a:t>
            </a:r>
          </a:p>
          <a:p>
            <a:pPr marL="0" indent="0">
              <a:buNone/>
            </a:pPr>
            <a:endParaRPr lang="en-US" dirty="0"/>
          </a:p>
          <a:p>
            <a:endParaRPr lang="en-GB" dirty="0"/>
          </a:p>
        </p:txBody>
      </p:sp>
      <p:sp>
        <p:nvSpPr>
          <p:cNvPr id="3" name="Title 2"/>
          <p:cNvSpPr>
            <a:spLocks noGrp="1"/>
          </p:cNvSpPr>
          <p:nvPr>
            <p:ph type="title"/>
          </p:nvPr>
        </p:nvSpPr>
        <p:spPr/>
        <p:txBody>
          <a:bodyPr/>
          <a:lstStyle/>
          <a:p>
            <a:r>
              <a:rPr lang="en-GB" b="1" dirty="0"/>
              <a:t>Assessment Section</a:t>
            </a:r>
          </a:p>
        </p:txBody>
      </p:sp>
    </p:spTree>
    <p:extLst>
      <p:ext uri="{BB962C8B-B14F-4D97-AF65-F5344CB8AC3E}">
        <p14:creationId xmlns:p14="http://schemas.microsoft.com/office/powerpoint/2010/main" val="1196539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74297" y="1558206"/>
            <a:ext cx="10905699" cy="3881904"/>
          </a:xfrm>
        </p:spPr>
        <p:txBody>
          <a:bodyPr/>
          <a:lstStyle/>
          <a:p>
            <a:pPr marL="640080" indent="-640080">
              <a:lnSpc>
                <a:spcPct val="107000"/>
              </a:lnSpc>
              <a:spcBef>
                <a:spcPts val="600"/>
              </a:spcBef>
              <a:spcAft>
                <a:spcPts val="600"/>
              </a:spcAft>
            </a:pPr>
            <a:r>
              <a:rPr lang="en-GB" kern="100" dirty="0">
                <a:latin typeface="Times New Roman" panose="02020603050405020304" pitchFamily="18" charset="0"/>
                <a:ea typeface="Aptos"/>
                <a:cs typeface="Arial" panose="020B0604020202020204" pitchFamily="34" charset="0"/>
              </a:rPr>
              <a:t>7.4.1.	</a:t>
            </a:r>
            <a:r>
              <a:rPr lang="en-GB" sz="1800" kern="100" dirty="0">
                <a:latin typeface="Times New Roman" panose="02020603050405020304" pitchFamily="18" charset="0"/>
                <a:ea typeface="Aptos"/>
                <a:cs typeface="Arial" panose="020B0604020202020204" pitchFamily="34" charset="0"/>
              </a:rPr>
              <a:t> </a:t>
            </a:r>
            <a:r>
              <a:rPr lang="en-GB" kern="100" dirty="0">
                <a:latin typeface="Times New Roman" panose="02020603050405020304" pitchFamily="18" charset="0"/>
                <a:ea typeface="Aptos"/>
                <a:cs typeface="Arial" panose="020B0604020202020204" pitchFamily="34" charset="0"/>
              </a:rPr>
              <a:t>(UNR) </a:t>
            </a:r>
            <a:r>
              <a:rPr lang="en-GB" kern="100" dirty="0">
                <a:latin typeface="Times New Roman" panose="02020603050405020304" pitchFamily="18" charset="0"/>
                <a:ea typeface="Aptos"/>
                <a:cs typeface="Times New Roman" panose="02020603050405020304" pitchFamily="18" charset="0"/>
              </a:rPr>
              <a:t>The Type Approval Authority or its Technical Service shall receive </a:t>
            </a:r>
            <a:r>
              <a:rPr lang="en-GB" kern="100" dirty="0">
                <a:solidFill>
                  <a:srgbClr val="FF0000"/>
                </a:solidFill>
                <a:latin typeface="Times New Roman" panose="02020603050405020304" pitchFamily="18" charset="0"/>
                <a:ea typeface="Aptos"/>
                <a:cs typeface="Times New Roman" panose="02020603050405020304" pitchFamily="18" charset="0"/>
              </a:rPr>
              <a:t>and review </a:t>
            </a:r>
            <a:r>
              <a:rPr lang="en-GB" kern="100" dirty="0">
                <a:latin typeface="Times New Roman" panose="02020603050405020304" pitchFamily="18" charset="0"/>
                <a:ea typeface="Aptos"/>
                <a:cs typeface="Times New Roman" panose="02020603050405020304" pitchFamily="18" charset="0"/>
              </a:rPr>
              <a:t>confirmatory </a:t>
            </a:r>
            <a:r>
              <a:rPr lang="en-GB" kern="100" dirty="0">
                <a:solidFill>
                  <a:srgbClr val="000000"/>
                </a:solidFill>
                <a:latin typeface="Times New Roman" panose="02020603050405020304" pitchFamily="18" charset="0"/>
                <a:ea typeface="Aptos"/>
                <a:cs typeface="Times New Roman" panose="02020603050405020304" pitchFamily="18" charset="0"/>
              </a:rPr>
              <a:t>evidence</a:t>
            </a:r>
            <a:r>
              <a:rPr lang="en-GB" kern="100" dirty="0">
                <a:solidFill>
                  <a:srgbClr val="FF0000"/>
                </a:solidFill>
                <a:latin typeface="Times New Roman" panose="02020603050405020304" pitchFamily="18" charset="0"/>
                <a:ea typeface="Aptos"/>
                <a:cs typeface="Times New Roman" panose="02020603050405020304" pitchFamily="18" charset="0"/>
              </a:rPr>
              <a:t> produced by </a:t>
            </a:r>
            <a:r>
              <a:rPr lang="en-GB" strike="sngStrike" kern="100" dirty="0">
                <a:latin typeface="Times New Roman" panose="02020603050405020304" pitchFamily="18" charset="0"/>
                <a:ea typeface="Aptos"/>
                <a:cs typeface="Times New Roman" panose="02020603050405020304" pitchFamily="18" charset="0"/>
              </a:rPr>
              <a:t>that the information provided by the manufacturer during</a:t>
            </a:r>
            <a:r>
              <a:rPr lang="en-GB" kern="100" dirty="0">
                <a:latin typeface="Times New Roman" panose="02020603050405020304" pitchFamily="18" charset="0"/>
                <a:ea typeface="Aptos"/>
                <a:cs typeface="Times New Roman" panose="02020603050405020304" pitchFamily="18" charset="0"/>
              </a:rPr>
              <a:t> the ADS </a:t>
            </a:r>
            <a:r>
              <a:rPr lang="en-GB" kern="100" dirty="0">
                <a:solidFill>
                  <a:srgbClr val="FF0000"/>
                </a:solidFill>
                <a:latin typeface="Times New Roman" panose="02020603050405020304" pitchFamily="18" charset="0"/>
                <a:ea typeface="Aptos"/>
                <a:cs typeface="Times New Roman" panose="02020603050405020304" pitchFamily="18" charset="0"/>
              </a:rPr>
              <a:t>during its </a:t>
            </a:r>
            <a:r>
              <a:rPr lang="en-GB" kern="100" dirty="0">
                <a:latin typeface="Times New Roman" panose="02020603050405020304" pitchFamily="18" charset="0"/>
                <a:ea typeface="Aptos"/>
                <a:cs typeface="Times New Roman" panose="02020603050405020304" pitchFamily="18" charset="0"/>
              </a:rPr>
              <a:t>operations (e.g. Notification, short term and periodic reports) </a:t>
            </a:r>
            <a:r>
              <a:rPr lang="en-GB" strike="sngStrike" kern="100" dirty="0">
                <a:latin typeface="Times New Roman" panose="02020603050405020304" pitchFamily="18" charset="0"/>
                <a:ea typeface="Aptos"/>
                <a:cs typeface="Times New Roman" panose="02020603050405020304" pitchFamily="18" charset="0"/>
              </a:rPr>
              <a:t>is in compliance </a:t>
            </a:r>
            <a:r>
              <a:rPr lang="en-GB" strike="sngStrike" kern="100" dirty="0">
                <a:solidFill>
                  <a:srgbClr val="000000"/>
                </a:solidFill>
                <a:latin typeface="Times New Roman" panose="02020603050405020304" pitchFamily="18" charset="0"/>
                <a:ea typeface="Aptos"/>
                <a:cs typeface="Times New Roman" panose="02020603050405020304" pitchFamily="18" charset="0"/>
              </a:rPr>
              <a:t>with </a:t>
            </a:r>
            <a:r>
              <a:rPr lang="en-GB" kern="100" dirty="0">
                <a:solidFill>
                  <a:srgbClr val="FF0000"/>
                </a:solidFill>
                <a:latin typeface="Times New Roman" panose="02020603050405020304" pitchFamily="18" charset="0"/>
                <a:ea typeface="Aptos"/>
                <a:cs typeface="Times New Roman" panose="02020603050405020304" pitchFamily="18" charset="0"/>
              </a:rPr>
              <a:t>and assess that it is in accordance with</a:t>
            </a:r>
            <a:r>
              <a:rPr lang="en-GB" sz="3200" kern="100" dirty="0">
                <a:latin typeface="Times New Roman" panose="02020603050405020304" pitchFamily="18" charset="0"/>
                <a:ea typeface="Aptos"/>
                <a:cs typeface="Arial" panose="020B0604020202020204" pitchFamily="34" charset="0"/>
              </a:rPr>
              <a:t> </a:t>
            </a:r>
            <a:r>
              <a:rPr lang="en-GB" kern="100" dirty="0">
                <a:solidFill>
                  <a:srgbClr val="FF0000"/>
                </a:solidFill>
                <a:latin typeface="Times New Roman" panose="02020603050405020304" pitchFamily="18" charset="0"/>
                <a:ea typeface="Aptos"/>
                <a:cs typeface="Times New Roman" panose="02020603050405020304" pitchFamily="18" charset="0"/>
              </a:rPr>
              <a:t>capabilities described in the manufacturer’s SMS [ref. 7.4.1.7-7.4.1.10</a:t>
            </a:r>
            <a:r>
              <a:rPr lang="en-GB" kern="100" dirty="0">
                <a:latin typeface="Times New Roman" panose="02020603050405020304" pitchFamily="18" charset="0"/>
                <a:ea typeface="Aptos"/>
                <a:cs typeface="Arial" panose="020B0604020202020204" pitchFamily="34" charset="0"/>
              </a:rPr>
              <a:t>].</a:t>
            </a:r>
            <a:endParaRPr lang="en-GB" sz="3200" kern="100" dirty="0">
              <a:latin typeface="Times New Roman" panose="02020603050405020304" pitchFamily="18" charset="0"/>
              <a:ea typeface="Aptos"/>
              <a:cs typeface="Arial" panose="020B0604020202020204" pitchFamily="34" charset="0"/>
            </a:endParaRPr>
          </a:p>
          <a:p>
            <a:pPr marL="640080" indent="-640080">
              <a:lnSpc>
                <a:spcPct val="107000"/>
              </a:lnSpc>
              <a:spcBef>
                <a:spcPts val="600"/>
              </a:spcBef>
              <a:spcAft>
                <a:spcPts val="600"/>
              </a:spcAft>
            </a:pPr>
            <a:r>
              <a:rPr lang="en-GB" b="1" kern="100" dirty="0">
                <a:highlight>
                  <a:srgbClr val="00FF00"/>
                </a:highlight>
                <a:latin typeface="Times New Roman" panose="02020603050405020304" pitchFamily="18" charset="0"/>
                <a:ea typeface="Aptos"/>
                <a:cs typeface="Arial" panose="020B0604020202020204" pitchFamily="34" charset="0"/>
              </a:rPr>
              <a:t>New proposal</a:t>
            </a:r>
            <a:r>
              <a:rPr lang="en-GB" kern="100" dirty="0">
                <a:highlight>
                  <a:srgbClr val="00FF00"/>
                </a:highlight>
                <a:latin typeface="Times New Roman" panose="02020603050405020304" pitchFamily="18" charset="0"/>
                <a:ea typeface="Aptos"/>
                <a:cs typeface="Arial" panose="020B0604020202020204" pitchFamily="34" charset="0"/>
              </a:rPr>
              <a:t>: (UNR) </a:t>
            </a:r>
            <a:r>
              <a:rPr lang="en-GB" kern="100" dirty="0">
                <a:highlight>
                  <a:srgbClr val="00FF00"/>
                </a:highlight>
                <a:latin typeface="Times New Roman" panose="02020603050405020304" pitchFamily="18" charset="0"/>
                <a:ea typeface="Aptos"/>
                <a:cs typeface="Times New Roman" panose="02020603050405020304" pitchFamily="18" charset="0"/>
              </a:rPr>
              <a:t>The Type Approval Authority or its Technical Service shall receive </a:t>
            </a:r>
            <a:r>
              <a:rPr lang="en-GB" kern="100" dirty="0">
                <a:solidFill>
                  <a:srgbClr val="FF0000"/>
                </a:solidFill>
                <a:highlight>
                  <a:srgbClr val="00FF00"/>
                </a:highlight>
                <a:latin typeface="Times New Roman" panose="02020603050405020304" pitchFamily="18" charset="0"/>
                <a:ea typeface="Aptos"/>
                <a:cs typeface="Times New Roman" panose="02020603050405020304" pitchFamily="18" charset="0"/>
              </a:rPr>
              <a:t>information</a:t>
            </a:r>
            <a:r>
              <a:rPr lang="en-GB" kern="100" dirty="0">
                <a:highlight>
                  <a:srgbClr val="00FF00"/>
                </a:highlight>
                <a:latin typeface="Times New Roman" panose="02020603050405020304" pitchFamily="18" charset="0"/>
                <a:ea typeface="Aptos"/>
                <a:cs typeface="Times New Roman" panose="02020603050405020304" pitchFamily="18" charset="0"/>
              </a:rPr>
              <a:t> </a:t>
            </a:r>
            <a:r>
              <a:rPr lang="en-GB" kern="100" dirty="0">
                <a:solidFill>
                  <a:srgbClr val="FF0000"/>
                </a:solidFill>
                <a:highlight>
                  <a:srgbClr val="00FF00"/>
                </a:highlight>
                <a:latin typeface="Times New Roman" panose="02020603050405020304" pitchFamily="18" charset="0"/>
                <a:ea typeface="Aptos"/>
                <a:cs typeface="Times New Roman" panose="02020603050405020304" pitchFamily="18" charset="0"/>
              </a:rPr>
              <a:t>provided by the manufacturer and assess that it is in accordance with</a:t>
            </a:r>
            <a:r>
              <a:rPr lang="en-GB" sz="3200" kern="100" dirty="0">
                <a:highlight>
                  <a:srgbClr val="00FF00"/>
                </a:highlight>
                <a:latin typeface="Times New Roman" panose="02020603050405020304" pitchFamily="18" charset="0"/>
                <a:ea typeface="Aptos"/>
                <a:cs typeface="Arial" panose="020B0604020202020204" pitchFamily="34" charset="0"/>
              </a:rPr>
              <a:t> </a:t>
            </a:r>
            <a:r>
              <a:rPr lang="en-GB" kern="100" dirty="0">
                <a:solidFill>
                  <a:srgbClr val="FF0000"/>
                </a:solidFill>
                <a:highlight>
                  <a:srgbClr val="00FF00"/>
                </a:highlight>
                <a:latin typeface="Times New Roman" panose="02020603050405020304" pitchFamily="18" charset="0"/>
                <a:ea typeface="Aptos"/>
                <a:cs typeface="Times New Roman" panose="02020603050405020304" pitchFamily="18" charset="0"/>
              </a:rPr>
              <a:t>the manufacturer’s SMS </a:t>
            </a:r>
            <a:r>
              <a:rPr lang="en-GB" kern="100" dirty="0">
                <a:solidFill>
                  <a:srgbClr val="FF0000"/>
                </a:solidFill>
                <a:highlight>
                  <a:srgbClr val="FFFF00"/>
                </a:highlight>
                <a:latin typeface="Times New Roman" panose="02020603050405020304" pitchFamily="18" charset="0"/>
                <a:ea typeface="Aptos"/>
                <a:cs typeface="Times New Roman" panose="02020603050405020304" pitchFamily="18" charset="0"/>
              </a:rPr>
              <a:t>[ref. 7.4.1.7-7.4.1.10</a:t>
            </a:r>
            <a:r>
              <a:rPr lang="en-GB" kern="100" dirty="0">
                <a:highlight>
                  <a:srgbClr val="FFFF00"/>
                </a:highlight>
                <a:latin typeface="Times New Roman" panose="02020603050405020304" pitchFamily="18" charset="0"/>
                <a:ea typeface="Aptos"/>
                <a:cs typeface="Arial" panose="020B0604020202020204" pitchFamily="34" charset="0"/>
              </a:rPr>
              <a:t>].</a:t>
            </a:r>
            <a:endParaRPr lang="en-US" dirty="0">
              <a:highlight>
                <a:srgbClr val="FFFF00"/>
              </a:highlight>
            </a:endParaRPr>
          </a:p>
          <a:p>
            <a:endParaRPr lang="en-GB" dirty="0"/>
          </a:p>
        </p:txBody>
      </p:sp>
      <p:sp>
        <p:nvSpPr>
          <p:cNvPr id="3" name="Title 2"/>
          <p:cNvSpPr>
            <a:spLocks noGrp="1"/>
          </p:cNvSpPr>
          <p:nvPr>
            <p:ph type="title"/>
          </p:nvPr>
        </p:nvSpPr>
        <p:spPr/>
        <p:txBody>
          <a:bodyPr/>
          <a:lstStyle/>
          <a:p>
            <a:r>
              <a:rPr lang="en-GB" b="1" dirty="0"/>
              <a:t>Assessment Section</a:t>
            </a:r>
          </a:p>
        </p:txBody>
      </p:sp>
    </p:spTree>
    <p:extLst>
      <p:ext uri="{BB962C8B-B14F-4D97-AF65-F5344CB8AC3E}">
        <p14:creationId xmlns:p14="http://schemas.microsoft.com/office/powerpoint/2010/main" val="2464037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2803" y="1265217"/>
            <a:ext cx="11715266" cy="5510659"/>
          </a:xfrm>
        </p:spPr>
        <p:txBody>
          <a:bodyPr/>
          <a:lstStyle/>
          <a:p>
            <a:pPr marL="640080" indent="-640080">
              <a:lnSpc>
                <a:spcPct val="107000"/>
              </a:lnSpc>
              <a:spcBef>
                <a:spcPts val="600"/>
              </a:spcBef>
              <a:spcAft>
                <a:spcPts val="600"/>
              </a:spcAft>
            </a:pPr>
            <a:r>
              <a:rPr lang="en-GB" sz="1600" kern="100" dirty="0">
                <a:latin typeface="Times New Roman" panose="02020603050405020304" pitchFamily="18" charset="0"/>
                <a:ea typeface="Aptos"/>
                <a:cs typeface="Arial" panose="020B0604020202020204" pitchFamily="34" charset="0"/>
              </a:rPr>
              <a:t>7.4.6.	(UNR) If an </a:t>
            </a:r>
            <a:r>
              <a:rPr lang="en-GB" sz="1600" strike="sngStrike" kern="100" dirty="0">
                <a:latin typeface="Times New Roman" panose="02020603050405020304" pitchFamily="18" charset="0"/>
                <a:ea typeface="Aptos"/>
                <a:cs typeface="Arial" panose="020B0604020202020204" pitchFamily="34" charset="0"/>
              </a:rPr>
              <a:t>serious </a:t>
            </a:r>
            <a:r>
              <a:rPr lang="en-GB" sz="1600" kern="100" dirty="0">
                <a:latin typeface="Times New Roman" panose="02020603050405020304" pitchFamily="18" charset="0"/>
                <a:ea typeface="Aptos"/>
                <a:cs typeface="Arial" panose="020B0604020202020204" pitchFamily="34" charset="0"/>
              </a:rPr>
              <a:t>unreasonable safety risk is identified, the Type Approval Authority may </a:t>
            </a:r>
            <a:r>
              <a:rPr lang="en-GB" sz="1600" kern="100" dirty="0">
                <a:solidFill>
                  <a:srgbClr val="FF0000"/>
                </a:solidFill>
                <a:latin typeface="Times New Roman" panose="02020603050405020304" pitchFamily="18" charset="0"/>
                <a:ea typeface="Aptos"/>
                <a:cs typeface="Arial" panose="020B0604020202020204" pitchFamily="34" charset="0"/>
              </a:rPr>
              <a:t>inform </a:t>
            </a:r>
            <a:r>
              <a:rPr lang="en-GB" sz="1600" kern="100" dirty="0">
                <a:latin typeface="Times New Roman" panose="02020603050405020304" pitchFamily="18" charset="0"/>
                <a:ea typeface="Aptos"/>
                <a:cs typeface="Arial" panose="020B0604020202020204" pitchFamily="34" charset="0"/>
              </a:rPr>
              <a:t>the </a:t>
            </a:r>
            <a:r>
              <a:rPr lang="en-GB" sz="1600" kern="100" dirty="0">
                <a:solidFill>
                  <a:srgbClr val="FF0000"/>
                </a:solidFill>
                <a:latin typeface="Times New Roman" panose="02020603050405020304" pitchFamily="18" charset="0"/>
                <a:ea typeface="Aptos"/>
                <a:cs typeface="Arial" panose="020B0604020202020204" pitchFamily="34" charset="0"/>
              </a:rPr>
              <a:t>Contracting Party on the need of </a:t>
            </a:r>
            <a:r>
              <a:rPr lang="en-GB" sz="1600" strike="sngStrike" kern="100" dirty="0">
                <a:latin typeface="Times New Roman" panose="02020603050405020304" pitchFamily="18" charset="0"/>
                <a:ea typeface="Aptos"/>
                <a:cs typeface="Arial" panose="020B0604020202020204" pitchFamily="34" charset="0"/>
              </a:rPr>
              <a:t>recommend temporary</a:t>
            </a:r>
            <a:r>
              <a:rPr lang="en-GB" sz="1600" kern="100" dirty="0">
                <a:latin typeface="Times New Roman" panose="02020603050405020304" pitchFamily="18" charset="0"/>
                <a:ea typeface="Aptos"/>
                <a:cs typeface="Arial" panose="020B0604020202020204" pitchFamily="34" charset="0"/>
              </a:rPr>
              <a:t> safety measures, including immediately restricting or suspending the relevant operations via remote termination, and on </a:t>
            </a:r>
            <a:r>
              <a:rPr lang="en-GB" sz="1600" kern="100" dirty="0">
                <a:solidFill>
                  <a:srgbClr val="FF0000"/>
                </a:solidFill>
                <a:latin typeface="Times New Roman" panose="02020603050405020304" pitchFamily="18" charset="0"/>
                <a:ea typeface="Aptos"/>
                <a:cs typeface="Arial" panose="020B0604020202020204" pitchFamily="34" charset="0"/>
              </a:rPr>
              <a:t>the need to </a:t>
            </a:r>
            <a:r>
              <a:rPr lang="en-GB" sz="1600" kern="100" dirty="0">
                <a:latin typeface="Times New Roman" panose="02020603050405020304" pitchFamily="18" charset="0"/>
                <a:ea typeface="Aptos"/>
                <a:cs typeface="Arial" panose="020B0604020202020204" pitchFamily="34" charset="0"/>
              </a:rPr>
              <a:t>require </a:t>
            </a:r>
            <a:r>
              <a:rPr lang="en-GB" sz="1600" kern="100" dirty="0">
                <a:solidFill>
                  <a:srgbClr val="FF0000"/>
                </a:solidFill>
                <a:latin typeface="Times New Roman" panose="02020603050405020304" pitchFamily="18" charset="0"/>
                <a:ea typeface="Aptos"/>
                <a:cs typeface="Arial" panose="020B0604020202020204" pitchFamily="34" charset="0"/>
              </a:rPr>
              <a:t>actions</a:t>
            </a:r>
            <a:r>
              <a:rPr lang="en-GB" sz="1600" kern="100" dirty="0">
                <a:latin typeface="Times New Roman" panose="02020603050405020304" pitchFamily="18" charset="0"/>
                <a:ea typeface="Aptos"/>
                <a:cs typeface="Arial" panose="020B0604020202020204" pitchFamily="34" charset="0"/>
              </a:rPr>
              <a:t> to restore an acceptable level of safety as per the applicable laws.</a:t>
            </a:r>
            <a:endParaRPr lang="en-GB" sz="2000" kern="100" dirty="0">
              <a:latin typeface="Times New Roman" panose="02020603050405020304" pitchFamily="18" charset="0"/>
              <a:ea typeface="Aptos"/>
              <a:cs typeface="Arial" panose="020B0604020202020204" pitchFamily="34" charset="0"/>
            </a:endParaRPr>
          </a:p>
          <a:p>
            <a:pPr marL="0" indent="0">
              <a:lnSpc>
                <a:spcPct val="107000"/>
              </a:lnSpc>
              <a:spcBef>
                <a:spcPts val="600"/>
              </a:spcBef>
              <a:spcAft>
                <a:spcPts val="600"/>
              </a:spcAft>
              <a:buNone/>
            </a:pPr>
            <a:r>
              <a:rPr lang="en-GB" sz="1600" b="1" kern="100" dirty="0">
                <a:latin typeface="Times New Roman" panose="02020603050405020304" pitchFamily="18" charset="0"/>
                <a:ea typeface="Aptos"/>
                <a:cs typeface="Arial" panose="020B0604020202020204" pitchFamily="34" charset="0"/>
              </a:rPr>
              <a:t>Alternative for UNR</a:t>
            </a:r>
            <a:endParaRPr lang="en-GB" sz="2000" b="1" kern="100" dirty="0">
              <a:latin typeface="Times New Roman" panose="02020603050405020304" pitchFamily="18" charset="0"/>
              <a:ea typeface="Aptos"/>
              <a:cs typeface="Arial" panose="020B0604020202020204" pitchFamily="34" charset="0"/>
            </a:endParaRPr>
          </a:p>
          <a:p>
            <a:pPr marL="640080">
              <a:lnSpc>
                <a:spcPct val="107000"/>
              </a:lnSpc>
              <a:spcBef>
                <a:spcPts val="600"/>
              </a:spcBef>
              <a:spcAft>
                <a:spcPts val="600"/>
              </a:spcAft>
            </a:pPr>
            <a:r>
              <a:rPr lang="en-GB" sz="1600" kern="100" dirty="0">
                <a:latin typeface="Times New Roman" panose="02020603050405020304" pitchFamily="18" charset="0"/>
                <a:ea typeface="Aptos"/>
                <a:cs typeface="Arial" panose="020B0604020202020204" pitchFamily="34" charset="0"/>
              </a:rPr>
              <a:t>If an </a:t>
            </a:r>
            <a:r>
              <a:rPr lang="en-GB" sz="1600" strike="sngStrike" kern="100" dirty="0">
                <a:latin typeface="Times New Roman" panose="02020603050405020304" pitchFamily="18" charset="0"/>
                <a:ea typeface="Aptos"/>
                <a:cs typeface="Arial" panose="020B0604020202020204" pitchFamily="34" charset="0"/>
              </a:rPr>
              <a:t>serious </a:t>
            </a:r>
            <a:r>
              <a:rPr lang="en-GB" sz="1600" kern="100" dirty="0">
                <a:latin typeface="Times New Roman" panose="02020603050405020304" pitchFamily="18" charset="0"/>
                <a:ea typeface="Aptos"/>
                <a:cs typeface="Arial" panose="020B0604020202020204" pitchFamily="34" charset="0"/>
              </a:rPr>
              <a:t>unreasonable safety risk is identified, the </a:t>
            </a:r>
            <a:r>
              <a:rPr lang="en-GB" sz="1600" kern="100" dirty="0">
                <a:solidFill>
                  <a:srgbClr val="FF0000"/>
                </a:solidFill>
                <a:latin typeface="Times New Roman" panose="02020603050405020304" pitchFamily="18" charset="0"/>
                <a:ea typeface="Aptos"/>
                <a:cs typeface="Arial" panose="020B0604020202020204" pitchFamily="34" charset="0"/>
              </a:rPr>
              <a:t>Contracting Party </a:t>
            </a:r>
            <a:r>
              <a:rPr lang="en-GB" sz="1600" kern="100" dirty="0">
                <a:latin typeface="Times New Roman" panose="02020603050405020304" pitchFamily="18" charset="0"/>
                <a:ea typeface="Aptos"/>
                <a:cs typeface="Arial" panose="020B0604020202020204" pitchFamily="34" charset="0"/>
              </a:rPr>
              <a:t>may recommend temporary safety measures, including immediately restricting or suspending the relevant operations via remote termination, and </a:t>
            </a:r>
            <a:r>
              <a:rPr lang="en-GB" sz="1600" kern="100" dirty="0">
                <a:solidFill>
                  <a:srgbClr val="FF0000"/>
                </a:solidFill>
                <a:latin typeface="Times New Roman" panose="02020603050405020304" pitchFamily="18" charset="0"/>
                <a:ea typeface="Aptos"/>
                <a:cs typeface="Arial" panose="020B0604020202020204" pitchFamily="34" charset="0"/>
              </a:rPr>
              <a:t>may</a:t>
            </a:r>
            <a:r>
              <a:rPr lang="en-GB" sz="1600" kern="100" dirty="0">
                <a:latin typeface="Times New Roman" panose="02020603050405020304" pitchFamily="18" charset="0"/>
                <a:ea typeface="Aptos"/>
                <a:cs typeface="Arial" panose="020B0604020202020204" pitchFamily="34" charset="0"/>
              </a:rPr>
              <a:t> require </a:t>
            </a:r>
            <a:r>
              <a:rPr lang="en-GB" sz="1600" kern="100" dirty="0">
                <a:solidFill>
                  <a:srgbClr val="FF0000"/>
                </a:solidFill>
                <a:latin typeface="Times New Roman" panose="02020603050405020304" pitchFamily="18" charset="0"/>
                <a:ea typeface="Aptos"/>
                <a:cs typeface="Arial" panose="020B0604020202020204" pitchFamily="34" charset="0"/>
              </a:rPr>
              <a:t>to take </a:t>
            </a:r>
            <a:r>
              <a:rPr lang="en-GB" sz="1600" kern="100" dirty="0">
                <a:latin typeface="Times New Roman" panose="02020603050405020304" pitchFamily="18" charset="0"/>
                <a:ea typeface="Aptos"/>
                <a:cs typeface="Arial" panose="020B0604020202020204" pitchFamily="34" charset="0"/>
              </a:rPr>
              <a:t>actions to restore an acceptable level of safety as per the applicable laws</a:t>
            </a:r>
            <a:endParaRPr lang="en-GB" sz="2000" kern="100" dirty="0">
              <a:latin typeface="Times New Roman" panose="02020603050405020304" pitchFamily="18" charset="0"/>
              <a:ea typeface="Aptos"/>
              <a:cs typeface="Arial" panose="020B0604020202020204" pitchFamily="34" charset="0"/>
            </a:endParaRPr>
          </a:p>
          <a:p>
            <a:pPr marL="640080" indent="-640080">
              <a:lnSpc>
                <a:spcPct val="107000"/>
              </a:lnSpc>
              <a:spcBef>
                <a:spcPts val="600"/>
              </a:spcBef>
              <a:spcAft>
                <a:spcPts val="600"/>
              </a:spcAft>
            </a:pPr>
            <a:r>
              <a:rPr lang="en-GB" sz="1600" kern="100" dirty="0">
                <a:latin typeface="Times New Roman" panose="02020603050405020304" pitchFamily="18" charset="0"/>
                <a:ea typeface="Aptos"/>
                <a:cs typeface="Arial" panose="020B0604020202020204" pitchFamily="34" charset="0"/>
              </a:rPr>
              <a:t>	(GTR) If a </a:t>
            </a:r>
            <a:r>
              <a:rPr lang="en-GB" sz="1600" strike="sngStrike" kern="100" dirty="0">
                <a:latin typeface="Times New Roman" panose="02020603050405020304" pitchFamily="18" charset="0"/>
                <a:ea typeface="Aptos"/>
                <a:cs typeface="Arial" panose="020B0604020202020204" pitchFamily="34" charset="0"/>
              </a:rPr>
              <a:t>serious </a:t>
            </a:r>
            <a:r>
              <a:rPr lang="en-GB" sz="1600" kern="100" dirty="0">
                <a:solidFill>
                  <a:srgbClr val="FF0000"/>
                </a:solidFill>
                <a:latin typeface="Times New Roman" panose="02020603050405020304" pitchFamily="18" charset="0"/>
                <a:ea typeface="Aptos"/>
                <a:cs typeface="Times New Roman" panose="02020603050405020304" pitchFamily="18" charset="0"/>
              </a:rPr>
              <a:t>unreasonable</a:t>
            </a:r>
            <a:r>
              <a:rPr lang="en-GB" sz="1600" kern="100" dirty="0">
                <a:latin typeface="Times New Roman" panose="02020603050405020304" pitchFamily="18" charset="0"/>
                <a:ea typeface="Aptos"/>
                <a:cs typeface="Arial" panose="020B0604020202020204" pitchFamily="34" charset="0"/>
              </a:rPr>
              <a:t> safety risk is identified, the </a:t>
            </a:r>
            <a:r>
              <a:rPr lang="en-GB" sz="1600" kern="100" dirty="0">
                <a:solidFill>
                  <a:srgbClr val="FF0000"/>
                </a:solidFill>
                <a:latin typeface="Times New Roman" panose="02020603050405020304" pitchFamily="18" charset="0"/>
                <a:ea typeface="Aptos"/>
                <a:cs typeface="Arial" panose="020B0604020202020204" pitchFamily="34" charset="0"/>
              </a:rPr>
              <a:t>Contracting Party </a:t>
            </a:r>
            <a:r>
              <a:rPr lang="en-GB" sz="1600" kern="100" dirty="0">
                <a:latin typeface="Times New Roman" panose="02020603050405020304" pitchFamily="18" charset="0"/>
                <a:ea typeface="Aptos"/>
                <a:cs typeface="Arial" panose="020B0604020202020204" pitchFamily="34" charset="0"/>
              </a:rPr>
              <a:t>may recommend temporary safety measures, including immediately restricting or suspending the relevant operations via remote termination, and </a:t>
            </a:r>
            <a:r>
              <a:rPr lang="en-GB" sz="1600" kern="100" dirty="0">
                <a:solidFill>
                  <a:srgbClr val="FF0000"/>
                </a:solidFill>
                <a:latin typeface="Times New Roman" panose="02020603050405020304" pitchFamily="18" charset="0"/>
                <a:ea typeface="Aptos"/>
                <a:cs typeface="Arial" panose="020B0604020202020204" pitchFamily="34" charset="0"/>
              </a:rPr>
              <a:t>may</a:t>
            </a:r>
            <a:r>
              <a:rPr lang="en-GB" sz="1600" kern="100" dirty="0">
                <a:latin typeface="Times New Roman" panose="02020603050405020304" pitchFamily="18" charset="0"/>
                <a:ea typeface="Aptos"/>
                <a:cs typeface="Arial" panose="020B0604020202020204" pitchFamily="34" charset="0"/>
              </a:rPr>
              <a:t> require </a:t>
            </a:r>
            <a:r>
              <a:rPr lang="en-GB" sz="1600" kern="100" dirty="0">
                <a:solidFill>
                  <a:srgbClr val="FF0000"/>
                </a:solidFill>
                <a:latin typeface="Times New Roman" panose="02020603050405020304" pitchFamily="18" charset="0"/>
                <a:ea typeface="Aptos"/>
                <a:cs typeface="Arial" panose="020B0604020202020204" pitchFamily="34" charset="0"/>
              </a:rPr>
              <a:t>to take </a:t>
            </a:r>
            <a:r>
              <a:rPr lang="en-GB" sz="1600" kern="100" dirty="0">
                <a:latin typeface="Times New Roman" panose="02020603050405020304" pitchFamily="18" charset="0"/>
                <a:ea typeface="Aptos"/>
                <a:cs typeface="Arial" panose="020B0604020202020204" pitchFamily="34" charset="0"/>
              </a:rPr>
              <a:t>actions to restore an acceptable level of safety as per the applicable laws.</a:t>
            </a:r>
            <a:endParaRPr lang="en-GB" sz="2000" kern="100" dirty="0">
              <a:latin typeface="Times New Roman" panose="02020603050405020304" pitchFamily="18" charset="0"/>
              <a:ea typeface="Aptos"/>
              <a:cs typeface="Arial" panose="020B0604020202020204" pitchFamily="34" charset="0"/>
            </a:endParaRPr>
          </a:p>
          <a:p>
            <a:pPr marL="640080" indent="-640080">
              <a:lnSpc>
                <a:spcPct val="107000"/>
              </a:lnSpc>
              <a:spcBef>
                <a:spcPts val="600"/>
              </a:spcBef>
              <a:spcAft>
                <a:spcPts val="600"/>
              </a:spcAft>
            </a:pPr>
            <a:r>
              <a:rPr lang="en-GB" sz="1600" kern="100" dirty="0">
                <a:latin typeface="Times New Roman" panose="02020603050405020304" pitchFamily="18" charset="0"/>
                <a:ea typeface="Aptos"/>
                <a:cs typeface="Arial" panose="020B0604020202020204" pitchFamily="34" charset="0"/>
              </a:rPr>
              <a:t>Alternative proposal UNR/GTR</a:t>
            </a:r>
            <a:endParaRPr lang="en-GB" sz="2000" kern="100" dirty="0">
              <a:latin typeface="Times New Roman" panose="02020603050405020304" pitchFamily="18" charset="0"/>
              <a:ea typeface="Aptos"/>
              <a:cs typeface="Arial" panose="020B0604020202020204" pitchFamily="34" charset="0"/>
            </a:endParaRPr>
          </a:p>
          <a:p>
            <a:pPr marL="640080">
              <a:lnSpc>
                <a:spcPct val="107000"/>
              </a:lnSpc>
              <a:spcBef>
                <a:spcPts val="600"/>
              </a:spcBef>
              <a:spcAft>
                <a:spcPts val="600"/>
              </a:spcAft>
            </a:pPr>
            <a:r>
              <a:rPr lang="en-GB" sz="1600" kern="100" dirty="0">
                <a:latin typeface="Times New Roman" panose="02020603050405020304" pitchFamily="18" charset="0"/>
                <a:ea typeface="Aptos"/>
                <a:cs typeface="Arial" panose="020B0604020202020204" pitchFamily="34" charset="0"/>
              </a:rPr>
              <a:t>[</a:t>
            </a:r>
            <a:r>
              <a:rPr lang="en-GB" sz="1600" kern="100" dirty="0">
                <a:solidFill>
                  <a:srgbClr val="FF0000"/>
                </a:solidFill>
                <a:latin typeface="Times New Roman" panose="02020603050405020304" pitchFamily="18" charset="0"/>
                <a:ea typeface="Aptos"/>
                <a:cs typeface="Arial" panose="020B0604020202020204" pitchFamily="34" charset="0"/>
              </a:rPr>
              <a:t>If an unreasonable risk to safety is identified, the Contracting Party may carry out its enforcement authorities to the maximum extent under applicable law. Depending on national law, options could include ordering remedies, suspending relevant operations, and recommending or requiring actions to remedy the safety risk</a:t>
            </a:r>
            <a:r>
              <a:rPr lang="en-GB" sz="1600" kern="100" dirty="0">
                <a:latin typeface="Times New Roman" panose="02020603050405020304" pitchFamily="18" charset="0"/>
                <a:ea typeface="Aptos"/>
                <a:cs typeface="Arial" panose="020B0604020202020204" pitchFamily="34" charset="0"/>
              </a:rPr>
              <a:t>]</a:t>
            </a:r>
            <a:r>
              <a:rPr lang="en-GB" sz="1200" kern="100" dirty="0">
                <a:latin typeface="Times New Roman" panose="02020603050405020304" pitchFamily="18" charset="0"/>
                <a:ea typeface="Aptos"/>
                <a:cs typeface="Arial" panose="020B0604020202020204" pitchFamily="34" charset="0"/>
              </a:rPr>
              <a:t>  </a:t>
            </a:r>
            <a:endParaRPr lang="en-GB" sz="2000" kern="100" dirty="0">
              <a:latin typeface="Times New Roman" panose="02020603050405020304" pitchFamily="18" charset="0"/>
              <a:ea typeface="Aptos"/>
              <a:cs typeface="Arial" panose="020B0604020202020204" pitchFamily="34" charset="0"/>
            </a:endParaRPr>
          </a:p>
          <a:p>
            <a:pPr marL="0" indent="0">
              <a:spcAft>
                <a:spcPts val="800"/>
              </a:spcAft>
              <a:buNone/>
            </a:pPr>
            <a:r>
              <a:rPr lang="en-GB" sz="1600" kern="100" dirty="0">
                <a:latin typeface="Times New Roman" panose="02020603050405020304" pitchFamily="18" charset="0"/>
                <a:ea typeface="Aptos"/>
                <a:cs typeface="Arial" panose="020B0604020202020204" pitchFamily="34" charset="0"/>
              </a:rPr>
              <a:t> </a:t>
            </a:r>
          </a:p>
          <a:p>
            <a:endParaRPr lang="en-GB" sz="1600" dirty="0"/>
          </a:p>
        </p:txBody>
      </p:sp>
      <p:sp>
        <p:nvSpPr>
          <p:cNvPr id="3" name="Title 2"/>
          <p:cNvSpPr>
            <a:spLocks noGrp="1"/>
          </p:cNvSpPr>
          <p:nvPr>
            <p:ph type="title"/>
          </p:nvPr>
        </p:nvSpPr>
        <p:spPr/>
        <p:txBody>
          <a:bodyPr/>
          <a:lstStyle/>
          <a:p>
            <a:r>
              <a:rPr lang="en-GB" b="1" dirty="0"/>
              <a:t>Assessment: Authority actions</a:t>
            </a:r>
          </a:p>
        </p:txBody>
      </p:sp>
    </p:spTree>
    <p:extLst>
      <p:ext uri="{BB962C8B-B14F-4D97-AF65-F5344CB8AC3E}">
        <p14:creationId xmlns:p14="http://schemas.microsoft.com/office/powerpoint/2010/main" val="19786850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28624" y="1265217"/>
            <a:ext cx="11763376" cy="5032375"/>
          </a:xfrm>
        </p:spPr>
        <p:txBody>
          <a:bodyPr/>
          <a:lstStyle/>
          <a:p>
            <a:pPr>
              <a:spcBef>
                <a:spcPts val="600"/>
              </a:spcBef>
              <a:spcAft>
                <a:spcPts val="600"/>
              </a:spcAft>
            </a:pPr>
            <a:r>
              <a:rPr lang="en-US" dirty="0"/>
              <a:t>Recommendations beyond the scope of the Regulation</a:t>
            </a:r>
          </a:p>
          <a:p>
            <a:pPr>
              <a:spcBef>
                <a:spcPts val="600"/>
              </a:spcBef>
              <a:spcAft>
                <a:spcPts val="600"/>
              </a:spcAft>
            </a:pPr>
            <a:r>
              <a:rPr lang="en-US" dirty="0"/>
              <a:t>Implementation of ISMR</a:t>
            </a:r>
          </a:p>
          <a:p>
            <a:pPr marL="800100" lvl="1" indent="-342900">
              <a:spcBef>
                <a:spcPts val="600"/>
              </a:spcBef>
              <a:spcAft>
                <a:spcPts val="600"/>
              </a:spcAft>
              <a:buFont typeface="+mj-lt"/>
              <a:buAutoNum type="arabicPeriod"/>
            </a:pPr>
            <a:r>
              <a:rPr lang="en-US" sz="1800" dirty="0"/>
              <a:t>What happens to 'non confidential' information</a:t>
            </a:r>
          </a:p>
          <a:p>
            <a:pPr marL="800100" lvl="1" indent="-342900">
              <a:spcBef>
                <a:spcPts val="600"/>
              </a:spcBef>
              <a:spcAft>
                <a:spcPts val="600"/>
              </a:spcAft>
              <a:buFont typeface="+mj-lt"/>
              <a:buAutoNum type="arabicPeriod"/>
            </a:pPr>
            <a:r>
              <a:rPr lang="en-US" sz="1800" dirty="0"/>
              <a:t>What, if any, information is made public </a:t>
            </a:r>
          </a:p>
          <a:p>
            <a:pPr marL="800100" lvl="1" indent="-342900">
              <a:spcBef>
                <a:spcPts val="600"/>
              </a:spcBef>
              <a:spcAft>
                <a:spcPts val="600"/>
              </a:spcAft>
              <a:buFont typeface="+mj-lt"/>
              <a:buAutoNum type="arabicPeriod"/>
            </a:pPr>
            <a:r>
              <a:rPr lang="en-US" sz="1800" dirty="0"/>
              <a:t>What authority to share to </a:t>
            </a:r>
          </a:p>
          <a:p>
            <a:pPr marL="800100" lvl="1" indent="-342900">
              <a:spcBef>
                <a:spcPts val="600"/>
              </a:spcBef>
              <a:spcAft>
                <a:spcPts val="600"/>
              </a:spcAft>
              <a:buFont typeface="+mj-lt"/>
              <a:buAutoNum type="arabicPeriod"/>
            </a:pPr>
            <a:r>
              <a:rPr lang="en-US" sz="1800" dirty="0"/>
              <a:t>What information sharing happens between authorities </a:t>
            </a:r>
          </a:p>
          <a:p>
            <a:pPr marL="800100" lvl="1" indent="-342900">
              <a:spcBef>
                <a:spcPts val="600"/>
              </a:spcBef>
              <a:spcAft>
                <a:spcPts val="600"/>
              </a:spcAft>
              <a:buFont typeface="+mj-lt"/>
              <a:buAutoNum type="arabicPeriod"/>
            </a:pPr>
            <a:r>
              <a:rPr lang="en-US" sz="1800" dirty="0"/>
              <a:t>Scenario work, what info is shared</a:t>
            </a:r>
          </a:p>
          <a:p>
            <a:pPr marL="800100" lvl="1" indent="-342900">
              <a:spcBef>
                <a:spcPts val="600"/>
              </a:spcBef>
              <a:spcAft>
                <a:spcPts val="600"/>
              </a:spcAft>
              <a:buFont typeface="+mj-lt"/>
              <a:buAutoNum type="arabicPeriod"/>
            </a:pPr>
            <a:r>
              <a:rPr lang="en-US" sz="1800" dirty="0"/>
              <a:t>Possibility from other TAAs to have access to reports</a:t>
            </a:r>
          </a:p>
          <a:p>
            <a:pPr marL="800100" lvl="1" indent="-342900">
              <a:spcBef>
                <a:spcPts val="600"/>
              </a:spcBef>
              <a:spcAft>
                <a:spcPts val="600"/>
              </a:spcAft>
              <a:buFont typeface="+mj-lt"/>
              <a:buAutoNum type="arabicPeriod"/>
            </a:pPr>
            <a:r>
              <a:rPr lang="en-US" sz="1800" dirty="0"/>
              <a:t>What happens after reporting? Recall, TAA’s role/possibility</a:t>
            </a:r>
          </a:p>
          <a:p>
            <a:pPr marL="228600" lvl="1">
              <a:spcBef>
                <a:spcPts val="600"/>
              </a:spcBef>
              <a:spcAft>
                <a:spcPts val="600"/>
              </a:spcAft>
            </a:pPr>
            <a:r>
              <a:rPr lang="en-GB" sz="2400" u="sng" dirty="0"/>
              <a:t>The EC/JRC will propose a workshop to discuss on the above topics which goes beyond the scope of the ADS regulation</a:t>
            </a:r>
            <a:endParaRPr lang="en-US" sz="2400" u="sng" dirty="0"/>
          </a:p>
        </p:txBody>
      </p:sp>
      <p:sp>
        <p:nvSpPr>
          <p:cNvPr id="3" name="Title 2"/>
          <p:cNvSpPr>
            <a:spLocks noGrp="1"/>
          </p:cNvSpPr>
          <p:nvPr>
            <p:ph type="title"/>
          </p:nvPr>
        </p:nvSpPr>
        <p:spPr/>
        <p:txBody>
          <a:bodyPr/>
          <a:lstStyle/>
          <a:p>
            <a:r>
              <a:rPr lang="en-GB" b="1" dirty="0"/>
              <a:t>Other Topics</a:t>
            </a:r>
          </a:p>
        </p:txBody>
      </p:sp>
    </p:spTree>
    <p:extLst>
      <p:ext uri="{BB962C8B-B14F-4D97-AF65-F5344CB8AC3E}">
        <p14:creationId xmlns:p14="http://schemas.microsoft.com/office/powerpoint/2010/main" val="41906628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endParaRPr lang="en-GB"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dirty="0"/>
              <a:t>© European Union 2025</a:t>
            </a:r>
          </a:p>
          <a:p>
            <a:r>
              <a:rPr lang="en-US" sz="1050" dirty="0"/>
              <a:t>Unless otherwise noted the reuse of this presentation is </a:t>
            </a:r>
            <a:r>
              <a:rPr lang="en-US" sz="1050" dirty="0" err="1"/>
              <a:t>authorised</a:t>
            </a:r>
            <a:r>
              <a:rPr lang="en-US" sz="1050" dirty="0"/>
              <a:t> under the </a:t>
            </a:r>
            <a:r>
              <a:rPr lang="en-US" sz="1050" dirty="0">
                <a:hlinkClick r:id="rId3"/>
              </a:rPr>
              <a:t>CC BY 4.0 </a:t>
            </a:r>
            <a:r>
              <a:rPr lang="en-US" sz="1050" dirty="0"/>
              <a:t>license. For any use or reproduction of elements that are not owned by the EU, permission may need to be sought directly from the respective right holders.</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spTree>
    <p:extLst>
      <p:ext uri="{BB962C8B-B14F-4D97-AF65-F5344CB8AC3E}">
        <p14:creationId xmlns:p14="http://schemas.microsoft.com/office/powerpoint/2010/main" val="42736193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IE" dirty="0"/>
              <a:t>Keep in touch</a:t>
            </a:r>
            <a:endParaRPr lang="en-GB" dirty="0"/>
          </a:p>
        </p:txBody>
      </p:sp>
      <p:sp>
        <p:nvSpPr>
          <p:cNvPr id="5" name="Content Placeholder 4"/>
          <p:cNvSpPr>
            <a:spLocks noGrp="1"/>
          </p:cNvSpPr>
          <p:nvPr>
            <p:ph idx="1"/>
          </p:nvPr>
        </p:nvSpPr>
        <p:spPr>
          <a:xfrm>
            <a:off x="6270177" y="4714827"/>
            <a:ext cx="3617290" cy="361995"/>
          </a:xfrm>
        </p:spPr>
        <p:txBody>
          <a:bodyPr/>
          <a:lstStyle/>
          <a:p>
            <a:pPr marL="0" indent="0">
              <a:buNone/>
            </a:pPr>
            <a:r>
              <a:rPr lang="en-IE" sz="1600" dirty="0">
                <a:hlinkClick r:id="rId3"/>
              </a:rPr>
              <a:t>EU Spotify</a:t>
            </a:r>
            <a:endParaRPr lang="en-GB" sz="1600" dirty="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1439818" cy="338554"/>
          </a:xfrm>
          <a:prstGeom prst="rect">
            <a:avLst/>
          </a:prstGeom>
        </p:spPr>
        <p:txBody>
          <a:bodyPr wrap="none">
            <a:spAutoFit/>
          </a:bodyPr>
          <a:lstStyle/>
          <a:p>
            <a:r>
              <a:rPr lang="en-GB" sz="1600" dirty="0">
                <a:hlinkClick r:id="rId5"/>
              </a:rPr>
              <a:t>ec.europa.eu/</a:t>
            </a:r>
            <a:endParaRPr lang="en-IE" sz="1200" dirty="0"/>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165704" cy="338554"/>
          </a:xfrm>
          <a:prstGeom prst="rect">
            <a:avLst/>
          </a:prstGeom>
        </p:spPr>
        <p:txBody>
          <a:bodyPr wrap="none">
            <a:spAutoFit/>
          </a:bodyPr>
          <a:lstStyle/>
          <a:p>
            <a:r>
              <a:rPr lang="en-GB" sz="1600" dirty="0">
                <a:hlinkClick r:id="rId6"/>
              </a:rPr>
              <a:t>europa.eu/</a:t>
            </a:r>
            <a:endParaRPr lang="en-GB" sz="1600" dirty="0"/>
          </a:p>
        </p:txBody>
      </p:sp>
      <p:pic>
        <p:nvPicPr>
          <p:cNvPr id="8" name="Picture 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70722" y="3587900"/>
            <a:ext cx="640631" cy="702230"/>
          </a:xfrm>
          <a:prstGeom prst="rect">
            <a:avLst/>
          </a:prstGeom>
        </p:spPr>
      </p:pic>
      <p:sp>
        <p:nvSpPr>
          <p:cNvPr id="9" name="Rectangle 8"/>
          <p:cNvSpPr/>
          <p:nvPr/>
        </p:nvSpPr>
        <p:spPr>
          <a:xfrm>
            <a:off x="1819504" y="3736212"/>
            <a:ext cx="1975221" cy="338554"/>
          </a:xfrm>
          <a:prstGeom prst="rect">
            <a:avLst/>
          </a:prstGeom>
        </p:spPr>
        <p:txBody>
          <a:bodyPr wrap="none">
            <a:spAutoFit/>
          </a:bodyPr>
          <a:lstStyle/>
          <a:p>
            <a:r>
              <a:rPr lang="en-IE" sz="1600" dirty="0">
                <a:hlinkClick r:id="rId8"/>
              </a:rPr>
              <a:t>@</a:t>
            </a:r>
            <a:r>
              <a:rPr lang="en-IE" sz="1600" dirty="0" err="1">
                <a:hlinkClick r:id="rId8"/>
              </a:rPr>
              <a:t>EU_Commission</a:t>
            </a:r>
            <a:r>
              <a:rPr lang="en-IE" sz="1600" dirty="0">
                <a:hlinkClick r:id="rId8"/>
              </a:rPr>
              <a:t> </a:t>
            </a:r>
            <a:endParaRPr lang="en-GB" sz="1200" dirty="0"/>
          </a:p>
        </p:txBody>
      </p:sp>
      <p:sp>
        <p:nvSpPr>
          <p:cNvPr id="10" name="Rectangle 9"/>
          <p:cNvSpPr/>
          <p:nvPr/>
        </p:nvSpPr>
        <p:spPr>
          <a:xfrm>
            <a:off x="1819504" y="4710652"/>
            <a:ext cx="6096000" cy="338554"/>
          </a:xfrm>
          <a:prstGeom prst="rect">
            <a:avLst/>
          </a:prstGeom>
        </p:spPr>
        <p:txBody>
          <a:bodyPr>
            <a:spAutoFit/>
          </a:bodyPr>
          <a:lstStyle/>
          <a:p>
            <a:r>
              <a:rPr lang="en-IE" sz="1600" dirty="0">
                <a:hlinkClick r:id="rId9"/>
              </a:rPr>
              <a:t>@</a:t>
            </a:r>
            <a:r>
              <a:rPr lang="en-IE" sz="1600" dirty="0" err="1">
                <a:hlinkClick r:id="rId9"/>
              </a:rPr>
              <a:t>EuropeanCommission</a:t>
            </a:r>
            <a:r>
              <a:rPr lang="en-IE" sz="1600" dirty="0">
                <a:hlinkClick r:id="rId9"/>
              </a:rPr>
              <a:t> </a:t>
            </a:r>
            <a:endParaRPr lang="en-GB" sz="1200" dirty="0"/>
          </a:p>
        </p:txBody>
      </p:sp>
      <p:pic>
        <p:nvPicPr>
          <p:cNvPr id="11" name="Picture 1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0922" y="4538287"/>
            <a:ext cx="620230" cy="681506"/>
          </a:xfrm>
          <a:prstGeom prst="rect">
            <a:avLst/>
          </a:prstGeom>
        </p:spPr>
      </p:pic>
      <p:sp>
        <p:nvSpPr>
          <p:cNvPr id="12" name="Rectangle 11"/>
          <p:cNvSpPr/>
          <p:nvPr/>
        </p:nvSpPr>
        <p:spPr>
          <a:xfrm>
            <a:off x="1819504" y="5661644"/>
            <a:ext cx="6096000" cy="338554"/>
          </a:xfrm>
          <a:prstGeom prst="rect">
            <a:avLst/>
          </a:prstGeom>
        </p:spPr>
        <p:txBody>
          <a:bodyPr>
            <a:spAutoFit/>
          </a:bodyPr>
          <a:lstStyle/>
          <a:p>
            <a:r>
              <a:rPr lang="en-IE" sz="1600" dirty="0">
                <a:hlinkClick r:id="rId11"/>
              </a:rPr>
              <a:t>European Commission</a:t>
            </a:r>
            <a:endParaRPr lang="en-GB" sz="1200" dirty="0">
              <a:hlinkClick r:id="rId11"/>
            </a:endParaRPr>
          </a:p>
        </p:txBody>
      </p:sp>
      <p:pic>
        <p:nvPicPr>
          <p:cNvPr id="13" name="Picture 12"/>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80922" y="5491270"/>
            <a:ext cx="620230" cy="681506"/>
          </a:xfrm>
          <a:prstGeom prst="rect">
            <a:avLst/>
          </a:prstGeom>
        </p:spPr>
      </p:pic>
      <p:pic>
        <p:nvPicPr>
          <p:cNvPr id="14" name="Picture 1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363060" y="1661642"/>
            <a:ext cx="647562" cy="711537"/>
          </a:xfrm>
          <a:prstGeom prst="rect">
            <a:avLst/>
          </a:prstGeom>
        </p:spPr>
      </p:pic>
      <p:sp>
        <p:nvSpPr>
          <p:cNvPr id="15" name="Rectangle 14"/>
          <p:cNvSpPr/>
          <p:nvPr/>
        </p:nvSpPr>
        <p:spPr>
          <a:xfrm>
            <a:off x="6156397" y="1792054"/>
            <a:ext cx="3798073" cy="338554"/>
          </a:xfrm>
          <a:prstGeom prst="rect">
            <a:avLst/>
          </a:prstGeom>
        </p:spPr>
        <p:txBody>
          <a:bodyPr wrap="square">
            <a:spAutoFit/>
          </a:bodyPr>
          <a:lstStyle/>
          <a:p>
            <a:r>
              <a:rPr lang="en-IE" sz="1600" dirty="0">
                <a:hlinkClick r:id="rId14"/>
              </a:rPr>
              <a:t>europeancommission</a:t>
            </a:r>
            <a:r>
              <a:rPr lang="en-IE" sz="1600" dirty="0"/>
              <a:t> </a:t>
            </a:r>
            <a:endParaRPr lang="en-GB" sz="1200" dirty="0"/>
          </a:p>
        </p:txBody>
      </p:sp>
      <p:pic>
        <p:nvPicPr>
          <p:cNvPr id="16" name="Picture 1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02348" y="2611751"/>
            <a:ext cx="568985" cy="623695"/>
          </a:xfrm>
          <a:prstGeom prst="rect">
            <a:avLst/>
          </a:prstGeom>
        </p:spPr>
      </p:pic>
      <p:sp>
        <p:nvSpPr>
          <p:cNvPr id="17" name="Rectangle 16">
            <a:hlinkClick r:id="rId16"/>
          </p:cNvPr>
          <p:cNvSpPr/>
          <p:nvPr/>
        </p:nvSpPr>
        <p:spPr>
          <a:xfrm>
            <a:off x="6156397" y="2749321"/>
            <a:ext cx="2465740" cy="338554"/>
          </a:xfrm>
          <a:prstGeom prst="rect">
            <a:avLst/>
          </a:prstGeom>
        </p:spPr>
        <p:txBody>
          <a:bodyPr wrap="none">
            <a:spAutoFit/>
          </a:bodyPr>
          <a:lstStyle/>
          <a:p>
            <a:r>
              <a:rPr lang="en-GB" sz="1600" dirty="0">
                <a:hlinkClick r:id="rId16"/>
              </a:rPr>
              <a:t>@</a:t>
            </a:r>
            <a:r>
              <a:rPr lang="en-GB" sz="1600" dirty="0" err="1">
                <a:hlinkClick r:id="rId16"/>
              </a:rPr>
              <a:t>EuropeanCommission</a:t>
            </a:r>
            <a:endParaRPr lang="en-GB" sz="1200" dirty="0"/>
          </a:p>
        </p:txBody>
      </p:sp>
      <p:sp>
        <p:nvSpPr>
          <p:cNvPr id="18" name="Rectangle 17"/>
          <p:cNvSpPr/>
          <p:nvPr/>
        </p:nvSpPr>
        <p:spPr>
          <a:xfrm>
            <a:off x="6270177" y="3733427"/>
            <a:ext cx="927242" cy="338554"/>
          </a:xfrm>
          <a:prstGeom prst="rect">
            <a:avLst/>
          </a:prstGeom>
        </p:spPr>
        <p:txBody>
          <a:bodyPr wrap="none">
            <a:spAutoFit/>
          </a:bodyPr>
          <a:lstStyle/>
          <a:p>
            <a:r>
              <a:rPr lang="en-IE" sz="1600" dirty="0">
                <a:hlinkClick r:id="rId17"/>
              </a:rPr>
              <a:t>EUTube</a:t>
            </a:r>
            <a:endParaRPr lang="en-IE" sz="1200" dirty="0"/>
          </a:p>
        </p:txBody>
      </p:sp>
      <p:pic>
        <p:nvPicPr>
          <p:cNvPr id="19" name="Picture 18"/>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99823" y="3542487"/>
            <a:ext cx="660728" cy="726004"/>
          </a:xfrm>
          <a:prstGeom prst="rect">
            <a:avLst/>
          </a:prstGeom>
        </p:spPr>
      </p:pic>
      <p:pic>
        <p:nvPicPr>
          <p:cNvPr id="20" name="Picture 19"/>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5381661" y="4514763"/>
            <a:ext cx="695271" cy="762124"/>
          </a:xfrm>
          <a:prstGeom prst="rect">
            <a:avLst/>
          </a:prstGeom>
        </p:spPr>
      </p:pic>
    </p:spTree>
    <p:extLst>
      <p:ext uri="{BB962C8B-B14F-4D97-AF65-F5344CB8AC3E}">
        <p14:creationId xmlns:p14="http://schemas.microsoft.com/office/powerpoint/2010/main" val="12446399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b="1" dirty="0"/>
              <a:t>Assessment of ISMR</a:t>
            </a:r>
          </a:p>
        </p:txBody>
      </p:sp>
      <p:sp>
        <p:nvSpPr>
          <p:cNvPr id="4" name="Flowchart: Decision 3"/>
          <p:cNvSpPr/>
          <p:nvPr/>
        </p:nvSpPr>
        <p:spPr>
          <a:xfrm>
            <a:off x="592344" y="2717101"/>
            <a:ext cx="1768415" cy="133432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SMS Audit</a:t>
            </a:r>
          </a:p>
        </p:txBody>
      </p:sp>
      <p:sp>
        <p:nvSpPr>
          <p:cNvPr id="5" name="TextBox 4"/>
          <p:cNvSpPr txBox="1"/>
          <p:nvPr/>
        </p:nvSpPr>
        <p:spPr>
          <a:xfrm>
            <a:off x="527644" y="1601408"/>
            <a:ext cx="1897811" cy="954107"/>
          </a:xfrm>
          <a:prstGeom prst="rect">
            <a:avLst/>
          </a:prstGeom>
          <a:noFill/>
        </p:spPr>
        <p:txBody>
          <a:bodyPr wrap="square" rtlCol="0">
            <a:spAutoFit/>
          </a:bodyPr>
          <a:lstStyle/>
          <a:p>
            <a:pPr algn="ctr"/>
            <a:r>
              <a:rPr lang="en-US" sz="1400" b="1" dirty="0"/>
              <a:t>Generic management of the safety, including ISMR</a:t>
            </a:r>
            <a:endParaRPr lang="en-GB" sz="1400" b="1" dirty="0"/>
          </a:p>
        </p:txBody>
      </p:sp>
      <p:cxnSp>
        <p:nvCxnSpPr>
          <p:cNvPr id="9" name="Straight Arrow Connector 8"/>
          <p:cNvCxnSpPr>
            <a:stCxn id="4" idx="3"/>
          </p:cNvCxnSpPr>
          <p:nvPr/>
        </p:nvCxnSpPr>
        <p:spPr>
          <a:xfrm>
            <a:off x="2360759" y="3384263"/>
            <a:ext cx="1423359" cy="59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2476238" y="3061097"/>
            <a:ext cx="1313180" cy="923330"/>
          </a:xfrm>
          <a:prstGeom prst="rect">
            <a:avLst/>
          </a:prstGeom>
        </p:spPr>
        <p:txBody>
          <a:bodyPr wrap="none">
            <a:spAutoFit/>
          </a:bodyPr>
          <a:lstStyle/>
          <a:p>
            <a:pPr algn="ctr"/>
            <a:r>
              <a:rPr lang="en-US" b="1" dirty="0"/>
              <a:t>ISMR is</a:t>
            </a:r>
          </a:p>
          <a:p>
            <a:pPr algn="ctr"/>
            <a:r>
              <a:rPr lang="en-US" b="1" dirty="0"/>
              <a:t> present &amp;</a:t>
            </a:r>
          </a:p>
          <a:p>
            <a:pPr algn="ctr"/>
            <a:r>
              <a:rPr lang="en-US" b="1" dirty="0"/>
              <a:t>“suitable”</a:t>
            </a:r>
            <a:endParaRPr lang="en-GB" b="1" dirty="0"/>
          </a:p>
        </p:txBody>
      </p:sp>
      <p:sp>
        <p:nvSpPr>
          <p:cNvPr id="11" name="Flowchart: Decision 10"/>
          <p:cNvSpPr/>
          <p:nvPr/>
        </p:nvSpPr>
        <p:spPr>
          <a:xfrm>
            <a:off x="3784118" y="2717100"/>
            <a:ext cx="1768415" cy="133432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Safety case Ass.</a:t>
            </a:r>
          </a:p>
        </p:txBody>
      </p:sp>
      <p:sp>
        <p:nvSpPr>
          <p:cNvPr id="12" name="Rectangle 11"/>
          <p:cNvSpPr/>
          <p:nvPr/>
        </p:nvSpPr>
        <p:spPr>
          <a:xfrm>
            <a:off x="5553522" y="3061096"/>
            <a:ext cx="1056700" cy="646331"/>
          </a:xfrm>
          <a:prstGeom prst="rect">
            <a:avLst/>
          </a:prstGeom>
        </p:spPr>
        <p:txBody>
          <a:bodyPr wrap="none">
            <a:spAutoFit/>
          </a:bodyPr>
          <a:lstStyle/>
          <a:p>
            <a:pPr algn="ctr"/>
            <a:r>
              <a:rPr lang="en-US" b="1" dirty="0"/>
              <a:t>ISMR is</a:t>
            </a:r>
          </a:p>
          <a:p>
            <a:pPr algn="ctr"/>
            <a:r>
              <a:rPr lang="en-US" b="1" dirty="0"/>
              <a:t>suitable</a:t>
            </a:r>
            <a:endParaRPr lang="en-GB" b="1" dirty="0"/>
          </a:p>
        </p:txBody>
      </p:sp>
      <p:cxnSp>
        <p:nvCxnSpPr>
          <p:cNvPr id="13" name="Straight Arrow Connector 12"/>
          <p:cNvCxnSpPr/>
          <p:nvPr/>
        </p:nvCxnSpPr>
        <p:spPr>
          <a:xfrm>
            <a:off x="5552533" y="3384261"/>
            <a:ext cx="1423359" cy="59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Flowchart: Decision 13"/>
          <p:cNvSpPr/>
          <p:nvPr/>
        </p:nvSpPr>
        <p:spPr>
          <a:xfrm>
            <a:off x="6970592" y="2717099"/>
            <a:ext cx="1768415" cy="133432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Post deployment Ass.</a:t>
            </a:r>
          </a:p>
        </p:txBody>
      </p:sp>
      <p:sp>
        <p:nvSpPr>
          <p:cNvPr id="15" name="Rectangle 14"/>
          <p:cNvSpPr/>
          <p:nvPr/>
        </p:nvSpPr>
        <p:spPr>
          <a:xfrm>
            <a:off x="8393951" y="2778177"/>
            <a:ext cx="3621504" cy="1200329"/>
          </a:xfrm>
          <a:prstGeom prst="rect">
            <a:avLst/>
          </a:prstGeom>
        </p:spPr>
        <p:txBody>
          <a:bodyPr wrap="none">
            <a:spAutoFit/>
          </a:bodyPr>
          <a:lstStyle/>
          <a:p>
            <a:pPr algn="ctr"/>
            <a:r>
              <a:rPr lang="en-US" b="1" dirty="0"/>
              <a:t>ISMR is</a:t>
            </a:r>
          </a:p>
          <a:p>
            <a:pPr algn="ctr"/>
            <a:r>
              <a:rPr lang="en-US" b="1" dirty="0"/>
              <a:t> operating &amp; effective </a:t>
            </a:r>
          </a:p>
          <a:p>
            <a:pPr algn="ctr"/>
            <a:r>
              <a:rPr lang="en-US" b="1" dirty="0"/>
              <a:t>and </a:t>
            </a:r>
          </a:p>
          <a:p>
            <a:pPr algn="ctr"/>
            <a:r>
              <a:rPr lang="en-US" b="1" dirty="0"/>
              <a:t>ADS safety is confirmed is safe</a:t>
            </a:r>
          </a:p>
        </p:txBody>
      </p:sp>
      <p:cxnSp>
        <p:nvCxnSpPr>
          <p:cNvPr id="16" name="Straight Arrow Connector 15"/>
          <p:cNvCxnSpPr/>
          <p:nvPr/>
        </p:nvCxnSpPr>
        <p:spPr>
          <a:xfrm>
            <a:off x="8481665" y="3378342"/>
            <a:ext cx="1423359" cy="59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14" idx="0"/>
            <a:endCxn id="4" idx="0"/>
          </p:cNvCxnSpPr>
          <p:nvPr/>
        </p:nvCxnSpPr>
        <p:spPr>
          <a:xfrm rot="16200000" flipH="1" flipV="1">
            <a:off x="4665675" y="-472024"/>
            <a:ext cx="2" cy="6378248"/>
          </a:xfrm>
          <a:prstGeom prst="bentConnector3">
            <a:avLst>
              <a:gd name="adj1" fmla="val -11430000000"/>
            </a:avLst>
          </a:prstGeom>
          <a:ln>
            <a:tailEnd type="triangle"/>
          </a:ln>
        </p:spPr>
        <p:style>
          <a:lnRef idx="1">
            <a:schemeClr val="accent6"/>
          </a:lnRef>
          <a:fillRef idx="0">
            <a:schemeClr val="accent6"/>
          </a:fillRef>
          <a:effectRef idx="0">
            <a:schemeClr val="accent6"/>
          </a:effectRef>
          <a:fontRef idx="minor">
            <a:schemeClr val="tx1"/>
          </a:fontRef>
        </p:style>
      </p:cxnSp>
      <p:cxnSp>
        <p:nvCxnSpPr>
          <p:cNvPr id="19" name="Elbow Connector 18"/>
          <p:cNvCxnSpPr>
            <a:stCxn id="14" idx="2"/>
            <a:endCxn id="11" idx="2"/>
          </p:cNvCxnSpPr>
          <p:nvPr/>
        </p:nvCxnSpPr>
        <p:spPr>
          <a:xfrm rot="5400000">
            <a:off x="6261563" y="2458186"/>
            <a:ext cx="1" cy="3186474"/>
          </a:xfrm>
          <a:prstGeom prst="bentConnector3">
            <a:avLst>
              <a:gd name="adj1" fmla="val 22860100000"/>
            </a:avLst>
          </a:prstGeom>
          <a:ln>
            <a:tailEnd type="triangle"/>
          </a:ln>
        </p:spPr>
        <p:style>
          <a:lnRef idx="1">
            <a:schemeClr val="accent6"/>
          </a:lnRef>
          <a:fillRef idx="0">
            <a:schemeClr val="accent6"/>
          </a:fillRef>
          <a:effectRef idx="0">
            <a:schemeClr val="accent6"/>
          </a:effectRef>
          <a:fontRef idx="minor">
            <a:schemeClr val="tx1"/>
          </a:fontRef>
        </p:style>
      </p:cxnSp>
      <p:sp>
        <p:nvSpPr>
          <p:cNvPr id="22" name="Rectangle 21"/>
          <p:cNvSpPr/>
          <p:nvPr/>
        </p:nvSpPr>
        <p:spPr>
          <a:xfrm>
            <a:off x="551603" y="5633682"/>
            <a:ext cx="2188235" cy="830997"/>
          </a:xfrm>
          <a:prstGeom prst="rect">
            <a:avLst/>
          </a:prstGeom>
        </p:spPr>
        <p:txBody>
          <a:bodyPr wrap="square">
            <a:spAutoFit/>
          </a:bodyPr>
          <a:lstStyle/>
          <a:p>
            <a:pPr algn="ctr"/>
            <a:r>
              <a:rPr lang="en-US" sz="1200" dirty="0"/>
              <a:t>For the first SMS certificate/approval, the SMS and ISMR are linked/coupled to a specific ADS</a:t>
            </a:r>
            <a:endParaRPr lang="en-GB" sz="1200" dirty="0"/>
          </a:p>
        </p:txBody>
      </p:sp>
      <p:sp>
        <p:nvSpPr>
          <p:cNvPr id="8" name="Rectangle 7"/>
          <p:cNvSpPr/>
          <p:nvPr/>
        </p:nvSpPr>
        <p:spPr>
          <a:xfrm>
            <a:off x="433658" y="4071847"/>
            <a:ext cx="2085782" cy="9326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ISMR Pre-deployment Assessment</a:t>
            </a:r>
          </a:p>
        </p:txBody>
      </p:sp>
    </p:spTree>
    <p:extLst>
      <p:ext uri="{BB962C8B-B14F-4D97-AF65-F5344CB8AC3E}">
        <p14:creationId xmlns:p14="http://schemas.microsoft.com/office/powerpoint/2010/main" val="1061363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6816" y="1218399"/>
            <a:ext cx="11821285" cy="4294671"/>
          </a:xfrm>
        </p:spPr>
        <p:txBody>
          <a:bodyPr/>
          <a:lstStyle/>
          <a:p>
            <a:pPr>
              <a:spcAft>
                <a:spcPts val="600"/>
              </a:spcAft>
            </a:pPr>
            <a:endParaRPr lang="en-GB" sz="1800" b="1" dirty="0"/>
          </a:p>
          <a:p>
            <a:pPr>
              <a:spcAft>
                <a:spcPts val="600"/>
              </a:spcAft>
            </a:pPr>
            <a:r>
              <a:rPr lang="en-GB" sz="1800" b="1" dirty="0"/>
              <a:t>Definitions</a:t>
            </a:r>
          </a:p>
          <a:p>
            <a:pPr lvl="1">
              <a:spcAft>
                <a:spcPts val="600"/>
              </a:spcAft>
            </a:pPr>
            <a:r>
              <a:rPr lang="en-GB" sz="1800" dirty="0"/>
              <a:t>Changes in definition of Occurrences and deletion of events/safety relevant events </a:t>
            </a:r>
          </a:p>
          <a:p>
            <a:pPr>
              <a:spcAft>
                <a:spcPts val="600"/>
              </a:spcAft>
            </a:pPr>
            <a:r>
              <a:rPr lang="en-GB" sz="1800" b="1" dirty="0"/>
              <a:t>Requirements Section </a:t>
            </a:r>
          </a:p>
          <a:p>
            <a:pPr lvl="1">
              <a:spcAft>
                <a:spcPts val="600"/>
              </a:spcAft>
            </a:pPr>
            <a:r>
              <a:rPr lang="en-GB" sz="1800" dirty="0"/>
              <a:t>General statements</a:t>
            </a:r>
          </a:p>
          <a:p>
            <a:pPr lvl="2">
              <a:spcAft>
                <a:spcPts val="600"/>
              </a:spcAft>
            </a:pPr>
            <a:r>
              <a:rPr lang="en-US" sz="1600" i="1" dirty="0"/>
              <a:t>The requirements listed in the 6.1.5 are without prejudice to applicable laws governing access to data, availability, and privacy and data protection</a:t>
            </a:r>
            <a:r>
              <a:rPr lang="en-US" sz="1600" dirty="0"/>
              <a:t>] –  general agreement on the intention but we need to find a proper location</a:t>
            </a:r>
          </a:p>
          <a:p>
            <a:pPr lvl="2">
              <a:spcAft>
                <a:spcPts val="600"/>
              </a:spcAft>
            </a:pPr>
            <a:r>
              <a:rPr lang="en-US" sz="1600" i="1" dirty="0"/>
              <a:t>The requirements of this section are without prejudice to applicable laws on provision of info to other authorities</a:t>
            </a:r>
            <a:r>
              <a:rPr lang="en-US" sz="1600" dirty="0"/>
              <a:t>- general agreement on the intention but we need to find a proper location</a:t>
            </a:r>
          </a:p>
          <a:p>
            <a:pPr lvl="1">
              <a:spcAft>
                <a:spcPts val="600"/>
              </a:spcAft>
            </a:pPr>
            <a:r>
              <a:rPr lang="en-GB" sz="1800" dirty="0"/>
              <a:t>Occurrence list </a:t>
            </a:r>
          </a:p>
          <a:p>
            <a:pPr lvl="2">
              <a:spcAft>
                <a:spcPts val="600"/>
              </a:spcAft>
            </a:pPr>
            <a:r>
              <a:rPr lang="en-GB" sz="1600" i="1" dirty="0"/>
              <a:t>Unknown scenarios encountered by ADS – to discuss today</a:t>
            </a:r>
          </a:p>
          <a:p>
            <a:pPr lvl="2">
              <a:spcAft>
                <a:spcPts val="600"/>
              </a:spcAft>
            </a:pPr>
            <a:r>
              <a:rPr lang="en-GB" sz="1600" i="1" dirty="0"/>
              <a:t>France proposal to introduce a new occurrence – to discuss today</a:t>
            </a:r>
          </a:p>
          <a:p>
            <a:pPr lvl="2">
              <a:spcAft>
                <a:spcPts val="600"/>
              </a:spcAft>
            </a:pPr>
            <a:r>
              <a:rPr lang="en-GB" sz="1600" dirty="0"/>
              <a:t>ITU proposal to introduce a new requirement  – </a:t>
            </a:r>
            <a:r>
              <a:rPr lang="en-GB" sz="1600" i="1" dirty="0"/>
              <a:t>to discuss today/tomorrow</a:t>
            </a:r>
          </a:p>
          <a:p>
            <a:pPr lvl="2">
              <a:spcAft>
                <a:spcPts val="600"/>
              </a:spcAft>
            </a:pPr>
            <a:r>
              <a:rPr lang="en-US" sz="1600" dirty="0"/>
              <a:t>Comments from SAE – to discuss today</a:t>
            </a:r>
          </a:p>
          <a:p>
            <a:pPr lvl="1">
              <a:spcAft>
                <a:spcPts val="600"/>
              </a:spcAft>
            </a:pPr>
            <a:endParaRPr lang="en-US" sz="1600" i="1" dirty="0">
              <a:solidFill>
                <a:srgbClr val="FF0000"/>
              </a:solidFill>
            </a:endParaRPr>
          </a:p>
          <a:p>
            <a:pPr lvl="2">
              <a:spcAft>
                <a:spcPts val="600"/>
              </a:spcAft>
            </a:pPr>
            <a:endParaRPr lang="en-GB" dirty="0">
              <a:solidFill>
                <a:srgbClr val="FF0000"/>
              </a:solidFill>
            </a:endParaRPr>
          </a:p>
          <a:p>
            <a:pPr lvl="1">
              <a:spcAft>
                <a:spcPts val="600"/>
              </a:spcAft>
            </a:pPr>
            <a:endParaRPr lang="en-GB" sz="1800" dirty="0"/>
          </a:p>
        </p:txBody>
      </p:sp>
      <p:sp>
        <p:nvSpPr>
          <p:cNvPr id="3" name="Title 2"/>
          <p:cNvSpPr>
            <a:spLocks noGrp="1"/>
          </p:cNvSpPr>
          <p:nvPr>
            <p:ph type="title"/>
          </p:nvPr>
        </p:nvSpPr>
        <p:spPr>
          <a:xfrm>
            <a:off x="1060874" y="354072"/>
            <a:ext cx="10515600" cy="782357"/>
          </a:xfrm>
        </p:spPr>
        <p:txBody>
          <a:bodyPr/>
          <a:lstStyle/>
          <a:p>
            <a:r>
              <a:rPr lang="en-GB" b="1" dirty="0"/>
              <a:t>Status of activities</a:t>
            </a:r>
          </a:p>
        </p:txBody>
      </p:sp>
      <p:sp>
        <p:nvSpPr>
          <p:cNvPr id="4" name="Slide Number Placeholder 3"/>
          <p:cNvSpPr>
            <a:spLocks noGrp="1"/>
          </p:cNvSpPr>
          <p:nvPr>
            <p:ph type="sldNum" sz="quarter" idx="12"/>
          </p:nvPr>
        </p:nvSpPr>
        <p:spPr/>
        <p:txBody>
          <a:bodyPr/>
          <a:lstStyle/>
          <a:p>
            <a:fld id="{F46C79FD-C571-418B-AB0F-5EE936C85276}" type="slidenum">
              <a:rPr lang="en-GB" smtClean="0"/>
              <a:t>2</a:t>
            </a:fld>
            <a:endParaRPr lang="en-GB"/>
          </a:p>
        </p:txBody>
      </p:sp>
    </p:spTree>
    <p:extLst>
      <p:ext uri="{BB962C8B-B14F-4D97-AF65-F5344CB8AC3E}">
        <p14:creationId xmlns:p14="http://schemas.microsoft.com/office/powerpoint/2010/main" val="251692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D2224-80B1-401F-4421-9E46802C31A2}"/>
              </a:ext>
            </a:extLst>
          </p:cNvPr>
          <p:cNvSpPr>
            <a:spLocks noGrp="1"/>
          </p:cNvSpPr>
          <p:nvPr>
            <p:ph type="title"/>
          </p:nvPr>
        </p:nvSpPr>
        <p:spPr>
          <a:xfrm>
            <a:off x="838487" y="-86670"/>
            <a:ext cx="9541812" cy="782357"/>
          </a:xfrm>
        </p:spPr>
        <p:txBody>
          <a:bodyPr/>
          <a:lstStyle/>
          <a:p>
            <a:r>
              <a:rPr lang="en-GB" sz="3600" b="1" dirty="0"/>
              <a:t>Definitions</a:t>
            </a:r>
          </a:p>
        </p:txBody>
      </p:sp>
      <p:sp>
        <p:nvSpPr>
          <p:cNvPr id="5" name="Rectangle 4"/>
          <p:cNvSpPr/>
          <p:nvPr/>
        </p:nvSpPr>
        <p:spPr>
          <a:xfrm>
            <a:off x="102399" y="1210759"/>
            <a:ext cx="3287515" cy="2492990"/>
          </a:xfrm>
          <a:prstGeom prst="rect">
            <a:avLst/>
          </a:prstGeom>
        </p:spPr>
        <p:txBody>
          <a:bodyPr wrap="square">
            <a:spAutoFit/>
          </a:bodyPr>
          <a:lstStyle/>
          <a:p>
            <a:pPr>
              <a:spcAft>
                <a:spcPts val="600"/>
              </a:spcAft>
            </a:pPr>
            <a:r>
              <a:rPr lang="en-GB" b="1" dirty="0">
                <a:solidFill>
                  <a:srgbClr val="4D4D4D"/>
                </a:solidFill>
              </a:rPr>
              <a:t>Occurrence categories</a:t>
            </a:r>
          </a:p>
          <a:p>
            <a:pPr marL="342900" indent="-342900">
              <a:spcAft>
                <a:spcPts val="600"/>
              </a:spcAft>
              <a:buFont typeface="+mj-lt"/>
              <a:buAutoNum type="arabicPeriod"/>
            </a:pPr>
            <a:r>
              <a:rPr lang="en-GB" dirty="0">
                <a:solidFill>
                  <a:srgbClr val="4D4D4D"/>
                </a:solidFill>
              </a:rPr>
              <a:t>Critical Occurrences,</a:t>
            </a:r>
          </a:p>
          <a:p>
            <a:pPr marL="342900" indent="-342900">
              <a:spcAft>
                <a:spcPts val="600"/>
              </a:spcAft>
              <a:buFont typeface="+mj-lt"/>
              <a:buAutoNum type="arabicPeriod"/>
            </a:pPr>
            <a:r>
              <a:rPr lang="en-GB" strike="sngStrike" dirty="0">
                <a:solidFill>
                  <a:srgbClr val="4D4D4D"/>
                </a:solidFill>
              </a:rPr>
              <a:t>Non-Critical</a:t>
            </a:r>
            <a:r>
              <a:rPr lang="en-GB" dirty="0">
                <a:solidFill>
                  <a:srgbClr val="4D4D4D"/>
                </a:solidFill>
              </a:rPr>
              <a:t> </a:t>
            </a:r>
            <a:r>
              <a:rPr lang="en-GB" b="1" dirty="0">
                <a:solidFill>
                  <a:srgbClr val="FF0000"/>
                </a:solidFill>
              </a:rPr>
              <a:t>Significant </a:t>
            </a:r>
            <a:r>
              <a:rPr lang="en-GB" dirty="0">
                <a:solidFill>
                  <a:srgbClr val="4D4D4D"/>
                </a:solidFill>
              </a:rPr>
              <a:t>Occurrence,</a:t>
            </a:r>
          </a:p>
          <a:p>
            <a:pPr marL="342900" indent="-342900">
              <a:spcAft>
                <a:spcPts val="600"/>
              </a:spcAft>
              <a:buFont typeface="+mj-lt"/>
              <a:buAutoNum type="arabicPeriod"/>
            </a:pPr>
            <a:r>
              <a:rPr lang="en-GB" dirty="0">
                <a:solidFill>
                  <a:srgbClr val="4D4D4D"/>
                </a:solidFill>
              </a:rPr>
              <a:t>Occurrence</a:t>
            </a:r>
          </a:p>
          <a:p>
            <a:pPr marL="342900" indent="-342900">
              <a:spcAft>
                <a:spcPts val="600"/>
              </a:spcAft>
              <a:buFont typeface="+mj-lt"/>
              <a:buAutoNum type="arabicPeriod"/>
            </a:pPr>
            <a:r>
              <a:rPr lang="en-GB" strike="sngStrike" dirty="0">
                <a:solidFill>
                  <a:srgbClr val="4D4D4D"/>
                </a:solidFill>
              </a:rPr>
              <a:t>Safety Relevant Event, </a:t>
            </a:r>
          </a:p>
          <a:p>
            <a:pPr marL="342900" indent="-342900">
              <a:spcAft>
                <a:spcPts val="600"/>
              </a:spcAft>
              <a:buFont typeface="+mj-lt"/>
              <a:buAutoNum type="arabicPeriod"/>
            </a:pPr>
            <a:r>
              <a:rPr lang="en-GB" strike="sngStrike" dirty="0"/>
              <a:t>Event </a:t>
            </a:r>
          </a:p>
        </p:txBody>
      </p:sp>
      <p:graphicFrame>
        <p:nvGraphicFramePr>
          <p:cNvPr id="14" name="Content Placeholder 3">
            <a:extLst>
              <a:ext uri="{FF2B5EF4-FFF2-40B4-BE49-F238E27FC236}">
                <a16:creationId xmlns:a16="http://schemas.microsoft.com/office/drawing/2014/main" id="{D798393C-F756-14BB-DE9B-6C29C3B7554C}"/>
              </a:ext>
            </a:extLst>
          </p:cNvPr>
          <p:cNvGraphicFramePr>
            <a:graphicFrameLocks/>
          </p:cNvGraphicFramePr>
          <p:nvPr/>
        </p:nvGraphicFramePr>
        <p:xfrm>
          <a:off x="2272258" y="2188310"/>
          <a:ext cx="3455169" cy="53393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5" name="Table 14">
            <a:extLst>
              <a:ext uri="{FF2B5EF4-FFF2-40B4-BE49-F238E27FC236}">
                <a16:creationId xmlns:a16="http://schemas.microsoft.com/office/drawing/2014/main" id="{A0B75855-663C-853D-C7C0-99077DEBAFFE}"/>
              </a:ext>
            </a:extLst>
          </p:cNvPr>
          <p:cNvGraphicFramePr>
            <a:graphicFrameLocks noGrp="1"/>
          </p:cNvGraphicFramePr>
          <p:nvPr/>
        </p:nvGraphicFramePr>
        <p:xfrm>
          <a:off x="6333423" y="637841"/>
          <a:ext cx="5858578" cy="6123906"/>
        </p:xfrm>
        <a:graphic>
          <a:graphicData uri="http://schemas.openxmlformats.org/drawingml/2006/table">
            <a:tbl>
              <a:tblPr firstRow="1" bandRow="1">
                <a:tableStyleId>{F5AB1C69-6EDB-4FF4-983F-18BD219EF322}</a:tableStyleId>
              </a:tblPr>
              <a:tblGrid>
                <a:gridCol w="5858578">
                  <a:extLst>
                    <a:ext uri="{9D8B030D-6E8A-4147-A177-3AD203B41FA5}">
                      <a16:colId xmlns:a16="http://schemas.microsoft.com/office/drawing/2014/main" val="1754562553"/>
                    </a:ext>
                  </a:extLst>
                </a:gridCol>
              </a:tblGrid>
              <a:tr h="381880">
                <a:tc>
                  <a:txBody>
                    <a:bodyPr/>
                    <a:lstStyle/>
                    <a:p>
                      <a:r>
                        <a:rPr lang="en-GB" sz="1400" dirty="0"/>
                        <a:t>Definition</a:t>
                      </a:r>
                      <a:endParaRPr lang="en-GB" sz="1400" dirty="0">
                        <a:solidFill>
                          <a:schemeClr val="tx1"/>
                        </a:solidFill>
                      </a:endParaRPr>
                    </a:p>
                  </a:txBody>
                  <a:tcPr/>
                </a:tc>
                <a:extLst>
                  <a:ext uri="{0D108BD9-81ED-4DB2-BD59-A6C34878D82A}">
                    <a16:rowId xmlns:a16="http://schemas.microsoft.com/office/drawing/2014/main" val="239188646"/>
                  </a:ext>
                </a:extLst>
              </a:tr>
              <a:tr h="356692">
                <a:tc>
                  <a:txBody>
                    <a:bodyPr/>
                    <a:lstStyle/>
                    <a:p>
                      <a:pPr lvl="0"/>
                      <a:r>
                        <a:rPr lang="en-GB" sz="1200" b="1" i="1" strike="sngStrike" kern="1200" dirty="0">
                          <a:solidFill>
                            <a:schemeClr val="tx1"/>
                          </a:solidFill>
                          <a:effectLst/>
                        </a:rPr>
                        <a:t>“Event” </a:t>
                      </a:r>
                      <a:r>
                        <a:rPr lang="en-GB" sz="1200" i="1" strike="sngStrike" kern="1200" dirty="0">
                          <a:solidFill>
                            <a:schemeClr val="tx1"/>
                          </a:solidFill>
                          <a:effectLst/>
                        </a:rPr>
                        <a:t>means any situation happening in a given time and location</a:t>
                      </a:r>
                      <a:r>
                        <a:rPr lang="en-GB" sz="1600" i="1" strike="sngStrike" kern="1200" dirty="0">
                          <a:solidFill>
                            <a:schemeClr val="tx1"/>
                          </a:solidFill>
                          <a:effectLst/>
                        </a:rPr>
                        <a:t>.</a:t>
                      </a:r>
                      <a:endParaRPr lang="en-GB" sz="1600" i="1" strike="sngStrike" kern="1200" dirty="0">
                        <a:solidFill>
                          <a:schemeClr val="tx1"/>
                        </a:solidFill>
                        <a:effectLst/>
                        <a:latin typeface="+mn-lt"/>
                        <a:ea typeface="+mn-ea"/>
                        <a:cs typeface="+mn-cs"/>
                      </a:endParaRPr>
                    </a:p>
                  </a:txBody>
                  <a:tcPr/>
                </a:tc>
                <a:extLst>
                  <a:ext uri="{0D108BD9-81ED-4DB2-BD59-A6C34878D82A}">
                    <a16:rowId xmlns:a16="http://schemas.microsoft.com/office/drawing/2014/main" val="3704732267"/>
                  </a:ext>
                </a:extLst>
              </a:tr>
              <a:tr h="837398">
                <a:tc>
                  <a:txBody>
                    <a:bodyPr/>
                    <a:lstStyle/>
                    <a:p>
                      <a:r>
                        <a:rPr lang="en-GB" sz="1200" b="1" strike="sngStrike" kern="1200" dirty="0">
                          <a:effectLst/>
                        </a:rPr>
                        <a:t>“Safety-relevant event” </a:t>
                      </a:r>
                      <a:r>
                        <a:rPr lang="en-US" sz="1200" i="1" strike="sngStrike" kern="1200" dirty="0">
                          <a:effectLst/>
                        </a:rPr>
                        <a:t>means an event which is relevant for the evaluation of the safe operation of the ADS Vehicle.</a:t>
                      </a:r>
                      <a:r>
                        <a:rPr lang="en-US" sz="1200" i="1" strike="sngStrike" kern="1200" baseline="0" dirty="0">
                          <a:effectLst/>
                        </a:rPr>
                        <a:t> </a:t>
                      </a:r>
                      <a:r>
                        <a:rPr lang="en-US" sz="1200" i="1" strike="sngStrike" kern="1200" dirty="0">
                          <a:effectLst/>
                        </a:rPr>
                        <a:t>These</a:t>
                      </a:r>
                      <a:r>
                        <a:rPr lang="en-US" sz="1200" i="1" strike="sngStrike" kern="1200" baseline="0" dirty="0">
                          <a:effectLst/>
                        </a:rPr>
                        <a:t> events also </a:t>
                      </a:r>
                      <a:r>
                        <a:rPr lang="en-US" sz="1200" i="1" strike="sngStrike" kern="1200" dirty="0">
                          <a:effectLst/>
                        </a:rPr>
                        <a:t>include</a:t>
                      </a:r>
                      <a:r>
                        <a:rPr lang="en-US" sz="1200" i="1" strike="sngStrike" kern="1200" baseline="0" dirty="0">
                          <a:effectLst/>
                        </a:rPr>
                        <a:t> </a:t>
                      </a:r>
                      <a:r>
                        <a:rPr lang="en-US" sz="1200" i="1" strike="sngStrike" kern="1200" dirty="0">
                          <a:effectLst/>
                        </a:rPr>
                        <a:t>normal operation which are relevant to argument specific ADS design choices and/or the safety case. </a:t>
                      </a:r>
                      <a:r>
                        <a:rPr lang="en-US" sz="1100" i="1" strike="sngStrike" kern="1200" dirty="0">
                          <a:effectLst/>
                        </a:rPr>
                        <a:t>(e.g., fallback user unavailability, MRM) </a:t>
                      </a:r>
                      <a:endParaRPr lang="en-GB" sz="1100" i="1" strike="sngStrike" dirty="0">
                        <a:solidFill>
                          <a:schemeClr val="tx1"/>
                        </a:solidFill>
                      </a:endParaRPr>
                    </a:p>
                  </a:txBody>
                  <a:tcPr/>
                </a:tc>
                <a:extLst>
                  <a:ext uri="{0D108BD9-81ED-4DB2-BD59-A6C34878D82A}">
                    <a16:rowId xmlns:a16="http://schemas.microsoft.com/office/drawing/2014/main" val="2503434286"/>
                  </a:ext>
                </a:extLst>
              </a:tr>
              <a:tr h="15496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strike="noStrike" dirty="0"/>
                        <a:t>“Occurrence” </a:t>
                      </a:r>
                      <a:r>
                        <a:rPr lang="en-US" sz="1200" i="1" strike="noStrike" dirty="0"/>
                        <a:t>means a</a:t>
                      </a:r>
                      <a:r>
                        <a:rPr lang="en-US" sz="1200" i="1" strike="noStrike" baseline="0" dirty="0"/>
                        <a:t> Safety-relevant event </a:t>
                      </a:r>
                      <a:r>
                        <a:rPr lang="en-US" sz="1200" i="1" strike="noStrike" dirty="0"/>
                        <a:t>during which at least one of the following criteria is fulfilled: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strike="noStrike" dirty="0"/>
                        <a:t>a)C</a:t>
                      </a:r>
                      <a:r>
                        <a:rPr lang="en-US" sz="1200" i="1" strike="noStrike" baseline="0" dirty="0"/>
                        <a:t>ollision </a:t>
                      </a:r>
                      <a:r>
                        <a:rPr lang="en-US" sz="1200" i="1" strike="noStrike" dirty="0"/>
                        <a:t>involving the ADS vehicle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strike="noStrike" dirty="0"/>
                        <a:t>b)ADS vehicle system/component failure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strike="noStrike" dirty="0"/>
                        <a:t>c)ADS vehicle produces a noncompliance with respect to the requirements of this regulation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strike="noStrike" dirty="0"/>
                        <a:t>d) Injury/fatality as a result of being in the ADS vehicle or being involved in the event.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1" strike="noStrike" kern="1200" dirty="0">
                          <a:solidFill>
                            <a:srgbClr val="FF0000"/>
                          </a:solidFill>
                          <a:latin typeface="+mn-lt"/>
                          <a:ea typeface="+mn-ea"/>
                          <a:cs typeface="+mn-cs"/>
                        </a:rPr>
                        <a:t>e) normal operations which are relevant to argument specific ADS design choices and/or the safety case.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i="1" strike="noStrike" dirty="0">
                        <a:solidFill>
                          <a:schemeClr val="tx1"/>
                        </a:solidFill>
                      </a:endParaRPr>
                    </a:p>
                  </a:txBody>
                  <a:tcPr/>
                </a:tc>
                <a:extLst>
                  <a:ext uri="{0D108BD9-81ED-4DB2-BD59-A6C34878D82A}">
                    <a16:rowId xmlns:a16="http://schemas.microsoft.com/office/drawing/2014/main" val="115560761"/>
                  </a:ext>
                </a:extLst>
              </a:tr>
              <a:tr h="524576">
                <a:tc>
                  <a:txBody>
                    <a:bodyPr/>
                    <a:lstStyle/>
                    <a:p>
                      <a:r>
                        <a:rPr lang="en-US" sz="1200" b="1" strike="noStrike" dirty="0"/>
                        <a:t>“</a:t>
                      </a:r>
                      <a:r>
                        <a:rPr lang="en-GB" sz="1200" b="1" strike="noStrike" kern="1200" dirty="0">
                          <a:solidFill>
                            <a:srgbClr val="FF0000"/>
                          </a:solidFill>
                          <a:effectLst/>
                        </a:rPr>
                        <a:t>Significant </a:t>
                      </a:r>
                      <a:r>
                        <a:rPr lang="en-GB" sz="1200" b="1" kern="1200" dirty="0">
                          <a:effectLst/>
                        </a:rPr>
                        <a:t>Occurrence” </a:t>
                      </a:r>
                      <a:r>
                        <a:rPr lang="en-GB" sz="1200" i="1" kern="1200" dirty="0">
                          <a:effectLst/>
                        </a:rPr>
                        <a:t>means occurrences which are not “Critical </a:t>
                      </a:r>
                      <a:r>
                        <a:rPr lang="en-GB" sz="1200" i="1" kern="1200" dirty="0">
                          <a:solidFill>
                            <a:schemeClr val="tx1"/>
                          </a:solidFill>
                          <a:effectLst/>
                        </a:rPr>
                        <a:t>Occurrences” but require</a:t>
                      </a:r>
                      <a:r>
                        <a:rPr lang="en-GB" sz="1200" i="1" kern="1200" baseline="0" dirty="0">
                          <a:solidFill>
                            <a:schemeClr val="tx1"/>
                          </a:solidFill>
                          <a:effectLst/>
                        </a:rPr>
                        <a:t> to be reported </a:t>
                      </a:r>
                      <a:r>
                        <a:rPr lang="en-GB" sz="1200" i="1" kern="1200" dirty="0">
                          <a:solidFill>
                            <a:schemeClr val="tx1"/>
                          </a:solidFill>
                          <a:effectLst/>
                        </a:rPr>
                        <a:t>on short term basis</a:t>
                      </a:r>
                      <a:r>
                        <a:rPr lang="en-GB" sz="1200" i="1" kern="1200" baseline="0" dirty="0">
                          <a:solidFill>
                            <a:schemeClr val="tx1"/>
                          </a:solidFill>
                          <a:effectLst/>
                        </a:rPr>
                        <a:t> due to their relevance on safety</a:t>
                      </a:r>
                      <a:endParaRPr lang="en-GB" sz="1050" i="1" dirty="0">
                        <a:solidFill>
                          <a:schemeClr val="tx1"/>
                        </a:solidFill>
                      </a:endParaRPr>
                    </a:p>
                  </a:txBody>
                  <a:tcPr/>
                </a:tc>
                <a:extLst>
                  <a:ext uri="{0D108BD9-81ED-4DB2-BD59-A6C34878D82A}">
                    <a16:rowId xmlns:a16="http://schemas.microsoft.com/office/drawing/2014/main" val="1929766525"/>
                  </a:ext>
                </a:extLst>
              </a:tr>
              <a:tr h="1864324">
                <a:tc>
                  <a:txBody>
                    <a:bodyPr/>
                    <a:lstStyle/>
                    <a:p>
                      <a:r>
                        <a:rPr lang="en-US" sz="1200" b="1" i="0" u="none" strike="noStrike" kern="1200" baseline="0" dirty="0">
                          <a:solidFill>
                            <a:schemeClr val="dk1"/>
                          </a:solidFill>
                          <a:latin typeface="+mn-lt"/>
                          <a:ea typeface="+mn-ea"/>
                          <a:cs typeface="+mn-cs"/>
                        </a:rPr>
                        <a:t>“Critical Occurrence” </a:t>
                      </a:r>
                      <a:r>
                        <a:rPr lang="en-US" sz="1200" b="0" i="1" u="none" strike="noStrike" kern="1200" baseline="0" dirty="0">
                          <a:solidFill>
                            <a:schemeClr val="dk1"/>
                          </a:solidFill>
                          <a:latin typeface="+mn-lt"/>
                          <a:ea typeface="+mn-ea"/>
                          <a:cs typeface="+mn-cs"/>
                        </a:rPr>
                        <a:t>means an occurrence during which at least one of the following criteria is fulfilled: </a:t>
                      </a:r>
                    </a:p>
                    <a:p>
                      <a:r>
                        <a:rPr lang="en-US" sz="1200" b="0" i="1" u="none" strike="noStrike" kern="1200" baseline="0" dirty="0">
                          <a:solidFill>
                            <a:schemeClr val="dk1"/>
                          </a:solidFill>
                          <a:latin typeface="+mn-lt"/>
                          <a:ea typeface="+mn-ea"/>
                          <a:cs typeface="+mn-cs"/>
                        </a:rPr>
                        <a:t>(a) at least one person suffering an injury that requires medical attention or dying as a result of being in the vehicle or being involved in the occurrence;</a:t>
                      </a:r>
                    </a:p>
                    <a:p>
                      <a:r>
                        <a:rPr lang="en-US" sz="1200" b="0" i="1" u="none" strike="noStrike" kern="1200" baseline="0" dirty="0">
                          <a:solidFill>
                            <a:schemeClr val="dk1"/>
                          </a:solidFill>
                          <a:latin typeface="+mn-lt"/>
                          <a:ea typeface="+mn-ea"/>
                          <a:cs typeface="+mn-cs"/>
                        </a:rPr>
                        <a:t>(b) the ADS vehicle, other </a:t>
                      </a:r>
                      <a:r>
                        <a:rPr lang="en-US" sz="1200" b="0" i="1" u="none" strike="sngStrike" kern="1200" baseline="0" dirty="0">
                          <a:solidFill>
                            <a:schemeClr val="dk1"/>
                          </a:solidFill>
                          <a:latin typeface="+mn-lt"/>
                          <a:ea typeface="+mn-ea"/>
                          <a:cs typeface="+mn-cs"/>
                        </a:rPr>
                        <a:t>vehicles </a:t>
                      </a:r>
                      <a:r>
                        <a:rPr lang="en-US" sz="1200" b="0" i="1" u="none" strike="noStrike" kern="1200" baseline="0" dirty="0">
                          <a:solidFill>
                            <a:srgbClr val="FF0000"/>
                          </a:solidFill>
                          <a:latin typeface="+mn-lt"/>
                          <a:ea typeface="+mn-ea"/>
                          <a:cs typeface="+mn-cs"/>
                        </a:rPr>
                        <a:t>road users</a:t>
                      </a:r>
                      <a:r>
                        <a:rPr lang="en-US" sz="1200" b="0" i="1" u="none" strike="noStrike" kern="1200" baseline="0" dirty="0">
                          <a:solidFill>
                            <a:schemeClr val="dk1"/>
                          </a:solidFill>
                          <a:latin typeface="+mn-lt"/>
                          <a:ea typeface="+mn-ea"/>
                          <a:cs typeface="+mn-cs"/>
                        </a:rPr>
                        <a:t> or stationary objects sustaining physical damage that exceeds a certain threshold;</a:t>
                      </a:r>
                    </a:p>
                    <a:p>
                      <a:r>
                        <a:rPr lang="en-US" sz="1200" b="0" i="1" u="none" strike="noStrike" kern="1200" baseline="0" dirty="0">
                          <a:solidFill>
                            <a:schemeClr val="dk1"/>
                          </a:solidFill>
                          <a:latin typeface="+mn-lt"/>
                          <a:ea typeface="+mn-ea"/>
                          <a:cs typeface="+mn-cs"/>
                        </a:rPr>
                        <a:t>(c) any vehicle involved in the event experiencing the deployment of any non-reversible  </a:t>
                      </a:r>
                      <a:r>
                        <a:rPr lang="en-US" sz="1200" b="0" i="1" u="none" strike="noStrike" kern="1200" baseline="0" dirty="0">
                          <a:solidFill>
                            <a:srgbClr val="FF0000"/>
                          </a:solidFill>
                          <a:latin typeface="+mn-lt"/>
                          <a:ea typeface="+mn-ea"/>
                          <a:cs typeface="+mn-cs"/>
                        </a:rPr>
                        <a:t>occupant</a:t>
                      </a:r>
                      <a:r>
                        <a:rPr lang="en-US" sz="1200" b="0" i="1" u="none" strike="noStrike" kern="1200" baseline="0" dirty="0">
                          <a:solidFill>
                            <a:schemeClr val="dk1"/>
                          </a:solidFill>
                          <a:latin typeface="+mn-lt"/>
                          <a:ea typeface="+mn-ea"/>
                          <a:cs typeface="+mn-cs"/>
                        </a:rPr>
                        <a:t> deployable restraint system, </a:t>
                      </a:r>
                      <a:r>
                        <a:rPr lang="en-US" sz="1200" b="0" i="1" u="none" strike="noStrike" kern="1200" baseline="0" dirty="0">
                          <a:solidFill>
                            <a:srgbClr val="FF0000"/>
                          </a:solidFill>
                          <a:latin typeface="+mn-lt"/>
                          <a:ea typeface="+mn-ea"/>
                          <a:cs typeface="+mn-cs"/>
                        </a:rPr>
                        <a:t>vulnerable road user secondary safety system or the delta-V thresholds to be met, whichever occurs first. </a:t>
                      </a:r>
                    </a:p>
                    <a:p>
                      <a:r>
                        <a:rPr lang="en-US" sz="1200" b="0" i="0" u="none" strike="noStrike" kern="1200" baseline="0" dirty="0">
                          <a:solidFill>
                            <a:schemeClr val="dk1"/>
                          </a:solidFill>
                          <a:latin typeface="+mn-lt"/>
                          <a:ea typeface="+mn-ea"/>
                          <a:cs typeface="+mn-cs"/>
                        </a:rPr>
                        <a:t>	</a:t>
                      </a:r>
                    </a:p>
                  </a:txBody>
                  <a:tcPr/>
                </a:tc>
                <a:extLst>
                  <a:ext uri="{0D108BD9-81ED-4DB2-BD59-A6C34878D82A}">
                    <a16:rowId xmlns:a16="http://schemas.microsoft.com/office/drawing/2014/main" val="2871952490"/>
                  </a:ext>
                </a:extLst>
              </a:tr>
            </a:tbl>
          </a:graphicData>
        </a:graphic>
      </p:graphicFrame>
    </p:spTree>
    <p:extLst>
      <p:ext uri="{BB962C8B-B14F-4D97-AF65-F5344CB8AC3E}">
        <p14:creationId xmlns:p14="http://schemas.microsoft.com/office/powerpoint/2010/main" val="3663625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1825625"/>
            <a:ext cx="10905699" cy="4476852"/>
          </a:xfrm>
        </p:spPr>
        <p:txBody>
          <a:bodyPr/>
          <a:lstStyle/>
          <a:p>
            <a:r>
              <a:rPr lang="en-US" dirty="0"/>
              <a:t>3.16.	“Occurrence” means a safety-relevant event during which at least one of the following criteria is fulfilled:</a:t>
            </a:r>
          </a:p>
          <a:p>
            <a:pPr marL="457200" lvl="1" indent="0">
              <a:buNone/>
            </a:pPr>
            <a:r>
              <a:rPr lang="en-US" dirty="0"/>
              <a:t>a)	Collision involving the ADS vehicle</a:t>
            </a:r>
          </a:p>
          <a:p>
            <a:pPr marL="457200" lvl="1" indent="0">
              <a:buNone/>
            </a:pPr>
            <a:r>
              <a:rPr lang="en-US" dirty="0"/>
              <a:t>b)	ADS vehicle system/component failure</a:t>
            </a:r>
          </a:p>
          <a:p>
            <a:pPr marL="457200" lvl="1" indent="0">
              <a:buNone/>
            </a:pPr>
            <a:r>
              <a:rPr lang="en-US" dirty="0"/>
              <a:t>c)	ADS vehicle produces a noncompliance with respect to the requirements of this regulation</a:t>
            </a:r>
          </a:p>
          <a:p>
            <a:pPr marL="457200" lvl="1" indent="0">
              <a:buNone/>
            </a:pPr>
            <a:r>
              <a:rPr lang="en-US" dirty="0">
                <a:solidFill>
                  <a:srgbClr val="FF0000"/>
                </a:solidFill>
              </a:rPr>
              <a:t>d)	Injury/fatality as a result of being in the ADS vehicle or being involved in the event</a:t>
            </a:r>
          </a:p>
          <a:p>
            <a:pPr marL="457200" lvl="1" indent="0">
              <a:buNone/>
            </a:pPr>
            <a:r>
              <a:rPr lang="en-US" dirty="0">
                <a:solidFill>
                  <a:srgbClr val="FF0000"/>
                </a:solidFill>
              </a:rPr>
              <a:t>e)	Normal </a:t>
            </a:r>
            <a:r>
              <a:rPr lang="en-GB" dirty="0">
                <a:solidFill>
                  <a:srgbClr val="FF0000"/>
                </a:solidFill>
              </a:rPr>
              <a:t>operations which are relevant to argument specific ADS design choices and/or the safety case</a:t>
            </a:r>
            <a:r>
              <a:rPr lang="en-GB" dirty="0"/>
              <a:t>.</a:t>
            </a:r>
            <a:r>
              <a:rPr lang="en-GB" sz="1400" dirty="0"/>
              <a:t> </a:t>
            </a:r>
            <a:endParaRPr lang="en-GB" dirty="0"/>
          </a:p>
        </p:txBody>
      </p:sp>
      <p:sp>
        <p:nvSpPr>
          <p:cNvPr id="3" name="Title 2"/>
          <p:cNvSpPr>
            <a:spLocks noGrp="1"/>
          </p:cNvSpPr>
          <p:nvPr>
            <p:ph type="title"/>
          </p:nvPr>
        </p:nvSpPr>
        <p:spPr/>
        <p:txBody>
          <a:bodyPr/>
          <a:lstStyle/>
          <a:p>
            <a:r>
              <a:rPr lang="en-GB" sz="3600" b="1" dirty="0"/>
              <a:t>Definitions: Occurrence</a:t>
            </a:r>
          </a:p>
        </p:txBody>
      </p:sp>
    </p:spTree>
    <p:extLst>
      <p:ext uri="{BB962C8B-B14F-4D97-AF65-F5344CB8AC3E}">
        <p14:creationId xmlns:p14="http://schemas.microsoft.com/office/powerpoint/2010/main" val="1639331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1825625"/>
            <a:ext cx="10905699" cy="4476852"/>
          </a:xfrm>
        </p:spPr>
        <p:txBody>
          <a:bodyPr/>
          <a:lstStyle/>
          <a:p>
            <a:r>
              <a:rPr lang="en-US" dirty="0"/>
              <a:t>3.16.1.	</a:t>
            </a:r>
            <a:r>
              <a:rPr lang="en-US" dirty="0">
                <a:solidFill>
                  <a:srgbClr val="FF0000"/>
                </a:solidFill>
              </a:rPr>
              <a:t>“Significant Occurrence” means occurrences which are not “Critical Occurrences”, but require to be reported on short term basis due to their relevance on safety</a:t>
            </a:r>
            <a:endParaRPr lang="en-GB" dirty="0">
              <a:solidFill>
                <a:srgbClr val="FF0000"/>
              </a:solidFill>
            </a:endParaRPr>
          </a:p>
        </p:txBody>
      </p:sp>
      <p:sp>
        <p:nvSpPr>
          <p:cNvPr id="3" name="Title 2"/>
          <p:cNvSpPr>
            <a:spLocks noGrp="1"/>
          </p:cNvSpPr>
          <p:nvPr>
            <p:ph type="title"/>
          </p:nvPr>
        </p:nvSpPr>
        <p:spPr/>
        <p:txBody>
          <a:bodyPr/>
          <a:lstStyle/>
          <a:p>
            <a:r>
              <a:rPr lang="en-GB" sz="3600" b="1" dirty="0"/>
              <a:t>Definitions: Significant Occurrence</a:t>
            </a:r>
          </a:p>
        </p:txBody>
      </p:sp>
    </p:spTree>
    <p:extLst>
      <p:ext uri="{BB962C8B-B14F-4D97-AF65-F5344CB8AC3E}">
        <p14:creationId xmlns:p14="http://schemas.microsoft.com/office/powerpoint/2010/main" val="3844143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38199" y="1825625"/>
            <a:ext cx="10905699" cy="4476852"/>
          </a:xfrm>
        </p:spPr>
        <p:txBody>
          <a:bodyPr/>
          <a:lstStyle/>
          <a:p>
            <a:r>
              <a:rPr lang="en-US" dirty="0"/>
              <a:t>3.16.2.	“Critical Occurrence” means an occurrence during which at least one of the following criteria is fulfilled:</a:t>
            </a:r>
          </a:p>
          <a:p>
            <a:r>
              <a:rPr lang="en-US" dirty="0"/>
              <a:t>(a)	At least one person suffers an injury that requires medical attention or dies as a result of being in the vehicle or being involved in the event.</a:t>
            </a:r>
          </a:p>
          <a:p>
            <a:r>
              <a:rPr lang="en-US" dirty="0"/>
              <a:t>(b)	The ADS vehicle, </a:t>
            </a:r>
            <a:r>
              <a:rPr lang="en-US" dirty="0">
                <a:solidFill>
                  <a:srgbClr val="FF0000"/>
                </a:solidFill>
              </a:rPr>
              <a:t>other vehicles [road users] </a:t>
            </a:r>
            <a:r>
              <a:rPr lang="en-US" dirty="0"/>
              <a:t>or stationary objects sustain physical damage that exceeds a certain threshold.</a:t>
            </a:r>
          </a:p>
          <a:p>
            <a:r>
              <a:rPr lang="en-US" dirty="0"/>
              <a:t>(c)	Any vehicle involved in the event experiences a deployment of any non-reversible </a:t>
            </a:r>
            <a:r>
              <a:rPr lang="en-US" dirty="0">
                <a:solidFill>
                  <a:srgbClr val="FF0000"/>
                </a:solidFill>
              </a:rPr>
              <a:t>occupant</a:t>
            </a:r>
            <a:r>
              <a:rPr lang="en-US" dirty="0"/>
              <a:t> restraint system, </a:t>
            </a:r>
            <a:r>
              <a:rPr lang="en-US" dirty="0">
                <a:solidFill>
                  <a:srgbClr val="FF0000"/>
                </a:solidFill>
              </a:rPr>
              <a:t>vulnerable road user secondary safety system or the delta-V thresholds to be met, whichever occurs first</a:t>
            </a:r>
            <a:r>
              <a:rPr lang="en-US" dirty="0"/>
              <a:t>. </a:t>
            </a:r>
          </a:p>
          <a:p>
            <a:endParaRPr lang="en-GB" dirty="0">
              <a:solidFill>
                <a:srgbClr val="FF0000"/>
              </a:solidFill>
            </a:endParaRPr>
          </a:p>
        </p:txBody>
      </p:sp>
      <p:sp>
        <p:nvSpPr>
          <p:cNvPr id="3" name="Title 2"/>
          <p:cNvSpPr>
            <a:spLocks noGrp="1"/>
          </p:cNvSpPr>
          <p:nvPr>
            <p:ph type="title"/>
          </p:nvPr>
        </p:nvSpPr>
        <p:spPr/>
        <p:txBody>
          <a:bodyPr/>
          <a:lstStyle/>
          <a:p>
            <a:r>
              <a:rPr lang="en-GB" sz="3600" b="1" dirty="0"/>
              <a:t>Definitions: Significant Occurrence</a:t>
            </a:r>
          </a:p>
        </p:txBody>
      </p:sp>
    </p:spTree>
    <p:extLst>
      <p:ext uri="{BB962C8B-B14F-4D97-AF65-F5344CB8AC3E}">
        <p14:creationId xmlns:p14="http://schemas.microsoft.com/office/powerpoint/2010/main" val="2759512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3600" b="1" dirty="0"/>
              <a:t>Occurrence List</a:t>
            </a:r>
          </a:p>
        </p:txBody>
      </p:sp>
      <p:pic>
        <p:nvPicPr>
          <p:cNvPr id="13" name="Picture 12"/>
          <p:cNvPicPr>
            <a:picLocks noChangeAspect="1"/>
          </p:cNvPicPr>
          <p:nvPr/>
        </p:nvPicPr>
        <p:blipFill>
          <a:blip r:embed="rId2"/>
          <a:stretch>
            <a:fillRect/>
          </a:stretch>
        </p:blipFill>
        <p:spPr>
          <a:xfrm>
            <a:off x="2652712" y="1422399"/>
            <a:ext cx="5868988" cy="5050289"/>
          </a:xfrm>
          <a:prstGeom prst="rect">
            <a:avLst/>
          </a:prstGeom>
        </p:spPr>
      </p:pic>
    </p:spTree>
    <p:extLst>
      <p:ext uri="{BB962C8B-B14F-4D97-AF65-F5344CB8AC3E}">
        <p14:creationId xmlns:p14="http://schemas.microsoft.com/office/powerpoint/2010/main" val="108731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34345" y="1177884"/>
            <a:ext cx="11304344" cy="4458470"/>
          </a:xfrm>
        </p:spPr>
        <p:txBody>
          <a:bodyPr/>
          <a:lstStyle/>
          <a:p>
            <a:r>
              <a:rPr lang="en-US" b="1" dirty="0"/>
              <a:t>Unknown scenarios encountered by the ADS</a:t>
            </a:r>
          </a:p>
          <a:p>
            <a:pPr lvl="1"/>
            <a:r>
              <a:rPr lang="en-US" dirty="0"/>
              <a:t>This occurrence is currently included in the </a:t>
            </a:r>
            <a:r>
              <a:rPr lang="en-US" i="1" dirty="0"/>
              <a:t>Occurrence </a:t>
            </a:r>
            <a:r>
              <a:rPr lang="en-US" dirty="0"/>
              <a:t>list. However, the Industry considers that Unknown scenarios are not really an occurrence rather they can be considered as the outcome of an occurrence. In this regard, the Industry proposes to remove </a:t>
            </a:r>
            <a:r>
              <a:rPr lang="en-US" i="1" dirty="0"/>
              <a:t>“Unknown scenarios encountered by the ADS’” </a:t>
            </a:r>
            <a:r>
              <a:rPr lang="en-US" dirty="0"/>
              <a:t>from the occurrence and safety relevant list</a:t>
            </a:r>
          </a:p>
          <a:p>
            <a:pPr lvl="1">
              <a:spcAft>
                <a:spcPts val="600"/>
              </a:spcAft>
            </a:pPr>
            <a:r>
              <a:rPr lang="en-US" b="1" dirty="0"/>
              <a:t>OPI new text proposal: </a:t>
            </a:r>
            <a:r>
              <a:rPr lang="en-US" i="1" strike="sngStrike" dirty="0">
                <a:solidFill>
                  <a:srgbClr val="FF0000"/>
                </a:solidFill>
              </a:rPr>
              <a:t>Unknown scenarios encountered by the ADS</a:t>
            </a:r>
            <a:r>
              <a:rPr lang="en-US" i="1" dirty="0">
                <a:solidFill>
                  <a:srgbClr val="FF0000"/>
                </a:solidFill>
              </a:rPr>
              <a:t> [Unexpected behaviors of the ADS, including unexpected triggering of the fall back </a:t>
            </a:r>
            <a:r>
              <a:rPr lang="en-US" i="1" strike="sngStrike" dirty="0">
                <a:solidFill>
                  <a:srgbClr val="FF0000"/>
                </a:solidFill>
              </a:rPr>
              <a:t>strategy</a:t>
            </a:r>
            <a:r>
              <a:rPr lang="en-US" i="1" dirty="0">
                <a:solidFill>
                  <a:srgbClr val="FF0000"/>
                </a:solidFill>
              </a:rPr>
              <a:t> response]</a:t>
            </a:r>
          </a:p>
          <a:p>
            <a:pPr marL="457200" lvl="1" indent="0">
              <a:spcAft>
                <a:spcPts val="600"/>
              </a:spcAft>
              <a:buNone/>
            </a:pPr>
            <a:endParaRPr lang="en-US" dirty="0"/>
          </a:p>
          <a:p>
            <a:pPr marL="457200" lvl="1" indent="0">
              <a:spcAft>
                <a:spcPts val="600"/>
              </a:spcAft>
              <a:buNone/>
            </a:pPr>
            <a:r>
              <a:rPr lang="en-US" dirty="0"/>
              <a:t>In addition, the following box will be added in the template: :</a:t>
            </a:r>
          </a:p>
          <a:p>
            <a:pPr marL="457200" lvl="1" indent="0">
              <a:buNone/>
            </a:pPr>
            <a:endParaRPr lang="en-US" dirty="0"/>
          </a:p>
        </p:txBody>
      </p:sp>
      <p:sp>
        <p:nvSpPr>
          <p:cNvPr id="3" name="Title 2"/>
          <p:cNvSpPr>
            <a:spLocks noGrp="1"/>
          </p:cNvSpPr>
          <p:nvPr>
            <p:ph type="title"/>
          </p:nvPr>
        </p:nvSpPr>
        <p:spPr>
          <a:xfrm>
            <a:off x="838199" y="343160"/>
            <a:ext cx="10515600" cy="782357"/>
          </a:xfrm>
        </p:spPr>
        <p:txBody>
          <a:bodyPr/>
          <a:lstStyle/>
          <a:p>
            <a:r>
              <a:rPr lang="en-GB" b="1" dirty="0"/>
              <a:t>Occurrence list: scenarios</a:t>
            </a:r>
          </a:p>
        </p:txBody>
      </p:sp>
      <p:pic>
        <p:nvPicPr>
          <p:cNvPr id="4" name="Picture 3"/>
          <p:cNvPicPr>
            <a:picLocks noChangeAspect="1"/>
          </p:cNvPicPr>
          <p:nvPr/>
        </p:nvPicPr>
        <p:blipFill>
          <a:blip r:embed="rId2"/>
          <a:stretch>
            <a:fillRect/>
          </a:stretch>
        </p:blipFill>
        <p:spPr>
          <a:xfrm>
            <a:off x="2565399" y="4991162"/>
            <a:ext cx="5276683" cy="1620584"/>
          </a:xfrm>
          <a:prstGeom prst="rect">
            <a:avLst/>
          </a:prstGeom>
        </p:spPr>
      </p:pic>
      <p:sp>
        <p:nvSpPr>
          <p:cNvPr id="5" name="TextBox 4"/>
          <p:cNvSpPr txBox="1"/>
          <p:nvPr/>
        </p:nvSpPr>
        <p:spPr>
          <a:xfrm>
            <a:off x="9160042" y="4240391"/>
            <a:ext cx="2717533" cy="1754326"/>
          </a:xfrm>
          <a:prstGeom prst="rect">
            <a:avLst/>
          </a:prstGeom>
          <a:solidFill>
            <a:srgbClr val="FFC000"/>
          </a:solidFill>
        </p:spPr>
        <p:txBody>
          <a:bodyPr wrap="square" rtlCol="0">
            <a:spAutoFit/>
          </a:bodyPr>
          <a:lstStyle/>
          <a:p>
            <a:r>
              <a:rPr lang="en-GB" dirty="0"/>
              <a:t>Note: </a:t>
            </a:r>
            <a:r>
              <a:rPr lang="en-US" dirty="0"/>
              <a:t>Unexpected behaviors are identified/judged by the manufacturer in reference to its safety case</a:t>
            </a:r>
            <a:endParaRPr lang="en-GB" dirty="0"/>
          </a:p>
        </p:txBody>
      </p:sp>
    </p:spTree>
    <p:extLst>
      <p:ext uri="{BB962C8B-B14F-4D97-AF65-F5344CB8AC3E}">
        <p14:creationId xmlns:p14="http://schemas.microsoft.com/office/powerpoint/2010/main" val="1631313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10420" y="1133698"/>
            <a:ext cx="10905699" cy="5222339"/>
          </a:xfrm>
        </p:spPr>
        <p:txBody>
          <a:bodyPr/>
          <a:lstStyle/>
          <a:p>
            <a:pPr marL="0" indent="0">
              <a:spcBef>
                <a:spcPts val="600"/>
              </a:spcBef>
              <a:spcAft>
                <a:spcPts val="600"/>
              </a:spcAft>
              <a:buNone/>
            </a:pPr>
            <a:r>
              <a:rPr lang="en-US" sz="2000" b="1" dirty="0"/>
              <a:t>FR</a:t>
            </a:r>
            <a:r>
              <a:rPr lang="en-US" sz="2000" i="1" dirty="0"/>
              <a:t>: The table with “Occurrence and safety-relevant event” should include this safety-related event: </a:t>
            </a:r>
            <a:r>
              <a:rPr lang="en-US" sz="2000" i="1" dirty="0">
                <a:solidFill>
                  <a:srgbClr val="FF0000"/>
                </a:solidFill>
              </a:rPr>
              <a:t>“Emergency/complex maneuvers to prevent a collision”.</a:t>
            </a:r>
            <a:endParaRPr lang="en-CA" sz="2000" b="1" dirty="0">
              <a:solidFill>
                <a:srgbClr val="FF0000"/>
              </a:solidFill>
            </a:endParaRPr>
          </a:p>
          <a:p>
            <a:pPr marL="0" indent="0">
              <a:spcBef>
                <a:spcPts val="600"/>
              </a:spcBef>
              <a:spcAft>
                <a:spcPts val="600"/>
              </a:spcAft>
              <a:buNone/>
            </a:pPr>
            <a:endParaRPr lang="en-CA" sz="2000" b="1" dirty="0"/>
          </a:p>
          <a:p>
            <a:pPr marL="0" indent="0">
              <a:spcBef>
                <a:spcPts val="600"/>
              </a:spcBef>
              <a:spcAft>
                <a:spcPts val="600"/>
              </a:spcAft>
              <a:buNone/>
            </a:pPr>
            <a:r>
              <a:rPr lang="en-CA" sz="2000" b="1" dirty="0"/>
              <a:t>Rationale: </a:t>
            </a:r>
            <a:r>
              <a:rPr lang="en-US" sz="2000" i="1" dirty="0"/>
              <a:t>Reporting this event is a way to confirm to the authorities that the system is indeed working as designed for as far as emergency maneuvers are concerned and to confirm the level of safety of the system. It was one of the examples that were given in the GRVA integration document's definition of non-critical occurrences (in the foot note)</a:t>
            </a:r>
          </a:p>
          <a:p>
            <a:pPr marL="0" indent="0">
              <a:spcBef>
                <a:spcPts val="600"/>
              </a:spcBef>
              <a:spcAft>
                <a:spcPts val="600"/>
              </a:spcAft>
              <a:buNone/>
            </a:pPr>
            <a:endParaRPr lang="en-US" sz="2000" i="1" dirty="0"/>
          </a:p>
          <a:p>
            <a:pPr marL="0" indent="0">
              <a:spcBef>
                <a:spcPts val="600"/>
              </a:spcBef>
              <a:spcAft>
                <a:spcPts val="600"/>
              </a:spcAft>
              <a:buNone/>
            </a:pPr>
            <a:r>
              <a:rPr lang="en-US" sz="2000" b="1" i="1" dirty="0"/>
              <a:t>Feedback from ISMR group: </a:t>
            </a:r>
            <a:r>
              <a:rPr lang="en-US" sz="2000" i="1" dirty="0"/>
              <a:t>The intention of this proposal is agreed among the participants because these reports provide information useful to evaluate the safety of the system including the safety benefit from the use od ADS. The only problem relates to the definition of  emergency or complex maneuver.</a:t>
            </a:r>
          </a:p>
          <a:p>
            <a:pPr marL="0" indent="0">
              <a:spcBef>
                <a:spcPts val="600"/>
              </a:spcBef>
              <a:spcAft>
                <a:spcPts val="600"/>
              </a:spcAft>
              <a:buNone/>
            </a:pPr>
            <a:r>
              <a:rPr lang="en-US" sz="2000" b="1" i="1" dirty="0"/>
              <a:t>OPI proposal: </a:t>
            </a:r>
            <a:r>
              <a:rPr lang="en-US" sz="2000" i="1" strike="sngStrike" dirty="0">
                <a:solidFill>
                  <a:srgbClr val="FF0000"/>
                </a:solidFill>
              </a:rPr>
              <a:t>Emergency/complex </a:t>
            </a:r>
          </a:p>
          <a:p>
            <a:pPr marL="457200" lvl="1" indent="0">
              <a:spcBef>
                <a:spcPts val="600"/>
              </a:spcBef>
              <a:spcAft>
                <a:spcPts val="600"/>
              </a:spcAft>
              <a:buNone/>
            </a:pPr>
            <a:r>
              <a:rPr lang="en-US" sz="1600" i="1" strike="sngStrike" dirty="0">
                <a:solidFill>
                  <a:srgbClr val="FF0000"/>
                </a:solidFill>
              </a:rPr>
              <a:t>1) </a:t>
            </a:r>
            <a:r>
              <a:rPr lang="en-US" sz="1600" i="1" dirty="0">
                <a:solidFill>
                  <a:srgbClr val="FF0000"/>
                </a:solidFill>
              </a:rPr>
              <a:t>Maneuvers performed to reach MRC </a:t>
            </a:r>
          </a:p>
          <a:p>
            <a:pPr marL="457200" lvl="1" indent="0">
              <a:spcBef>
                <a:spcPts val="600"/>
              </a:spcBef>
              <a:spcAft>
                <a:spcPts val="600"/>
              </a:spcAft>
              <a:buNone/>
            </a:pPr>
            <a:r>
              <a:rPr lang="en-US" sz="1600" i="1" dirty="0">
                <a:solidFill>
                  <a:srgbClr val="FF0000"/>
                </a:solidFill>
              </a:rPr>
              <a:t>2) Maneuvers linked to a prompt action of the ADS to avoid or mitigate a collision.</a:t>
            </a:r>
          </a:p>
          <a:p>
            <a:pPr marL="0" indent="0">
              <a:spcBef>
                <a:spcPts val="600"/>
              </a:spcBef>
              <a:spcAft>
                <a:spcPts val="600"/>
              </a:spcAft>
              <a:buNone/>
            </a:pPr>
            <a:endParaRPr lang="en-US" sz="2000" i="1" dirty="0"/>
          </a:p>
          <a:p>
            <a:pPr>
              <a:spcBef>
                <a:spcPts val="600"/>
              </a:spcBef>
            </a:pPr>
            <a:endParaRPr lang="en-GB" sz="2000" dirty="0"/>
          </a:p>
        </p:txBody>
      </p:sp>
      <p:sp>
        <p:nvSpPr>
          <p:cNvPr id="3" name="Slide Number Placeholder 2"/>
          <p:cNvSpPr>
            <a:spLocks noGrp="1"/>
          </p:cNvSpPr>
          <p:nvPr>
            <p:ph type="sldNum" sz="quarter" idx="12"/>
          </p:nvPr>
        </p:nvSpPr>
        <p:spPr/>
        <p:txBody>
          <a:bodyPr/>
          <a:lstStyle/>
          <a:p>
            <a:fld id="{F46C79FD-C571-418B-AB0F-5EE936C85276}" type="slidenum">
              <a:rPr lang="en-GB" smtClean="0"/>
              <a:t>9</a:t>
            </a:fld>
            <a:endParaRPr lang="en-GB" dirty="0"/>
          </a:p>
        </p:txBody>
      </p:sp>
      <p:sp>
        <p:nvSpPr>
          <p:cNvPr id="4" name="Title 3"/>
          <p:cNvSpPr>
            <a:spLocks noGrp="1"/>
          </p:cNvSpPr>
          <p:nvPr>
            <p:ph type="title"/>
          </p:nvPr>
        </p:nvSpPr>
        <p:spPr>
          <a:xfrm>
            <a:off x="838200" y="351341"/>
            <a:ext cx="11635154" cy="782357"/>
          </a:xfrm>
        </p:spPr>
        <p:txBody>
          <a:bodyPr/>
          <a:lstStyle/>
          <a:p>
            <a:r>
              <a:rPr lang="en-GB" sz="3600" b="1" dirty="0"/>
              <a:t>Occurrence list: Emergency/complex manoeuvres </a:t>
            </a:r>
          </a:p>
        </p:txBody>
      </p:sp>
    </p:spTree>
    <p:extLst>
      <p:ext uri="{BB962C8B-B14F-4D97-AF65-F5344CB8AC3E}">
        <p14:creationId xmlns:p14="http://schemas.microsoft.com/office/powerpoint/2010/main" val="1655780910"/>
      </p:ext>
    </p:extLst>
  </p:cSld>
  <p:clrMapOvr>
    <a:masterClrMapping/>
  </p:clrMapOvr>
</p:sld>
</file>

<file path=ppt/theme/theme1.xml><?xml version="1.0" encoding="utf-8"?>
<a:theme xmlns:a="http://schemas.openxmlformats.org/drawingml/2006/main" name="Office Theme">
  <a:themeElements>
    <a:clrScheme name="EC colour scheme">
      <a:dk1>
        <a:srgbClr val="4D4D4D"/>
      </a:dk1>
      <a:lt1>
        <a:srgbClr val="FFFFFF"/>
      </a:lt1>
      <a:dk2>
        <a:srgbClr val="034EA2"/>
      </a:dk2>
      <a:lt2>
        <a:srgbClr val="D3E8F9"/>
      </a:lt2>
      <a:accent1>
        <a:srgbClr val="1E858B"/>
      </a:accent1>
      <a:accent2>
        <a:srgbClr val="4BC5DE"/>
      </a:accent2>
      <a:accent3>
        <a:srgbClr val="1EC08A"/>
      </a:accent3>
      <a:accent4>
        <a:srgbClr val="ED8D2F"/>
      </a:accent4>
      <a:accent5>
        <a:srgbClr val="FFC000"/>
      </a:accent5>
      <a:accent6>
        <a:srgbClr val="E76C53"/>
      </a:accent6>
      <a:hlink>
        <a:srgbClr val="0563C1"/>
      </a:hlink>
      <a:folHlink>
        <a:srgbClr val="24337E"/>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potx" id="{4E874F3A-6BB1-4334-AA3C-CB69D53C2FB0}" vid="{CFDAC62F-BBD6-4674-995E-7A3058955A7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28835</TotalTime>
  <Words>2077</Words>
  <Application>Microsoft Office PowerPoint</Application>
  <PresentationFormat>Widescreen</PresentationFormat>
  <Paragraphs>165</Paragraphs>
  <Slides>18</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Roboto</vt:lpstr>
      <vt:lpstr>Times New Roman</vt:lpstr>
      <vt:lpstr>Office Theme</vt:lpstr>
      <vt:lpstr>ADS-IWG In-Service Monitoring  and Reporting Status and open Items </vt:lpstr>
      <vt:lpstr>Status of activities</vt:lpstr>
      <vt:lpstr>Definitions</vt:lpstr>
      <vt:lpstr>Definitions: Occurrence</vt:lpstr>
      <vt:lpstr>Definitions: Significant Occurrence</vt:lpstr>
      <vt:lpstr>Definitions: Significant Occurrence</vt:lpstr>
      <vt:lpstr>Occurrence List</vt:lpstr>
      <vt:lpstr>Occurrence list: scenarios</vt:lpstr>
      <vt:lpstr>Occurrence list: Emergency/complex manoeuvres </vt:lpstr>
      <vt:lpstr>New requirements for phase 1</vt:lpstr>
      <vt:lpstr>Status of activities</vt:lpstr>
      <vt:lpstr>Assessment Section</vt:lpstr>
      <vt:lpstr>Assessment Section</vt:lpstr>
      <vt:lpstr>Assessment: Authority actions</vt:lpstr>
      <vt:lpstr>Other Topics</vt:lpstr>
      <vt:lpstr>Thank you</vt:lpstr>
      <vt:lpstr>Keep in touch</vt:lpstr>
      <vt:lpstr>Assessment of ISMR</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ADS-IWG In-Service Monitoring  and Reporting</dc:title>
  <dc:creator>RUSCIANO Espedito (JRC-PETTEN)</dc:creator>
  <cp:lastModifiedBy>John Creamer</cp:lastModifiedBy>
  <cp:revision>421</cp:revision>
  <cp:lastPrinted>2025-02-28T16:24:14Z</cp:lastPrinted>
  <dcterms:created xsi:type="dcterms:W3CDTF">2024-06-17T08:01:51Z</dcterms:created>
  <dcterms:modified xsi:type="dcterms:W3CDTF">2025-03-19T08:36:01Z</dcterms:modified>
</cp:coreProperties>
</file>