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363" r:id="rId2"/>
    <p:sldId id="350" r:id="rId3"/>
    <p:sldId id="419" r:id="rId4"/>
    <p:sldId id="364" r:id="rId5"/>
    <p:sldId id="365" r:id="rId6"/>
    <p:sldId id="413" r:id="rId7"/>
    <p:sldId id="415" r:id="rId8"/>
    <p:sldId id="417" r:id="rId9"/>
    <p:sldId id="416" r:id="rId10"/>
    <p:sldId id="366" r:id="rId11"/>
    <p:sldId id="367" r:id="rId12"/>
    <p:sldId id="368" r:id="rId13"/>
    <p:sldId id="411" r:id="rId14"/>
    <p:sldId id="384" r:id="rId15"/>
    <p:sldId id="408" r:id="rId16"/>
    <p:sldId id="385" r:id="rId17"/>
    <p:sldId id="284" r:id="rId18"/>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C5DE"/>
    <a:srgbClr val="035DC1"/>
    <a:srgbClr val="0356B1"/>
    <a:srgbClr val="004494"/>
    <a:srgbClr val="024EA2"/>
    <a:srgbClr val="024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65" autoAdjust="0"/>
    <p:restoredTop sz="96301" autoAdjust="0"/>
  </p:normalViewPr>
  <p:slideViewPr>
    <p:cSldViewPr snapToGrid="0">
      <p:cViewPr varScale="1">
        <p:scale>
          <a:sx n="57" d="100"/>
          <a:sy n="57" d="100"/>
        </p:scale>
        <p:origin x="1052" y="2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sz="quarter" idx="1"/>
          </p:nvPr>
        </p:nvSpPr>
        <p:spPr>
          <a:xfrm>
            <a:off x="4023993" y="0"/>
            <a:ext cx="3078427" cy="513508"/>
          </a:xfrm>
          <a:prstGeom prst="rect">
            <a:avLst/>
          </a:prstGeom>
        </p:spPr>
        <p:txBody>
          <a:bodyPr vert="horz" lIns="96661" tIns="48331" rIns="96661" bIns="48331" rtlCol="0"/>
          <a:lstStyle>
            <a:lvl1pPr algn="r">
              <a:defRPr sz="1300"/>
            </a:lvl1pPr>
          </a:lstStyle>
          <a:p>
            <a:fld id="{3A939EFE-0303-44F6-9A16-FD3B5E015DB1}" type="datetimeFigureOut">
              <a:rPr lang="en-GB" smtClean="0"/>
              <a:t>19/03/2025</a:t>
            </a:fld>
            <a:endParaRPr lang="en-GB"/>
          </a:p>
        </p:txBody>
      </p:sp>
      <p:sp>
        <p:nvSpPr>
          <p:cNvPr id="4" name="Footer Placeholder 3"/>
          <p:cNvSpPr>
            <a:spLocks noGrp="1"/>
          </p:cNvSpPr>
          <p:nvPr>
            <p:ph type="ftr" sz="quarter" idx="2"/>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5" name="Slide Number Placeholder 4"/>
          <p:cNvSpPr>
            <a:spLocks noGrp="1"/>
          </p:cNvSpPr>
          <p:nvPr>
            <p:ph type="sldNum" sz="quarter" idx="3"/>
          </p:nvPr>
        </p:nvSpPr>
        <p:spPr>
          <a:xfrm>
            <a:off x="4023993" y="9721106"/>
            <a:ext cx="3078427" cy="513507"/>
          </a:xfrm>
          <a:prstGeom prst="rect">
            <a:avLst/>
          </a:prstGeom>
        </p:spPr>
        <p:txBody>
          <a:bodyPr vert="horz" lIns="96661" tIns="48331" rIns="96661" bIns="48331" rtlCol="0" anchor="b"/>
          <a:lstStyle>
            <a:lvl1pPr algn="r">
              <a:defRPr sz="13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3" y="0"/>
            <a:ext cx="3078427" cy="513508"/>
          </a:xfrm>
          <a:prstGeom prst="rect">
            <a:avLst/>
          </a:prstGeom>
        </p:spPr>
        <p:txBody>
          <a:bodyPr vert="horz" lIns="96661" tIns="48331" rIns="96661" bIns="48331" rtlCol="0"/>
          <a:lstStyle>
            <a:lvl1pPr algn="r">
              <a:defRPr sz="1300"/>
            </a:lvl1pPr>
          </a:lstStyle>
          <a:p>
            <a:fld id="{A3B926D1-0013-4A80-B64E-9D824EE65210}" type="datetimeFigureOut">
              <a:rPr lang="en-GB" smtClean="0"/>
              <a:t>19/03/2025</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09"/>
            <a:ext cx="5683250" cy="402987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3" y="9721106"/>
            <a:ext cx="3078427" cy="513507"/>
          </a:xfrm>
          <a:prstGeom prst="rect">
            <a:avLst/>
          </a:prstGeom>
        </p:spPr>
        <p:txBody>
          <a:bodyPr vert="horz" lIns="96661" tIns="48331" rIns="96661" bIns="48331" rtlCol="0" anchor="b"/>
          <a:lstStyle>
            <a:lvl1pPr algn="r">
              <a:defRPr sz="13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2625181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2</a:t>
            </a:fld>
            <a:endParaRPr lang="en-GB"/>
          </a:p>
        </p:txBody>
      </p:sp>
    </p:spTree>
    <p:extLst>
      <p:ext uri="{BB962C8B-B14F-4D97-AF65-F5344CB8AC3E}">
        <p14:creationId xmlns:p14="http://schemas.microsoft.com/office/powerpoint/2010/main" val="2475467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2362151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3373575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OICA: welcome change; ‘situation’ wording debated; what is expected from ADS itself? 2.2. might not be achievable after critical occurrence.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NL: requirement seems achievable; 2.2. might not be achievable after critical occurrence. </a:t>
            </a:r>
          </a:p>
          <a:p>
            <a:r>
              <a:rPr lang="en-GB" dirty="0"/>
              <a:t>UK: we are looking for industry to provide us with explanation of how accident identification capabilities are embedded into the design of the ADS. </a:t>
            </a:r>
          </a:p>
          <a:p>
            <a:r>
              <a:rPr lang="en-GB" dirty="0"/>
              <a:t>OICA: we will have to find a way to comply with that through robust monitoring processes; we will have dependencies from 3</a:t>
            </a:r>
            <a:r>
              <a:rPr lang="en-GB" baseline="30000" dirty="0"/>
              <a:t>rd</a:t>
            </a:r>
            <a:r>
              <a:rPr lang="en-GB" dirty="0"/>
              <a:t> parties which might be difficult to fulfil; experience will tell us.</a:t>
            </a:r>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274062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14</a:t>
            </a:fld>
            <a:endParaRPr lang="en-GB"/>
          </a:p>
        </p:txBody>
      </p:sp>
    </p:spTree>
    <p:extLst>
      <p:ext uri="{BB962C8B-B14F-4D97-AF65-F5344CB8AC3E}">
        <p14:creationId xmlns:p14="http://schemas.microsoft.com/office/powerpoint/2010/main" val="3136434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411431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
        <p:nvSpPr>
          <p:cNvPr id="3" name="TextBox 2"/>
          <p:cNvSpPr txBox="1"/>
          <p:nvPr userDrawn="1"/>
        </p:nvSpPr>
        <p:spPr>
          <a:xfrm>
            <a:off x="253853" y="142598"/>
            <a:ext cx="3849019" cy="307777"/>
          </a:xfrm>
          <a:prstGeom prst="rect">
            <a:avLst/>
          </a:prstGeom>
          <a:noFill/>
        </p:spPr>
        <p:txBody>
          <a:bodyPr wrap="square" rtlCol="0">
            <a:spAutoFit/>
          </a:bodyPr>
          <a:lstStyle/>
          <a:p>
            <a:pPr algn="l"/>
            <a:r>
              <a:rPr lang="en-GB" sz="1400" dirty="0"/>
              <a:t>Submitted by the OPI on ISMR provisions</a:t>
            </a:r>
          </a:p>
        </p:txBody>
      </p:sp>
      <p:sp>
        <p:nvSpPr>
          <p:cNvPr id="8" name="TextBox 7">
            <a:extLst>
              <a:ext uri="{FF2B5EF4-FFF2-40B4-BE49-F238E27FC236}">
                <a16:creationId xmlns:a16="http://schemas.microsoft.com/office/drawing/2014/main" id="{A9D362EC-FE8E-41C9-CDE8-018456869F53}"/>
              </a:ext>
            </a:extLst>
          </p:cNvPr>
          <p:cNvSpPr txBox="1"/>
          <p:nvPr userDrawn="1"/>
        </p:nvSpPr>
        <p:spPr>
          <a:xfrm>
            <a:off x="9828768" y="91524"/>
            <a:ext cx="2170632" cy="738664"/>
          </a:xfrm>
          <a:prstGeom prst="rect">
            <a:avLst/>
          </a:prstGeom>
          <a:noFill/>
        </p:spPr>
        <p:txBody>
          <a:bodyPr wrap="square" rtlCol="0">
            <a:spAutoFit/>
          </a:bodyPr>
          <a:lstStyle/>
          <a:p>
            <a:pPr algn="r"/>
            <a:r>
              <a:rPr lang="en-GB" sz="1400" dirty="0"/>
              <a:t>Document ADS-07-23</a:t>
            </a:r>
          </a:p>
          <a:p>
            <a:pPr algn="r"/>
            <a:r>
              <a:rPr lang="en-GB" sz="1400" dirty="0"/>
              <a:t>7</a:t>
            </a:r>
            <a:r>
              <a:rPr lang="en-GB" sz="1400" baseline="30000" dirty="0"/>
              <a:t>th</a:t>
            </a:r>
            <a:r>
              <a:rPr lang="en-GB" sz="1400" baseline="0" dirty="0"/>
              <a:t> ADS-IWG session</a:t>
            </a:r>
          </a:p>
          <a:p>
            <a:pPr algn="r"/>
            <a:r>
              <a:rPr lang="en-GB" sz="1400" baseline="0" dirty="0"/>
              <a:t>17-21 March 2025</a:t>
            </a:r>
            <a:endParaRPr lang="en-GB" sz="1400" dirty="0"/>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 2 columns">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9" name="Straight Connector 8">
            <a:extLst>
              <a:ext uri="{C183D7F6-B498-43B3-948B-1728B52AA6E4}">
                <adec:decorative xmlns:adec="http://schemas.microsoft.com/office/drawing/2017/decorative" val="1"/>
              </a:ext>
            </a:extLst>
          </p:cNvPr>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2" name="Content Placeholder 2"/>
          <p:cNvSpPr>
            <a:spLocks noGrp="1"/>
          </p:cNvSpPr>
          <p:nvPr>
            <p:ph idx="10" hasCustomPrompt="1"/>
          </p:nvPr>
        </p:nvSpPr>
        <p:spPr>
          <a:xfrm>
            <a:off x="96715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Insert text</a:t>
            </a:r>
          </a:p>
        </p:txBody>
      </p:sp>
      <p:sp>
        <p:nvSpPr>
          <p:cNvPr id="8" name="Content Placeholder 2"/>
          <p:cNvSpPr>
            <a:spLocks noGrp="1"/>
          </p:cNvSpPr>
          <p:nvPr>
            <p:ph idx="11" hasCustomPrompt="1"/>
          </p:nvPr>
        </p:nvSpPr>
        <p:spPr>
          <a:xfrm>
            <a:off x="623252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a:buNone/>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Insert text</a:t>
            </a:r>
          </a:p>
        </p:txBody>
      </p:sp>
    </p:spTree>
    <p:extLst>
      <p:ext uri="{BB962C8B-B14F-4D97-AF65-F5344CB8AC3E}">
        <p14:creationId xmlns:p14="http://schemas.microsoft.com/office/powerpoint/2010/main" val="2010405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sp>
        <p:nvSpPr>
          <p:cNvPr id="4" name="TextBox 3">
            <a:extLst>
              <a:ext uri="{FF2B5EF4-FFF2-40B4-BE49-F238E27FC236}">
                <a16:creationId xmlns:a16="http://schemas.microsoft.com/office/drawing/2014/main" id="{ECEC336B-516B-B344-4BF5-563179ED0D26}"/>
              </a:ext>
            </a:extLst>
          </p:cNvPr>
          <p:cNvSpPr txBox="1"/>
          <p:nvPr userDrawn="1"/>
        </p:nvSpPr>
        <p:spPr>
          <a:xfrm>
            <a:off x="1446548" y="92515"/>
            <a:ext cx="3849019" cy="307777"/>
          </a:xfrm>
          <a:prstGeom prst="rect">
            <a:avLst/>
          </a:prstGeom>
          <a:noFill/>
        </p:spPr>
        <p:txBody>
          <a:bodyPr wrap="square" rtlCol="0">
            <a:spAutoFit/>
          </a:bodyPr>
          <a:lstStyle/>
          <a:p>
            <a:pPr algn="l"/>
            <a:r>
              <a:rPr lang="en-GB" sz="1400" dirty="0"/>
              <a:t>Submitted by the OPI on ISMR provisions</a:t>
            </a:r>
          </a:p>
        </p:txBody>
      </p:sp>
      <p:sp>
        <p:nvSpPr>
          <p:cNvPr id="5" name="TextBox 4">
            <a:extLst>
              <a:ext uri="{FF2B5EF4-FFF2-40B4-BE49-F238E27FC236}">
                <a16:creationId xmlns:a16="http://schemas.microsoft.com/office/drawing/2014/main" id="{7014D2B0-7AF8-062C-7C7C-A1D6888386D6}"/>
              </a:ext>
            </a:extLst>
          </p:cNvPr>
          <p:cNvSpPr txBox="1"/>
          <p:nvPr userDrawn="1"/>
        </p:nvSpPr>
        <p:spPr>
          <a:xfrm>
            <a:off x="10021368" y="59103"/>
            <a:ext cx="2170632" cy="738664"/>
          </a:xfrm>
          <a:prstGeom prst="rect">
            <a:avLst/>
          </a:prstGeom>
          <a:noFill/>
        </p:spPr>
        <p:txBody>
          <a:bodyPr wrap="square" rtlCol="0">
            <a:spAutoFit/>
          </a:bodyPr>
          <a:lstStyle/>
          <a:p>
            <a:pPr algn="r"/>
            <a:r>
              <a:rPr lang="en-GB" sz="1400" dirty="0"/>
              <a:t>Document ADS-07-23</a:t>
            </a:r>
          </a:p>
          <a:p>
            <a:pPr algn="r"/>
            <a:r>
              <a:rPr lang="en-GB" sz="1400" dirty="0"/>
              <a:t>7</a:t>
            </a:r>
            <a:r>
              <a:rPr lang="en-GB" sz="1400" baseline="30000" dirty="0"/>
              <a:t>th</a:t>
            </a:r>
            <a:r>
              <a:rPr lang="en-GB" sz="1400" baseline="0" dirty="0"/>
              <a:t> ADS-IWG session</a:t>
            </a:r>
          </a:p>
          <a:p>
            <a:pPr algn="r"/>
            <a:r>
              <a:rPr lang="en-GB" sz="1400" baseline="0" dirty="0"/>
              <a:t>17-21 March 2025</a:t>
            </a:r>
            <a:endParaRPr lang="en-GB" sz="1400"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Lst>
  <p:hf hdr="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GB" dirty="0"/>
              <a:t>ADS-IWG</a:t>
            </a:r>
            <a:br>
              <a:rPr lang="en-GB" dirty="0"/>
            </a:br>
            <a:r>
              <a:rPr lang="en-GB" sz="4400" dirty="0"/>
              <a:t>In-Service Monitoring and Reporting</a:t>
            </a:r>
            <a:br>
              <a:rPr lang="en-GB" sz="4400" dirty="0"/>
            </a:br>
            <a:r>
              <a:rPr lang="en-GB" sz="4400" dirty="0"/>
              <a:t>Annexes</a:t>
            </a:r>
            <a:endParaRPr lang="en-GB" dirty="0"/>
          </a:p>
        </p:txBody>
      </p:sp>
      <p:sp>
        <p:nvSpPr>
          <p:cNvPr id="4" name="Subtitle 1">
            <a:extLst>
              <a:ext uri="{FF2B5EF4-FFF2-40B4-BE49-F238E27FC236}">
                <a16:creationId xmlns:a16="http://schemas.microsoft.com/office/drawing/2014/main" id="{8D4AC1B1-E20F-D848-A33F-CD59C7466E5B}"/>
              </a:ext>
            </a:extLst>
          </p:cNvPr>
          <p:cNvSpPr>
            <a:spLocks noGrp="1"/>
          </p:cNvSpPr>
          <p:nvPr>
            <p:ph type="subTitle" idx="1"/>
          </p:nvPr>
        </p:nvSpPr>
        <p:spPr/>
        <p:txBody>
          <a:bodyPr/>
          <a:lstStyle/>
          <a:p>
            <a:pPr>
              <a:spcAft>
                <a:spcPts val="0"/>
              </a:spcAft>
            </a:pPr>
            <a:r>
              <a:rPr lang="en-GB" dirty="0"/>
              <a:t>ADS-IWG 7</a:t>
            </a:r>
            <a:r>
              <a:rPr lang="en-GB" baseline="30000" dirty="0"/>
              <a:t>th</a:t>
            </a:r>
            <a:r>
              <a:rPr lang="en-GB" dirty="0"/>
              <a:t> session</a:t>
            </a:r>
          </a:p>
          <a:p>
            <a:pPr>
              <a:spcAft>
                <a:spcPts val="0"/>
              </a:spcAft>
            </a:pPr>
            <a:r>
              <a:rPr lang="en-GB" dirty="0"/>
              <a:t>Petten - 17-21/03/2025</a:t>
            </a:r>
          </a:p>
        </p:txBody>
      </p:sp>
      <p:sp>
        <p:nvSpPr>
          <p:cNvPr id="8" name="Text Placeholder 7"/>
          <p:cNvSpPr>
            <a:spLocks noGrp="1"/>
          </p:cNvSpPr>
          <p:nvPr>
            <p:ph type="body" sz="quarter" idx="13"/>
          </p:nvPr>
        </p:nvSpPr>
        <p:spPr/>
        <p:txBody>
          <a:bodyPr/>
          <a:lstStyle/>
          <a:p>
            <a:r>
              <a:rPr lang="en-GB" dirty="0"/>
              <a:t>Espedito </a:t>
            </a:r>
            <a:r>
              <a:rPr lang="en-GB" dirty="0" err="1"/>
              <a:t>Rusciano</a:t>
            </a:r>
            <a:r>
              <a:rPr lang="en-GB" dirty="0"/>
              <a:t>, Riccardo Donà</a:t>
            </a:r>
          </a:p>
        </p:txBody>
      </p:sp>
      <p:sp>
        <p:nvSpPr>
          <p:cNvPr id="5" name="Slide Number Placeholder 4">
            <a:extLst>
              <a:ext uri="{FF2B5EF4-FFF2-40B4-BE49-F238E27FC236}">
                <a16:creationId xmlns:a16="http://schemas.microsoft.com/office/drawing/2014/main" id="{50CD06BB-03F7-972E-3311-8F3293FB2734}"/>
              </a:ext>
            </a:extLst>
          </p:cNvPr>
          <p:cNvSpPr>
            <a:spLocks noGrp="1"/>
          </p:cNvSpPr>
          <p:nvPr>
            <p:ph type="sldNum" sz="quarter" idx="12"/>
          </p:nvPr>
        </p:nvSpPr>
        <p:spPr/>
        <p:txBody>
          <a:bodyPr/>
          <a:lstStyle/>
          <a:p>
            <a:fld id="{F46C79FD-C571-418B-AB0F-5EE936C85276}" type="slidenum">
              <a:rPr lang="en-GB" smtClean="0"/>
              <a:t>1</a:t>
            </a:fld>
            <a:endParaRPr lang="en-GB"/>
          </a:p>
        </p:txBody>
      </p:sp>
    </p:spTree>
    <p:extLst>
      <p:ext uri="{BB962C8B-B14F-4D97-AF65-F5344CB8AC3E}">
        <p14:creationId xmlns:p14="http://schemas.microsoft.com/office/powerpoint/2010/main" val="2182713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23A5A-F2A7-0E68-5135-928E10DAC57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7CAB0EE-BAD3-A81A-A475-CB6E70E65CCA}"/>
              </a:ext>
            </a:extLst>
          </p:cNvPr>
          <p:cNvSpPr>
            <a:spLocks noGrp="1"/>
          </p:cNvSpPr>
          <p:nvPr>
            <p:ph type="ctrTitle"/>
          </p:nvPr>
        </p:nvSpPr>
        <p:spPr/>
        <p:txBody>
          <a:bodyPr/>
          <a:lstStyle/>
          <a:p>
            <a:r>
              <a:rPr lang="en-GB" dirty="0"/>
              <a:t>Critical occurrence</a:t>
            </a:r>
          </a:p>
        </p:txBody>
      </p:sp>
      <p:sp>
        <p:nvSpPr>
          <p:cNvPr id="5" name="Subtitle 4">
            <a:extLst>
              <a:ext uri="{FF2B5EF4-FFF2-40B4-BE49-F238E27FC236}">
                <a16:creationId xmlns:a16="http://schemas.microsoft.com/office/drawing/2014/main" id="{558B2A4E-F698-D331-B4F5-577300829DB0}"/>
              </a:ext>
            </a:extLst>
          </p:cNvPr>
          <p:cNvSpPr>
            <a:spLocks noGrp="1"/>
          </p:cNvSpPr>
          <p:nvPr>
            <p:ph type="subTitle" idx="1"/>
          </p:nvPr>
        </p:nvSpPr>
        <p:spPr/>
        <p:txBody>
          <a:bodyPr/>
          <a:lstStyle/>
          <a:p>
            <a:r>
              <a:rPr lang="en-GB"/>
              <a:t>Annex II – </a:t>
            </a:r>
            <a:r>
              <a:rPr lang="en-GB" b="1"/>
              <a:t>Agenda Item 6.5</a:t>
            </a:r>
            <a:endParaRPr lang="en-GB" dirty="0"/>
          </a:p>
        </p:txBody>
      </p:sp>
      <p:sp>
        <p:nvSpPr>
          <p:cNvPr id="2" name="Slide Number Placeholder 1">
            <a:extLst>
              <a:ext uri="{FF2B5EF4-FFF2-40B4-BE49-F238E27FC236}">
                <a16:creationId xmlns:a16="http://schemas.microsoft.com/office/drawing/2014/main" id="{72C84351-7B8B-38D3-5B30-0026DE8FB41C}"/>
              </a:ext>
            </a:extLst>
          </p:cNvPr>
          <p:cNvSpPr>
            <a:spLocks noGrp="1"/>
          </p:cNvSpPr>
          <p:nvPr>
            <p:ph type="sldNum" sz="quarter" idx="12"/>
          </p:nvPr>
        </p:nvSpPr>
        <p:spPr/>
        <p:txBody>
          <a:bodyPr/>
          <a:lstStyle/>
          <a:p>
            <a:fld id="{F46C79FD-C571-418B-AB0F-5EE936C85276}" type="slidenum">
              <a:rPr lang="en-GB" smtClean="0"/>
              <a:t>10</a:t>
            </a:fld>
            <a:endParaRPr lang="en-GB"/>
          </a:p>
        </p:txBody>
      </p:sp>
    </p:spTree>
    <p:extLst>
      <p:ext uri="{BB962C8B-B14F-4D97-AF65-F5344CB8AC3E}">
        <p14:creationId xmlns:p14="http://schemas.microsoft.com/office/powerpoint/2010/main" val="3437205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AB6C96-9B9E-724F-3F36-E6F9BECFBB1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AA9B86-1402-B0AB-0162-192D12E97BE0}"/>
              </a:ext>
            </a:extLst>
          </p:cNvPr>
          <p:cNvSpPr>
            <a:spLocks noGrp="1"/>
          </p:cNvSpPr>
          <p:nvPr>
            <p:ph idx="1"/>
          </p:nvPr>
        </p:nvSpPr>
        <p:spPr/>
        <p:txBody>
          <a:bodyPr/>
          <a:lstStyle/>
          <a:p>
            <a:r>
              <a:rPr lang="en-GB" dirty="0"/>
              <a:t>ISMR sub-group during 5</a:t>
            </a:r>
            <a:r>
              <a:rPr lang="en-GB" baseline="30000" dirty="0"/>
              <a:t>th</a:t>
            </a:r>
            <a:r>
              <a:rPr lang="en-GB" dirty="0"/>
              <a:t> IWG-ADS was tasked to define concrete metrics for critical occurrences definition:</a:t>
            </a:r>
            <a:endParaRPr lang="en-GB" sz="800" dirty="0">
              <a:latin typeface="Times New Roman" panose="02020603050405020304" pitchFamily="18" charset="0"/>
              <a:cs typeface="Times New Roman" panose="02020603050405020304" pitchFamily="18" charset="0"/>
            </a:endParaRPr>
          </a:p>
          <a:p>
            <a:pPr>
              <a:spcAft>
                <a:spcPts val="600"/>
              </a:spcAft>
            </a:pPr>
            <a:r>
              <a:rPr lang="en-GB" sz="2000" dirty="0">
                <a:latin typeface="Times New Roman" panose="02020603050405020304" pitchFamily="18" charset="0"/>
                <a:cs typeface="Times New Roman" panose="02020603050405020304" pitchFamily="18" charset="0"/>
              </a:rPr>
              <a:t>“</a:t>
            </a:r>
            <a:r>
              <a:rPr lang="en-GB" sz="2000" b="1" dirty="0">
                <a:latin typeface="Times New Roman" panose="02020603050405020304" pitchFamily="18" charset="0"/>
                <a:cs typeface="Times New Roman" panose="02020603050405020304" pitchFamily="18" charset="0"/>
              </a:rPr>
              <a:t>Critical Occurrence</a:t>
            </a:r>
            <a:r>
              <a:rPr lang="en-GB" sz="2000" dirty="0">
                <a:latin typeface="Times New Roman" panose="02020603050405020304" pitchFamily="18" charset="0"/>
                <a:cs typeface="Times New Roman" panose="02020603050405020304" pitchFamily="18" charset="0"/>
              </a:rPr>
              <a:t>” means an occurrence during which at least one of the following criteria is fulfilled:</a:t>
            </a:r>
          </a:p>
          <a:p>
            <a:pPr marL="796925" lvl="1" indent="-457200">
              <a:buFont typeface="+mj-lt"/>
              <a:buAutoNum type="alphaLcParenR"/>
            </a:pPr>
            <a:r>
              <a:rPr lang="en-GB" dirty="0">
                <a:latin typeface="Times New Roman" panose="02020603050405020304" pitchFamily="18" charset="0"/>
                <a:cs typeface="Times New Roman" panose="02020603050405020304" pitchFamily="18" charset="0"/>
              </a:rPr>
              <a:t>At least one person suffers </a:t>
            </a:r>
            <a:r>
              <a:rPr lang="en-GB" dirty="0">
                <a:highlight>
                  <a:srgbClr val="FFFF00"/>
                </a:highlight>
                <a:latin typeface="Times New Roman" panose="02020603050405020304" pitchFamily="18" charset="0"/>
                <a:cs typeface="Times New Roman" panose="02020603050405020304" pitchFamily="18" charset="0"/>
              </a:rPr>
              <a:t>an injury</a:t>
            </a:r>
            <a:r>
              <a:rPr lang="en-GB" dirty="0">
                <a:latin typeface="Times New Roman" panose="02020603050405020304" pitchFamily="18" charset="0"/>
                <a:cs typeface="Times New Roman" panose="02020603050405020304" pitchFamily="18" charset="0"/>
              </a:rPr>
              <a:t> that requires medical attention or dies as a result of being in the vehicle or being involved in the occurrence.</a:t>
            </a:r>
          </a:p>
          <a:p>
            <a:pPr marL="796925" lvl="1" indent="-457200">
              <a:buFont typeface="+mj-lt"/>
              <a:buAutoNum type="alphaLcParenR"/>
            </a:pPr>
            <a:r>
              <a:rPr lang="en-GB" dirty="0">
                <a:latin typeface="Times New Roman" panose="02020603050405020304" pitchFamily="18" charset="0"/>
                <a:cs typeface="Times New Roman" panose="02020603050405020304" pitchFamily="18" charset="0"/>
              </a:rPr>
              <a:t>The ADS vehicle, other </a:t>
            </a:r>
            <a:r>
              <a:rPr lang="en-GB" dirty="0">
                <a:solidFill>
                  <a:srgbClr val="FF0000"/>
                </a:solidFill>
                <a:latin typeface="Times New Roman" panose="02020603050405020304" pitchFamily="18" charset="0"/>
                <a:cs typeface="Times New Roman" panose="02020603050405020304" pitchFamily="18" charset="0"/>
              </a:rPr>
              <a:t>[vehicles</a:t>
            </a:r>
            <a:r>
              <a:rPr lang="en-GB" dirty="0">
                <a:latin typeface="Times New Roman" panose="02020603050405020304" pitchFamily="18" charset="0"/>
                <a:cs typeface="Times New Roman" panose="02020603050405020304" pitchFamily="18" charset="0"/>
              </a:rPr>
              <a:t>/</a:t>
            </a:r>
            <a:r>
              <a:rPr lang="en-GB" dirty="0">
                <a:solidFill>
                  <a:srgbClr val="FF0000"/>
                </a:solidFill>
                <a:latin typeface="Times New Roman" panose="02020603050405020304" pitchFamily="18" charset="0"/>
                <a:cs typeface="Times New Roman" panose="02020603050405020304" pitchFamily="18" charset="0"/>
              </a:rPr>
              <a:t>road users] </a:t>
            </a:r>
            <a:r>
              <a:rPr lang="en-GB" dirty="0">
                <a:latin typeface="Times New Roman" panose="02020603050405020304" pitchFamily="18" charset="0"/>
                <a:cs typeface="Times New Roman" panose="02020603050405020304" pitchFamily="18" charset="0"/>
              </a:rPr>
              <a:t>or stationary objects sustain physical </a:t>
            </a:r>
            <a:r>
              <a:rPr lang="en-GB" dirty="0">
                <a:highlight>
                  <a:srgbClr val="FFFF00"/>
                </a:highlight>
                <a:latin typeface="Times New Roman" panose="02020603050405020304" pitchFamily="18" charset="0"/>
                <a:cs typeface="Times New Roman" panose="02020603050405020304" pitchFamily="18" charset="0"/>
              </a:rPr>
              <a:t>damage that exceeds a certain threshold</a:t>
            </a:r>
            <a:r>
              <a:rPr lang="en-GB" dirty="0">
                <a:latin typeface="Times New Roman" panose="02020603050405020304" pitchFamily="18" charset="0"/>
                <a:cs typeface="Times New Roman" panose="02020603050405020304" pitchFamily="18" charset="0"/>
              </a:rPr>
              <a:t>.</a:t>
            </a:r>
          </a:p>
          <a:p>
            <a:pPr marL="796925" lvl="1" indent="-457200">
              <a:buFont typeface="+mj-lt"/>
              <a:buAutoNum type="alphaLcParenR"/>
            </a:pPr>
            <a:r>
              <a:rPr lang="en-GB" dirty="0">
                <a:latin typeface="Times New Roman" panose="02020603050405020304" pitchFamily="18" charset="0"/>
                <a:cs typeface="Times New Roman" panose="02020603050405020304" pitchFamily="18" charset="0"/>
              </a:rPr>
              <a:t>Any vehicle involved in the event experiences the deployment of any non-reversible </a:t>
            </a:r>
            <a:r>
              <a:rPr lang="en-GB" dirty="0">
                <a:solidFill>
                  <a:srgbClr val="FF0000"/>
                </a:solidFill>
                <a:latin typeface="Times New Roman" panose="02020603050405020304" pitchFamily="18" charset="0"/>
                <a:cs typeface="Times New Roman" panose="02020603050405020304" pitchFamily="18" charset="0"/>
              </a:rPr>
              <a:t>occupant</a:t>
            </a:r>
            <a:r>
              <a:rPr lang="en-GB" dirty="0">
                <a:latin typeface="Times New Roman" panose="02020603050405020304" pitchFamily="18" charset="0"/>
                <a:cs typeface="Times New Roman" panose="02020603050405020304" pitchFamily="18" charset="0"/>
              </a:rPr>
              <a:t> deployable </a:t>
            </a:r>
            <a:r>
              <a:rPr lang="en-GB" dirty="0">
                <a:highlight>
                  <a:srgbClr val="FFFF00"/>
                </a:highlight>
                <a:latin typeface="Times New Roman" panose="02020603050405020304" pitchFamily="18" charset="0"/>
                <a:cs typeface="Times New Roman" panose="02020603050405020304" pitchFamily="18" charset="0"/>
              </a:rPr>
              <a:t>restraint system</a:t>
            </a:r>
            <a:r>
              <a:rPr lang="en-GB" dirty="0">
                <a:latin typeface="Times New Roman" panose="02020603050405020304" pitchFamily="18" charset="0"/>
                <a:cs typeface="Times New Roman" panose="02020603050405020304" pitchFamily="18" charset="0"/>
              </a:rPr>
              <a:t> </a:t>
            </a:r>
            <a:r>
              <a:rPr lang="en-GB" dirty="0">
                <a:solidFill>
                  <a:srgbClr val="FF0000"/>
                </a:solidFill>
                <a:latin typeface="Times New Roman" panose="02020603050405020304" pitchFamily="18" charset="0"/>
                <a:cs typeface="Times New Roman" panose="02020603050405020304" pitchFamily="18" charset="0"/>
              </a:rPr>
              <a:t>vulnerable road user secondary safety system or the delta-V thresholds to be met, whichever occurs first.</a:t>
            </a:r>
            <a:endParaRPr lang="en-GB" dirty="0"/>
          </a:p>
        </p:txBody>
      </p:sp>
      <p:sp>
        <p:nvSpPr>
          <p:cNvPr id="3" name="Title 2">
            <a:extLst>
              <a:ext uri="{FF2B5EF4-FFF2-40B4-BE49-F238E27FC236}">
                <a16:creationId xmlns:a16="http://schemas.microsoft.com/office/drawing/2014/main" id="{CE395C4B-48A3-D18F-DB05-360B9607D89B}"/>
              </a:ext>
            </a:extLst>
          </p:cNvPr>
          <p:cNvSpPr>
            <a:spLocks noGrp="1"/>
          </p:cNvSpPr>
          <p:nvPr>
            <p:ph type="title"/>
          </p:nvPr>
        </p:nvSpPr>
        <p:spPr/>
        <p:txBody>
          <a:bodyPr/>
          <a:lstStyle/>
          <a:p>
            <a:r>
              <a:rPr lang="en-GB" dirty="0"/>
              <a:t>Background</a:t>
            </a:r>
          </a:p>
        </p:txBody>
      </p:sp>
      <p:sp>
        <p:nvSpPr>
          <p:cNvPr id="4" name="Slide Number Placeholder 3">
            <a:extLst>
              <a:ext uri="{FF2B5EF4-FFF2-40B4-BE49-F238E27FC236}">
                <a16:creationId xmlns:a16="http://schemas.microsoft.com/office/drawing/2014/main" id="{7D334656-B51B-8D1B-C39E-D453A58DB7B2}"/>
              </a:ext>
            </a:extLst>
          </p:cNvPr>
          <p:cNvSpPr>
            <a:spLocks noGrp="1"/>
          </p:cNvSpPr>
          <p:nvPr>
            <p:ph type="sldNum" sz="quarter" idx="12"/>
          </p:nvPr>
        </p:nvSpPr>
        <p:spPr/>
        <p:txBody>
          <a:bodyPr/>
          <a:lstStyle/>
          <a:p>
            <a:fld id="{F46C79FD-C571-418B-AB0F-5EE936C85276}" type="slidenum">
              <a:rPr lang="en-GB" smtClean="0"/>
              <a:t>11</a:t>
            </a:fld>
            <a:endParaRPr lang="en-GB"/>
          </a:p>
        </p:txBody>
      </p:sp>
    </p:spTree>
    <p:extLst>
      <p:ext uri="{BB962C8B-B14F-4D97-AF65-F5344CB8AC3E}">
        <p14:creationId xmlns:p14="http://schemas.microsoft.com/office/powerpoint/2010/main" val="135192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1FEE08-33CA-9CC9-A0F3-415839E03FB1}"/>
              </a:ext>
            </a:extLst>
          </p:cNvPr>
          <p:cNvSpPr>
            <a:spLocks noGrp="1"/>
          </p:cNvSpPr>
          <p:nvPr>
            <p:ph idx="1"/>
          </p:nvPr>
        </p:nvSpPr>
        <p:spPr/>
        <p:txBody>
          <a:bodyPr/>
          <a:lstStyle/>
          <a:p>
            <a:r>
              <a:rPr lang="en-GB" dirty="0"/>
              <a:t>Small sub-group within ISMR sub-group was created:</a:t>
            </a:r>
          </a:p>
          <a:p>
            <a:pPr lvl="1">
              <a:buFont typeface="Wingdings" pitchFamily="2" charset="2"/>
              <a:buChar char="Ø"/>
            </a:pPr>
            <a:r>
              <a:rPr lang="en-US" dirty="0"/>
              <a:t>Injury thresholds </a:t>
            </a:r>
            <a:r>
              <a:rPr lang="en-US" dirty="0">
                <a:solidFill>
                  <a:schemeClr val="bg1">
                    <a:lumMod val="50000"/>
                  </a:schemeClr>
                </a:solidFill>
              </a:rPr>
              <a:t>EC-JRC, UK, RDW/NL</a:t>
            </a:r>
          </a:p>
          <a:p>
            <a:pPr lvl="1">
              <a:buFont typeface="Wingdings" pitchFamily="2" charset="2"/>
              <a:buChar char="Ø"/>
            </a:pPr>
            <a:r>
              <a:rPr lang="en-US" dirty="0"/>
              <a:t>physical damage </a:t>
            </a:r>
            <a:r>
              <a:rPr lang="en-US" dirty="0">
                <a:solidFill>
                  <a:schemeClr val="bg1">
                    <a:lumMod val="50000"/>
                  </a:schemeClr>
                </a:solidFill>
              </a:rPr>
              <a:t>EC-JRC, OICA, FR, UK</a:t>
            </a:r>
          </a:p>
          <a:p>
            <a:pPr lvl="1">
              <a:buFont typeface="Wingdings" pitchFamily="2" charset="2"/>
              <a:buChar char="Ø"/>
            </a:pPr>
            <a:r>
              <a:rPr lang="en-US" dirty="0"/>
              <a:t>restraint system </a:t>
            </a:r>
            <a:r>
              <a:rPr lang="en-US" dirty="0">
                <a:solidFill>
                  <a:schemeClr val="bg1">
                    <a:lumMod val="50000"/>
                  </a:schemeClr>
                </a:solidFill>
              </a:rPr>
              <a:t>EC-JRC, RDW/NL</a:t>
            </a:r>
          </a:p>
          <a:p>
            <a:r>
              <a:rPr lang="en-GB" dirty="0"/>
              <a:t>Approach pursued of </a:t>
            </a:r>
            <a:r>
              <a:rPr lang="en-GB" u="sng" dirty="0"/>
              <a:t>directly measurable</a:t>
            </a:r>
            <a:r>
              <a:rPr lang="en-GB" dirty="0"/>
              <a:t> criteria by the ADS and/or the manufacturer in favour of a </a:t>
            </a:r>
            <a:r>
              <a:rPr lang="en-GB" b="1" dirty="0"/>
              <a:t>prompt notification </a:t>
            </a:r>
          </a:p>
          <a:p>
            <a:endParaRPr lang="en-US" dirty="0"/>
          </a:p>
          <a:p>
            <a:endParaRPr lang="en-GB" dirty="0"/>
          </a:p>
          <a:p>
            <a:endParaRPr lang="en-GB" dirty="0"/>
          </a:p>
        </p:txBody>
      </p:sp>
      <p:sp>
        <p:nvSpPr>
          <p:cNvPr id="3" name="Title 2">
            <a:extLst>
              <a:ext uri="{FF2B5EF4-FFF2-40B4-BE49-F238E27FC236}">
                <a16:creationId xmlns:a16="http://schemas.microsoft.com/office/drawing/2014/main" id="{E7C531E5-5AC3-96BB-6364-B5088EC47A16}"/>
              </a:ext>
            </a:extLst>
          </p:cNvPr>
          <p:cNvSpPr>
            <a:spLocks noGrp="1"/>
          </p:cNvSpPr>
          <p:nvPr>
            <p:ph type="title"/>
          </p:nvPr>
        </p:nvSpPr>
        <p:spPr/>
        <p:txBody>
          <a:bodyPr/>
          <a:lstStyle/>
          <a:p>
            <a:r>
              <a:rPr lang="en-GB" dirty="0"/>
              <a:t>Sub-group – task allocation</a:t>
            </a:r>
          </a:p>
        </p:txBody>
      </p:sp>
      <p:sp>
        <p:nvSpPr>
          <p:cNvPr id="4" name="Slide Number Placeholder 3">
            <a:extLst>
              <a:ext uri="{FF2B5EF4-FFF2-40B4-BE49-F238E27FC236}">
                <a16:creationId xmlns:a16="http://schemas.microsoft.com/office/drawing/2014/main" id="{3056AD28-E559-4B55-69E8-075ED6E4AB2B}"/>
              </a:ext>
            </a:extLst>
          </p:cNvPr>
          <p:cNvSpPr>
            <a:spLocks noGrp="1"/>
          </p:cNvSpPr>
          <p:nvPr>
            <p:ph type="sldNum" sz="quarter" idx="12"/>
          </p:nvPr>
        </p:nvSpPr>
        <p:spPr/>
        <p:txBody>
          <a:bodyPr/>
          <a:lstStyle/>
          <a:p>
            <a:fld id="{F46C79FD-C571-418B-AB0F-5EE936C85276}" type="slidenum">
              <a:rPr lang="en-GB" smtClean="0"/>
              <a:t>12</a:t>
            </a:fld>
            <a:endParaRPr lang="en-GB"/>
          </a:p>
        </p:txBody>
      </p:sp>
    </p:spTree>
    <p:extLst>
      <p:ext uri="{BB962C8B-B14F-4D97-AF65-F5344CB8AC3E}">
        <p14:creationId xmlns:p14="http://schemas.microsoft.com/office/powerpoint/2010/main" val="2208610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F1D0DA-7192-1B03-70FF-5493295416B5}"/>
              </a:ext>
            </a:extLst>
          </p:cNvPr>
          <p:cNvSpPr>
            <a:spLocks noGrp="1"/>
          </p:cNvSpPr>
          <p:nvPr>
            <p:ph idx="1"/>
          </p:nvPr>
        </p:nvSpPr>
        <p:spPr/>
        <p:txBody>
          <a:bodyPr/>
          <a:lstStyle/>
          <a:p>
            <a:pPr>
              <a:spcAft>
                <a:spcPts val="1200"/>
              </a:spcAft>
            </a:pPr>
            <a:r>
              <a:rPr lang="en-GB" sz="1500" dirty="0">
                <a:solidFill>
                  <a:schemeClr val="tx1">
                    <a:lumMod val="50000"/>
                  </a:schemeClr>
                </a:solidFill>
              </a:rPr>
              <a:t>New Section 2, no MAIS in favour of more easily measurable criteria:</a:t>
            </a:r>
            <a:endParaRPr lang="en-GB" sz="1500" dirty="0">
              <a:solidFill>
                <a:schemeClr val="tx1">
                  <a:lumMod val="50000"/>
                </a:schemeClr>
              </a:solidFill>
              <a:latin typeface="Times New Roman" panose="02020603050405020304" pitchFamily="18" charset="0"/>
              <a:cs typeface="Times New Roman" panose="02020603050405020304" pitchFamily="18" charset="0"/>
            </a:endParaRPr>
          </a:p>
          <a:p>
            <a:pPr>
              <a:spcAft>
                <a:spcPts val="1200"/>
              </a:spcAft>
            </a:pPr>
            <a:r>
              <a:rPr lang="en-GB" sz="1500" dirty="0">
                <a:solidFill>
                  <a:schemeClr val="tx1">
                    <a:lumMod val="50000"/>
                  </a:schemeClr>
                </a:solidFill>
                <a:latin typeface="Times New Roman" panose="02020603050405020304" pitchFamily="18" charset="0"/>
                <a:cs typeface="Times New Roman" panose="02020603050405020304" pitchFamily="18" charset="0"/>
              </a:rPr>
              <a:t>2.1.	</a:t>
            </a:r>
            <a:r>
              <a:rPr lang="en-GB" sz="1500" dirty="0">
                <a:solidFill>
                  <a:schemeClr val="tx1">
                    <a:lumMod val="50000"/>
                  </a:schemeClr>
                </a:solidFill>
                <a:effectLst/>
                <a:latin typeface="Times New Roman" panose="02020603050405020304" pitchFamily="18" charset="0"/>
                <a:ea typeface="MS Mincho" panose="02020609040205080304" pitchFamily="49" charset="-128"/>
              </a:rPr>
              <a:t>The injury level threshold for critical occurrence aims at promoting the reporting of collisions resulting in a fatality or any 	person requiring medical attention due to the injury, regardless of whether the person killed or injured was an occupant of the 	subject vehicle.</a:t>
            </a:r>
            <a:r>
              <a:rPr lang="en-IT" sz="1500" dirty="0">
                <a:solidFill>
                  <a:schemeClr val="tx1">
                    <a:lumMod val="50000"/>
                  </a:schemeClr>
                </a:solidFill>
                <a:effectLst/>
              </a:rPr>
              <a:t> </a:t>
            </a:r>
          </a:p>
          <a:p>
            <a:pPr>
              <a:spcAft>
                <a:spcPts val="1200"/>
              </a:spcAft>
            </a:pPr>
            <a:r>
              <a:rPr lang="en-GB" sz="1500" dirty="0">
                <a:solidFill>
                  <a:schemeClr val="tx1">
                    <a:lumMod val="50000"/>
                  </a:schemeClr>
                </a:solidFill>
                <a:latin typeface="Times New Roman" panose="02020603050405020304" pitchFamily="18" charset="0"/>
                <a:cs typeface="Times New Roman" panose="02020603050405020304" pitchFamily="18" charset="0"/>
              </a:rPr>
              <a:t>2.2.	The threshold is triggered by the presence in the area of the collision of an ambulance. </a:t>
            </a:r>
          </a:p>
          <a:p>
            <a:pPr>
              <a:spcAft>
                <a:spcPts val="1200"/>
              </a:spcAft>
            </a:pPr>
            <a:r>
              <a:rPr lang="en-GB" sz="1500" dirty="0">
                <a:solidFill>
                  <a:schemeClr val="tx1">
                    <a:lumMod val="50000"/>
                  </a:schemeClr>
                </a:solidFill>
                <a:latin typeface="Times New Roman" panose="02020603050405020304" pitchFamily="18" charset="0"/>
                <a:cs typeface="Times New Roman" panose="02020603050405020304" pitchFamily="18" charset="0"/>
              </a:rPr>
              <a:t>2.3.	The manufacturer shall classify the occurrence as critical if they reasonably believe that there may be an injury requiring 	medical attention to any person even if an ambulance has not been detected. </a:t>
            </a:r>
          </a:p>
          <a:p>
            <a:pPr>
              <a:spcAft>
                <a:spcPts val="1200"/>
              </a:spcAft>
            </a:pPr>
            <a:r>
              <a:rPr lang="en-GB" sz="1500" dirty="0">
                <a:solidFill>
                  <a:schemeClr val="tx1">
                    <a:lumMod val="50000"/>
                  </a:schemeClr>
                </a:solidFill>
                <a:latin typeface="Times New Roman" panose="02020603050405020304" pitchFamily="18" charset="0"/>
                <a:cs typeface="Times New Roman" panose="02020603050405020304" pitchFamily="18" charset="0"/>
              </a:rPr>
              <a:t>2.4	The manufacturer is expected to fulfil these criteria through one of the following approaches: :</a:t>
            </a:r>
          </a:p>
          <a:p>
            <a:pPr marL="800100" lvl="1" indent="-342900">
              <a:spcAft>
                <a:spcPts val="1200"/>
              </a:spcAft>
              <a:buFont typeface="+mj-lt"/>
              <a:buAutoNum type="alphaLcParenR"/>
            </a:pPr>
            <a:r>
              <a:rPr lang="en-GB" sz="1500" dirty="0">
                <a:solidFill>
                  <a:schemeClr val="tx1">
                    <a:lumMod val="50000"/>
                  </a:schemeClr>
                </a:solidFill>
                <a:latin typeface="Times New Roman" panose="02020603050405020304" pitchFamily="18" charset="0"/>
                <a:cs typeface="Times New Roman" panose="02020603050405020304" pitchFamily="18" charset="0"/>
              </a:rPr>
              <a:t>ADS strategies in place to appropriately detect such situations provided that the ADS vehicle is still capable of performing [</a:t>
            </a:r>
            <a:r>
              <a:rPr lang="en-GB" sz="1500" dirty="0">
                <a:solidFill>
                  <a:schemeClr val="tx1">
                    <a:lumMod val="50000"/>
                  </a:schemeClr>
                </a:solidFill>
                <a:highlight>
                  <a:srgbClr val="FFFF00"/>
                </a:highlight>
                <a:latin typeface="Times New Roman" panose="02020603050405020304" pitchFamily="18" charset="0"/>
                <a:cs typeface="Times New Roman" panose="02020603050405020304" pitchFamily="18" charset="0"/>
              </a:rPr>
              <a:t>audio/visual sensing capabilities</a:t>
            </a:r>
            <a:r>
              <a:rPr lang="en-GB" sz="1500" dirty="0">
                <a:solidFill>
                  <a:schemeClr val="tx1">
                    <a:lumMod val="50000"/>
                  </a:schemeClr>
                </a:solidFill>
                <a:latin typeface="Times New Roman" panose="02020603050405020304" pitchFamily="18" charset="0"/>
                <a:cs typeface="Times New Roman" panose="02020603050405020304" pitchFamily="18" charset="0"/>
              </a:rPr>
              <a:t>], following the collision ; </a:t>
            </a:r>
          </a:p>
          <a:p>
            <a:pPr marL="800100" lvl="1" indent="-342900">
              <a:spcAft>
                <a:spcPts val="1200"/>
              </a:spcAft>
              <a:buFont typeface="+mj-lt"/>
              <a:buAutoNum type="alphaLcParenR"/>
            </a:pPr>
            <a:r>
              <a:rPr lang="en-GB" sz="1500" dirty="0">
                <a:solidFill>
                  <a:schemeClr val="tx1">
                    <a:lumMod val="50000"/>
                  </a:schemeClr>
                </a:solidFill>
                <a:latin typeface="Times New Roman" panose="02020603050405020304" pitchFamily="18" charset="0"/>
                <a:cs typeface="Times New Roman" panose="02020603050405020304" pitchFamily="18" charset="0"/>
              </a:rPr>
              <a:t>Processes to receive and analyse information from other sources;</a:t>
            </a:r>
          </a:p>
          <a:p>
            <a:pPr marL="800100" lvl="1" indent="-342900">
              <a:spcAft>
                <a:spcPts val="1200"/>
              </a:spcAft>
              <a:buFont typeface="+mj-lt"/>
              <a:buAutoNum type="alphaLcParenR"/>
            </a:pPr>
            <a:r>
              <a:rPr lang="en-GB" sz="1500" dirty="0">
                <a:solidFill>
                  <a:schemeClr val="tx1">
                    <a:lumMod val="50000"/>
                  </a:schemeClr>
                </a:solidFill>
                <a:latin typeface="Times New Roman" panose="02020603050405020304" pitchFamily="18" charset="0"/>
                <a:cs typeface="Times New Roman" panose="02020603050405020304" pitchFamily="18" charset="0"/>
              </a:rPr>
              <a:t>Combination of a) and b).</a:t>
            </a:r>
          </a:p>
          <a:p>
            <a:pPr>
              <a:spcAft>
                <a:spcPts val="1200"/>
              </a:spcAft>
            </a:pPr>
            <a:endParaRPr lang="en-GB" sz="1500" dirty="0">
              <a:solidFill>
                <a:schemeClr val="tx1">
                  <a:lumMod val="50000"/>
                </a:schemeClr>
              </a:solidFill>
            </a:endParaRPr>
          </a:p>
          <a:p>
            <a:pPr>
              <a:spcAft>
                <a:spcPts val="1200"/>
              </a:spcAft>
            </a:pPr>
            <a:endParaRPr lang="en-GB" sz="1500" dirty="0">
              <a:solidFill>
                <a:schemeClr val="tx1">
                  <a:lumMod val="50000"/>
                </a:schemeClr>
              </a:solidFill>
            </a:endParaRPr>
          </a:p>
        </p:txBody>
      </p:sp>
      <p:sp>
        <p:nvSpPr>
          <p:cNvPr id="3" name="Title 2">
            <a:extLst>
              <a:ext uri="{FF2B5EF4-FFF2-40B4-BE49-F238E27FC236}">
                <a16:creationId xmlns:a16="http://schemas.microsoft.com/office/drawing/2014/main" id="{E4E91342-00C3-1091-09CD-81DABA2395E6}"/>
              </a:ext>
            </a:extLst>
          </p:cNvPr>
          <p:cNvSpPr>
            <a:spLocks noGrp="1"/>
          </p:cNvSpPr>
          <p:nvPr>
            <p:ph type="title"/>
          </p:nvPr>
        </p:nvSpPr>
        <p:spPr/>
        <p:txBody>
          <a:bodyPr/>
          <a:lstStyle/>
          <a:p>
            <a:r>
              <a:rPr lang="en-GB" dirty="0"/>
              <a:t>Gap #1 – setting the injury threshold</a:t>
            </a:r>
          </a:p>
        </p:txBody>
      </p:sp>
      <p:sp>
        <p:nvSpPr>
          <p:cNvPr id="4" name="Slide Number Placeholder 3">
            <a:extLst>
              <a:ext uri="{FF2B5EF4-FFF2-40B4-BE49-F238E27FC236}">
                <a16:creationId xmlns:a16="http://schemas.microsoft.com/office/drawing/2014/main" id="{03419246-3440-E47D-66AF-2A867AE6B74E}"/>
              </a:ext>
            </a:extLst>
          </p:cNvPr>
          <p:cNvSpPr>
            <a:spLocks noGrp="1"/>
          </p:cNvSpPr>
          <p:nvPr>
            <p:ph type="sldNum" sz="quarter" idx="12"/>
          </p:nvPr>
        </p:nvSpPr>
        <p:spPr/>
        <p:txBody>
          <a:bodyPr/>
          <a:lstStyle/>
          <a:p>
            <a:fld id="{F46C79FD-C571-418B-AB0F-5EE936C85276}" type="slidenum">
              <a:rPr lang="en-GB" smtClean="0"/>
              <a:t>13</a:t>
            </a:fld>
            <a:endParaRPr lang="en-GB"/>
          </a:p>
        </p:txBody>
      </p:sp>
    </p:spTree>
    <p:extLst>
      <p:ext uri="{BB962C8B-B14F-4D97-AF65-F5344CB8AC3E}">
        <p14:creationId xmlns:p14="http://schemas.microsoft.com/office/powerpoint/2010/main" val="3794873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296306-0927-BCE5-D8EE-68C5189A5471}"/>
              </a:ext>
            </a:extLst>
          </p:cNvPr>
          <p:cNvSpPr>
            <a:spLocks noGrp="1"/>
          </p:cNvSpPr>
          <p:nvPr>
            <p:ph idx="1"/>
          </p:nvPr>
        </p:nvSpPr>
        <p:spPr>
          <a:xfrm>
            <a:off x="838200" y="1825625"/>
            <a:ext cx="10428216" cy="3881904"/>
          </a:xfrm>
        </p:spPr>
        <p:txBody>
          <a:bodyPr/>
          <a:lstStyle/>
          <a:p>
            <a:pPr>
              <a:buFont typeface="Arial" panose="020B0604020202020204" pitchFamily="34" charset="0"/>
              <a:buChar char="•"/>
            </a:pPr>
            <a:r>
              <a:rPr lang="en-GB" sz="1800" dirty="0"/>
              <a:t>Thresholds options for “</a:t>
            </a:r>
            <a:r>
              <a:rPr lang="en-GB" sz="1800" i="1" dirty="0"/>
              <a:t>Physical Damage</a:t>
            </a:r>
            <a:r>
              <a:rPr lang="en-GB" sz="1800" dirty="0"/>
              <a:t>” whichever occurs:</a:t>
            </a:r>
          </a:p>
          <a:p>
            <a:pPr marL="914400" lvl="1" indent="-457200">
              <a:buFont typeface="+mj-lt"/>
              <a:buAutoNum type="alphaLcParenR"/>
            </a:pPr>
            <a:r>
              <a:rPr lang="en-GB" sz="1800" b="1" dirty="0">
                <a:latin typeface="Times New Roman" panose="02020603050405020304" pitchFamily="18" charset="0"/>
                <a:cs typeface="Times New Roman" panose="02020603050405020304" pitchFamily="18" charset="0"/>
              </a:rPr>
              <a:t>Tow-away</a:t>
            </a:r>
            <a:r>
              <a:rPr lang="en-GB" sz="1800" dirty="0">
                <a:latin typeface="Times New Roman" panose="02020603050405020304" pitchFamily="18" charset="0"/>
                <a:cs typeface="Times New Roman" panose="02020603050405020304" pitchFamily="18" charset="0"/>
              </a:rPr>
              <a:t>, e.g., damage that restricts/prevents regular operation of a vehicle involved in the collision as part of the reported occurrence;</a:t>
            </a:r>
          </a:p>
          <a:p>
            <a:pPr marL="914400" lvl="1" indent="-457200">
              <a:buFont typeface="+mj-lt"/>
              <a:buAutoNum type="alphaLcParenR"/>
            </a:pPr>
            <a:r>
              <a:rPr lang="en-GB" sz="1800" b="1" dirty="0">
                <a:effectLst/>
                <a:latin typeface="Times New Roman" panose="02020603050405020304" pitchFamily="18" charset="0"/>
                <a:ea typeface="MS Mincho" panose="02020609040205080304" pitchFamily="49" charset="-128"/>
              </a:rPr>
              <a:t>Importance-based</a:t>
            </a:r>
            <a:r>
              <a:rPr lang="en-GB" sz="1800" dirty="0">
                <a:effectLst/>
                <a:latin typeface="Times New Roman" panose="02020603050405020304" pitchFamily="18" charset="0"/>
                <a:ea typeface="MS Mincho" panose="02020609040205080304" pitchFamily="49" charset="-128"/>
              </a:rPr>
              <a:t>, e.g., a damage that affects the safe state of the ADS, critical road infrastructure asset and other vehicles/road users; </a:t>
            </a:r>
          </a:p>
          <a:p>
            <a:pPr marL="914400" lvl="1" indent="-457200">
              <a:buFont typeface="+mj-lt"/>
              <a:buAutoNum type="alphaLcParenR"/>
            </a:pPr>
            <a:r>
              <a:rPr lang="en-GB" sz="1800" b="1" strike="sngStrike" dirty="0">
                <a:latin typeface="Times New Roman" panose="02020603050405020304" pitchFamily="18" charset="0"/>
                <a:cs typeface="Times New Roman" panose="02020603050405020304" pitchFamily="18" charset="0"/>
              </a:rPr>
              <a:t>Monetary</a:t>
            </a:r>
            <a:r>
              <a:rPr lang="en-GB" sz="1800" strike="sngStrike" dirty="0">
                <a:latin typeface="Times New Roman" panose="02020603050405020304" pitchFamily="18" charset="0"/>
                <a:cs typeface="Times New Roman" panose="02020603050405020304" pitchFamily="18" charset="0"/>
              </a:rPr>
              <a:t>, e.g., monetary damage resulting from a crash involving the ADS</a:t>
            </a:r>
          </a:p>
          <a:p>
            <a:pPr marL="457200" lvl="1" indent="0">
              <a:buNone/>
            </a:pPr>
            <a:endParaRPr lang="en-GB" sz="1800"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789F4C97-794A-68ED-16CA-72F8C05B36F4}"/>
              </a:ext>
            </a:extLst>
          </p:cNvPr>
          <p:cNvSpPr>
            <a:spLocks noGrp="1"/>
          </p:cNvSpPr>
          <p:nvPr>
            <p:ph type="title"/>
          </p:nvPr>
        </p:nvSpPr>
        <p:spPr/>
        <p:txBody>
          <a:bodyPr/>
          <a:lstStyle/>
          <a:p>
            <a:r>
              <a:rPr lang="en-GB" dirty="0"/>
              <a:t>Gap #2 – setting the damage threshold</a:t>
            </a:r>
          </a:p>
        </p:txBody>
      </p:sp>
      <p:sp>
        <p:nvSpPr>
          <p:cNvPr id="4" name="Slide Number Placeholder 3">
            <a:extLst>
              <a:ext uri="{FF2B5EF4-FFF2-40B4-BE49-F238E27FC236}">
                <a16:creationId xmlns:a16="http://schemas.microsoft.com/office/drawing/2014/main" id="{5998FF90-BBA2-0C7D-399D-2677FF45666D}"/>
              </a:ext>
            </a:extLst>
          </p:cNvPr>
          <p:cNvSpPr>
            <a:spLocks noGrp="1"/>
          </p:cNvSpPr>
          <p:nvPr>
            <p:ph type="sldNum" sz="quarter" idx="12"/>
          </p:nvPr>
        </p:nvSpPr>
        <p:spPr/>
        <p:txBody>
          <a:bodyPr/>
          <a:lstStyle/>
          <a:p>
            <a:fld id="{F46C79FD-C571-418B-AB0F-5EE936C85276}" type="slidenum">
              <a:rPr lang="en-GB" smtClean="0"/>
              <a:t>14</a:t>
            </a:fld>
            <a:endParaRPr lang="en-GB"/>
          </a:p>
        </p:txBody>
      </p:sp>
    </p:spTree>
    <p:extLst>
      <p:ext uri="{BB962C8B-B14F-4D97-AF65-F5344CB8AC3E}">
        <p14:creationId xmlns:p14="http://schemas.microsoft.com/office/powerpoint/2010/main" val="3390943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1844BE-2CC6-5800-4328-A8E81D86A106}"/>
              </a:ext>
            </a:extLst>
          </p:cNvPr>
          <p:cNvSpPr>
            <a:spLocks noGrp="1"/>
          </p:cNvSpPr>
          <p:nvPr>
            <p:ph idx="1"/>
          </p:nvPr>
        </p:nvSpPr>
        <p:spPr/>
        <p:txBody>
          <a:bodyPr/>
          <a:lstStyle/>
          <a:p>
            <a:r>
              <a:rPr lang="en-GB" dirty="0">
                <a:latin typeface="Arial" panose="020B0604020202020204" pitchFamily="34" charset="0"/>
                <a:cs typeface="Arial" panose="020B0604020202020204" pitchFamily="34" charset="0"/>
              </a:rPr>
              <a:t>Monetary damage does not capture the relevance of the object/road-user involved (e.g., ambulance, connected traffic light for other ADS…)</a:t>
            </a:r>
          </a:p>
          <a:p>
            <a:r>
              <a:rPr lang="en-GB" sz="1800" dirty="0">
                <a:effectLst/>
                <a:latin typeface="Times New Roman" panose="02020603050405020304" pitchFamily="18" charset="0"/>
                <a:ea typeface="MS Mincho" panose="02020609040205080304" pitchFamily="49" charset="-128"/>
              </a:rPr>
              <a:t>The importance-based threshold shall be deemed exceeded when one of the following conditions occurs:</a:t>
            </a:r>
            <a:endParaRPr lang="en-GB" dirty="0">
              <a:latin typeface="Arial" panose="020B0604020202020204" pitchFamily="34" charset="0"/>
              <a:cs typeface="Arial" panose="020B0604020202020204" pitchFamily="34" charset="0"/>
            </a:endParaRPr>
          </a:p>
          <a:p>
            <a:pPr marL="800100" lvl="1" indent="-342900" algn="just">
              <a:spcBef>
                <a:spcPts val="0"/>
              </a:spcBef>
              <a:spcAft>
                <a:spcPts val="600"/>
              </a:spcAft>
              <a:buFont typeface="+mj-lt"/>
              <a:buAutoNum type="alphaLcParenBoth"/>
              <a:tabLst>
                <a:tab pos="457200" algn="l"/>
              </a:tabLst>
            </a:pPr>
            <a:r>
              <a:rPr lang="en-GB" sz="1800" dirty="0">
                <a:solidFill>
                  <a:srgbClr val="FF0000"/>
                </a:solidFill>
                <a:effectLst/>
                <a:latin typeface="Times New Roman" panose="02020603050405020304" pitchFamily="18" charset="0"/>
                <a:ea typeface="MS Mincho" panose="02020609040205080304" pitchFamily="49" charset="-128"/>
              </a:rPr>
              <a:t>[</a:t>
            </a:r>
            <a:r>
              <a:rPr lang="en-GB" sz="1800" dirty="0">
                <a:solidFill>
                  <a:srgbClr val="FF0000"/>
                </a:solidFill>
                <a:effectLst/>
                <a:highlight>
                  <a:srgbClr val="FFFF00"/>
                </a:highlight>
                <a:latin typeface="Times New Roman" panose="02020603050405020304" pitchFamily="18" charset="0"/>
                <a:ea typeface="MS Mincho" panose="02020609040205080304" pitchFamily="49" charset="-128"/>
              </a:rPr>
              <a:t>Collision making any of the ADS features not in a safe state to continue the journey </a:t>
            </a:r>
            <a:r>
              <a:rPr lang="en-GB" sz="1800">
                <a:solidFill>
                  <a:srgbClr val="FF0000"/>
                </a:solidFill>
                <a:effectLst/>
                <a:highlight>
                  <a:srgbClr val="FFFF00"/>
                </a:highlight>
                <a:latin typeface="Times New Roman" panose="02020603050405020304" pitchFamily="18" charset="0"/>
                <a:ea typeface="MS Mincho" panose="02020609040205080304" pitchFamily="49" charset="-128"/>
              </a:rPr>
              <a:t>in ADS </a:t>
            </a:r>
            <a:r>
              <a:rPr lang="en-GB" sz="1800" dirty="0">
                <a:solidFill>
                  <a:srgbClr val="FF0000"/>
                </a:solidFill>
                <a:effectLst/>
                <a:highlight>
                  <a:srgbClr val="FFFF00"/>
                </a:highlight>
                <a:latin typeface="Times New Roman" panose="02020603050405020304" pitchFamily="18" charset="0"/>
                <a:ea typeface="MS Mincho" panose="02020609040205080304" pitchFamily="49" charset="-128"/>
              </a:rPr>
              <a:t>mode</a:t>
            </a:r>
            <a:r>
              <a:rPr lang="en-GB" sz="1800" dirty="0">
                <a:solidFill>
                  <a:srgbClr val="FF0000"/>
                </a:solidFill>
                <a:effectLst/>
                <a:latin typeface="Times New Roman" panose="02020603050405020304" pitchFamily="18" charset="0"/>
                <a:ea typeface="MS Mincho" panose="02020609040205080304" pitchFamily="49" charset="-128"/>
              </a:rPr>
              <a:t>];</a:t>
            </a:r>
            <a:r>
              <a:rPr lang="en-GB" sz="1800" dirty="0">
                <a:solidFill>
                  <a:srgbClr val="FF0000"/>
                </a:solidFill>
                <a:effectLst/>
                <a:latin typeface="Times New Roman" panose="02020603050405020304" pitchFamily="18" charset="0"/>
                <a:ea typeface="MS Mincho" panose="02020609040205080304" pitchFamily="49" charset="-128"/>
                <a:cs typeface="Times New Roman" panose="02020603050405020304" pitchFamily="18" charset="0"/>
              </a:rPr>
              <a:t> </a:t>
            </a:r>
          </a:p>
          <a:p>
            <a:pPr marL="800100" lvl="1" indent="-342900" algn="just">
              <a:spcBef>
                <a:spcPts val="0"/>
              </a:spcBef>
              <a:spcAft>
                <a:spcPts val="600"/>
              </a:spcAft>
              <a:buFont typeface="+mj-lt"/>
              <a:buAutoNum type="alphaLcParenBoth"/>
              <a:tabLst>
                <a:tab pos="457200" algn="l"/>
              </a:tabLst>
            </a:pPr>
            <a:r>
              <a:rPr lang="en-GB" sz="1800" dirty="0">
                <a:effectLst/>
                <a:latin typeface="Times New Roman" panose="02020603050405020304" pitchFamily="18" charset="0"/>
                <a:ea typeface="MS Mincho" panose="02020609040205080304" pitchFamily="49" charset="-128"/>
                <a:cs typeface="Times New Roman" panose="02020603050405020304" pitchFamily="18" charset="0"/>
              </a:rPr>
              <a:t>Collision with priority vehicles;</a:t>
            </a:r>
            <a:endParaRPr lang="en-IT" sz="18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800100" lvl="1" indent="-342900" algn="just">
              <a:spcBef>
                <a:spcPts val="0"/>
              </a:spcBef>
              <a:spcAft>
                <a:spcPts val="600"/>
              </a:spcAft>
              <a:buFont typeface="+mj-lt"/>
              <a:buAutoNum type="alphaLcParenBoth"/>
              <a:tabLst>
                <a:tab pos="457200" algn="l"/>
              </a:tabLst>
            </a:pPr>
            <a:r>
              <a:rPr lang="en-GB" sz="1800" dirty="0">
                <a:effectLst/>
                <a:latin typeface="Times New Roman" panose="02020603050405020304" pitchFamily="18" charset="0"/>
                <a:ea typeface="MS Mincho" panose="02020609040205080304" pitchFamily="49" charset="-128"/>
                <a:cs typeface="Times New Roman" panose="02020603050405020304" pitchFamily="18" charset="0"/>
              </a:rPr>
              <a:t>Collision rendering traffic lights and/or other safety-relevant road signage no longer operational/visible;</a:t>
            </a:r>
            <a:endParaRPr lang="en-IT" sz="18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800100" lvl="1" indent="-342900" algn="just">
              <a:spcBef>
                <a:spcPts val="0"/>
              </a:spcBef>
              <a:spcAft>
                <a:spcPts val="600"/>
              </a:spcAft>
              <a:buFont typeface="+mj-lt"/>
              <a:buAutoNum type="alphaLcParenBoth"/>
              <a:tabLst>
                <a:tab pos="457200" algn="l"/>
              </a:tabLst>
            </a:pPr>
            <a:r>
              <a:rPr lang="en-GB" sz="1800" dirty="0">
                <a:effectLst/>
                <a:latin typeface="Times New Roman" panose="02020603050405020304" pitchFamily="18" charset="0"/>
                <a:ea typeface="MS Mincho" panose="02020609040205080304" pitchFamily="49" charset="-128"/>
                <a:cs typeface="Times New Roman" panose="02020603050405020304" pitchFamily="18" charset="0"/>
              </a:rPr>
              <a:t>Collision affecting infrastructure communication/connectivity support system</a:t>
            </a:r>
            <a:endParaRPr lang="en-IT" sz="1800" dirty="0">
              <a:effectLst/>
              <a:highlight>
                <a:srgbClr val="FFFF00"/>
              </a:highlight>
              <a:latin typeface="Times New Roman" panose="02020603050405020304" pitchFamily="18" charset="0"/>
              <a:ea typeface="MS Mincho" panose="02020609040205080304" pitchFamily="49" charset="-128"/>
              <a:cs typeface="Times New Roman" panose="02020603050405020304" pitchFamily="18" charset="0"/>
            </a:endParaRPr>
          </a:p>
          <a:p>
            <a:pPr marL="800100" lvl="1" indent="-342900" algn="just">
              <a:spcBef>
                <a:spcPts val="0"/>
              </a:spcBef>
              <a:spcAft>
                <a:spcPts val="600"/>
              </a:spcAft>
              <a:buFont typeface="+mj-lt"/>
              <a:buAutoNum type="alphaLcParenBoth"/>
              <a:tabLst>
                <a:tab pos="457200" algn="l"/>
              </a:tabLst>
            </a:pPr>
            <a:r>
              <a:rPr lang="en-GB" sz="1800" dirty="0">
                <a:effectLst/>
                <a:latin typeface="Times New Roman" panose="02020603050405020304" pitchFamily="18" charset="0"/>
                <a:ea typeface="MS Mincho" panose="02020609040205080304" pitchFamily="49" charset="-128"/>
                <a:cs typeface="Times New Roman" panose="02020603050405020304" pitchFamily="18" charset="0"/>
              </a:rPr>
              <a:t>Collision damaging or rendering impassable a roadway segment;</a:t>
            </a:r>
            <a:endParaRPr lang="en-IT" sz="18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800100" lvl="1" indent="-342900" algn="just">
              <a:spcBef>
                <a:spcPts val="0"/>
              </a:spcBef>
              <a:spcAft>
                <a:spcPts val="600"/>
              </a:spcAft>
              <a:buFont typeface="+mj-lt"/>
              <a:buAutoNum type="alphaLcParenBoth"/>
              <a:tabLst>
                <a:tab pos="457200" algn="l"/>
              </a:tabLst>
            </a:pPr>
            <a:r>
              <a:rPr lang="en-GB" sz="1800" dirty="0">
                <a:effectLst/>
                <a:latin typeface="Times New Roman" panose="02020603050405020304" pitchFamily="18" charset="0"/>
                <a:ea typeface="MS Mincho" panose="02020609040205080304" pitchFamily="49" charset="-128"/>
                <a:cs typeface="Times New Roman" panose="02020603050405020304" pitchFamily="18" charset="0"/>
              </a:rPr>
              <a:t>Collision producing a vehicle or other road user fire;</a:t>
            </a:r>
          </a:p>
          <a:p>
            <a:pPr marL="800100" lvl="1" indent="-342900" algn="just">
              <a:spcBef>
                <a:spcPts val="0"/>
              </a:spcBef>
              <a:spcAft>
                <a:spcPts val="600"/>
              </a:spcAft>
              <a:buFont typeface="+mj-lt"/>
              <a:buAutoNum type="alphaLcParenBoth"/>
              <a:tabLst>
                <a:tab pos="457200" algn="l"/>
              </a:tabLst>
            </a:pPr>
            <a:r>
              <a:rPr lang="en-GB" sz="1800" dirty="0">
                <a:effectLst/>
                <a:latin typeface="Times New Roman" panose="02020603050405020304" pitchFamily="18" charset="0"/>
                <a:ea typeface="MS Mincho" panose="02020609040205080304" pitchFamily="49" charset="-128"/>
              </a:rPr>
              <a:t>Any other collision which requires the attendance of road safety agent.</a:t>
            </a:r>
            <a:endParaRPr lang="en-IT" sz="1800" dirty="0">
              <a:effectLst/>
              <a:latin typeface="Times New Roman" panose="02020603050405020304" pitchFamily="18" charset="0"/>
              <a:ea typeface="MS Mincho" panose="02020609040205080304" pitchFamily="49" charset="-128"/>
            </a:endParaRPr>
          </a:p>
          <a:p>
            <a:pPr marL="457200" lvl="1" indent="0" algn="just">
              <a:spcBef>
                <a:spcPts val="0"/>
              </a:spcBef>
              <a:spcAft>
                <a:spcPts val="600"/>
              </a:spcAft>
              <a:buNone/>
              <a:tabLst>
                <a:tab pos="457200" algn="l"/>
              </a:tabLst>
            </a:pPr>
            <a:endParaRPr lang="en-IT" sz="1800" dirty="0">
              <a:effectLst/>
              <a:latin typeface="Times New Roman" panose="02020603050405020304" pitchFamily="18" charset="0"/>
              <a:ea typeface="MS Mincho" panose="02020609040205080304" pitchFamily="49" charset="-128"/>
              <a:cs typeface="Times New Roman" panose="02020603050405020304" pitchFamily="18" charset="0"/>
            </a:endParaRPr>
          </a:p>
        </p:txBody>
      </p:sp>
      <p:sp>
        <p:nvSpPr>
          <p:cNvPr id="4" name="Title 1">
            <a:extLst>
              <a:ext uri="{FF2B5EF4-FFF2-40B4-BE49-F238E27FC236}">
                <a16:creationId xmlns:a16="http://schemas.microsoft.com/office/drawing/2014/main" id="{8A0C8507-9268-A234-3BEE-2FB882F58D02}"/>
              </a:ext>
            </a:extLst>
          </p:cNvPr>
          <p:cNvSpPr>
            <a:spLocks noGrp="1"/>
          </p:cNvSpPr>
          <p:nvPr>
            <p:ph type="title"/>
          </p:nvPr>
        </p:nvSpPr>
        <p:spPr/>
        <p:txBody>
          <a:bodyPr/>
          <a:lstStyle/>
          <a:p>
            <a:r>
              <a:rPr lang="en-GB" dirty="0"/>
              <a:t>Gap #2 – importance damage</a:t>
            </a:r>
          </a:p>
        </p:txBody>
      </p:sp>
      <p:sp>
        <p:nvSpPr>
          <p:cNvPr id="3" name="Slide Number Placeholder 2">
            <a:extLst>
              <a:ext uri="{FF2B5EF4-FFF2-40B4-BE49-F238E27FC236}">
                <a16:creationId xmlns:a16="http://schemas.microsoft.com/office/drawing/2014/main" id="{E71CA67F-AF93-9826-0665-F61D33EF364C}"/>
              </a:ext>
            </a:extLst>
          </p:cNvPr>
          <p:cNvSpPr>
            <a:spLocks noGrp="1"/>
          </p:cNvSpPr>
          <p:nvPr>
            <p:ph type="sldNum" sz="quarter" idx="12"/>
          </p:nvPr>
        </p:nvSpPr>
        <p:spPr/>
        <p:txBody>
          <a:bodyPr/>
          <a:lstStyle/>
          <a:p>
            <a:fld id="{F46C79FD-C571-418B-AB0F-5EE936C85276}" type="slidenum">
              <a:rPr lang="en-GB" smtClean="0"/>
              <a:t>15</a:t>
            </a:fld>
            <a:endParaRPr lang="en-GB"/>
          </a:p>
        </p:txBody>
      </p:sp>
    </p:spTree>
    <p:extLst>
      <p:ext uri="{BB962C8B-B14F-4D97-AF65-F5344CB8AC3E}">
        <p14:creationId xmlns:p14="http://schemas.microsoft.com/office/powerpoint/2010/main" val="1893596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AD3BBC-C7DA-CC48-7A35-79CE509802D4}"/>
              </a:ext>
            </a:extLst>
          </p:cNvPr>
          <p:cNvSpPr>
            <a:spLocks noGrp="1"/>
          </p:cNvSpPr>
          <p:nvPr>
            <p:ph idx="1"/>
          </p:nvPr>
        </p:nvSpPr>
        <p:spPr/>
        <p:txBody>
          <a:bodyPr/>
          <a:lstStyle/>
          <a:p>
            <a:pPr>
              <a:spcAft>
                <a:spcPts val="600"/>
              </a:spcAft>
            </a:pPr>
            <a:r>
              <a:rPr lang="en-GB" dirty="0"/>
              <a:t> Requirement revised to match EDR formulation, aim of the Annex is to provide same triggering criteria for consistency:</a:t>
            </a:r>
          </a:p>
          <a:p>
            <a:pPr lvl="1">
              <a:spcAft>
                <a:spcPts val="600"/>
              </a:spcAft>
            </a:pPr>
            <a:r>
              <a:rPr lang="en-GB" sz="1800" dirty="0">
                <a:latin typeface="Times New Roman" panose="02020603050405020304" pitchFamily="18" charset="0"/>
                <a:cs typeface="Times New Roman" panose="02020603050405020304" pitchFamily="18" charset="0"/>
              </a:rPr>
              <a:t>4.1. The restraint system triggering condition for critical occurrence aims at promoting the reporting of events in case of deployment of any non-reversible deployable occupant restraint systems or vulnerable road user secondary safety system such as airbags, pretensions, and active bonnet systems. Deployment of such non-reversible restrain systems shall be classified as a critical occurrence.</a:t>
            </a:r>
          </a:p>
          <a:p>
            <a:pPr lvl="1">
              <a:spcAft>
                <a:spcPts val="600"/>
              </a:spcAft>
            </a:pPr>
            <a:r>
              <a:rPr lang="en-GB" sz="1800" dirty="0">
                <a:latin typeface="Times New Roman" panose="02020603050405020304" pitchFamily="18" charset="0"/>
                <a:cs typeface="Times New Roman" panose="02020603050405020304" pitchFamily="18" charset="0"/>
              </a:rPr>
              <a:t>4.2. In absence of non-reversible restrain systems the Delta-V Thresholds shall be considered for classification of critical occurrence</a:t>
            </a:r>
          </a:p>
          <a:p>
            <a:pPr lvl="2">
              <a:spcAft>
                <a:spcPts val="600"/>
              </a:spcAft>
            </a:pPr>
            <a:r>
              <a:rPr lang="en-GB" dirty="0">
                <a:latin typeface="Times New Roman" panose="02020603050405020304" pitchFamily="18" charset="0"/>
                <a:cs typeface="Times New Roman" panose="02020603050405020304" pitchFamily="18" charset="0"/>
              </a:rPr>
              <a:t>4.2.1 Change in longitudinal vehicle velocity more than 8 km/h within a 150 </a:t>
            </a:r>
            <a:r>
              <a:rPr lang="en-GB" dirty="0" err="1">
                <a:latin typeface="Times New Roman" panose="02020603050405020304" pitchFamily="18" charset="0"/>
                <a:cs typeface="Times New Roman" panose="02020603050405020304" pitchFamily="18" charset="0"/>
              </a:rPr>
              <a:t>ms</a:t>
            </a:r>
            <a:r>
              <a:rPr lang="en-GB" dirty="0">
                <a:latin typeface="Times New Roman" panose="02020603050405020304" pitchFamily="18" charset="0"/>
                <a:cs typeface="Times New Roman" panose="02020603050405020304" pitchFamily="18" charset="0"/>
              </a:rPr>
              <a:t> or less interval.</a:t>
            </a:r>
          </a:p>
          <a:p>
            <a:pPr lvl="2">
              <a:spcAft>
                <a:spcPts val="600"/>
              </a:spcAft>
            </a:pPr>
            <a:r>
              <a:rPr lang="en-GB" dirty="0">
                <a:latin typeface="Times New Roman" panose="02020603050405020304" pitchFamily="18" charset="0"/>
                <a:cs typeface="Times New Roman" panose="02020603050405020304" pitchFamily="18" charset="0"/>
              </a:rPr>
              <a:t>4.2.2 Change in lateral vehicle velocity more than 8 km/h within a 150 </a:t>
            </a:r>
            <a:r>
              <a:rPr lang="en-GB" dirty="0" err="1">
                <a:latin typeface="Times New Roman" panose="02020603050405020304" pitchFamily="18" charset="0"/>
                <a:cs typeface="Times New Roman" panose="02020603050405020304" pitchFamily="18" charset="0"/>
              </a:rPr>
              <a:t>ms</a:t>
            </a:r>
            <a:r>
              <a:rPr lang="en-GB" dirty="0">
                <a:latin typeface="Times New Roman" panose="02020603050405020304" pitchFamily="18" charset="0"/>
                <a:cs typeface="Times New Roman" panose="02020603050405020304" pitchFamily="18" charset="0"/>
              </a:rPr>
              <a:t> or less interval</a:t>
            </a:r>
          </a:p>
        </p:txBody>
      </p:sp>
      <p:sp>
        <p:nvSpPr>
          <p:cNvPr id="2" name="Title 1">
            <a:extLst>
              <a:ext uri="{FF2B5EF4-FFF2-40B4-BE49-F238E27FC236}">
                <a16:creationId xmlns:a16="http://schemas.microsoft.com/office/drawing/2014/main" id="{904AD6AA-235D-0395-117C-82A8D7384A9E}"/>
              </a:ext>
            </a:extLst>
          </p:cNvPr>
          <p:cNvSpPr>
            <a:spLocks noGrp="1"/>
          </p:cNvSpPr>
          <p:nvPr>
            <p:ph type="title"/>
          </p:nvPr>
        </p:nvSpPr>
        <p:spPr/>
        <p:txBody>
          <a:bodyPr/>
          <a:lstStyle/>
          <a:p>
            <a:r>
              <a:rPr lang="en-GB" dirty="0"/>
              <a:t>Gap #3 –‘restraint system’</a:t>
            </a:r>
          </a:p>
        </p:txBody>
      </p:sp>
      <p:sp>
        <p:nvSpPr>
          <p:cNvPr id="4" name="Slide Number Placeholder 3">
            <a:extLst>
              <a:ext uri="{FF2B5EF4-FFF2-40B4-BE49-F238E27FC236}">
                <a16:creationId xmlns:a16="http://schemas.microsoft.com/office/drawing/2014/main" id="{D415EF20-164F-F255-52A5-42E88C635D00}"/>
              </a:ext>
            </a:extLst>
          </p:cNvPr>
          <p:cNvSpPr>
            <a:spLocks noGrp="1"/>
          </p:cNvSpPr>
          <p:nvPr>
            <p:ph type="sldNum" sz="quarter" idx="12"/>
          </p:nvPr>
        </p:nvSpPr>
        <p:spPr/>
        <p:txBody>
          <a:bodyPr/>
          <a:lstStyle/>
          <a:p>
            <a:fld id="{F46C79FD-C571-418B-AB0F-5EE936C85276}" type="slidenum">
              <a:rPr lang="en-GB" smtClean="0"/>
              <a:t>16</a:t>
            </a:fld>
            <a:endParaRPr lang="en-GB"/>
          </a:p>
        </p:txBody>
      </p:sp>
    </p:spTree>
    <p:extLst>
      <p:ext uri="{BB962C8B-B14F-4D97-AF65-F5344CB8AC3E}">
        <p14:creationId xmlns:p14="http://schemas.microsoft.com/office/powerpoint/2010/main" val="2560699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
        <p:nvSpPr>
          <p:cNvPr id="3" name="Slide Number Placeholder 2">
            <a:extLst>
              <a:ext uri="{FF2B5EF4-FFF2-40B4-BE49-F238E27FC236}">
                <a16:creationId xmlns:a16="http://schemas.microsoft.com/office/drawing/2014/main" id="{DEAF3A3A-4881-4454-947D-C767D4D6F4E1}"/>
              </a:ext>
            </a:extLst>
          </p:cNvPr>
          <p:cNvSpPr>
            <a:spLocks noGrp="1"/>
          </p:cNvSpPr>
          <p:nvPr>
            <p:ph type="sldNum" sz="quarter" idx="12"/>
          </p:nvPr>
        </p:nvSpPr>
        <p:spPr/>
        <p:txBody>
          <a:bodyPr/>
          <a:lstStyle/>
          <a:p>
            <a:fld id="{F46C79FD-C571-418B-AB0F-5EE936C85276}" type="slidenum">
              <a:rPr lang="en-GB" smtClean="0"/>
              <a:t>17</a:t>
            </a:fld>
            <a:endParaRPr lang="en-GB"/>
          </a:p>
        </p:txBody>
      </p:sp>
    </p:spTree>
    <p:extLst>
      <p:ext uri="{BB962C8B-B14F-4D97-AF65-F5344CB8AC3E}">
        <p14:creationId xmlns:p14="http://schemas.microsoft.com/office/powerpoint/2010/main" val="4273619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3E368-D44D-D323-99B4-4772BBB2430D}"/>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A91B303A-94DB-1A02-3D29-B5423DD7D7AD}"/>
              </a:ext>
            </a:extLst>
          </p:cNvPr>
          <p:cNvSpPr>
            <a:spLocks noGrp="1"/>
          </p:cNvSpPr>
          <p:nvPr>
            <p:ph idx="1"/>
          </p:nvPr>
        </p:nvSpPr>
        <p:spPr>
          <a:xfrm>
            <a:off x="838200" y="1825625"/>
            <a:ext cx="5606143" cy="4351338"/>
          </a:xfrm>
        </p:spPr>
        <p:txBody>
          <a:bodyPr vert="horz" lIns="91440" tIns="45720" rIns="91440" bIns="45720" rtlCol="0" anchor="t">
            <a:normAutofit/>
          </a:bodyPr>
          <a:lstStyle/>
          <a:p>
            <a:r>
              <a:rPr lang="en-GB" dirty="0"/>
              <a:t>Two Annexes developed for ISMR:</a:t>
            </a:r>
          </a:p>
          <a:p>
            <a:pPr lvl="1"/>
            <a:r>
              <a:rPr lang="en-GB" dirty="0"/>
              <a:t>Templates for </a:t>
            </a:r>
            <a:r>
              <a:rPr lang="en-GB" u="sng" dirty="0"/>
              <a:t>short-term reporting</a:t>
            </a:r>
            <a:r>
              <a:rPr lang="en-GB" dirty="0"/>
              <a:t> and </a:t>
            </a:r>
            <a:r>
              <a:rPr lang="en-GB" u="sng" dirty="0"/>
              <a:t>periodic reporting</a:t>
            </a:r>
          </a:p>
          <a:p>
            <a:pPr lvl="1"/>
            <a:r>
              <a:rPr lang="en-GB" dirty="0">
                <a:solidFill>
                  <a:srgbClr val="FF0000"/>
                </a:solidFill>
              </a:rPr>
              <a:t>NEW</a:t>
            </a:r>
            <a:r>
              <a:rPr lang="en-GB" dirty="0"/>
              <a:t> Critical Occurrence metrics for notification support</a:t>
            </a:r>
          </a:p>
          <a:p>
            <a:pPr lvl="1"/>
            <a:endParaRPr lang="en-GB" dirty="0"/>
          </a:p>
        </p:txBody>
      </p:sp>
      <p:sp>
        <p:nvSpPr>
          <p:cNvPr id="4" name="Slide Number Placeholder 3">
            <a:extLst>
              <a:ext uri="{FF2B5EF4-FFF2-40B4-BE49-F238E27FC236}">
                <a16:creationId xmlns:a16="http://schemas.microsoft.com/office/drawing/2014/main" id="{2F74F677-635B-5DE8-42FA-4AF7AEF3D334}"/>
              </a:ext>
            </a:extLst>
          </p:cNvPr>
          <p:cNvSpPr>
            <a:spLocks noGrp="1"/>
          </p:cNvSpPr>
          <p:nvPr>
            <p:ph type="sldNum" sz="quarter" idx="12"/>
          </p:nvPr>
        </p:nvSpPr>
        <p:spPr/>
        <p:txBody>
          <a:bodyPr/>
          <a:lstStyle/>
          <a:p>
            <a:fld id="{F46C79FD-C571-418B-AB0F-5EE936C85276}" type="slidenum">
              <a:rPr lang="en-GB" smtClean="0"/>
              <a:t>2</a:t>
            </a:fld>
            <a:endParaRPr lang="en-GB"/>
          </a:p>
        </p:txBody>
      </p:sp>
      <p:pic>
        <p:nvPicPr>
          <p:cNvPr id="5" name="Picture 4">
            <a:extLst>
              <a:ext uri="{FF2B5EF4-FFF2-40B4-BE49-F238E27FC236}">
                <a16:creationId xmlns:a16="http://schemas.microsoft.com/office/drawing/2014/main" id="{C53771D6-29BD-FAF8-CFE8-9A34186355E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173686" y="1680161"/>
            <a:ext cx="4574767" cy="4496802"/>
          </a:xfrm>
          <a:prstGeom prst="rect">
            <a:avLst/>
          </a:prstGeom>
        </p:spPr>
      </p:pic>
      <p:cxnSp>
        <p:nvCxnSpPr>
          <p:cNvPr id="8" name="Straight Arrow Connector 7">
            <a:extLst>
              <a:ext uri="{FF2B5EF4-FFF2-40B4-BE49-F238E27FC236}">
                <a16:creationId xmlns:a16="http://schemas.microsoft.com/office/drawing/2014/main" id="{EE40548A-D445-AC0D-2738-8D2AFB462068}"/>
              </a:ext>
            </a:extLst>
          </p:cNvPr>
          <p:cNvCxnSpPr>
            <a:cxnSpLocks/>
          </p:cNvCxnSpPr>
          <p:nvPr/>
        </p:nvCxnSpPr>
        <p:spPr>
          <a:xfrm>
            <a:off x="5780314" y="3690257"/>
            <a:ext cx="1785257" cy="2035629"/>
          </a:xfrm>
          <a:prstGeom prst="straightConnector1">
            <a:avLst/>
          </a:prstGeom>
          <a:ln w="28575">
            <a:solidFill>
              <a:srgbClr val="035DC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023C755-DDDC-4278-53C1-FE8721E5DDF4}"/>
              </a:ext>
            </a:extLst>
          </p:cNvPr>
          <p:cNvCxnSpPr>
            <a:cxnSpLocks/>
          </p:cNvCxnSpPr>
          <p:nvPr/>
        </p:nvCxnSpPr>
        <p:spPr>
          <a:xfrm>
            <a:off x="5963479" y="2764971"/>
            <a:ext cx="1602092" cy="2960915"/>
          </a:xfrm>
          <a:prstGeom prst="straightConnector1">
            <a:avLst/>
          </a:prstGeom>
          <a:ln w="28575">
            <a:solidFill>
              <a:srgbClr val="035DC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3208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5DCE52C5-2ADF-6A05-8E30-2C2C05E535D1}"/>
              </a:ext>
            </a:extLst>
          </p:cNvPr>
          <p:cNvGraphicFramePr>
            <a:graphicFrameLocks noGrp="1"/>
          </p:cNvGraphicFramePr>
          <p:nvPr>
            <p:ph idx="1"/>
            <p:extLst>
              <p:ext uri="{D42A27DB-BD31-4B8C-83A1-F6EECF244321}">
                <p14:modId xmlns:p14="http://schemas.microsoft.com/office/powerpoint/2010/main" val="2836874520"/>
              </p:ext>
            </p:extLst>
          </p:nvPr>
        </p:nvGraphicFramePr>
        <p:xfrm>
          <a:off x="1326000" y="1501132"/>
          <a:ext cx="9540000" cy="4841216"/>
        </p:xfrm>
        <a:graphic>
          <a:graphicData uri="http://schemas.openxmlformats.org/drawingml/2006/table">
            <a:tbl>
              <a:tblPr firstRow="1" firstCol="1" bandRow="1"/>
              <a:tblGrid>
                <a:gridCol w="6840000">
                  <a:extLst>
                    <a:ext uri="{9D8B030D-6E8A-4147-A177-3AD203B41FA5}">
                      <a16:colId xmlns:a16="http://schemas.microsoft.com/office/drawing/2014/main" val="3921459131"/>
                    </a:ext>
                  </a:extLst>
                </a:gridCol>
                <a:gridCol w="900000">
                  <a:extLst>
                    <a:ext uri="{9D8B030D-6E8A-4147-A177-3AD203B41FA5}">
                      <a16:colId xmlns:a16="http://schemas.microsoft.com/office/drawing/2014/main" val="939874"/>
                    </a:ext>
                  </a:extLst>
                </a:gridCol>
                <a:gridCol w="900000">
                  <a:extLst>
                    <a:ext uri="{9D8B030D-6E8A-4147-A177-3AD203B41FA5}">
                      <a16:colId xmlns:a16="http://schemas.microsoft.com/office/drawing/2014/main" val="2956519918"/>
                    </a:ext>
                  </a:extLst>
                </a:gridCol>
                <a:gridCol w="900000">
                  <a:extLst>
                    <a:ext uri="{9D8B030D-6E8A-4147-A177-3AD203B41FA5}">
                      <a16:colId xmlns:a16="http://schemas.microsoft.com/office/drawing/2014/main" val="758260985"/>
                    </a:ext>
                  </a:extLst>
                </a:gridCol>
              </a:tblGrid>
              <a:tr h="158908">
                <a:tc rowSpan="2">
                  <a:txBody>
                    <a:bodyPr/>
                    <a:lstStyle/>
                    <a:p>
                      <a:pPr>
                        <a:lnSpc>
                          <a:spcPct val="107000"/>
                        </a:lnSpc>
                        <a:spcAft>
                          <a:spcPts val="800"/>
                        </a:spcAft>
                      </a:pPr>
                      <a:r>
                        <a:rPr lang="en-GB"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a:t>
                      </a:r>
                      <a:endParaRPr lang="en-IT"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gridSpan="3">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Reporting Type</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52313681"/>
                  </a:ext>
                </a:extLst>
              </a:tr>
              <a:tr h="158908">
                <a:tc vMerge="1">
                  <a:txBody>
                    <a:bodyPr/>
                    <a:lstStyle/>
                    <a:p>
                      <a:endParaRPr lang="en-GB"/>
                    </a:p>
                  </a:txBody>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Notification</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Short-term</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Periodic</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9957182"/>
                  </a:ext>
                </a:extLst>
              </a:tr>
              <a:tr h="216000">
                <a:tc>
                  <a:txBody>
                    <a:bodyPr/>
                    <a:lstStyle/>
                    <a:p>
                      <a:pPr>
                        <a:lnSpc>
                          <a:spcPct val="107000"/>
                        </a:lnSpc>
                        <a:spcAft>
                          <a:spcPts val="800"/>
                        </a:spcAft>
                      </a:pPr>
                      <a:r>
                        <a:rPr lang="en-GB"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1. Critical occurrences known to the manufacturer</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1446119"/>
                  </a:ext>
                </a:extLst>
              </a:tr>
              <a:tr h="216000">
                <a:tc>
                  <a:txBody>
                    <a:bodyPr/>
                    <a:lstStyle/>
                    <a:p>
                      <a:pPr>
                        <a:lnSpc>
                          <a:spcPct val="107000"/>
                        </a:lnSpc>
                        <a:spcAft>
                          <a:spcPts val="800"/>
                        </a:spcAft>
                      </a:pPr>
                      <a:r>
                        <a:rPr lang="en-GB"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2. Significant occurrences</a:t>
                      </a:r>
                      <a:endParaRPr lang="en-IT"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6340225"/>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ADS operation outside its ODD</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6245329"/>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ADS failure to achieve a minimal risk condition when necessary</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8290562"/>
                  </a:ext>
                </a:extLst>
              </a:tr>
              <a:tr h="216000">
                <a:tc>
                  <a:txBody>
                    <a:bodyPr/>
                    <a:lstStyle/>
                    <a:p>
                      <a:pP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Other Indications of failure to meet safety requirements</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u="sng"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p>
                      <a:pPr marL="0" algn="ctr"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p>
                      <a:pPr marL="0" algn="ctr" defTabSz="914400" rtl="0" eaLnBrk="1" latinLnBrk="0" hangingPunct="1">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8679843"/>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safety-relevant performance issues constituting an unreasonable risk to safety.</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u="sng"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7477904"/>
                  </a:ext>
                </a:extLst>
              </a:tr>
              <a:tr h="216000">
                <a:tc>
                  <a:txBody>
                    <a:bodyPr/>
                    <a:lstStyle/>
                    <a:p>
                      <a:pPr>
                        <a:lnSpc>
                          <a:spcPct val="107000"/>
                        </a:lnSpc>
                        <a:spcAft>
                          <a:spcPts val="800"/>
                        </a:spcAft>
                      </a:pPr>
                      <a:r>
                        <a:rPr lang="en-GB"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3. Other occurrences</a:t>
                      </a:r>
                      <a:endParaRPr lang="en-IT" sz="1200" b="1"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u="sng"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9030844"/>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Transfer of Control failure</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13289066"/>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communication-related occurrences issues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9818274"/>
                  </a:ext>
                </a:extLst>
              </a:tr>
              <a:tr h="216000">
                <a:tc>
                  <a:txBody>
                    <a:bodyPr/>
                    <a:lstStyle/>
                    <a:p>
                      <a:pP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cybersecurity-related occurrences issues</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50730709"/>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failure scenarios</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21892886"/>
                  </a:ext>
                </a:extLst>
              </a:tr>
              <a:tr h="216000">
                <a:tc>
                  <a:txBody>
                    <a:bodyPr/>
                    <a:lstStyle/>
                    <a:p>
                      <a:pP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Maintenance and repair problems to ADS and its components</a:t>
                      </a:r>
                      <a:r>
                        <a:rPr lang="en-GB" sz="1200" kern="100" baseline="300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2</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6977574"/>
                  </a:ext>
                </a:extLst>
              </a:tr>
              <a:tr h="216000">
                <a:tc>
                  <a:txBody>
                    <a:bodyPr/>
                    <a:lstStyle/>
                    <a:p>
                      <a:pPr marL="0" algn="l"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Occurrences related to unauthorized modifications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3529713"/>
                  </a:ext>
                </a:extLst>
              </a:tr>
              <a:tr h="216000">
                <a:tc>
                  <a:txBody>
                    <a:bodyPr/>
                    <a:lstStyle/>
                    <a:p>
                      <a:pPr marL="0" algn="l" defTabSz="914400" rtl="0" eaLnBrk="1" latinLnBrk="0" hangingPunct="1">
                        <a:lnSpc>
                          <a:spcPct val="107000"/>
                        </a:lnSpc>
                        <a:spcAft>
                          <a:spcPts val="800"/>
                        </a:spcAft>
                      </a:pPr>
                      <a:r>
                        <a:rPr lang="en-GB" sz="1200" kern="100" dirty="0">
                          <a:solidFill>
                            <a:schemeClr val="bg2">
                              <a:lumMod val="10000"/>
                            </a:schemeClr>
                          </a:solidFill>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rPr>
                        <a:t>[Unexpected behaviours of the ADS, including unexpected triggering of the fall-back strategy]</a:t>
                      </a:r>
                      <a:endParaRPr lang="en-IT" sz="1200" kern="100" dirty="0">
                        <a:solidFill>
                          <a:schemeClr val="bg2">
                            <a:lumMod val="10000"/>
                          </a:schemeClr>
                        </a:solidFill>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69098324"/>
                  </a:ext>
                </a:extLst>
              </a:tr>
              <a:tr h="216000">
                <a:tc>
                  <a:txBody>
                    <a:bodyPr/>
                    <a:lstStyle/>
                    <a:p>
                      <a:pPr marL="0" algn="l"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Events where an activated ADS feature required interaction with a remote assistant to navigate a driving situation (if applicable)</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82693760"/>
                  </a:ext>
                </a:extLst>
              </a:tr>
              <a:tr h="216000">
                <a:tc>
                  <a:txBody>
                    <a:bodyPr/>
                    <a:lstStyle/>
                    <a:p>
                      <a:pPr marL="0" algn="l"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Fallback user unavailability (where applicable)</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753989"/>
                  </a:ext>
                </a:extLst>
              </a:tr>
              <a:tr h="216000">
                <a:tc>
                  <a:txBody>
                    <a:bodyPr/>
                    <a:lstStyle/>
                    <a:p>
                      <a:pPr marL="0" algn="l" defTabSz="914400" rtl="0" eaLnBrk="1" latinLnBrk="0" hangingPunct="1">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Prevention of takeover under unsafe conditions (where applicable)</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X</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66136089"/>
                  </a:ext>
                </a:extLst>
              </a:tr>
              <a:tr h="216000">
                <a:tc>
                  <a:txBody>
                    <a:bodyPr/>
                    <a:lstStyle/>
                    <a:p>
                      <a:pPr marL="0" algn="l" defTabSz="914400" rtl="0" eaLnBrk="1" latinLnBrk="0" hangingPunct="1">
                        <a:lnSpc>
                          <a:spcPct val="107000"/>
                        </a:lnSpc>
                        <a:spcAft>
                          <a:spcPts val="800"/>
                        </a:spcAft>
                      </a:pPr>
                      <a:r>
                        <a:rPr lang="en-GB" sz="1200" kern="100" dirty="0">
                          <a:solidFill>
                            <a:schemeClr val="bg2">
                              <a:lumMod val="10000"/>
                            </a:schemeClr>
                          </a:solidFill>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rPr>
                        <a:t>[Manoeuvres performed to reach an MRC  and manoeuvres linked to a prompt action of the ADS to avoid or mitigate a collision]</a:t>
                      </a:r>
                      <a:endParaRPr lang="en-IT" sz="1200" kern="100" dirty="0">
                        <a:solidFill>
                          <a:schemeClr val="bg2">
                            <a:lumMod val="10000"/>
                          </a:schemeClr>
                        </a:solidFill>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u="sng"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u="sng"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u="sng"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rPr>
                        <a:t> </a:t>
                      </a:r>
                      <a:endParaRPr lang="en-IT" sz="1200" kern="100" dirty="0">
                        <a:solidFill>
                          <a:schemeClr val="bg2">
                            <a:lumMod val="10000"/>
                          </a:schemeClr>
                        </a:solidFill>
                        <a:effectLst/>
                        <a:latin typeface="Times New Roman" panose="02020603050405020304" pitchFamily="18" charset="0"/>
                        <a:ea typeface="Aptos" panose="020B0004020202020204" pitchFamily="34" charset="0"/>
                        <a:cs typeface="Times New Roman" panose="02020603050405020304" pitchFamily="18" charset="0"/>
                      </a:endParaRPr>
                    </a:p>
                  </a:txBody>
                  <a:tcPr marL="39680" marR="396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25295602"/>
                  </a:ext>
                </a:extLst>
              </a:tr>
            </a:tbl>
          </a:graphicData>
        </a:graphic>
      </p:graphicFrame>
      <p:sp>
        <p:nvSpPr>
          <p:cNvPr id="3" name="Slide Number Placeholder 2">
            <a:extLst>
              <a:ext uri="{FF2B5EF4-FFF2-40B4-BE49-F238E27FC236}">
                <a16:creationId xmlns:a16="http://schemas.microsoft.com/office/drawing/2014/main" id="{156B3336-B00B-1211-606D-3B0AB737E867}"/>
              </a:ext>
            </a:extLst>
          </p:cNvPr>
          <p:cNvSpPr>
            <a:spLocks noGrp="1"/>
          </p:cNvSpPr>
          <p:nvPr>
            <p:ph type="sldNum" sz="quarter" idx="12"/>
          </p:nvPr>
        </p:nvSpPr>
        <p:spPr/>
        <p:txBody>
          <a:bodyPr/>
          <a:lstStyle/>
          <a:p>
            <a:fld id="{F46C79FD-C571-418B-AB0F-5EE936C85276}" type="slidenum">
              <a:rPr lang="en-GB" smtClean="0"/>
              <a:t>3</a:t>
            </a:fld>
            <a:endParaRPr lang="en-GB"/>
          </a:p>
        </p:txBody>
      </p:sp>
      <p:sp>
        <p:nvSpPr>
          <p:cNvPr id="4" name="Title 3">
            <a:extLst>
              <a:ext uri="{FF2B5EF4-FFF2-40B4-BE49-F238E27FC236}">
                <a16:creationId xmlns:a16="http://schemas.microsoft.com/office/drawing/2014/main" id="{4524F1C1-D0D6-4AB0-6250-09519FF36DB8}"/>
              </a:ext>
            </a:extLst>
          </p:cNvPr>
          <p:cNvSpPr>
            <a:spLocks noGrp="1"/>
          </p:cNvSpPr>
          <p:nvPr>
            <p:ph type="title"/>
          </p:nvPr>
        </p:nvSpPr>
        <p:spPr>
          <a:xfrm>
            <a:off x="970722" y="482860"/>
            <a:ext cx="4387662" cy="782357"/>
          </a:xfrm>
        </p:spPr>
        <p:txBody>
          <a:bodyPr/>
          <a:lstStyle/>
          <a:p>
            <a:r>
              <a:rPr lang="en-GB" dirty="0"/>
              <a:t>Occurrence table</a:t>
            </a:r>
          </a:p>
        </p:txBody>
      </p:sp>
      <p:sp>
        <p:nvSpPr>
          <p:cNvPr id="9" name="Rectangle 8">
            <a:extLst>
              <a:ext uri="{FF2B5EF4-FFF2-40B4-BE49-F238E27FC236}">
                <a16:creationId xmlns:a16="http://schemas.microsoft.com/office/drawing/2014/main" id="{C1617409-098A-7C19-A0A0-3B4283C88E9E}"/>
              </a:ext>
            </a:extLst>
          </p:cNvPr>
          <p:cNvSpPr/>
          <p:nvPr/>
        </p:nvSpPr>
        <p:spPr>
          <a:xfrm>
            <a:off x="9153144" y="1682496"/>
            <a:ext cx="731520" cy="1746504"/>
          </a:xfrm>
          <a:prstGeom prst="rect">
            <a:avLst/>
          </a:prstGeom>
          <a:solidFill>
            <a:srgbClr val="4BC5DE">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3CBE8438-3BD6-17B8-0007-9F0AB7324723}"/>
              </a:ext>
            </a:extLst>
          </p:cNvPr>
          <p:cNvSpPr/>
          <p:nvPr/>
        </p:nvSpPr>
        <p:spPr>
          <a:xfrm>
            <a:off x="10046148" y="1682496"/>
            <a:ext cx="731520" cy="4660172"/>
          </a:xfrm>
          <a:prstGeom prst="rect">
            <a:avLst/>
          </a:prstGeom>
          <a:solidFill>
            <a:srgbClr val="4BC5DE">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6CBE98-BDBC-5665-4A94-7B44796D4EA5}"/>
              </a:ext>
            </a:extLst>
          </p:cNvPr>
          <p:cNvSpPr/>
          <p:nvPr/>
        </p:nvSpPr>
        <p:spPr>
          <a:xfrm>
            <a:off x="1481328" y="1847088"/>
            <a:ext cx="3209544" cy="246888"/>
          </a:xfrm>
          <a:prstGeom prst="rect">
            <a:avLst/>
          </a:prstGeom>
          <a:solidFill>
            <a:schemeClr val="accent5">
              <a:lumMod val="60000"/>
              <a:lumOff val="4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4A731CDA-ED0E-CE21-DD6D-A3DBE9CFA085}"/>
              </a:ext>
            </a:extLst>
          </p:cNvPr>
          <p:cNvSpPr txBox="1"/>
          <p:nvPr/>
        </p:nvSpPr>
        <p:spPr>
          <a:xfrm>
            <a:off x="9884664" y="546568"/>
            <a:ext cx="1118896" cy="584775"/>
          </a:xfrm>
          <a:prstGeom prst="rect">
            <a:avLst/>
          </a:prstGeom>
          <a:noFill/>
        </p:spPr>
        <p:txBody>
          <a:bodyPr wrap="none" rtlCol="0">
            <a:spAutoFit/>
          </a:bodyPr>
          <a:lstStyle/>
          <a:p>
            <a:r>
              <a:rPr lang="en-GB" sz="1600" b="1" dirty="0"/>
              <a:t>Annex I</a:t>
            </a:r>
            <a:br>
              <a:rPr lang="en-GB" sz="1600" dirty="0"/>
            </a:br>
            <a:r>
              <a:rPr lang="en-GB" sz="1600" dirty="0"/>
              <a:t>Templates</a:t>
            </a:r>
          </a:p>
        </p:txBody>
      </p:sp>
      <p:sp>
        <p:nvSpPr>
          <p:cNvPr id="13" name="TextBox 12">
            <a:extLst>
              <a:ext uri="{FF2B5EF4-FFF2-40B4-BE49-F238E27FC236}">
                <a16:creationId xmlns:a16="http://schemas.microsoft.com/office/drawing/2014/main" id="{D3234ACE-E4F3-3B71-26AE-4B770FCE0B3F}"/>
              </a:ext>
            </a:extLst>
          </p:cNvPr>
          <p:cNvSpPr txBox="1"/>
          <p:nvPr/>
        </p:nvSpPr>
        <p:spPr>
          <a:xfrm>
            <a:off x="5767350" y="515332"/>
            <a:ext cx="2151354" cy="830997"/>
          </a:xfrm>
          <a:prstGeom prst="rect">
            <a:avLst/>
          </a:prstGeom>
          <a:noFill/>
        </p:spPr>
        <p:txBody>
          <a:bodyPr wrap="square" rtlCol="0">
            <a:spAutoFit/>
          </a:bodyPr>
          <a:lstStyle/>
          <a:p>
            <a:r>
              <a:rPr lang="en-GB" sz="1600" b="1" dirty="0"/>
              <a:t>Annex II</a:t>
            </a:r>
            <a:br>
              <a:rPr lang="en-GB" sz="1600" dirty="0"/>
            </a:br>
            <a:r>
              <a:rPr lang="en-GB" sz="1600" dirty="0"/>
              <a:t>Critical occurrence characterization</a:t>
            </a:r>
          </a:p>
        </p:txBody>
      </p:sp>
      <p:cxnSp>
        <p:nvCxnSpPr>
          <p:cNvPr id="14" name="Straight Arrow Connector 13">
            <a:extLst>
              <a:ext uri="{FF2B5EF4-FFF2-40B4-BE49-F238E27FC236}">
                <a16:creationId xmlns:a16="http://schemas.microsoft.com/office/drawing/2014/main" id="{41786F3E-4A95-C996-D5AF-C7EC4333C7F3}"/>
              </a:ext>
            </a:extLst>
          </p:cNvPr>
          <p:cNvCxnSpPr>
            <a:cxnSpLocks/>
            <a:stCxn id="12" idx="2"/>
            <a:endCxn id="9" idx="0"/>
          </p:cNvCxnSpPr>
          <p:nvPr/>
        </p:nvCxnSpPr>
        <p:spPr>
          <a:xfrm flipH="1">
            <a:off x="9518904" y="1131343"/>
            <a:ext cx="925208" cy="551153"/>
          </a:xfrm>
          <a:prstGeom prst="straightConnector1">
            <a:avLst/>
          </a:prstGeom>
          <a:ln w="28575">
            <a:solidFill>
              <a:srgbClr val="035DC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9C67D13-9AEF-4261-1F38-22C7297DEAEC}"/>
              </a:ext>
            </a:extLst>
          </p:cNvPr>
          <p:cNvCxnSpPr>
            <a:cxnSpLocks/>
            <a:stCxn id="12" idx="2"/>
            <a:endCxn id="10" idx="0"/>
          </p:cNvCxnSpPr>
          <p:nvPr/>
        </p:nvCxnSpPr>
        <p:spPr>
          <a:xfrm flipH="1">
            <a:off x="10411908" y="1131343"/>
            <a:ext cx="32204" cy="551153"/>
          </a:xfrm>
          <a:prstGeom prst="straightConnector1">
            <a:avLst/>
          </a:prstGeom>
          <a:ln w="28575">
            <a:solidFill>
              <a:srgbClr val="035DC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6131DC0-C2CA-D52A-0CFA-960CF65275A6}"/>
              </a:ext>
            </a:extLst>
          </p:cNvPr>
          <p:cNvCxnSpPr>
            <a:cxnSpLocks/>
            <a:stCxn id="13" idx="1"/>
            <a:endCxn id="11" idx="0"/>
          </p:cNvCxnSpPr>
          <p:nvPr/>
        </p:nvCxnSpPr>
        <p:spPr>
          <a:xfrm flipH="1">
            <a:off x="3086100" y="930831"/>
            <a:ext cx="2681250" cy="91625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4766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D7DF7A-DF43-8CFA-7339-7CF6CA2EC71D}"/>
              </a:ext>
            </a:extLst>
          </p:cNvPr>
          <p:cNvSpPr>
            <a:spLocks noGrp="1"/>
          </p:cNvSpPr>
          <p:nvPr>
            <p:ph type="ctrTitle"/>
          </p:nvPr>
        </p:nvSpPr>
        <p:spPr/>
        <p:txBody>
          <a:bodyPr/>
          <a:lstStyle/>
          <a:p>
            <a:r>
              <a:rPr lang="en-GB" dirty="0"/>
              <a:t>Reporting Templates</a:t>
            </a:r>
          </a:p>
        </p:txBody>
      </p:sp>
      <p:sp>
        <p:nvSpPr>
          <p:cNvPr id="5" name="Subtitle 4">
            <a:extLst>
              <a:ext uri="{FF2B5EF4-FFF2-40B4-BE49-F238E27FC236}">
                <a16:creationId xmlns:a16="http://schemas.microsoft.com/office/drawing/2014/main" id="{0FA32F58-E698-B82C-A06B-8B2B56296C87}"/>
              </a:ext>
            </a:extLst>
          </p:cNvPr>
          <p:cNvSpPr>
            <a:spLocks noGrp="1"/>
          </p:cNvSpPr>
          <p:nvPr>
            <p:ph type="subTitle" idx="1"/>
          </p:nvPr>
        </p:nvSpPr>
        <p:spPr/>
        <p:txBody>
          <a:bodyPr/>
          <a:lstStyle/>
          <a:p>
            <a:r>
              <a:rPr lang="en-GB" dirty="0"/>
              <a:t>Annex I – </a:t>
            </a:r>
            <a:r>
              <a:rPr lang="en-GB" b="1" dirty="0"/>
              <a:t>Agenda Item 6.4</a:t>
            </a:r>
          </a:p>
        </p:txBody>
      </p:sp>
      <p:sp>
        <p:nvSpPr>
          <p:cNvPr id="6" name="Slide Number Placeholder 5">
            <a:extLst>
              <a:ext uri="{FF2B5EF4-FFF2-40B4-BE49-F238E27FC236}">
                <a16:creationId xmlns:a16="http://schemas.microsoft.com/office/drawing/2014/main" id="{32E3A793-0085-3964-905E-67F60978DA97}"/>
              </a:ext>
            </a:extLst>
          </p:cNvPr>
          <p:cNvSpPr>
            <a:spLocks noGrp="1"/>
          </p:cNvSpPr>
          <p:nvPr>
            <p:ph type="sldNum" sz="quarter" idx="12"/>
          </p:nvPr>
        </p:nvSpPr>
        <p:spPr/>
        <p:txBody>
          <a:bodyPr/>
          <a:lstStyle/>
          <a:p>
            <a:fld id="{F46C79FD-C571-418B-AB0F-5EE936C85276}" type="slidenum">
              <a:rPr lang="en-GB" smtClean="0"/>
              <a:t>4</a:t>
            </a:fld>
            <a:endParaRPr lang="en-GB"/>
          </a:p>
        </p:txBody>
      </p:sp>
    </p:spTree>
    <p:extLst>
      <p:ext uri="{BB962C8B-B14F-4D97-AF65-F5344CB8AC3E}">
        <p14:creationId xmlns:p14="http://schemas.microsoft.com/office/powerpoint/2010/main" val="4022571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93E5E4-9371-9578-7222-CE34D1D8835F}"/>
              </a:ext>
            </a:extLst>
          </p:cNvPr>
          <p:cNvSpPr>
            <a:spLocks noGrp="1"/>
          </p:cNvSpPr>
          <p:nvPr>
            <p:ph idx="1"/>
          </p:nvPr>
        </p:nvSpPr>
        <p:spPr/>
        <p:txBody>
          <a:bodyPr/>
          <a:lstStyle/>
          <a:p>
            <a:r>
              <a:rPr lang="en-GB" dirty="0"/>
              <a:t>Templates originally developed within ISMR for VMAD-SG3</a:t>
            </a:r>
          </a:p>
          <a:p>
            <a:pPr lvl="1"/>
            <a:r>
              <a:rPr lang="en-GB" dirty="0"/>
              <a:t>Short-term first presented on 19/12/2022</a:t>
            </a:r>
          </a:p>
          <a:p>
            <a:pPr lvl="1"/>
            <a:r>
              <a:rPr lang="en-GB" dirty="0"/>
              <a:t>Periodic first presented on 30/01/2023</a:t>
            </a:r>
          </a:p>
          <a:p>
            <a:r>
              <a:rPr lang="en-GB" dirty="0"/>
              <a:t>Aimed at </a:t>
            </a:r>
            <a:r>
              <a:rPr lang="en-GB" u="sng" dirty="0"/>
              <a:t>harmonization</a:t>
            </a:r>
            <a:r>
              <a:rPr lang="en-GB" dirty="0"/>
              <a:t> for maximum effectiveness</a:t>
            </a:r>
          </a:p>
          <a:p>
            <a:r>
              <a:rPr lang="en-GB" dirty="0"/>
              <a:t>Extensive discussions to strike a balance between the amount of reported information and the practicalities of the retrieval process</a:t>
            </a:r>
          </a:p>
          <a:p>
            <a:r>
              <a:rPr lang="en-GB" dirty="0"/>
              <a:t>Templates evolved with ISMR text main body</a:t>
            </a:r>
          </a:p>
        </p:txBody>
      </p:sp>
      <p:sp>
        <p:nvSpPr>
          <p:cNvPr id="3" name="Title 2">
            <a:extLst>
              <a:ext uri="{FF2B5EF4-FFF2-40B4-BE49-F238E27FC236}">
                <a16:creationId xmlns:a16="http://schemas.microsoft.com/office/drawing/2014/main" id="{3FD6EEC2-4B14-338B-4222-E2D5E723F5CE}"/>
              </a:ext>
            </a:extLst>
          </p:cNvPr>
          <p:cNvSpPr>
            <a:spLocks noGrp="1"/>
          </p:cNvSpPr>
          <p:nvPr>
            <p:ph type="title"/>
          </p:nvPr>
        </p:nvSpPr>
        <p:spPr/>
        <p:txBody>
          <a:bodyPr/>
          <a:lstStyle/>
          <a:p>
            <a:r>
              <a:rPr lang="en-GB" dirty="0"/>
              <a:t>Background</a:t>
            </a:r>
          </a:p>
        </p:txBody>
      </p:sp>
      <p:sp>
        <p:nvSpPr>
          <p:cNvPr id="4" name="Slide Number Placeholder 3">
            <a:extLst>
              <a:ext uri="{FF2B5EF4-FFF2-40B4-BE49-F238E27FC236}">
                <a16:creationId xmlns:a16="http://schemas.microsoft.com/office/drawing/2014/main" id="{03DBE3F4-C257-156B-CA8F-052844CA27BD}"/>
              </a:ext>
            </a:extLst>
          </p:cNvPr>
          <p:cNvSpPr>
            <a:spLocks noGrp="1"/>
          </p:cNvSpPr>
          <p:nvPr>
            <p:ph type="sldNum" sz="quarter" idx="12"/>
          </p:nvPr>
        </p:nvSpPr>
        <p:spPr/>
        <p:txBody>
          <a:bodyPr/>
          <a:lstStyle/>
          <a:p>
            <a:fld id="{F46C79FD-C571-418B-AB0F-5EE936C85276}" type="slidenum">
              <a:rPr lang="en-GB" smtClean="0"/>
              <a:t>5</a:t>
            </a:fld>
            <a:endParaRPr lang="en-GB"/>
          </a:p>
        </p:txBody>
      </p:sp>
    </p:spTree>
    <p:extLst>
      <p:ext uri="{BB962C8B-B14F-4D97-AF65-F5344CB8AC3E}">
        <p14:creationId xmlns:p14="http://schemas.microsoft.com/office/powerpoint/2010/main" val="2405352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F0C599E-F571-1707-40B0-F70FF7F6D10E}"/>
              </a:ext>
            </a:extLst>
          </p:cNvPr>
          <p:cNvSpPr>
            <a:spLocks noGrp="1"/>
          </p:cNvSpPr>
          <p:nvPr>
            <p:ph type="title"/>
          </p:nvPr>
        </p:nvSpPr>
        <p:spPr/>
        <p:txBody>
          <a:bodyPr/>
          <a:lstStyle/>
          <a:p>
            <a:r>
              <a:rPr lang="en-GB" dirty="0"/>
              <a:t>Reporting template – structure </a:t>
            </a:r>
          </a:p>
        </p:txBody>
      </p:sp>
      <p:sp>
        <p:nvSpPr>
          <p:cNvPr id="2" name="Content Placeholder 1">
            <a:extLst>
              <a:ext uri="{FF2B5EF4-FFF2-40B4-BE49-F238E27FC236}">
                <a16:creationId xmlns:a16="http://schemas.microsoft.com/office/drawing/2014/main" id="{1422DD6C-EA6A-7B97-A44E-4550C14036BD}"/>
              </a:ext>
            </a:extLst>
          </p:cNvPr>
          <p:cNvSpPr>
            <a:spLocks noGrp="1"/>
          </p:cNvSpPr>
          <p:nvPr>
            <p:ph idx="10"/>
          </p:nvPr>
        </p:nvSpPr>
        <p:spPr/>
        <p:txBody>
          <a:bodyPr/>
          <a:lstStyle/>
          <a:p>
            <a:pPr>
              <a:spcAft>
                <a:spcPts val="600"/>
              </a:spcAft>
            </a:pPr>
            <a:r>
              <a:rPr lang="en-GB" sz="2000" b="1" dirty="0"/>
              <a:t>Short-term</a:t>
            </a:r>
          </a:p>
          <a:p>
            <a:pPr>
              <a:spcAft>
                <a:spcPts val="600"/>
              </a:spcAft>
              <a:buFont typeface="Arial" panose="020B0604020202020204" pitchFamily="34" charset="0"/>
              <a:buChar char="•"/>
            </a:pPr>
            <a:r>
              <a:rPr lang="en-GB" sz="1800" dirty="0"/>
              <a:t>What</a:t>
            </a:r>
          </a:p>
          <a:p>
            <a:pPr>
              <a:spcAft>
                <a:spcPts val="600"/>
              </a:spcAft>
              <a:buFont typeface="Arial" panose="020B0604020202020204" pitchFamily="34" charset="0"/>
              <a:buChar char="•"/>
            </a:pPr>
            <a:r>
              <a:rPr lang="en-GB" sz="1800" dirty="0"/>
              <a:t>Occurrence Classification</a:t>
            </a:r>
          </a:p>
          <a:p>
            <a:pPr>
              <a:spcAft>
                <a:spcPts val="600"/>
              </a:spcAft>
              <a:buFont typeface="Arial" panose="020B0604020202020204" pitchFamily="34" charset="0"/>
              <a:buChar char="•"/>
            </a:pPr>
            <a:r>
              <a:rPr lang="en-GB" sz="1800" dirty="0"/>
              <a:t>Occurrence Details</a:t>
            </a:r>
          </a:p>
          <a:p>
            <a:pPr>
              <a:spcAft>
                <a:spcPts val="600"/>
              </a:spcAft>
              <a:buFont typeface="Arial" panose="020B0604020202020204" pitchFamily="34" charset="0"/>
              <a:buChar char="•"/>
            </a:pPr>
            <a:r>
              <a:rPr lang="en-GB" sz="1800" dirty="0"/>
              <a:t>When</a:t>
            </a:r>
          </a:p>
          <a:p>
            <a:pPr>
              <a:spcAft>
                <a:spcPts val="600"/>
              </a:spcAft>
              <a:buFont typeface="Arial" panose="020B0604020202020204" pitchFamily="34" charset="0"/>
              <a:buChar char="•"/>
            </a:pPr>
            <a:r>
              <a:rPr lang="en-GB" sz="1800" dirty="0"/>
              <a:t>Where</a:t>
            </a:r>
          </a:p>
          <a:p>
            <a:pPr>
              <a:spcAft>
                <a:spcPts val="600"/>
              </a:spcAft>
              <a:buFont typeface="Arial" panose="020B0604020202020204" pitchFamily="34" charset="0"/>
              <a:buChar char="•"/>
            </a:pPr>
            <a:r>
              <a:rPr lang="en-GB" sz="1800" dirty="0"/>
              <a:t>Damage</a:t>
            </a:r>
          </a:p>
          <a:p>
            <a:pPr>
              <a:spcAft>
                <a:spcPts val="600"/>
              </a:spcAft>
              <a:buFont typeface="Arial" panose="020B0604020202020204" pitchFamily="34" charset="0"/>
              <a:buChar char="•"/>
            </a:pPr>
            <a:r>
              <a:rPr lang="en-GB" sz="1800" dirty="0"/>
              <a:t>Injury</a:t>
            </a:r>
          </a:p>
          <a:p>
            <a:pPr>
              <a:spcAft>
                <a:spcPts val="600"/>
              </a:spcAft>
              <a:buFont typeface="Arial" panose="020B0604020202020204" pitchFamily="34" charset="0"/>
              <a:buChar char="•"/>
            </a:pPr>
            <a:r>
              <a:rPr lang="en-GB" sz="1800" dirty="0"/>
              <a:t>Vehicle</a:t>
            </a:r>
          </a:p>
          <a:p>
            <a:pPr>
              <a:spcAft>
                <a:spcPts val="600"/>
              </a:spcAft>
              <a:buFont typeface="Arial" panose="020B0604020202020204" pitchFamily="34" charset="0"/>
              <a:buChar char="•"/>
            </a:pPr>
            <a:r>
              <a:rPr lang="en-GB" sz="1800" dirty="0"/>
              <a:t>Narrative</a:t>
            </a:r>
          </a:p>
          <a:p>
            <a:pPr>
              <a:spcAft>
                <a:spcPts val="600"/>
              </a:spcAft>
              <a:buFont typeface="Arial" panose="020B0604020202020204" pitchFamily="34" charset="0"/>
              <a:buChar char="•"/>
            </a:pPr>
            <a:r>
              <a:rPr lang="en-GB" sz="1800" dirty="0"/>
              <a:t>Analysis</a:t>
            </a:r>
          </a:p>
          <a:p>
            <a:pPr>
              <a:spcAft>
                <a:spcPts val="600"/>
              </a:spcAft>
              <a:buFont typeface="Arial" panose="020B0604020202020204" pitchFamily="34" charset="0"/>
              <a:buChar char="•"/>
            </a:pPr>
            <a:r>
              <a:rPr lang="en-GB" sz="1800" dirty="0"/>
              <a:t>Report Management</a:t>
            </a:r>
          </a:p>
          <a:p>
            <a:pPr>
              <a:spcAft>
                <a:spcPts val="600"/>
              </a:spcAft>
              <a:buFont typeface="Arial" panose="020B0604020202020204" pitchFamily="34" charset="0"/>
              <a:buChar char="•"/>
            </a:pPr>
            <a:endParaRPr lang="en-GB" sz="1800" dirty="0"/>
          </a:p>
        </p:txBody>
      </p:sp>
      <p:sp>
        <p:nvSpPr>
          <p:cNvPr id="3" name="Content Placeholder 2">
            <a:extLst>
              <a:ext uri="{FF2B5EF4-FFF2-40B4-BE49-F238E27FC236}">
                <a16:creationId xmlns:a16="http://schemas.microsoft.com/office/drawing/2014/main" id="{1ECC8DD7-1A08-8231-AD6D-CEB532D289BA}"/>
              </a:ext>
            </a:extLst>
          </p:cNvPr>
          <p:cNvSpPr>
            <a:spLocks noGrp="1"/>
          </p:cNvSpPr>
          <p:nvPr>
            <p:ph idx="11"/>
          </p:nvPr>
        </p:nvSpPr>
        <p:spPr/>
        <p:txBody>
          <a:bodyPr/>
          <a:lstStyle/>
          <a:p>
            <a:pPr>
              <a:spcAft>
                <a:spcPts val="600"/>
              </a:spcAft>
            </a:pPr>
            <a:r>
              <a:rPr lang="en-GB" sz="2000" b="1" dirty="0"/>
              <a:t>Periodic</a:t>
            </a:r>
          </a:p>
          <a:p>
            <a:pPr>
              <a:spcAft>
                <a:spcPts val="600"/>
              </a:spcAft>
              <a:buFont typeface="Arial" panose="020B0604020202020204" pitchFamily="34" charset="0"/>
              <a:buChar char="•"/>
            </a:pPr>
            <a:r>
              <a:rPr lang="en-GB" sz="1800" dirty="0"/>
              <a:t>ADS identification</a:t>
            </a:r>
          </a:p>
          <a:p>
            <a:pPr>
              <a:spcAft>
                <a:spcPts val="600"/>
              </a:spcAft>
              <a:buFont typeface="Arial" panose="020B0604020202020204" pitchFamily="34" charset="0"/>
              <a:buChar char="•"/>
            </a:pPr>
            <a:r>
              <a:rPr lang="en-GB" sz="1800" dirty="0"/>
              <a:t>ADS operation information</a:t>
            </a:r>
          </a:p>
          <a:p>
            <a:pPr marL="349250" indent="-349250">
              <a:spcAft>
                <a:spcPts val="600"/>
              </a:spcAft>
              <a:buFont typeface="Arial" panose="020B0604020202020204" pitchFamily="34" charset="0"/>
              <a:buChar char="•"/>
            </a:pPr>
            <a:r>
              <a:rPr lang="en-GB" sz="1800" dirty="0"/>
              <a:t>Occurrence and Safety Relevant Events Assessment</a:t>
            </a:r>
          </a:p>
          <a:p>
            <a:pPr marL="349250" indent="-349250">
              <a:spcAft>
                <a:spcPts val="600"/>
              </a:spcAft>
              <a:buFont typeface="Arial" panose="020B0604020202020204" pitchFamily="34" charset="0"/>
              <a:buChar char="•"/>
            </a:pPr>
            <a:r>
              <a:rPr lang="en-GB" sz="1800" dirty="0"/>
              <a:t>Occurrences Safety Outcome</a:t>
            </a:r>
          </a:p>
          <a:p>
            <a:pPr marL="349250" indent="-349250">
              <a:spcAft>
                <a:spcPts val="600"/>
              </a:spcAft>
              <a:buFont typeface="Arial" panose="020B0604020202020204" pitchFamily="34" charset="0"/>
              <a:buChar char="•"/>
            </a:pPr>
            <a:r>
              <a:rPr lang="en-GB" sz="1800" dirty="0"/>
              <a:t>Occurrences Aggregate Description</a:t>
            </a:r>
          </a:p>
          <a:p>
            <a:pPr marL="349250" indent="-349250">
              <a:spcAft>
                <a:spcPts val="600"/>
              </a:spcAft>
              <a:buFont typeface="Arial" panose="020B0604020202020204" pitchFamily="34" charset="0"/>
              <a:buChar char="•"/>
            </a:pPr>
            <a:r>
              <a:rPr lang="en-GB" sz="1800" dirty="0"/>
              <a:t>ADS Safety Gap</a:t>
            </a:r>
          </a:p>
          <a:p>
            <a:pPr marL="349250" indent="-349250">
              <a:spcAft>
                <a:spcPts val="600"/>
              </a:spcAft>
              <a:buFont typeface="Arial" panose="020B0604020202020204" pitchFamily="34" charset="0"/>
              <a:buChar char="•"/>
            </a:pPr>
            <a:r>
              <a:rPr lang="en-GB" sz="1800" dirty="0"/>
              <a:t>Report Management</a:t>
            </a:r>
          </a:p>
          <a:p>
            <a:pPr>
              <a:spcAft>
                <a:spcPts val="600"/>
              </a:spcAft>
              <a:buFont typeface="Arial" panose="020B0604020202020204" pitchFamily="34" charset="0"/>
              <a:buChar char="•"/>
            </a:pPr>
            <a:endParaRPr lang="en-GB" sz="2000" dirty="0"/>
          </a:p>
        </p:txBody>
      </p:sp>
    </p:spTree>
    <p:extLst>
      <p:ext uri="{BB962C8B-B14F-4D97-AF65-F5344CB8AC3E}">
        <p14:creationId xmlns:p14="http://schemas.microsoft.com/office/powerpoint/2010/main" val="86001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94B5653-40D4-360D-6416-5189296A075A}"/>
              </a:ext>
            </a:extLst>
          </p:cNvPr>
          <p:cNvSpPr>
            <a:spLocks noGrp="1"/>
          </p:cNvSpPr>
          <p:nvPr>
            <p:ph idx="1"/>
          </p:nvPr>
        </p:nvSpPr>
        <p:spPr>
          <a:xfrm>
            <a:off x="838199" y="1825625"/>
            <a:ext cx="5257801" cy="3881904"/>
          </a:xfrm>
        </p:spPr>
        <p:txBody>
          <a:bodyPr/>
          <a:lstStyle/>
          <a:p>
            <a:pPr>
              <a:spcAft>
                <a:spcPts val="1200"/>
              </a:spcAft>
            </a:pPr>
            <a:r>
              <a:rPr lang="en-GB" sz="2000" b="1" dirty="0"/>
              <a:t>General</a:t>
            </a:r>
          </a:p>
          <a:p>
            <a:pPr lvl="1">
              <a:spcAft>
                <a:spcPts val="1200"/>
              </a:spcAft>
            </a:pPr>
            <a:r>
              <a:rPr lang="en-GB" sz="1800" dirty="0"/>
              <a:t>Re-structuring to match Regulation formatting</a:t>
            </a:r>
          </a:p>
          <a:p>
            <a:pPr>
              <a:spcAft>
                <a:spcPts val="1200"/>
              </a:spcAft>
            </a:pPr>
            <a:r>
              <a:rPr lang="en-GB" sz="2000" b="1" dirty="0"/>
              <a:t>Short-term</a:t>
            </a:r>
          </a:p>
          <a:p>
            <a:pPr lvl="1">
              <a:spcAft>
                <a:spcPts val="1200"/>
              </a:spcAft>
            </a:pPr>
            <a:r>
              <a:rPr lang="en-GB" sz="1800" dirty="0"/>
              <a:t>Damage Section simplified and aligned with NHTSA SGO &amp; Critical Occurrence Annex</a:t>
            </a:r>
          </a:p>
          <a:p>
            <a:pPr lvl="1">
              <a:spcAft>
                <a:spcPts val="1200"/>
              </a:spcAft>
            </a:pPr>
            <a:r>
              <a:rPr lang="en-GB" sz="1800" dirty="0"/>
              <a:t>Wording alignment: </a:t>
            </a:r>
            <a:r>
              <a:rPr lang="en-GB" sz="1800" strike="sngStrike" dirty="0"/>
              <a:t>crash</a:t>
            </a:r>
            <a:r>
              <a:rPr lang="en-GB" sz="1800" dirty="0"/>
              <a:t> =&gt; collision</a:t>
            </a:r>
          </a:p>
        </p:txBody>
      </p:sp>
      <p:sp>
        <p:nvSpPr>
          <p:cNvPr id="4" name="Slide Number Placeholder 3"/>
          <p:cNvSpPr>
            <a:spLocks noGrp="1"/>
          </p:cNvSpPr>
          <p:nvPr>
            <p:ph type="sldNum" sz="quarter" idx="12"/>
          </p:nvPr>
        </p:nvSpPr>
        <p:spPr/>
        <p:txBody>
          <a:bodyPr/>
          <a:lstStyle/>
          <a:p>
            <a:fld id="{F46C79FD-C571-418B-AB0F-5EE936C85276}" type="slidenum">
              <a:rPr lang="en-GB" smtClean="0"/>
              <a:t>7</a:t>
            </a:fld>
            <a:endParaRPr lang="en-GB"/>
          </a:p>
        </p:txBody>
      </p:sp>
      <p:sp>
        <p:nvSpPr>
          <p:cNvPr id="3" name="Title 2"/>
          <p:cNvSpPr>
            <a:spLocks noGrp="1"/>
          </p:cNvSpPr>
          <p:nvPr>
            <p:ph type="title"/>
          </p:nvPr>
        </p:nvSpPr>
        <p:spPr/>
        <p:txBody>
          <a:bodyPr/>
          <a:lstStyle/>
          <a:p>
            <a:r>
              <a:rPr lang="en-GB" sz="3600" dirty="0"/>
              <a:t>Template revision – 1</a:t>
            </a:r>
            <a:r>
              <a:rPr lang="en-GB" sz="3600" baseline="30000" dirty="0"/>
              <a:t>st</a:t>
            </a:r>
            <a:r>
              <a:rPr lang="en-GB" sz="3600" dirty="0"/>
              <a:t> discussion </a:t>
            </a:r>
          </a:p>
        </p:txBody>
      </p:sp>
      <p:pic>
        <p:nvPicPr>
          <p:cNvPr id="7" name="Picture 6">
            <a:extLst>
              <a:ext uri="{FF2B5EF4-FFF2-40B4-BE49-F238E27FC236}">
                <a16:creationId xmlns:a16="http://schemas.microsoft.com/office/drawing/2014/main" id="{091F2A04-2A77-03C0-588F-4F82A011B92C}"/>
              </a:ext>
            </a:extLst>
          </p:cNvPr>
          <p:cNvPicPr>
            <a:picLocks noChangeAspect="1"/>
          </p:cNvPicPr>
          <p:nvPr/>
        </p:nvPicPr>
        <p:blipFill>
          <a:blip r:embed="rId3"/>
          <a:stretch>
            <a:fillRect/>
          </a:stretch>
        </p:blipFill>
        <p:spPr>
          <a:xfrm>
            <a:off x="5980090" y="1482238"/>
            <a:ext cx="4318000" cy="1638300"/>
          </a:xfrm>
          <a:prstGeom prst="rect">
            <a:avLst/>
          </a:prstGeom>
        </p:spPr>
      </p:pic>
      <p:pic>
        <p:nvPicPr>
          <p:cNvPr id="8" name="Picture 7">
            <a:extLst>
              <a:ext uri="{FF2B5EF4-FFF2-40B4-BE49-F238E27FC236}">
                <a16:creationId xmlns:a16="http://schemas.microsoft.com/office/drawing/2014/main" id="{FCFAA22A-9F6C-B236-4DA8-30630C8784A6}"/>
              </a:ext>
            </a:extLst>
          </p:cNvPr>
          <p:cNvPicPr>
            <a:picLocks noChangeAspect="1"/>
          </p:cNvPicPr>
          <p:nvPr/>
        </p:nvPicPr>
        <p:blipFill>
          <a:blip r:embed="rId4"/>
          <a:stretch>
            <a:fillRect/>
          </a:stretch>
        </p:blipFill>
        <p:spPr>
          <a:xfrm>
            <a:off x="5967390" y="3303269"/>
            <a:ext cx="4330700" cy="3289300"/>
          </a:xfrm>
          <a:prstGeom prst="rect">
            <a:avLst/>
          </a:prstGeom>
        </p:spPr>
      </p:pic>
      <p:sp>
        <p:nvSpPr>
          <p:cNvPr id="9" name="Curved Down Arrow 8">
            <a:extLst>
              <a:ext uri="{FF2B5EF4-FFF2-40B4-BE49-F238E27FC236}">
                <a16:creationId xmlns:a16="http://schemas.microsoft.com/office/drawing/2014/main" id="{487F4F9B-9A53-3134-8E2C-BD3514BAD946}"/>
              </a:ext>
            </a:extLst>
          </p:cNvPr>
          <p:cNvSpPr/>
          <p:nvPr/>
        </p:nvSpPr>
        <p:spPr>
          <a:xfrm rot="5400000">
            <a:off x="9086510" y="3429000"/>
            <a:ext cx="2423160" cy="948690"/>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TextBox 9">
            <a:extLst>
              <a:ext uri="{FF2B5EF4-FFF2-40B4-BE49-F238E27FC236}">
                <a16:creationId xmlns:a16="http://schemas.microsoft.com/office/drawing/2014/main" id="{6D26E800-107D-5EA6-7EA4-C14EF2CD05DB}"/>
              </a:ext>
            </a:extLst>
          </p:cNvPr>
          <p:cNvSpPr txBox="1"/>
          <p:nvPr/>
        </p:nvSpPr>
        <p:spPr>
          <a:xfrm>
            <a:off x="11027070" y="2137410"/>
            <a:ext cx="620683" cy="369332"/>
          </a:xfrm>
          <a:prstGeom prst="rect">
            <a:avLst/>
          </a:prstGeom>
          <a:noFill/>
        </p:spPr>
        <p:txBody>
          <a:bodyPr wrap="none" rtlCol="0">
            <a:spAutoFit/>
          </a:bodyPr>
          <a:lstStyle/>
          <a:p>
            <a:r>
              <a:rPr lang="en-GB" dirty="0"/>
              <a:t>v5.3</a:t>
            </a:r>
          </a:p>
        </p:txBody>
      </p:sp>
      <p:sp>
        <p:nvSpPr>
          <p:cNvPr id="11" name="TextBox 10">
            <a:extLst>
              <a:ext uri="{FF2B5EF4-FFF2-40B4-BE49-F238E27FC236}">
                <a16:creationId xmlns:a16="http://schemas.microsoft.com/office/drawing/2014/main" id="{FEFA15AB-AF18-270A-8E0E-AE23D8F469F1}"/>
              </a:ext>
            </a:extLst>
          </p:cNvPr>
          <p:cNvSpPr txBox="1"/>
          <p:nvPr/>
        </p:nvSpPr>
        <p:spPr>
          <a:xfrm>
            <a:off x="11030881" y="4785598"/>
            <a:ext cx="620683" cy="369332"/>
          </a:xfrm>
          <a:prstGeom prst="rect">
            <a:avLst/>
          </a:prstGeom>
          <a:noFill/>
        </p:spPr>
        <p:txBody>
          <a:bodyPr wrap="none" rtlCol="0">
            <a:spAutoFit/>
          </a:bodyPr>
          <a:lstStyle/>
          <a:p>
            <a:r>
              <a:rPr lang="en-GB" dirty="0"/>
              <a:t>v5.4</a:t>
            </a:r>
          </a:p>
        </p:txBody>
      </p:sp>
      <p:cxnSp>
        <p:nvCxnSpPr>
          <p:cNvPr id="13" name="Straight Arrow Connector 12">
            <a:extLst>
              <a:ext uri="{FF2B5EF4-FFF2-40B4-BE49-F238E27FC236}">
                <a16:creationId xmlns:a16="http://schemas.microsoft.com/office/drawing/2014/main" id="{6831F0D8-D1DD-9293-E800-E59192EB0171}"/>
              </a:ext>
            </a:extLst>
          </p:cNvPr>
          <p:cNvCxnSpPr>
            <a:cxnSpLocks/>
            <a:stCxn id="10" idx="1"/>
          </p:cNvCxnSpPr>
          <p:nvPr/>
        </p:nvCxnSpPr>
        <p:spPr>
          <a:xfrm flipH="1">
            <a:off x="10444458" y="2322076"/>
            <a:ext cx="5826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41932CD-7B09-572C-84BC-83820733E9C9}"/>
              </a:ext>
            </a:extLst>
          </p:cNvPr>
          <p:cNvCxnSpPr>
            <a:cxnSpLocks/>
          </p:cNvCxnSpPr>
          <p:nvPr/>
        </p:nvCxnSpPr>
        <p:spPr>
          <a:xfrm flipH="1">
            <a:off x="10444458" y="4975860"/>
            <a:ext cx="5826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6964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0A4144-99C8-54E3-1B0A-91ACC39798F8}"/>
              </a:ext>
            </a:extLst>
          </p:cNvPr>
          <p:cNvSpPr>
            <a:spLocks noGrp="1"/>
          </p:cNvSpPr>
          <p:nvPr>
            <p:ph idx="1"/>
          </p:nvPr>
        </p:nvSpPr>
        <p:spPr>
          <a:xfrm>
            <a:off x="838200" y="1825625"/>
            <a:ext cx="4539343" cy="3881904"/>
          </a:xfrm>
        </p:spPr>
        <p:txBody>
          <a:bodyPr/>
          <a:lstStyle/>
          <a:p>
            <a:pPr>
              <a:spcAft>
                <a:spcPts val="1200"/>
              </a:spcAft>
            </a:pPr>
            <a:r>
              <a:rPr lang="en-GB" b="1" dirty="0"/>
              <a:t>Periodic</a:t>
            </a:r>
          </a:p>
          <a:p>
            <a:pPr lvl="1">
              <a:spcAft>
                <a:spcPts val="1200"/>
              </a:spcAft>
            </a:pPr>
            <a:r>
              <a:rPr lang="en-GB" sz="1800" dirty="0"/>
              <a:t>(Optional) additional exposure granularity</a:t>
            </a:r>
          </a:p>
          <a:p>
            <a:pPr lvl="1">
              <a:spcAft>
                <a:spcPts val="1200"/>
              </a:spcAft>
            </a:pPr>
            <a:r>
              <a:rPr lang="en-GB" sz="1800" dirty="0"/>
              <a:t>Placeholder for a description of the Safety Monitoring analysis</a:t>
            </a:r>
          </a:p>
          <a:p>
            <a:pPr>
              <a:spcAft>
                <a:spcPts val="1200"/>
              </a:spcAft>
              <a:buFont typeface="Wingdings" pitchFamily="2" charset="2"/>
              <a:buChar char="Ø"/>
            </a:pPr>
            <a:r>
              <a:rPr lang="en-GB" sz="2200" dirty="0"/>
              <a:t>Give context to reported evidence</a:t>
            </a:r>
          </a:p>
          <a:p>
            <a:pPr lvl="1">
              <a:spcAft>
                <a:spcPts val="1200"/>
              </a:spcAft>
            </a:pPr>
            <a:endParaRPr lang="en-GB" dirty="0"/>
          </a:p>
          <a:p>
            <a:pPr>
              <a:spcAft>
                <a:spcPts val="1200"/>
              </a:spcAft>
            </a:pPr>
            <a:endParaRPr lang="en-GB" sz="2800" dirty="0"/>
          </a:p>
        </p:txBody>
      </p:sp>
      <p:sp>
        <p:nvSpPr>
          <p:cNvPr id="3" name="Slide Number Placeholder 2">
            <a:extLst>
              <a:ext uri="{FF2B5EF4-FFF2-40B4-BE49-F238E27FC236}">
                <a16:creationId xmlns:a16="http://schemas.microsoft.com/office/drawing/2014/main" id="{A8FD4806-1A7C-9F6F-664E-E74B0918829D}"/>
              </a:ext>
            </a:extLst>
          </p:cNvPr>
          <p:cNvSpPr>
            <a:spLocks noGrp="1"/>
          </p:cNvSpPr>
          <p:nvPr>
            <p:ph type="sldNum" sz="quarter" idx="12"/>
          </p:nvPr>
        </p:nvSpPr>
        <p:spPr/>
        <p:txBody>
          <a:bodyPr/>
          <a:lstStyle/>
          <a:p>
            <a:fld id="{F46C79FD-C571-418B-AB0F-5EE936C85276}" type="slidenum">
              <a:rPr lang="en-GB" smtClean="0"/>
              <a:t>8</a:t>
            </a:fld>
            <a:endParaRPr lang="en-GB"/>
          </a:p>
        </p:txBody>
      </p:sp>
      <p:sp>
        <p:nvSpPr>
          <p:cNvPr id="4" name="Title 3">
            <a:extLst>
              <a:ext uri="{FF2B5EF4-FFF2-40B4-BE49-F238E27FC236}">
                <a16:creationId xmlns:a16="http://schemas.microsoft.com/office/drawing/2014/main" id="{0797584A-C34E-24EA-241A-98EA199D95A1}"/>
              </a:ext>
            </a:extLst>
          </p:cNvPr>
          <p:cNvSpPr>
            <a:spLocks noGrp="1"/>
          </p:cNvSpPr>
          <p:nvPr>
            <p:ph type="title"/>
          </p:nvPr>
        </p:nvSpPr>
        <p:spPr/>
        <p:txBody>
          <a:bodyPr/>
          <a:lstStyle/>
          <a:p>
            <a:r>
              <a:rPr lang="en-GB" sz="3600" dirty="0"/>
              <a:t>Template revision – 1</a:t>
            </a:r>
            <a:r>
              <a:rPr lang="en-GB" sz="3600" baseline="30000" dirty="0"/>
              <a:t>st</a:t>
            </a:r>
            <a:r>
              <a:rPr lang="en-GB" sz="3600" dirty="0"/>
              <a:t> discussion</a:t>
            </a:r>
          </a:p>
        </p:txBody>
      </p:sp>
      <p:pic>
        <p:nvPicPr>
          <p:cNvPr id="5" name="Picture 4">
            <a:extLst>
              <a:ext uri="{FF2B5EF4-FFF2-40B4-BE49-F238E27FC236}">
                <a16:creationId xmlns:a16="http://schemas.microsoft.com/office/drawing/2014/main" id="{A7A6F612-42B9-5FC5-9518-E2EF5636B20E}"/>
              </a:ext>
            </a:extLst>
          </p:cNvPr>
          <p:cNvPicPr>
            <a:picLocks noChangeAspect="1"/>
          </p:cNvPicPr>
          <p:nvPr/>
        </p:nvPicPr>
        <p:blipFill>
          <a:blip r:embed="rId3">
            <a:clrChange>
              <a:clrFrom>
                <a:srgbClr val="FFFFFF"/>
              </a:clrFrom>
              <a:clrTo>
                <a:srgbClr val="FFFFFF">
                  <a:alpha val="0"/>
                </a:srgbClr>
              </a:clrTo>
            </a:clrChange>
          </a:blip>
          <a:srcRect r="14992"/>
          <a:stretch/>
        </p:blipFill>
        <p:spPr>
          <a:xfrm>
            <a:off x="5973992" y="1783554"/>
            <a:ext cx="5815237" cy="4591586"/>
          </a:xfrm>
          <a:prstGeom prst="rect">
            <a:avLst/>
          </a:prstGeom>
        </p:spPr>
      </p:pic>
      <p:cxnSp>
        <p:nvCxnSpPr>
          <p:cNvPr id="6" name="Straight Arrow Connector 5">
            <a:extLst>
              <a:ext uri="{FF2B5EF4-FFF2-40B4-BE49-F238E27FC236}">
                <a16:creationId xmlns:a16="http://schemas.microsoft.com/office/drawing/2014/main" id="{9B8333DC-91BA-43AA-6336-08BA1900B780}"/>
              </a:ext>
            </a:extLst>
          </p:cNvPr>
          <p:cNvCxnSpPr>
            <a:cxnSpLocks/>
          </p:cNvCxnSpPr>
          <p:nvPr/>
        </p:nvCxnSpPr>
        <p:spPr>
          <a:xfrm>
            <a:off x="4757057" y="2732314"/>
            <a:ext cx="1338943" cy="413657"/>
          </a:xfrm>
          <a:prstGeom prst="straightConnector1">
            <a:avLst/>
          </a:prstGeom>
          <a:ln w="28575">
            <a:solidFill>
              <a:srgbClr val="035DC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9FA0ABA-9C6B-936E-EA3B-FBD4F9E4787F}"/>
              </a:ext>
            </a:extLst>
          </p:cNvPr>
          <p:cNvCxnSpPr>
            <a:cxnSpLocks/>
          </p:cNvCxnSpPr>
          <p:nvPr/>
        </p:nvCxnSpPr>
        <p:spPr>
          <a:xfrm>
            <a:off x="4635049" y="3712030"/>
            <a:ext cx="1338943" cy="1915884"/>
          </a:xfrm>
          <a:prstGeom prst="straightConnector1">
            <a:avLst/>
          </a:prstGeom>
          <a:ln w="28575">
            <a:solidFill>
              <a:srgbClr val="035DC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2632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A05B1-F438-ADE2-CB6C-DD0E2C684E16}"/>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58E1755-19DE-D2AD-8C82-D3AABB8190C1}"/>
              </a:ext>
            </a:extLst>
          </p:cNvPr>
          <p:cNvSpPr>
            <a:spLocks noGrp="1"/>
          </p:cNvSpPr>
          <p:nvPr>
            <p:ph idx="1"/>
          </p:nvPr>
        </p:nvSpPr>
        <p:spPr/>
        <p:txBody>
          <a:bodyPr/>
          <a:lstStyle/>
          <a:p>
            <a:pPr>
              <a:spcAft>
                <a:spcPts val="600"/>
              </a:spcAft>
            </a:pPr>
            <a:r>
              <a:rPr lang="en-GB" sz="2000" dirty="0"/>
              <a:t>General</a:t>
            </a:r>
          </a:p>
          <a:p>
            <a:pPr lvl="1">
              <a:spcAft>
                <a:spcPts val="600"/>
              </a:spcAft>
            </a:pPr>
            <a:r>
              <a:rPr lang="en-GB" sz="1800" dirty="0"/>
              <a:t>Alignment with the wording modification to the main body (</a:t>
            </a:r>
            <a:r>
              <a:rPr lang="en-GB" sz="1800" strike="sngStrike" dirty="0"/>
              <a:t>Event</a:t>
            </a:r>
            <a:r>
              <a:rPr lang="en-GB" sz="1800" dirty="0"/>
              <a:t>, </a:t>
            </a:r>
            <a:r>
              <a:rPr lang="en-GB" sz="1800" strike="sngStrike" dirty="0"/>
              <a:t>Safety-relevant event</a:t>
            </a:r>
            <a:r>
              <a:rPr lang="en-GB" sz="1800" dirty="0"/>
              <a:t>, business confidential)</a:t>
            </a:r>
          </a:p>
          <a:p>
            <a:pPr lvl="1">
              <a:spcAft>
                <a:spcPts val="600"/>
              </a:spcAft>
            </a:pPr>
            <a:r>
              <a:rPr lang="en-GB" sz="1800" dirty="0"/>
              <a:t>Link between injury and MAIS, ‘severe injury’ =&gt; MAIS 3+, ‘minor injury’ =&gt; MAIS 1/2</a:t>
            </a:r>
          </a:p>
          <a:p>
            <a:pPr>
              <a:spcAft>
                <a:spcPts val="600"/>
              </a:spcAft>
            </a:pPr>
            <a:r>
              <a:rPr lang="en-GB" sz="2000" dirty="0"/>
              <a:t>Short-term</a:t>
            </a:r>
          </a:p>
          <a:p>
            <a:pPr lvl="1">
              <a:spcAft>
                <a:spcPts val="600"/>
              </a:spcAft>
            </a:pPr>
            <a:r>
              <a:rPr lang="en-GB" sz="1800" i="1" dirty="0"/>
              <a:t>'New identified scenario’ </a:t>
            </a:r>
            <a:r>
              <a:rPr lang="en-GB" sz="1800" dirty="0"/>
              <a:t>as an entry for the Analysis section</a:t>
            </a:r>
          </a:p>
          <a:p>
            <a:pPr lvl="1">
              <a:spcAft>
                <a:spcPts val="600"/>
              </a:spcAft>
            </a:pPr>
            <a:r>
              <a:rPr lang="en-GB" sz="1800" dirty="0"/>
              <a:t>New Scenario occurrence is an Open Item</a:t>
            </a:r>
          </a:p>
          <a:p>
            <a:pPr>
              <a:spcAft>
                <a:spcPts val="600"/>
              </a:spcAft>
            </a:pPr>
            <a:r>
              <a:rPr lang="en-GB" sz="2000" dirty="0"/>
              <a:t>Periodic </a:t>
            </a:r>
          </a:p>
          <a:p>
            <a:pPr lvl="1">
              <a:spcAft>
                <a:spcPts val="600"/>
              </a:spcAft>
            </a:pPr>
            <a:r>
              <a:rPr lang="en-GB" sz="1600" dirty="0"/>
              <a:t>Added ‘</a:t>
            </a:r>
            <a:r>
              <a:rPr lang="en-GB" sz="1600" i="1" dirty="0"/>
              <a:t>Safety analysis</a:t>
            </a:r>
            <a:r>
              <a:rPr lang="en-GB" sz="1600" dirty="0"/>
              <a:t>’ entry under periodic-only report occurrences </a:t>
            </a:r>
            <a:br>
              <a:rPr lang="en-GB" sz="1600" dirty="0"/>
            </a:br>
            <a:r>
              <a:rPr lang="en-GB" sz="1600" dirty="0"/>
              <a:t>to allow extra flexibility and granularity on top of the simple counting </a:t>
            </a:r>
          </a:p>
          <a:p>
            <a:pPr lvl="1">
              <a:spcAft>
                <a:spcPts val="600"/>
              </a:spcAft>
            </a:pPr>
            <a:endParaRPr lang="en-GB" sz="1600" dirty="0"/>
          </a:p>
        </p:txBody>
      </p:sp>
      <p:sp>
        <p:nvSpPr>
          <p:cNvPr id="4" name="Slide Number Placeholder 3">
            <a:extLst>
              <a:ext uri="{FF2B5EF4-FFF2-40B4-BE49-F238E27FC236}">
                <a16:creationId xmlns:a16="http://schemas.microsoft.com/office/drawing/2014/main" id="{71B296A3-06B2-99D7-A464-2134B261E9A2}"/>
              </a:ext>
            </a:extLst>
          </p:cNvPr>
          <p:cNvSpPr>
            <a:spLocks noGrp="1"/>
          </p:cNvSpPr>
          <p:nvPr>
            <p:ph type="sldNum" sz="quarter" idx="12"/>
          </p:nvPr>
        </p:nvSpPr>
        <p:spPr/>
        <p:txBody>
          <a:bodyPr/>
          <a:lstStyle/>
          <a:p>
            <a:fld id="{F46C79FD-C571-418B-AB0F-5EE936C85276}" type="slidenum">
              <a:rPr lang="en-GB" smtClean="0"/>
              <a:t>9</a:t>
            </a:fld>
            <a:endParaRPr lang="en-GB"/>
          </a:p>
        </p:txBody>
      </p:sp>
      <p:sp>
        <p:nvSpPr>
          <p:cNvPr id="3" name="Title 2">
            <a:extLst>
              <a:ext uri="{FF2B5EF4-FFF2-40B4-BE49-F238E27FC236}">
                <a16:creationId xmlns:a16="http://schemas.microsoft.com/office/drawing/2014/main" id="{47DDF03F-ADF5-04A6-BB6E-00D9102B7A38}"/>
              </a:ext>
            </a:extLst>
          </p:cNvPr>
          <p:cNvSpPr>
            <a:spLocks noGrp="1"/>
          </p:cNvSpPr>
          <p:nvPr>
            <p:ph type="title"/>
          </p:nvPr>
        </p:nvSpPr>
        <p:spPr/>
        <p:txBody>
          <a:bodyPr/>
          <a:lstStyle/>
          <a:p>
            <a:r>
              <a:rPr lang="en-GB" sz="3600" dirty="0"/>
              <a:t>Template Revision following 2</a:t>
            </a:r>
            <a:r>
              <a:rPr lang="en-GB" sz="3600" baseline="30000" dirty="0"/>
              <a:t>nd</a:t>
            </a:r>
            <a:r>
              <a:rPr lang="en-GB" sz="3600" dirty="0"/>
              <a:t> discussion</a:t>
            </a:r>
          </a:p>
        </p:txBody>
      </p:sp>
      <p:pic>
        <p:nvPicPr>
          <p:cNvPr id="2" name="Picture 1">
            <a:extLst>
              <a:ext uri="{FF2B5EF4-FFF2-40B4-BE49-F238E27FC236}">
                <a16:creationId xmlns:a16="http://schemas.microsoft.com/office/drawing/2014/main" id="{99D72133-CDE2-6A48-E6AA-3ED1F00F9F56}"/>
              </a:ext>
            </a:extLst>
          </p:cNvPr>
          <p:cNvPicPr>
            <a:picLocks noChangeAspect="1"/>
          </p:cNvPicPr>
          <p:nvPr/>
        </p:nvPicPr>
        <p:blipFill>
          <a:blip r:embed="rId2"/>
          <a:srcRect t="2621" r="20438"/>
          <a:stretch/>
        </p:blipFill>
        <p:spPr>
          <a:xfrm>
            <a:off x="7884691" y="3942634"/>
            <a:ext cx="3859207" cy="1569869"/>
          </a:xfrm>
          <a:prstGeom prst="rect">
            <a:avLst/>
          </a:prstGeom>
        </p:spPr>
      </p:pic>
      <p:sp>
        <p:nvSpPr>
          <p:cNvPr id="5" name="TextBox 4">
            <a:extLst>
              <a:ext uri="{FF2B5EF4-FFF2-40B4-BE49-F238E27FC236}">
                <a16:creationId xmlns:a16="http://schemas.microsoft.com/office/drawing/2014/main" id="{38D14BD6-D93B-C490-0578-568A0184DB78}"/>
              </a:ext>
            </a:extLst>
          </p:cNvPr>
          <p:cNvSpPr txBox="1"/>
          <p:nvPr/>
        </p:nvSpPr>
        <p:spPr>
          <a:xfrm>
            <a:off x="2608902" y="6205863"/>
            <a:ext cx="3959610" cy="338554"/>
          </a:xfrm>
          <a:prstGeom prst="rect">
            <a:avLst/>
          </a:prstGeom>
          <a:noFill/>
        </p:spPr>
        <p:txBody>
          <a:bodyPr wrap="none" rtlCol="0">
            <a:spAutoFit/>
          </a:bodyPr>
          <a:lstStyle/>
          <a:p>
            <a:r>
              <a:rPr lang="en-GB" sz="1600" dirty="0"/>
              <a:t>MAIS: Maximum Abbreviated Injury Scale</a:t>
            </a:r>
          </a:p>
        </p:txBody>
      </p:sp>
      <p:pic>
        <p:nvPicPr>
          <p:cNvPr id="7" name="Picture 2" descr="AAAM Association Rebrand on the Road to Success | Bostrom">
            <a:extLst>
              <a:ext uri="{FF2B5EF4-FFF2-40B4-BE49-F238E27FC236}">
                <a16:creationId xmlns:a16="http://schemas.microsoft.com/office/drawing/2014/main" id="{D02C59A4-38AC-AB7E-2459-C7A0C555B987}"/>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3008" y="5834794"/>
            <a:ext cx="1135894" cy="866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909510"/>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16976</TotalTime>
  <Words>1416</Words>
  <Application>Microsoft Office PowerPoint</Application>
  <PresentationFormat>Widescreen</PresentationFormat>
  <Paragraphs>217</Paragraphs>
  <Slides>17</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Times New Roman</vt:lpstr>
      <vt:lpstr>Wingdings</vt:lpstr>
      <vt:lpstr>Office Theme</vt:lpstr>
      <vt:lpstr>ADS-IWG In-Service Monitoring and Reporting Annexes</vt:lpstr>
      <vt:lpstr>Summary</vt:lpstr>
      <vt:lpstr>Occurrence table</vt:lpstr>
      <vt:lpstr>Reporting Templates</vt:lpstr>
      <vt:lpstr>Background</vt:lpstr>
      <vt:lpstr>Reporting template – structure </vt:lpstr>
      <vt:lpstr>Template revision – 1st discussion </vt:lpstr>
      <vt:lpstr>Template revision – 1st discussion</vt:lpstr>
      <vt:lpstr>Template Revision following 2nd discussion</vt:lpstr>
      <vt:lpstr>Critical occurrence</vt:lpstr>
      <vt:lpstr>Background</vt:lpstr>
      <vt:lpstr>Sub-group – task allocation</vt:lpstr>
      <vt:lpstr>Gap #1 – setting the injury threshold</vt:lpstr>
      <vt:lpstr>Gap #2 – setting the damage threshold</vt:lpstr>
      <vt:lpstr>Gap #2 – importance damage</vt:lpstr>
      <vt:lpstr>Gap #3 –‘restraint system’</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ADS-IWG In-Service Monitoring  and Reporting</dc:title>
  <dc:creator>RUSCIANO Espedito (JRC-PETTEN)</dc:creator>
  <cp:lastModifiedBy>John Creamer</cp:lastModifiedBy>
  <cp:revision>218</cp:revision>
  <cp:lastPrinted>2024-08-27T08:49:15Z</cp:lastPrinted>
  <dcterms:created xsi:type="dcterms:W3CDTF">2024-06-17T08:01:51Z</dcterms:created>
  <dcterms:modified xsi:type="dcterms:W3CDTF">2025-03-19T11:03:30Z</dcterms:modified>
</cp:coreProperties>
</file>